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70" r:id="rId3"/>
    <p:sldId id="257" r:id="rId4"/>
    <p:sldId id="269" r:id="rId5"/>
    <p:sldId id="259" r:id="rId6"/>
    <p:sldId id="260" r:id="rId7"/>
    <p:sldId id="261" r:id="rId8"/>
    <p:sldId id="262" r:id="rId9"/>
    <p:sldId id="263" r:id="rId10"/>
    <p:sldId id="264" r:id="rId11"/>
    <p:sldId id="271" r:id="rId12"/>
    <p:sldId id="272" r:id="rId13"/>
    <p:sldId id="273" r:id="rId14"/>
    <p:sldId id="268" r:id="rId15"/>
    <p:sldId id="274" r:id="rId16"/>
    <p:sldId id="275" r:id="rId17"/>
    <p:sldId id="276" r:id="rId18"/>
    <p:sldId id="277" r:id="rId19"/>
    <p:sldId id="278" r:id="rId20"/>
    <p:sldId id="279" r:id="rId2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howGuides="1"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7C5F6A-18B4-471B-B454-4BE2B90BC403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689F9FB-61EA-4DE3-A526-51295849CBB2}" type="pres">
      <dgm:prSet presAssocID="{327C5F6A-18B4-471B-B454-4BE2B90BC40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</dgm:ptLst>
  <dgm:cxnLst>
    <dgm:cxn modelId="{F17FEDBD-F925-40B7-B534-05DD96F4AE42}" type="presOf" srcId="{327C5F6A-18B4-471B-B454-4BE2B90BC403}" destId="{E689F9FB-61EA-4DE3-A526-51295849CBB2}" srcOrd="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543800" cy="1021080"/>
          </a:xfrm>
        </p:spPr>
        <p:txBody>
          <a:bodyPr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تنشئة الطفل وبناء الأسرة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5800" y="1916832"/>
            <a:ext cx="7630616" cy="4176464"/>
          </a:xfrm>
        </p:spPr>
        <p:txBody>
          <a:bodyPr>
            <a:normAutofit/>
          </a:bodyPr>
          <a:lstStyle/>
          <a:p>
            <a:pPr algn="ctr"/>
            <a:r>
              <a:rPr lang="ar-SA" sz="3600" b="1" dirty="0" smtClean="0">
                <a:solidFill>
                  <a:schemeClr val="tx1"/>
                </a:solidFill>
              </a:rPr>
              <a:t>محاضرة 1</a:t>
            </a:r>
          </a:p>
          <a:p>
            <a:pPr algn="ctr"/>
            <a:r>
              <a:rPr lang="ar-SA" sz="3600" b="1" dirty="0" smtClean="0">
                <a:solidFill>
                  <a:schemeClr val="tx1"/>
                </a:solidFill>
              </a:rPr>
              <a:t>مفهوم الأسرة</a:t>
            </a:r>
          </a:p>
          <a:p>
            <a:pPr algn="ctr"/>
            <a:r>
              <a:rPr lang="ar-SA" sz="3600" b="1" dirty="0" smtClean="0">
                <a:solidFill>
                  <a:schemeClr val="tx1"/>
                </a:solidFill>
              </a:rPr>
              <a:t>أ.د جولتان حجازي</a:t>
            </a:r>
            <a:endParaRPr lang="ar-SA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77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2400" b="1" u="sng" dirty="0" smtClean="0">
                <a:solidFill>
                  <a:srgbClr val="C00000"/>
                </a:solidFill>
              </a:rPr>
              <a:t>طرق التنشئة الاجتماعية</a:t>
            </a:r>
            <a:endParaRPr lang="ar-SA" sz="2400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التعزيز والعقاب</a:t>
            </a:r>
          </a:p>
          <a:p>
            <a:r>
              <a:rPr lang="ar-SA" dirty="0" smtClean="0"/>
              <a:t>-الملاحظة</a:t>
            </a:r>
          </a:p>
          <a:p>
            <a:r>
              <a:rPr lang="ar-SA" dirty="0" smtClean="0"/>
              <a:t>التوحد</a:t>
            </a:r>
          </a:p>
          <a:p>
            <a:r>
              <a:rPr lang="ar-SA" dirty="0" smtClean="0"/>
              <a:t>وكلها تعمل متداخلة وتكمل بعضها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745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جمة ذات 16 نقطة 2"/>
          <p:cNvSpPr/>
          <p:nvPr/>
        </p:nvSpPr>
        <p:spPr>
          <a:xfrm>
            <a:off x="6865883" y="1639615"/>
            <a:ext cx="1608083" cy="1303281"/>
          </a:xfrm>
          <a:prstGeom prst="star16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1"/>
                </a:solidFill>
              </a:rPr>
              <a:t>1- التعزير</a:t>
            </a:r>
            <a:endParaRPr lang="ar-SA" sz="2000" b="1" dirty="0">
              <a:solidFill>
                <a:schemeClr val="bg1"/>
              </a:solidFill>
            </a:endParaRPr>
          </a:p>
        </p:txBody>
      </p:sp>
      <p:sp>
        <p:nvSpPr>
          <p:cNvPr id="4" name="موجة مزدوجة 3"/>
          <p:cNvSpPr/>
          <p:nvPr/>
        </p:nvSpPr>
        <p:spPr>
          <a:xfrm>
            <a:off x="599091" y="1849820"/>
            <a:ext cx="6211613" cy="882868"/>
          </a:xfrm>
          <a:prstGeom prst="doubleWav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chemeClr val="bg1"/>
                </a:solidFill>
              </a:rPr>
              <a:t>هو مثير يزيد من احتمالية تكرار الاستجابة (يزيد من احتمال تكراره )</a:t>
            </a:r>
            <a:endParaRPr lang="ar-SA" sz="2400" dirty="0">
              <a:solidFill>
                <a:schemeClr val="bg1"/>
              </a:solidFill>
            </a:endParaRPr>
          </a:p>
        </p:txBody>
      </p:sp>
      <p:sp>
        <p:nvSpPr>
          <p:cNvPr id="5" name="سهم إلى اليسار 4"/>
          <p:cNvSpPr/>
          <p:nvPr/>
        </p:nvSpPr>
        <p:spPr>
          <a:xfrm>
            <a:off x="6566338" y="2858814"/>
            <a:ext cx="1907628" cy="872356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chemeClr val="bg1"/>
                </a:solidFill>
              </a:rPr>
              <a:t>يقسم الى : </a:t>
            </a:r>
            <a:endParaRPr lang="ar-SA" sz="2400" dirty="0">
              <a:solidFill>
                <a:schemeClr val="bg1"/>
              </a:solidFill>
            </a:endParaRPr>
          </a:p>
        </p:txBody>
      </p:sp>
      <p:sp>
        <p:nvSpPr>
          <p:cNvPr id="6" name="سحابة 5"/>
          <p:cNvSpPr/>
          <p:nvPr/>
        </p:nvSpPr>
        <p:spPr>
          <a:xfrm>
            <a:off x="6984124" y="3689128"/>
            <a:ext cx="1489842" cy="141889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1"/>
                </a:solidFill>
              </a:rPr>
              <a:t>تعزيز إيجابي </a:t>
            </a:r>
            <a:endParaRPr lang="ar-SA" b="1" dirty="0">
              <a:solidFill>
                <a:schemeClr val="bg1"/>
              </a:solidFill>
            </a:endParaRPr>
          </a:p>
        </p:txBody>
      </p:sp>
      <p:sp>
        <p:nvSpPr>
          <p:cNvPr id="7" name="سحابة 6"/>
          <p:cNvSpPr/>
          <p:nvPr/>
        </p:nvSpPr>
        <p:spPr>
          <a:xfrm>
            <a:off x="6944710" y="5234152"/>
            <a:ext cx="1584434" cy="162384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>
                <a:solidFill>
                  <a:schemeClr val="bg1"/>
                </a:solidFill>
              </a:rPr>
              <a:t>تعزيز السلبي </a:t>
            </a:r>
            <a:endParaRPr lang="ar-SA" sz="2000" dirty="0">
              <a:solidFill>
                <a:schemeClr val="bg1"/>
              </a:solidFill>
            </a:endParaRPr>
          </a:p>
        </p:txBody>
      </p:sp>
      <p:sp>
        <p:nvSpPr>
          <p:cNvPr id="8" name="مخطط انسيابي: معالجة متعاقبة 7"/>
          <p:cNvSpPr/>
          <p:nvPr/>
        </p:nvSpPr>
        <p:spPr>
          <a:xfrm>
            <a:off x="378372" y="4106919"/>
            <a:ext cx="6432332" cy="73572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>
                <a:solidFill>
                  <a:schemeClr val="bg1"/>
                </a:solidFill>
              </a:rPr>
              <a:t>هو تقديم مثير يزيد من احتمالية تكرار الاستجابة التي يتبعها و المثير الذي </a:t>
            </a:r>
            <a:r>
              <a:rPr lang="ar-SA" sz="2000" dirty="0" smtClean="0">
                <a:solidFill>
                  <a:srgbClr val="C00000"/>
                </a:solidFill>
              </a:rPr>
              <a:t>يقدم</a:t>
            </a:r>
            <a:r>
              <a:rPr lang="ar-SA" sz="2000" dirty="0" smtClean="0">
                <a:solidFill>
                  <a:schemeClr val="bg1"/>
                </a:solidFill>
              </a:rPr>
              <a:t> يكون غالبا مثير مرغوب </a:t>
            </a:r>
            <a:endParaRPr lang="ar-SA" sz="2000" dirty="0">
              <a:solidFill>
                <a:schemeClr val="bg1"/>
              </a:solidFill>
            </a:endParaRPr>
          </a:p>
        </p:txBody>
      </p:sp>
      <p:sp>
        <p:nvSpPr>
          <p:cNvPr id="9" name="مخطط انسيابي: معالجة 8"/>
          <p:cNvSpPr/>
          <p:nvPr/>
        </p:nvSpPr>
        <p:spPr>
          <a:xfrm>
            <a:off x="1040524" y="5651938"/>
            <a:ext cx="5651938" cy="78827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هو سحب مثير يؤدي الى شعور مؤلم لدى الانسان غالبا ما يفعل ذللك لكي </a:t>
            </a:r>
            <a:r>
              <a:rPr lang="ar-SA" sz="2000" dirty="0" smtClean="0">
                <a:solidFill>
                  <a:srgbClr val="C00000"/>
                </a:solidFill>
              </a:rPr>
              <a:t>يتجنب</a:t>
            </a:r>
            <a:r>
              <a:rPr lang="ar-SA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التوابع </a:t>
            </a:r>
            <a:endParaRPr lang="ar-SA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20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جمة مكونة من 10 نقاط 1"/>
          <p:cNvSpPr/>
          <p:nvPr/>
        </p:nvSpPr>
        <p:spPr>
          <a:xfrm>
            <a:off x="6629400" y="231228"/>
            <a:ext cx="1876097" cy="1502980"/>
          </a:xfrm>
          <a:prstGeom prst="star10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chemeClr val="bg1"/>
                </a:solidFill>
              </a:rPr>
              <a:t>2- العقاب :</a:t>
            </a:r>
            <a:endParaRPr lang="ar-SA" sz="3200" dirty="0">
              <a:solidFill>
                <a:schemeClr val="bg1"/>
              </a:solidFill>
            </a:endParaRPr>
          </a:p>
        </p:txBody>
      </p:sp>
      <p:sp>
        <p:nvSpPr>
          <p:cNvPr id="3" name="موجة مزدوجة 2"/>
          <p:cNvSpPr/>
          <p:nvPr/>
        </p:nvSpPr>
        <p:spPr>
          <a:xfrm>
            <a:off x="914401" y="641132"/>
            <a:ext cx="5588876" cy="966951"/>
          </a:xfrm>
          <a:prstGeom prst="doubleWav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chemeClr val="bg1"/>
                </a:solidFill>
              </a:rPr>
              <a:t>هو مثير يقلل من احتمالية تكرار الاستجابة التي يتبعها وهو عكس التعزيز </a:t>
            </a:r>
            <a:endParaRPr lang="ar-SA" sz="2400" dirty="0">
              <a:solidFill>
                <a:schemeClr val="bg1"/>
              </a:solidFill>
            </a:endParaRPr>
          </a:p>
        </p:txBody>
      </p:sp>
      <p:sp>
        <p:nvSpPr>
          <p:cNvPr id="4" name="سهم إلى اليسار 3"/>
          <p:cNvSpPr/>
          <p:nvPr/>
        </p:nvSpPr>
        <p:spPr>
          <a:xfrm>
            <a:off x="6755524" y="1734208"/>
            <a:ext cx="1623848" cy="840828"/>
          </a:xfrm>
          <a:prstGeom prst="lef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>
                <a:solidFill>
                  <a:schemeClr val="bg1"/>
                </a:solidFill>
              </a:rPr>
              <a:t>يقسم الى :</a:t>
            </a:r>
            <a:endParaRPr lang="ar-SA" sz="2000" dirty="0">
              <a:solidFill>
                <a:schemeClr val="bg1"/>
              </a:solidFill>
            </a:endParaRPr>
          </a:p>
        </p:txBody>
      </p:sp>
      <p:sp>
        <p:nvSpPr>
          <p:cNvPr id="6" name="نجمة ذات 24 نقطة 5"/>
          <p:cNvSpPr/>
          <p:nvPr/>
        </p:nvSpPr>
        <p:spPr>
          <a:xfrm>
            <a:off x="6503277" y="2743200"/>
            <a:ext cx="2349062" cy="1639614"/>
          </a:xfrm>
          <a:prstGeom prst="star24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chemeClr val="bg1"/>
                </a:solidFill>
              </a:rPr>
              <a:t>عقاب إيجابي </a:t>
            </a:r>
            <a:endParaRPr lang="ar-SA" sz="2400" dirty="0">
              <a:solidFill>
                <a:schemeClr val="bg1"/>
              </a:solidFill>
            </a:endParaRPr>
          </a:p>
        </p:txBody>
      </p:sp>
      <p:sp>
        <p:nvSpPr>
          <p:cNvPr id="7" name="نجمة ذات 16 نقطة 6"/>
          <p:cNvSpPr/>
          <p:nvPr/>
        </p:nvSpPr>
        <p:spPr>
          <a:xfrm>
            <a:off x="6629401" y="4729655"/>
            <a:ext cx="2404241" cy="1734207"/>
          </a:xfrm>
          <a:prstGeom prst="star16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solidFill>
                  <a:schemeClr val="bg1"/>
                </a:solidFill>
              </a:rPr>
              <a:t>عقاب سلبي</a:t>
            </a:r>
            <a:endParaRPr lang="ar-SA" sz="2800" dirty="0">
              <a:solidFill>
                <a:schemeClr val="bg1"/>
              </a:solidFill>
            </a:endParaRPr>
          </a:p>
        </p:txBody>
      </p:sp>
      <p:sp>
        <p:nvSpPr>
          <p:cNvPr id="8" name="تمرير أفقي 7"/>
          <p:cNvSpPr/>
          <p:nvPr/>
        </p:nvSpPr>
        <p:spPr>
          <a:xfrm>
            <a:off x="685800" y="3074276"/>
            <a:ext cx="5707118" cy="977462"/>
          </a:xfrm>
          <a:prstGeom prst="horizontalScroll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chemeClr val="bg1"/>
                </a:solidFill>
              </a:rPr>
              <a:t>هو تقديم مثير غير مرغوب يقلل من احتمالية تكرار الاستجابة </a:t>
            </a:r>
            <a:endParaRPr lang="ar-SA" sz="2400" dirty="0">
              <a:solidFill>
                <a:schemeClr val="bg1"/>
              </a:solidFill>
            </a:endParaRPr>
          </a:p>
        </p:txBody>
      </p:sp>
      <p:sp>
        <p:nvSpPr>
          <p:cNvPr id="9" name="تمرير أفقي 8"/>
          <p:cNvSpPr/>
          <p:nvPr/>
        </p:nvSpPr>
        <p:spPr>
          <a:xfrm>
            <a:off x="914400" y="5055477"/>
            <a:ext cx="5502166" cy="998483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dirty="0" smtClean="0">
                <a:solidFill>
                  <a:schemeClr val="bg1"/>
                </a:solidFill>
              </a:rPr>
              <a:t>وهو سحب او إزالة المثير المرغوب به يقلل من احتمالية تكرار الاستجابة </a:t>
            </a:r>
            <a:endParaRPr lang="ar-SA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60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وجة مزدوجة 1"/>
          <p:cNvSpPr/>
          <p:nvPr/>
        </p:nvSpPr>
        <p:spPr>
          <a:xfrm>
            <a:off x="6093373" y="273270"/>
            <a:ext cx="2782613" cy="819807"/>
          </a:xfrm>
          <a:prstGeom prst="doubleWav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chemeClr val="tx1"/>
                </a:solidFill>
              </a:rPr>
              <a:t>مشاكل العقاب </a:t>
            </a:r>
            <a:endParaRPr lang="ar-SA" sz="2400" dirty="0">
              <a:solidFill>
                <a:schemeClr val="tx1"/>
              </a:solidFill>
            </a:endParaRPr>
          </a:p>
        </p:txBody>
      </p:sp>
      <p:sp>
        <p:nvSpPr>
          <p:cNvPr id="3" name="موجة مزدوجة 2"/>
          <p:cNvSpPr/>
          <p:nvPr/>
        </p:nvSpPr>
        <p:spPr>
          <a:xfrm>
            <a:off x="819808" y="1408387"/>
            <a:ext cx="8119241" cy="767255"/>
          </a:xfrm>
          <a:prstGeom prst="doubleWav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chemeClr val="tx1"/>
                </a:solidFill>
              </a:rPr>
              <a:t>1- العقاب لا يزيل السلوك و انما يوقفه مؤقتا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4" name="موجة مزدوجة 3"/>
          <p:cNvSpPr/>
          <p:nvPr/>
        </p:nvSpPr>
        <p:spPr>
          <a:xfrm>
            <a:off x="819808" y="2270235"/>
            <a:ext cx="8119241" cy="693683"/>
          </a:xfrm>
          <a:prstGeom prst="doubleWav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chemeClr val="tx1"/>
                </a:solidFill>
              </a:rPr>
              <a:t>2- العقاب يمكن ان يزيد من السلوك العدواني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5" name="موجة مزدوجة 4"/>
          <p:cNvSpPr/>
          <p:nvPr/>
        </p:nvSpPr>
        <p:spPr>
          <a:xfrm>
            <a:off x="819808" y="3100552"/>
            <a:ext cx="8119241" cy="746234"/>
          </a:xfrm>
          <a:prstGeom prst="doubleWav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solidFill>
                  <a:schemeClr val="tx1"/>
                </a:solidFill>
              </a:rPr>
              <a:t>3- العقاب يؤدي الى الخوف</a:t>
            </a:r>
            <a:endParaRPr lang="ar-SA" sz="2800" dirty="0">
              <a:solidFill>
                <a:schemeClr val="tx1"/>
              </a:solidFill>
            </a:endParaRPr>
          </a:p>
        </p:txBody>
      </p:sp>
      <p:sp>
        <p:nvSpPr>
          <p:cNvPr id="6" name="موجة مزدوجة 5"/>
          <p:cNvSpPr/>
          <p:nvPr/>
        </p:nvSpPr>
        <p:spPr>
          <a:xfrm>
            <a:off x="819808" y="4014952"/>
            <a:ext cx="8119241" cy="609600"/>
          </a:xfrm>
          <a:prstGeom prst="doubleWav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chemeClr val="tx1"/>
                </a:solidFill>
              </a:rPr>
              <a:t>4- العقاب الذي لا يمكن يشعر الفرد بالعجز و عدم القدرة على ضبط الامور</a:t>
            </a:r>
            <a:endParaRPr lang="ar-SA" sz="2400" dirty="0">
              <a:solidFill>
                <a:schemeClr val="tx1"/>
              </a:solidFill>
            </a:endParaRPr>
          </a:p>
        </p:txBody>
      </p:sp>
      <p:sp>
        <p:nvSpPr>
          <p:cNvPr id="7" name="موجة مزدوجة 6"/>
          <p:cNvSpPr/>
          <p:nvPr/>
        </p:nvSpPr>
        <p:spPr>
          <a:xfrm>
            <a:off x="819806" y="4887310"/>
            <a:ext cx="8119242" cy="651642"/>
          </a:xfrm>
          <a:prstGeom prst="doubleWav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chemeClr val="tx1"/>
                </a:solidFill>
              </a:rPr>
              <a:t>5- العقاب بين للطفل السلوك الخطأ لكنه لا يبين السلوك المرغوب </a:t>
            </a:r>
            <a:endParaRPr lang="ar-SA" sz="2400" dirty="0">
              <a:solidFill>
                <a:schemeClr val="tx1"/>
              </a:solidFill>
            </a:endParaRPr>
          </a:p>
        </p:txBody>
      </p:sp>
      <p:sp>
        <p:nvSpPr>
          <p:cNvPr id="8" name="موجة مزدوجة 7"/>
          <p:cNvSpPr/>
          <p:nvPr/>
        </p:nvSpPr>
        <p:spPr>
          <a:xfrm>
            <a:off x="819806" y="5707117"/>
            <a:ext cx="8119242" cy="672662"/>
          </a:xfrm>
          <a:prstGeom prst="doubleWav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chemeClr val="tx1"/>
                </a:solidFill>
              </a:rPr>
              <a:t>6- العقاب يؤدي الى إزالة سلوكيات مرغوب بها أحيانا إضافة للسلوك غير مرغوب </a:t>
            </a:r>
            <a:endParaRPr lang="ar-SA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97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شروط العقاب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-أن يأتي مباشرة بعد السلوك الغير مرغوب فيه</a:t>
            </a:r>
          </a:p>
          <a:p>
            <a:r>
              <a:rPr lang="ar-SA" dirty="0" smtClean="0"/>
              <a:t>-يتم الاتفاق على طبيعة العقاب بين الاطراف</a:t>
            </a:r>
          </a:p>
          <a:p>
            <a:r>
              <a:rPr lang="ar-SA" dirty="0" smtClean="0"/>
              <a:t>-متناسب مع الحدث</a:t>
            </a:r>
          </a:p>
          <a:p>
            <a:r>
              <a:rPr lang="ar-SA" dirty="0" smtClean="0"/>
              <a:t>-العقاب خاصة الجسدي أخر وسيلة نلجأ اليها لتعديل السلوك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20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الثواب هو الافضل</a:t>
            </a:r>
          </a:p>
          <a:p>
            <a:r>
              <a:rPr lang="ar-SA" dirty="0" smtClean="0"/>
              <a:t>-الثواب المعنوي أفضل من المادي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140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الملاحظة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التعلم بالنمذجة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439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وجة مزدوجة 2"/>
          <p:cNvSpPr/>
          <p:nvPr/>
        </p:nvSpPr>
        <p:spPr>
          <a:xfrm>
            <a:off x="3543300" y="215900"/>
            <a:ext cx="3181350" cy="1206500"/>
          </a:xfrm>
          <a:prstGeom prst="doubleWav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i="1" dirty="0" smtClean="0">
                <a:solidFill>
                  <a:schemeClr val="tx1"/>
                </a:solidFill>
              </a:rPr>
              <a:t>التعلم بالملاحظة </a:t>
            </a:r>
            <a:endParaRPr lang="ar-SA" sz="3200" b="1" i="1" dirty="0">
              <a:solidFill>
                <a:schemeClr val="tx1"/>
              </a:solidFill>
            </a:endParaRPr>
          </a:p>
        </p:txBody>
      </p:sp>
      <p:sp>
        <p:nvSpPr>
          <p:cNvPr id="4" name="موجة 3"/>
          <p:cNvSpPr/>
          <p:nvPr/>
        </p:nvSpPr>
        <p:spPr>
          <a:xfrm>
            <a:off x="161925" y="1511300"/>
            <a:ext cx="8658225" cy="1460500"/>
          </a:xfrm>
          <a:prstGeom prst="wave">
            <a:avLst>
              <a:gd name="adj1" fmla="val 12500"/>
              <a:gd name="adj2" fmla="val 22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chemeClr val="tx1"/>
                </a:solidFill>
              </a:rPr>
              <a:t>و يقصد به : بانه التعلم من خلال ملاحظة و تقليد سلوكيات الاخرين </a:t>
            </a:r>
            <a:endParaRPr lang="ar-SA" sz="3200" dirty="0">
              <a:solidFill>
                <a:schemeClr val="tx1"/>
              </a:solidFill>
            </a:endParaRPr>
          </a:p>
        </p:txBody>
      </p:sp>
      <p:sp>
        <p:nvSpPr>
          <p:cNvPr id="6" name="قلب 5"/>
          <p:cNvSpPr/>
          <p:nvPr/>
        </p:nvSpPr>
        <p:spPr>
          <a:xfrm>
            <a:off x="895350" y="127000"/>
            <a:ext cx="1066800" cy="1206500"/>
          </a:xfrm>
          <a:prstGeom prst="hear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سهم إلى اليسار 6"/>
          <p:cNvSpPr/>
          <p:nvPr/>
        </p:nvSpPr>
        <p:spPr>
          <a:xfrm>
            <a:off x="5076825" y="2857500"/>
            <a:ext cx="3448050" cy="1346200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chemeClr val="tx1"/>
                </a:solidFill>
              </a:rPr>
              <a:t>خطوات التعلم بالملاحظة </a:t>
            </a:r>
            <a:endParaRPr lang="ar-SA" sz="3200" dirty="0">
              <a:solidFill>
                <a:schemeClr val="tx1"/>
              </a:solidFill>
            </a:endParaRPr>
          </a:p>
        </p:txBody>
      </p:sp>
      <p:sp>
        <p:nvSpPr>
          <p:cNvPr id="8" name="سحابة 7"/>
          <p:cNvSpPr/>
          <p:nvPr/>
        </p:nvSpPr>
        <p:spPr>
          <a:xfrm>
            <a:off x="7505700" y="4102100"/>
            <a:ext cx="1514475" cy="1587500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chemeClr val="tx1"/>
                </a:solidFill>
              </a:rPr>
              <a:t>1- الانتباه </a:t>
            </a:r>
            <a:endParaRPr lang="ar-SA" sz="2400" dirty="0">
              <a:solidFill>
                <a:schemeClr val="tx1"/>
              </a:solidFill>
            </a:endParaRPr>
          </a:p>
        </p:txBody>
      </p:sp>
      <p:sp>
        <p:nvSpPr>
          <p:cNvPr id="9" name="سحابة 8"/>
          <p:cNvSpPr/>
          <p:nvPr/>
        </p:nvSpPr>
        <p:spPr>
          <a:xfrm>
            <a:off x="5324475" y="4318000"/>
            <a:ext cx="1971675" cy="160020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chemeClr val="tx1"/>
                </a:solidFill>
              </a:rPr>
              <a:t>2- الاحتفاظ </a:t>
            </a:r>
            <a:endParaRPr lang="ar-SA" sz="2400" dirty="0">
              <a:solidFill>
                <a:schemeClr val="tx1"/>
              </a:solidFill>
            </a:endParaRPr>
          </a:p>
        </p:txBody>
      </p:sp>
      <p:sp>
        <p:nvSpPr>
          <p:cNvPr id="10" name="سحابة 9"/>
          <p:cNvSpPr/>
          <p:nvPr/>
        </p:nvSpPr>
        <p:spPr>
          <a:xfrm>
            <a:off x="3076575" y="4197350"/>
            <a:ext cx="2000250" cy="1841500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solidFill>
                  <a:schemeClr val="tx1"/>
                </a:solidFill>
              </a:rPr>
              <a:t>3- تنفيذ السلوك </a:t>
            </a:r>
            <a:endParaRPr lang="ar-SA" sz="2800" dirty="0">
              <a:solidFill>
                <a:schemeClr val="tx1"/>
              </a:solidFill>
            </a:endParaRPr>
          </a:p>
        </p:txBody>
      </p:sp>
      <p:sp>
        <p:nvSpPr>
          <p:cNvPr id="11" name="سحابة 10"/>
          <p:cNvSpPr/>
          <p:nvPr/>
        </p:nvSpPr>
        <p:spPr>
          <a:xfrm>
            <a:off x="495300" y="4222750"/>
            <a:ext cx="2457450" cy="1816100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solidFill>
                  <a:schemeClr val="tx1"/>
                </a:solidFill>
              </a:rPr>
              <a:t>4- الدافعية للتعلم و تنفيذ</a:t>
            </a:r>
            <a:endParaRPr lang="ar-SA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89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-الحذر من النماذج السيئة خاصة العنيفة والعدوانية التي تقدم للطفل لأنه يتعلم العنف من خلالها.</a:t>
            </a:r>
          </a:p>
          <a:p>
            <a:r>
              <a:rPr lang="ar-SA" dirty="0" smtClean="0"/>
              <a:t>الحرص على توفير النموذج سواء في النماذج الواقعية أو المشاهدة</a:t>
            </a:r>
          </a:p>
          <a:p>
            <a:endParaRPr lang="ar-SA" dirty="0"/>
          </a:p>
          <a:p>
            <a:r>
              <a:rPr lang="ar-SA" dirty="0" smtClean="0"/>
              <a:t>هل الطفل ملاحظ سلبي؟</a:t>
            </a:r>
          </a:p>
          <a:p>
            <a:r>
              <a:rPr lang="ar-SA" dirty="0" smtClean="0"/>
              <a:t>لا، الطفل يخزن كل ما يلاحظه ويخزن خبرات الثواب والعقاب ويتعلم الاستجابة في ضوئها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009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التقليد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-يبدأ التقليد عند الطفل في نهاية السنة الأولى اعتمادا على الملاحظة المباشرة</a:t>
            </a:r>
          </a:p>
          <a:p>
            <a:r>
              <a:rPr lang="ar-SA" dirty="0" smtClean="0"/>
              <a:t>-في السنة الثانية يكون صورا ذهنية ويتمكن من استرجاعها</a:t>
            </a:r>
          </a:p>
          <a:p>
            <a:r>
              <a:rPr lang="ar-SA" dirty="0" smtClean="0"/>
              <a:t>-الطفل اختياري في عملية التقليد</a:t>
            </a:r>
          </a:p>
          <a:p>
            <a:r>
              <a:rPr lang="ar-SA" dirty="0" smtClean="0"/>
              <a:t>-الطفل يختار السلوك الذي يسعده والذي يثاب عليه</a:t>
            </a:r>
          </a:p>
          <a:p>
            <a:r>
              <a:rPr lang="ar-SA" dirty="0" smtClean="0"/>
              <a:t>-يميل لمحاكاة سلوكيات من حوله  لتقليدهم</a:t>
            </a:r>
          </a:p>
          <a:p>
            <a:r>
              <a:rPr lang="ar-SA" dirty="0" smtClean="0"/>
              <a:t>-رغبة الطفل في التقليد للوالدين لا يتعارض مع رغبته في الاستقلال والنشاط الذاتي</a:t>
            </a:r>
          </a:p>
          <a:p>
            <a:r>
              <a:rPr lang="ar-SA" dirty="0"/>
              <a:t>-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021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FF0000"/>
                </a:solidFill>
              </a:rPr>
              <a:t>مفاهيم هامة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الطفل</a:t>
            </a:r>
            <a:r>
              <a:rPr lang="en-GB" dirty="0" smtClean="0"/>
              <a:t>child</a:t>
            </a:r>
            <a:r>
              <a:rPr lang="ar-SA" dirty="0" smtClean="0"/>
              <a:t>: هو كل فرد لم يتجاوز الثامنة عشرة.</a:t>
            </a:r>
          </a:p>
          <a:p>
            <a:r>
              <a:rPr lang="ar-SA" dirty="0" smtClean="0"/>
              <a:t>الولد ما دام ناعما حتى البلوغ</a:t>
            </a:r>
            <a:endParaRPr lang="en-GB" dirty="0" smtClean="0"/>
          </a:p>
          <a:p>
            <a:r>
              <a:rPr lang="ar-SA" dirty="0" smtClean="0"/>
              <a:t>الطفولة</a:t>
            </a:r>
            <a:r>
              <a:rPr lang="en-GB" dirty="0" smtClean="0"/>
              <a:t>childhood</a:t>
            </a:r>
            <a:r>
              <a:rPr lang="ar-SA" dirty="0" smtClean="0"/>
              <a:t>: مرحلة عمرية من دورة حياة الإنسان تمتد من الولادة إلى المراهقة</a:t>
            </a:r>
          </a:p>
          <a:p>
            <a:r>
              <a:rPr lang="ar-SA" dirty="0" smtClean="0"/>
              <a:t>النمو </a:t>
            </a:r>
            <a:r>
              <a:rPr lang="en-GB" dirty="0" smtClean="0"/>
              <a:t>Growth</a:t>
            </a:r>
            <a:r>
              <a:rPr lang="ar-SA" dirty="0" smtClean="0"/>
              <a:t>: سلسلة التغيرات المستمرة المطردة التي تحقق النضج (الزيادة).</a:t>
            </a:r>
          </a:p>
          <a:p>
            <a:r>
              <a:rPr lang="ar-SA" dirty="0" smtClean="0"/>
              <a:t>التطور</a:t>
            </a:r>
            <a:r>
              <a:rPr lang="en-GB" dirty="0" smtClean="0"/>
              <a:t>development</a:t>
            </a:r>
            <a:r>
              <a:rPr lang="ar-SA" dirty="0" smtClean="0"/>
              <a:t>: سلسلة التغيرات المنتظمة التي تحدث للكائن الحي مع مرور الوقت منذ الإخصاب وحتى الوفاة.(الزيادة والنقصان)</a:t>
            </a:r>
            <a:endParaRPr lang="en-GB" dirty="0" smtClean="0"/>
          </a:p>
          <a:p>
            <a:r>
              <a:rPr lang="ar-SA" dirty="0" smtClean="0"/>
              <a:t>الأسرة</a:t>
            </a:r>
            <a:r>
              <a:rPr lang="en-GB" dirty="0" smtClean="0"/>
              <a:t> Family</a:t>
            </a:r>
            <a:r>
              <a:rPr lang="ar-SA" dirty="0" smtClean="0"/>
              <a:t>:جماعة اجتماعية بيولوجية نظامية تتكون من رجل وامرأة بينهما علاقة زواج وأبناهما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337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التوحد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dirty="0" smtClean="0"/>
              <a:t>هو تبني الطفل نمطا كليا من السمات والدوافع والاتجاهات والقيم التي توجد لدى الشخص المتوحد معه.</a:t>
            </a:r>
          </a:p>
          <a:p>
            <a:r>
              <a:rPr lang="ar-SA" dirty="0" smtClean="0"/>
              <a:t>-يختلف التوحد عن التقليد في:</a:t>
            </a:r>
          </a:p>
          <a:p>
            <a:r>
              <a:rPr lang="ar-SA" dirty="0" smtClean="0"/>
              <a:t>-التوحد تبني </a:t>
            </a:r>
            <a:r>
              <a:rPr lang="ar-SA" smtClean="0"/>
              <a:t>كامل للس</a:t>
            </a:r>
            <a:r>
              <a:rPr lang="ar-SA"/>
              <a:t>ل</a:t>
            </a:r>
            <a:r>
              <a:rPr lang="ar-SA" smtClean="0"/>
              <a:t>وكيات </a:t>
            </a:r>
            <a:r>
              <a:rPr lang="ar-SA" dirty="0" smtClean="0"/>
              <a:t>بينما التقليد هو استجابات مماثلة للنموذج</a:t>
            </a:r>
          </a:p>
          <a:p>
            <a:r>
              <a:rPr lang="ar-SA" dirty="0" smtClean="0"/>
              <a:t>-التوحد يتطلب روابط عاطفية مع النموذج بينما لا يتطلب التقليد ذلك</a:t>
            </a:r>
          </a:p>
          <a:p>
            <a:r>
              <a:rPr lang="ar-SA" dirty="0" smtClean="0"/>
              <a:t>السلوك الناتج عن التوحد ثابت نسبيا اما عن التقليد فهو قابل للتغيير بسهولة</a:t>
            </a:r>
          </a:p>
          <a:p>
            <a:r>
              <a:rPr lang="ar-SA" b="1" dirty="0" smtClean="0"/>
              <a:t>هل هناك تعارض بين التوحد والاستقلالية؟</a:t>
            </a:r>
          </a:p>
          <a:p>
            <a:r>
              <a:rPr lang="ar-SA" dirty="0" smtClean="0"/>
              <a:t>لا حيث يتم التوحد بطريقة لاشعورية ويستطيع ان يقوم بدور النموذج الرقيب على سلوكه</a:t>
            </a:r>
          </a:p>
          <a:p>
            <a:r>
              <a:rPr lang="ar-SA" dirty="0" smtClean="0"/>
              <a:t>تتوقف عملية التوحد على:</a:t>
            </a:r>
          </a:p>
          <a:p>
            <a:r>
              <a:rPr lang="ar-SA" dirty="0" smtClean="0"/>
              <a:t>-تمتع النموذج بصفات جذابة</a:t>
            </a:r>
          </a:p>
          <a:p>
            <a:r>
              <a:rPr lang="ar-SA" dirty="0" smtClean="0"/>
              <a:t>-النموذج كفاءة</a:t>
            </a:r>
          </a:p>
          <a:p>
            <a:r>
              <a:rPr lang="ar-SA" dirty="0" smtClean="0"/>
              <a:t>-النموذج من نفس الجنس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52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476673"/>
            <a:ext cx="7543800" cy="936104"/>
          </a:xfrm>
        </p:spPr>
        <p:txBody>
          <a:bodyPr/>
          <a:lstStyle/>
          <a:p>
            <a:pPr algn="ctr"/>
            <a:r>
              <a:rPr lang="ar-SA" sz="4400" u="sng" dirty="0" smtClean="0">
                <a:solidFill>
                  <a:srgbClr val="C00000"/>
                </a:solidFill>
              </a:rPr>
              <a:t>وظائف الأسرة</a:t>
            </a:r>
            <a:endParaRPr lang="ar-SA" sz="4400" u="sng" dirty="0">
              <a:solidFill>
                <a:srgbClr val="C0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5800" y="1700808"/>
            <a:ext cx="7486600" cy="393799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ar-SA" sz="3600" dirty="0" smtClean="0">
                <a:solidFill>
                  <a:schemeClr val="tx1"/>
                </a:solidFill>
              </a:rPr>
              <a:t>*-اشباع الحاجات البيولوجية كالغذاء </a:t>
            </a:r>
          </a:p>
          <a:p>
            <a:pPr algn="just"/>
            <a:r>
              <a:rPr lang="ar-SA" sz="3600" b="1" dirty="0" smtClean="0">
                <a:solidFill>
                  <a:schemeClr val="tx1"/>
                </a:solidFill>
              </a:rPr>
              <a:t>-اشباع الحاجات العاطفية للأطفال</a:t>
            </a:r>
          </a:p>
          <a:p>
            <a:pPr algn="just"/>
            <a:r>
              <a:rPr lang="ar-SA" sz="3600" b="1" dirty="0" smtClean="0">
                <a:solidFill>
                  <a:schemeClr val="tx1"/>
                </a:solidFill>
              </a:rPr>
              <a:t>-اشباع حاجات الأمن والأمان والحاجات الوجدانية</a:t>
            </a:r>
          </a:p>
          <a:p>
            <a:pPr algn="just"/>
            <a:r>
              <a:rPr lang="ar-SA" sz="3600" b="1" dirty="0" smtClean="0">
                <a:solidFill>
                  <a:schemeClr val="tx1"/>
                </a:solidFill>
              </a:rPr>
              <a:t>-تهيئة المناخ الاجتماعي اللازم لتنشئة الأبناء</a:t>
            </a:r>
          </a:p>
          <a:p>
            <a:pPr algn="just"/>
            <a:r>
              <a:rPr lang="ar-SA" sz="3600" b="1" dirty="0" smtClean="0">
                <a:solidFill>
                  <a:schemeClr val="tx1"/>
                </a:solidFill>
              </a:rPr>
              <a:t>-مصدر الأخلاق والقيم والعادات والتقاليد والاطار الثقافي لضبط سلوك الأطفال</a:t>
            </a:r>
          </a:p>
          <a:p>
            <a:pPr algn="just"/>
            <a:r>
              <a:rPr lang="ar-SA" sz="3600" b="1" dirty="0" smtClean="0">
                <a:solidFill>
                  <a:schemeClr val="tx1"/>
                </a:solidFill>
              </a:rPr>
              <a:t>-توفر نماذج التقليد والقدوة والتوحد</a:t>
            </a:r>
          </a:p>
          <a:p>
            <a:pPr algn="just"/>
            <a:r>
              <a:rPr lang="ar-SA" sz="3600" b="1" dirty="0" smtClean="0">
                <a:solidFill>
                  <a:schemeClr val="tx1"/>
                </a:solidFill>
              </a:rPr>
              <a:t>-مصدر الخبرات والقيم والمعايير الاجتماعية والثقافية والمدرسة الأولى في المجتمع</a:t>
            </a:r>
          </a:p>
          <a:p>
            <a:pPr algn="just"/>
            <a:r>
              <a:rPr lang="ar-SA" sz="3600" b="1" dirty="0" smtClean="0">
                <a:solidFill>
                  <a:schemeClr val="tx1"/>
                </a:solidFill>
              </a:rPr>
              <a:t>-توفر اطارا للتفاعل وشبكة اتصال للفرد وهي أول مجتمع يتعامل معه الطفل.</a:t>
            </a:r>
            <a:endParaRPr lang="ar-SA" sz="3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70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الأسرة في الإسلام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-تحرص تعاليم الإسلام على إقامة الأسرة على أسس الرحمةوالحق والعدل والمودة والتعاون والاحترام وتقوية العلاقات بما يضمن استقراراها.</a:t>
            </a:r>
          </a:p>
          <a:p>
            <a:r>
              <a:rPr lang="ar-SA" dirty="0" smtClean="0"/>
              <a:t>أقر الإسلام نظام الظاسرة الزوجية بناء على عقد زواج يشرع العلاقة الزوجية بين الرجل والمرأة.</a:t>
            </a:r>
          </a:p>
          <a:p>
            <a:r>
              <a:rPr lang="ar-SA" dirty="0" smtClean="0"/>
              <a:t>حث الإسلام الشباب على الزواج وبناء الأسرة لأنه:</a:t>
            </a:r>
          </a:p>
          <a:p>
            <a:pPr marL="114300" indent="0">
              <a:buNone/>
            </a:pPr>
            <a:r>
              <a:rPr lang="ar-SA" dirty="0" smtClean="0"/>
              <a:t>-أفضل وسيلة لتفريغ طاقات الانسان الجنسية.</a:t>
            </a:r>
          </a:p>
          <a:p>
            <a:pPr marL="114300" indent="0">
              <a:buNone/>
            </a:pPr>
            <a:r>
              <a:rPr lang="ar-SA" dirty="0" smtClean="0"/>
              <a:t>وسيلة لتنظيم الفطرة والغريزة</a:t>
            </a:r>
          </a:p>
          <a:p>
            <a:pPr marL="114300" indent="0">
              <a:buNone/>
            </a:pPr>
            <a:r>
              <a:rPr lang="ar-SA" dirty="0" smtClean="0"/>
              <a:t>-حفظ النوع وتخليده بالتناسل</a:t>
            </a:r>
          </a:p>
          <a:p>
            <a:pPr marL="114300" indent="0">
              <a:buNone/>
            </a:pPr>
            <a:r>
              <a:rPr lang="ar-SA" dirty="0" smtClean="0"/>
              <a:t>*حث الاسلام على احترام المرأة ومنحها حقوقها كاملة.</a:t>
            </a:r>
          </a:p>
          <a:p>
            <a:pPr marL="114300" indent="0">
              <a:buNone/>
            </a:pPr>
            <a:r>
              <a:rPr lang="ar-SA" dirty="0" smtClean="0"/>
              <a:t>جعل الاسلام القوامة للرجل في الاسرة.</a:t>
            </a:r>
          </a:p>
          <a:p>
            <a:pPr marL="114300" indent="0">
              <a:buNone/>
            </a:pPr>
            <a:r>
              <a:rPr lang="ar-SA" dirty="0" smtClean="0"/>
              <a:t>-دعا الاسلام للتشاور والتعاون في ادارة شؤون الاسرة.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372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5800" y="260648"/>
            <a:ext cx="7486600" cy="5378152"/>
          </a:xfrm>
        </p:spPr>
        <p:txBody>
          <a:bodyPr>
            <a:normAutofit lnSpcReduction="10000"/>
          </a:bodyPr>
          <a:lstStyle/>
          <a:p>
            <a:pPr algn="r"/>
            <a:r>
              <a:rPr lang="ar-SA" sz="2800" b="1" dirty="0" smtClean="0">
                <a:solidFill>
                  <a:srgbClr val="002060"/>
                </a:solidFill>
              </a:rPr>
              <a:t>الأسرة والتحضر</a:t>
            </a:r>
          </a:p>
          <a:p>
            <a:pPr algn="just"/>
            <a:r>
              <a:rPr lang="ar-SA" sz="2800" b="1" dirty="0" smtClean="0">
                <a:solidFill>
                  <a:srgbClr val="002060"/>
                </a:solidFill>
              </a:rPr>
              <a:t>-</a:t>
            </a:r>
            <a:r>
              <a:rPr lang="ar-SA" sz="2800" dirty="0" smtClean="0">
                <a:solidFill>
                  <a:srgbClr val="002060"/>
                </a:solidFill>
              </a:rPr>
              <a:t>اتفق العلماء على دور الاسرة كخلية أولى في المجتمع لاكساب الاطفال الخصائص النفسية والاجتماعية والدعائم الأولى للشخصية.</a:t>
            </a:r>
          </a:p>
          <a:p>
            <a:pPr algn="just"/>
            <a:r>
              <a:rPr lang="ar-SA" sz="2800" dirty="0" smtClean="0">
                <a:solidFill>
                  <a:srgbClr val="002060"/>
                </a:solidFill>
              </a:rPr>
              <a:t>-الأسرة هي المؤسسة الأولى والجماعة الأهم في عملية التنشئة الاجتماعية.</a:t>
            </a:r>
          </a:p>
          <a:p>
            <a:pPr algn="just"/>
            <a:r>
              <a:rPr lang="ar-SA" sz="2800" dirty="0" smtClean="0">
                <a:solidFill>
                  <a:srgbClr val="002060"/>
                </a:solidFill>
              </a:rPr>
              <a:t>-الخبرات التي يكتسبها الطفل في السنوات الخمس الأولى هي التي تشكل شخصيته والاساس لباقي المراحل.</a:t>
            </a:r>
          </a:p>
          <a:p>
            <a:pPr algn="just"/>
            <a:r>
              <a:rPr lang="ar-SA" sz="2800" dirty="0" smtClean="0">
                <a:solidFill>
                  <a:srgbClr val="002060"/>
                </a:solidFill>
              </a:rPr>
              <a:t>-تتعدد وكالات التنشئة الاجتماعية المؤثرة ولكن الأسرة أهمها، ومنها: الحضانة- الروضة- المدرسة- الرفاق- وسائل الاعلام وشبكات التواصل الاجتماعي- دور العبادة- الأحزاب السياسية.................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152303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3200" dirty="0" smtClean="0">
                <a:solidFill>
                  <a:srgbClr val="C00000"/>
                </a:solidFill>
              </a:rPr>
              <a:t>مظاهر التغيير في البناء الاجتماعي للأسرة</a:t>
            </a:r>
            <a:endParaRPr lang="ar-SA" sz="3200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ar-SA" dirty="0" smtClean="0"/>
              <a:t>-التحول من الأسرة الممتدة للاسرة النووية</a:t>
            </a:r>
          </a:p>
          <a:p>
            <a:pPr marL="114300" indent="0">
              <a:buNone/>
            </a:pPr>
            <a:r>
              <a:rPr lang="ar-SA" dirty="0" smtClean="0"/>
              <a:t>-ازدياد تكاليف الحياة العصرية</a:t>
            </a:r>
          </a:p>
          <a:p>
            <a:pPr marL="114300" indent="0">
              <a:buNone/>
            </a:pPr>
            <a:r>
              <a:rPr lang="ar-SA" dirty="0" smtClean="0"/>
              <a:t>-الرغبة في توفير احتياجات توفر مستوى اقتصادي واجتماعي مقبول</a:t>
            </a:r>
          </a:p>
          <a:p>
            <a:pPr marL="114300" indent="0">
              <a:buNone/>
            </a:pPr>
            <a:r>
              <a:rPr lang="ar-SA" dirty="0" smtClean="0"/>
              <a:t>-تناقص الانجاب وبالتالي عدد افراد الاسرة</a:t>
            </a:r>
          </a:p>
          <a:p>
            <a:pPr marL="114300" indent="0">
              <a:buNone/>
            </a:pPr>
            <a:r>
              <a:rPr lang="ar-SA" dirty="0" smtClean="0"/>
              <a:t>-تحولت وظيفة الاسرة من الانتاج للاستهلاك</a:t>
            </a:r>
          </a:p>
          <a:p>
            <a:pPr marL="114300" indent="0">
              <a:buNone/>
            </a:pPr>
            <a:r>
              <a:rPr lang="en-GB" dirty="0" smtClean="0"/>
              <a:t>-</a:t>
            </a:r>
            <a:r>
              <a:rPr lang="ar-SA" dirty="0" smtClean="0"/>
              <a:t>خروج المرأة للعمل وتغير دورها التقليدي</a:t>
            </a:r>
          </a:p>
          <a:p>
            <a:pPr marL="114300" indent="0">
              <a:buNone/>
            </a:pPr>
            <a:r>
              <a:rPr lang="ar-SA" dirty="0" smtClean="0"/>
              <a:t>-مشاركة المرأة في ادارة الاسرة</a:t>
            </a:r>
          </a:p>
          <a:p>
            <a:pPr marL="114300" indent="0">
              <a:buNone/>
            </a:pPr>
            <a:r>
              <a:rPr lang="en-GB" dirty="0" smtClean="0"/>
              <a:t>-</a:t>
            </a:r>
            <a:r>
              <a:rPr lang="ar-SA" dirty="0" smtClean="0"/>
              <a:t>ظهرت مفاهيم جديدة كالمساواة والديمقراطية والمشاركة</a:t>
            </a:r>
          </a:p>
          <a:p>
            <a:pPr marL="114300" indent="0">
              <a:buNone/>
            </a:pPr>
            <a:r>
              <a:rPr lang="en-GB" dirty="0" smtClean="0"/>
              <a:t>-</a:t>
            </a:r>
            <a:r>
              <a:rPr lang="ar-SA" dirty="0" smtClean="0"/>
              <a:t>اختلاف دور الاب </a:t>
            </a:r>
          </a:p>
          <a:p>
            <a:pPr marL="114300" indent="0">
              <a:buNone/>
            </a:pPr>
            <a:r>
              <a:rPr lang="en-GB" dirty="0" smtClean="0"/>
              <a:t>-</a:t>
            </a:r>
            <a:r>
              <a:rPr lang="ar-SA" dirty="0" smtClean="0"/>
              <a:t>أصبحت أدوار الابناء اكثر تحديدا</a:t>
            </a:r>
          </a:p>
          <a:p>
            <a:pPr marL="114300" indent="0">
              <a:buNone/>
            </a:pPr>
            <a:r>
              <a:rPr lang="ar-SA" dirty="0" smtClean="0"/>
              <a:t>-تغير دور الزوج والزوجة واضعف تقسيم الادوار</a:t>
            </a:r>
          </a:p>
          <a:p>
            <a:pPr marL="114300" indent="0">
              <a:buNone/>
            </a:pPr>
            <a:r>
              <a:rPr lang="ar-SA" dirty="0" smtClean="0"/>
              <a:t>-التحرر من سلطة الاب والاخ خاصة الفتيات</a:t>
            </a:r>
          </a:p>
          <a:p>
            <a:pPr marL="114300" indent="0">
              <a:buNone/>
            </a:pPr>
            <a:r>
              <a:rPr lang="ar-SA" dirty="0" smtClean="0"/>
              <a:t>التحرر من زواج الاقارب</a:t>
            </a:r>
          </a:p>
          <a:p>
            <a:pPr marL="114300" indent="0">
              <a:buNone/>
            </a:pPr>
            <a:r>
              <a:rPr lang="ar-SA" dirty="0" smtClean="0"/>
              <a:t>-انخفاض العلاقات والزيارات العائلية</a:t>
            </a:r>
          </a:p>
          <a:p>
            <a:pPr marL="114300" indent="0">
              <a:buNone/>
            </a:pPr>
            <a:endParaRPr lang="ar-SA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4499062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746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276056"/>
          </a:xfrm>
        </p:spPr>
        <p:txBody>
          <a:bodyPr/>
          <a:lstStyle/>
          <a:p>
            <a:pPr marL="571500" indent="-457200">
              <a:buFont typeface="+mj-lt"/>
              <a:buAutoNum type="arabicPeriod"/>
            </a:pPr>
            <a:endParaRPr lang="ar-SA" dirty="0" smtClean="0"/>
          </a:p>
          <a:p>
            <a:pPr marL="114300" indent="0">
              <a:buNone/>
            </a:pPr>
            <a:r>
              <a:rPr lang="ar-SA" b="1" dirty="0" smtClean="0"/>
              <a:t>دور الأسرة في تربية الطفل وتنشئته:</a:t>
            </a:r>
          </a:p>
          <a:p>
            <a:pPr marL="114300" indent="0" algn="just">
              <a:buNone/>
            </a:pPr>
            <a:r>
              <a:rPr lang="ar-SA" dirty="0" smtClean="0"/>
              <a:t>-الأسرة هي النواة والجماعة الأولى في حياة الطفل التي يكتسب منها الخبرات المختلفة التي تشكل شخصيته خاصة في اول خمس سنوات.</a:t>
            </a:r>
          </a:p>
          <a:p>
            <a:pPr marL="114300" indent="0" algn="just">
              <a:buNone/>
            </a:pPr>
            <a:r>
              <a:rPr lang="ar-SA" dirty="0" smtClean="0"/>
              <a:t>الفرق بين التربية والتنشئة:</a:t>
            </a:r>
          </a:p>
          <a:p>
            <a:pPr marL="114300" indent="0" algn="just">
              <a:buNone/>
            </a:pPr>
            <a:r>
              <a:rPr lang="ar-SA" b="1" dirty="0" smtClean="0"/>
              <a:t>التربية: </a:t>
            </a:r>
            <a:r>
              <a:rPr lang="ar-SA" dirty="0" smtClean="0"/>
              <a:t>عملية تنمية شاملة للطفل جسميا عقليا اجتماعيا انفعاليا</a:t>
            </a:r>
          </a:p>
          <a:p>
            <a:pPr marL="114300" indent="0" algn="just">
              <a:buNone/>
            </a:pPr>
            <a:r>
              <a:rPr lang="ar-SA" b="1" dirty="0" smtClean="0"/>
              <a:t>التنشئة الاجتماعية: </a:t>
            </a:r>
            <a:r>
              <a:rPr lang="ar-SA" dirty="0" smtClean="0"/>
              <a:t>عملية يتحول من خلالها الفرد من كائن بيولوجي إلى كائن اجتماعي/ عملية تفاعل يتم من خلالها تكيف الفرد مع بيئته الاجتماعية</a:t>
            </a:r>
          </a:p>
          <a:p>
            <a:pPr marL="114300" indent="0" algn="just">
              <a:buNone/>
            </a:pPr>
            <a:r>
              <a:rPr lang="ar-SA" b="1" dirty="0" smtClean="0"/>
              <a:t>التنشئة جزء من التربية حيث تركز على الجانب الاجتماعي الوجداني.</a:t>
            </a: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110628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2400" b="1" u="sng" dirty="0" smtClean="0">
                <a:solidFill>
                  <a:srgbClr val="C00000"/>
                </a:solidFill>
              </a:rPr>
              <a:t>أهداف التنشئة الاجتماعية</a:t>
            </a:r>
            <a:endParaRPr lang="ar-SA" sz="2400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-مساعدة الطفل على التوحد مع الانماط الثقافية للمجتمع.</a:t>
            </a:r>
          </a:p>
          <a:p>
            <a:r>
              <a:rPr lang="ar-SA" dirty="0" smtClean="0"/>
              <a:t>-اكساب الطفل المعايير الأخلاقية التي تنظم علاقات الفرد والجماعة</a:t>
            </a:r>
          </a:p>
          <a:p>
            <a:r>
              <a:rPr lang="ar-SA" dirty="0" smtClean="0"/>
              <a:t>-تغيير الحاجات الفطرية لحاجات اجتماعية</a:t>
            </a:r>
          </a:p>
          <a:p>
            <a:r>
              <a:rPr lang="ar-SA" dirty="0" smtClean="0"/>
              <a:t>-المحافظة على ثقافة المجتمع وتراثه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09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3200" b="1" u="sng" dirty="0" smtClean="0">
                <a:solidFill>
                  <a:srgbClr val="C00000"/>
                </a:solidFill>
              </a:rPr>
              <a:t>العوامل الأسرية المؤثرة في تنشئة الطفل</a:t>
            </a:r>
            <a:endParaRPr lang="ar-SA" sz="3200" b="1" u="sng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ar-SA" dirty="0" smtClean="0"/>
              <a:t>-الوضع الاجتماعي الاقتصادي</a:t>
            </a:r>
          </a:p>
          <a:p>
            <a:pPr marL="114300" indent="0">
              <a:buNone/>
            </a:pPr>
            <a:r>
              <a:rPr lang="ar-SA" dirty="0" smtClean="0"/>
              <a:t>-المستوى التعليمي والثقافي للوالدين</a:t>
            </a:r>
          </a:p>
          <a:p>
            <a:pPr marL="114300" indent="0">
              <a:buNone/>
            </a:pPr>
            <a:r>
              <a:rPr lang="ar-SA" dirty="0" smtClean="0"/>
              <a:t>-مرض الوالدين</a:t>
            </a:r>
          </a:p>
          <a:p>
            <a:pPr marL="114300" indent="0">
              <a:buNone/>
            </a:pPr>
            <a:r>
              <a:rPr lang="ar-SA" dirty="0" smtClean="0"/>
              <a:t>-وضع الطفل وترتيبه</a:t>
            </a:r>
          </a:p>
          <a:p>
            <a:pPr marL="114300" indent="0">
              <a:buNone/>
            </a:pPr>
            <a:r>
              <a:rPr lang="ar-SA" dirty="0" smtClean="0"/>
              <a:t>-المشكلات الأسرية</a:t>
            </a:r>
          </a:p>
          <a:p>
            <a:pPr>
              <a:buFontTx/>
              <a:buChar char="-"/>
            </a:pPr>
            <a:r>
              <a:rPr lang="ar-SA" dirty="0" smtClean="0"/>
              <a:t>أساليب التنشئة</a:t>
            </a:r>
          </a:p>
          <a:p>
            <a:pPr>
              <a:buFontTx/>
              <a:buChar char="-"/>
            </a:pPr>
            <a:r>
              <a:rPr lang="ar-SA" dirty="0" smtClean="0"/>
              <a:t>-التمييز بين الابناء وخلق روح المنافسة بينهم</a:t>
            </a:r>
          </a:p>
          <a:p>
            <a:pPr marL="114300" indent="0">
              <a:buNone/>
            </a:pPr>
            <a:r>
              <a:rPr lang="ar-SA" dirty="0" smtClean="0"/>
              <a:t>-الأسرة التي توفر احتياجات ابنائها لاسيما الحب والتقبل وتوفر القدوة والنموذج هي الأسرة الناجحة في تربية ابنائها وتنشئتهم بشكل ايجابي.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3580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تجاور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6111</TotalTime>
  <Words>1056</Words>
  <Application>Microsoft Office PowerPoint</Application>
  <PresentationFormat>On-screen Show (4:3)</PresentationFormat>
  <Paragraphs>138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تجاور</vt:lpstr>
      <vt:lpstr>تنشئة الطفل وبناء الأسرة</vt:lpstr>
      <vt:lpstr>مفاهيم هامة</vt:lpstr>
      <vt:lpstr>وظائف الأسرة</vt:lpstr>
      <vt:lpstr>الأسرة في الإسلام</vt:lpstr>
      <vt:lpstr>PowerPoint Presentation</vt:lpstr>
      <vt:lpstr>مظاهر التغيير في البناء الاجتماعي للأسرة</vt:lpstr>
      <vt:lpstr>PowerPoint Presentation</vt:lpstr>
      <vt:lpstr>أهداف التنشئة الاجتماعية</vt:lpstr>
      <vt:lpstr>العوامل الأسرية المؤثرة في تنشئة الطفل</vt:lpstr>
      <vt:lpstr>طرق التنشئة الاجتماعية</vt:lpstr>
      <vt:lpstr>PowerPoint Presentation</vt:lpstr>
      <vt:lpstr>PowerPoint Presentation</vt:lpstr>
      <vt:lpstr>PowerPoint Presentation</vt:lpstr>
      <vt:lpstr>شروط العقاب</vt:lpstr>
      <vt:lpstr>PowerPoint Presentation</vt:lpstr>
      <vt:lpstr>الملاحظة</vt:lpstr>
      <vt:lpstr>PowerPoint Presentation</vt:lpstr>
      <vt:lpstr>PowerPoint Presentation</vt:lpstr>
      <vt:lpstr>التقليد</vt:lpstr>
      <vt:lpstr>التوحد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اختيار العينة</dc:title>
  <dc:creator>Dell</dc:creator>
  <cp:lastModifiedBy>DELL</cp:lastModifiedBy>
  <cp:revision>47</cp:revision>
  <dcterms:created xsi:type="dcterms:W3CDTF">2019-03-19T12:22:36Z</dcterms:created>
  <dcterms:modified xsi:type="dcterms:W3CDTF">2020-09-16T21:42:43Z</dcterms:modified>
</cp:coreProperties>
</file>