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p:sldMasterIdLst>
    <p:sldMasterId id="2147483648" r:id="rId1"/>
  </p:sldMasterIdLst>
  <p:notesMasterIdLst>
    <p:notesMasterId r:id="rId65"/>
  </p:notesMasterIdLst>
  <p:handoutMasterIdLst>
    <p:handoutMasterId r:id="rId66"/>
  </p:handoutMasterIdLst>
  <p:sldIdLst>
    <p:sldId id="389" r:id="rId2"/>
    <p:sldId id="390" r:id="rId3"/>
    <p:sldId id="391" r:id="rId4"/>
    <p:sldId id="392" r:id="rId5"/>
    <p:sldId id="393" r:id="rId6"/>
    <p:sldId id="394" r:id="rId7"/>
    <p:sldId id="395" r:id="rId8"/>
    <p:sldId id="396" r:id="rId9"/>
    <p:sldId id="397" r:id="rId10"/>
    <p:sldId id="398" r:id="rId11"/>
    <p:sldId id="399" r:id="rId12"/>
    <p:sldId id="400" r:id="rId13"/>
    <p:sldId id="401" r:id="rId14"/>
    <p:sldId id="402" r:id="rId15"/>
    <p:sldId id="403" r:id="rId16"/>
    <p:sldId id="404" r:id="rId17"/>
    <p:sldId id="405" r:id="rId18"/>
    <p:sldId id="406" r:id="rId19"/>
    <p:sldId id="407" r:id="rId20"/>
    <p:sldId id="452" r:id="rId21"/>
    <p:sldId id="409" r:id="rId22"/>
    <p:sldId id="410" r:id="rId23"/>
    <p:sldId id="411" r:id="rId24"/>
    <p:sldId id="412" r:id="rId25"/>
    <p:sldId id="413" r:id="rId26"/>
    <p:sldId id="414" r:id="rId27"/>
    <p:sldId id="415" r:id="rId28"/>
    <p:sldId id="416" r:id="rId29"/>
    <p:sldId id="417" r:id="rId30"/>
    <p:sldId id="418" r:id="rId31"/>
    <p:sldId id="419" r:id="rId32"/>
    <p:sldId id="420" r:id="rId33"/>
    <p:sldId id="421" r:id="rId34"/>
    <p:sldId id="422" r:id="rId35"/>
    <p:sldId id="451" r:id="rId36"/>
    <p:sldId id="423" r:id="rId37"/>
    <p:sldId id="424" r:id="rId38"/>
    <p:sldId id="425" r:id="rId39"/>
    <p:sldId id="426" r:id="rId40"/>
    <p:sldId id="427" r:id="rId41"/>
    <p:sldId id="428" r:id="rId42"/>
    <p:sldId id="429" r:id="rId43"/>
    <p:sldId id="430" r:id="rId44"/>
    <p:sldId id="431" r:id="rId45"/>
    <p:sldId id="450" r:id="rId46"/>
    <p:sldId id="432" r:id="rId47"/>
    <p:sldId id="433" r:id="rId48"/>
    <p:sldId id="434" r:id="rId49"/>
    <p:sldId id="435" r:id="rId50"/>
    <p:sldId id="436" r:id="rId51"/>
    <p:sldId id="437" r:id="rId52"/>
    <p:sldId id="438" r:id="rId53"/>
    <p:sldId id="439" r:id="rId54"/>
    <p:sldId id="440" r:id="rId55"/>
    <p:sldId id="441" r:id="rId56"/>
    <p:sldId id="442" r:id="rId57"/>
    <p:sldId id="443" r:id="rId58"/>
    <p:sldId id="444" r:id="rId59"/>
    <p:sldId id="445" r:id="rId60"/>
    <p:sldId id="446" r:id="rId61"/>
    <p:sldId id="447" r:id="rId62"/>
    <p:sldId id="448" r:id="rId63"/>
    <p:sldId id="449" r:id="rId64"/>
  </p:sldIdLst>
  <p:sldSz cx="9144000" cy="6858000" type="letter"/>
  <p:notesSz cx="6858000" cy="9144000"/>
  <p:defaultTextStyle>
    <a:defPPr>
      <a:defRPr lang="en-US"/>
    </a:defPPr>
    <a:lvl1pPr marL="0" lvl="0" indent="0" algn="l" defTabSz="914400" rtl="0" eaLnBrk="0" fontAlgn="base" latinLnBrk="0" hangingPunct="0">
      <a:lnSpc>
        <a:spcPct val="100000"/>
      </a:lnSpc>
      <a:spcBef>
        <a:spcPct val="0"/>
      </a:spcBef>
      <a:spcAft>
        <a:spcPct val="0"/>
      </a:spcAft>
      <a:buNone/>
      <a:defRPr sz="3800" b="0" i="0" u="none" kern="1200" baseline="0">
        <a:solidFill>
          <a:schemeClr val="tx2"/>
        </a:solidFill>
        <a:latin typeface="Arial" panose="020B0604020202020204" pitchFamily="34" charset="0"/>
        <a:ea typeface="ヒラギノ角ゴ Pro W3" pitchFamily="-84" charset="-128"/>
        <a:cs typeface="+mn-cs"/>
      </a:defRPr>
    </a:lvl1pPr>
    <a:lvl2pPr marL="457200" lvl="1" indent="0" algn="l" defTabSz="914400" rtl="0" eaLnBrk="0" fontAlgn="base" latinLnBrk="0" hangingPunct="0">
      <a:lnSpc>
        <a:spcPct val="100000"/>
      </a:lnSpc>
      <a:spcBef>
        <a:spcPct val="0"/>
      </a:spcBef>
      <a:spcAft>
        <a:spcPct val="0"/>
      </a:spcAft>
      <a:buNone/>
      <a:defRPr sz="3800" b="0" i="0" u="none" kern="1200" baseline="0">
        <a:solidFill>
          <a:schemeClr val="tx2"/>
        </a:solidFill>
        <a:latin typeface="Arial" panose="020B0604020202020204" pitchFamily="34" charset="0"/>
        <a:ea typeface="ヒラギノ角ゴ Pro W3" pitchFamily="-84" charset="-128"/>
        <a:cs typeface="+mn-cs"/>
      </a:defRPr>
    </a:lvl2pPr>
    <a:lvl3pPr marL="914400" lvl="2" indent="0" algn="l" defTabSz="914400" rtl="0" eaLnBrk="0" fontAlgn="base" latinLnBrk="0" hangingPunct="0">
      <a:lnSpc>
        <a:spcPct val="100000"/>
      </a:lnSpc>
      <a:spcBef>
        <a:spcPct val="0"/>
      </a:spcBef>
      <a:spcAft>
        <a:spcPct val="0"/>
      </a:spcAft>
      <a:buNone/>
      <a:defRPr sz="3800" b="0" i="0" u="none" kern="1200" baseline="0">
        <a:solidFill>
          <a:schemeClr val="tx2"/>
        </a:solidFill>
        <a:latin typeface="Arial" panose="020B0604020202020204" pitchFamily="34" charset="0"/>
        <a:ea typeface="ヒラギノ角ゴ Pro W3" pitchFamily="-84" charset="-128"/>
        <a:cs typeface="+mn-cs"/>
      </a:defRPr>
    </a:lvl3pPr>
    <a:lvl4pPr marL="1371600" lvl="3" indent="0" algn="l" defTabSz="914400" rtl="0" eaLnBrk="0" fontAlgn="base" latinLnBrk="0" hangingPunct="0">
      <a:lnSpc>
        <a:spcPct val="100000"/>
      </a:lnSpc>
      <a:spcBef>
        <a:spcPct val="0"/>
      </a:spcBef>
      <a:spcAft>
        <a:spcPct val="0"/>
      </a:spcAft>
      <a:buNone/>
      <a:defRPr sz="3800" b="0" i="0" u="none" kern="1200" baseline="0">
        <a:solidFill>
          <a:schemeClr val="tx2"/>
        </a:solidFill>
        <a:latin typeface="Arial" panose="020B0604020202020204" pitchFamily="34" charset="0"/>
        <a:ea typeface="ヒラギノ角ゴ Pro W3" pitchFamily="-84" charset="-128"/>
        <a:cs typeface="+mn-cs"/>
      </a:defRPr>
    </a:lvl4pPr>
    <a:lvl5pPr marL="1828800" lvl="4" indent="0" algn="l" defTabSz="914400" rtl="0" eaLnBrk="0" fontAlgn="base" latinLnBrk="0" hangingPunct="0">
      <a:lnSpc>
        <a:spcPct val="100000"/>
      </a:lnSpc>
      <a:spcBef>
        <a:spcPct val="0"/>
      </a:spcBef>
      <a:spcAft>
        <a:spcPct val="0"/>
      </a:spcAft>
      <a:buNone/>
      <a:defRPr sz="3800" b="0" i="0" u="none" kern="1200" baseline="0">
        <a:solidFill>
          <a:schemeClr val="tx2"/>
        </a:solidFill>
        <a:latin typeface="Arial" panose="020B0604020202020204" pitchFamily="34" charset="0"/>
        <a:ea typeface="ヒラギノ角ゴ Pro W3" pitchFamily="-84" charset="-128"/>
        <a:cs typeface="+mn-cs"/>
      </a:defRPr>
    </a:lvl5pPr>
    <a:lvl6pPr marL="2286000" lvl="5" indent="0" algn="l" defTabSz="914400" rtl="0" eaLnBrk="0" fontAlgn="base" latinLnBrk="0" hangingPunct="0">
      <a:lnSpc>
        <a:spcPct val="100000"/>
      </a:lnSpc>
      <a:spcBef>
        <a:spcPct val="0"/>
      </a:spcBef>
      <a:spcAft>
        <a:spcPct val="0"/>
      </a:spcAft>
      <a:buNone/>
      <a:defRPr sz="3800" b="0" i="0" u="none" kern="1200" baseline="0">
        <a:solidFill>
          <a:schemeClr val="tx2"/>
        </a:solidFill>
        <a:latin typeface="Arial" panose="020B0604020202020204" pitchFamily="34" charset="0"/>
        <a:ea typeface="ヒラギノ角ゴ Pro W3" pitchFamily="-84" charset="-128"/>
        <a:cs typeface="+mn-cs"/>
      </a:defRPr>
    </a:lvl6pPr>
    <a:lvl7pPr marL="2743200" lvl="6" indent="0" algn="l" defTabSz="914400" rtl="0" eaLnBrk="0" fontAlgn="base" latinLnBrk="0" hangingPunct="0">
      <a:lnSpc>
        <a:spcPct val="100000"/>
      </a:lnSpc>
      <a:spcBef>
        <a:spcPct val="0"/>
      </a:spcBef>
      <a:spcAft>
        <a:spcPct val="0"/>
      </a:spcAft>
      <a:buNone/>
      <a:defRPr sz="3800" b="0" i="0" u="none" kern="1200" baseline="0">
        <a:solidFill>
          <a:schemeClr val="tx2"/>
        </a:solidFill>
        <a:latin typeface="Arial" panose="020B0604020202020204" pitchFamily="34" charset="0"/>
        <a:ea typeface="ヒラギノ角ゴ Pro W3" pitchFamily="-84" charset="-128"/>
        <a:cs typeface="+mn-cs"/>
      </a:defRPr>
    </a:lvl7pPr>
    <a:lvl8pPr marL="3200400" lvl="7" indent="0" algn="l" defTabSz="914400" rtl="0" eaLnBrk="0" fontAlgn="base" latinLnBrk="0" hangingPunct="0">
      <a:lnSpc>
        <a:spcPct val="100000"/>
      </a:lnSpc>
      <a:spcBef>
        <a:spcPct val="0"/>
      </a:spcBef>
      <a:spcAft>
        <a:spcPct val="0"/>
      </a:spcAft>
      <a:buNone/>
      <a:defRPr sz="3800" b="0" i="0" u="none" kern="1200" baseline="0">
        <a:solidFill>
          <a:schemeClr val="tx2"/>
        </a:solidFill>
        <a:latin typeface="Arial" panose="020B0604020202020204" pitchFamily="34" charset="0"/>
        <a:ea typeface="ヒラギノ角ゴ Pro W3" pitchFamily="-84" charset="-128"/>
        <a:cs typeface="+mn-cs"/>
      </a:defRPr>
    </a:lvl8pPr>
    <a:lvl9pPr marL="3657600" lvl="8" indent="0" algn="l" defTabSz="914400" rtl="0" eaLnBrk="0" fontAlgn="base" latinLnBrk="0" hangingPunct="0">
      <a:lnSpc>
        <a:spcPct val="100000"/>
      </a:lnSpc>
      <a:spcBef>
        <a:spcPct val="0"/>
      </a:spcBef>
      <a:spcAft>
        <a:spcPct val="0"/>
      </a:spcAft>
      <a:buNone/>
      <a:defRPr sz="3800" b="0" i="0" u="none" kern="1200" baseline="0">
        <a:solidFill>
          <a:schemeClr val="tx2"/>
        </a:solidFill>
        <a:latin typeface="Arial" panose="020B0604020202020204" pitchFamily="34" charset="0"/>
        <a:ea typeface="ヒラギノ角ゴ Pro W3" pitchFamily="-84" charset="-128"/>
        <a:cs typeface="+mn-cs"/>
      </a:defRPr>
    </a:lvl9pPr>
  </p:defaultTextStyle>
  <p:extLst>
    <p:ext uri="{EFAFB233-063F-42B5-8137-9DF3F51BA10A}">
      <p15:sldGuideLst xmlns:p15="http://schemas.microsoft.com/office/powerpoint/2012/main">
        <p15:guide id="1" orient="horz" pos="4224">
          <p15:clr>
            <a:srgbClr val="A4A3A4"/>
          </p15:clr>
        </p15:guide>
        <p15:guide id="2" orient="horz" pos="2496">
          <p15:clr>
            <a:srgbClr val="A4A3A4"/>
          </p15:clr>
        </p15:guide>
        <p15:guide id="3" orient="horz" pos="768">
          <p15:clr>
            <a:srgbClr val="A4A3A4"/>
          </p15:clr>
        </p15:guide>
        <p15:guide id="4" pos="2880">
          <p15:clr>
            <a:srgbClr val="A4A3A4"/>
          </p15:clr>
        </p15:guide>
        <p15:guide id="5" pos="1200">
          <p15:clr>
            <a:srgbClr val="A4A3A4"/>
          </p15:clr>
        </p15:guide>
        <p15:guide id="6" pos="566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E99"/>
    <a:srgbClr val="FFDD96"/>
    <a:srgbClr val="FFFFFF"/>
    <a:srgbClr val="005599"/>
    <a:srgbClr val="F1E8A7"/>
    <a:srgbClr val="996633"/>
    <a:srgbClr val="9E9E9E"/>
    <a:srgbClr val="9966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3" d="100"/>
          <a:sy n="83" d="100"/>
        </p:scale>
        <p:origin x="1450" y="67"/>
      </p:cViewPr>
      <p:guideLst>
        <p:guide orient="horz" pos="4224"/>
        <p:guide orient="horz" pos="2496"/>
        <p:guide orient="horz" pos="768"/>
        <p:guide pos="2880"/>
        <p:guide pos="1200"/>
        <p:guide pos="5664"/>
      </p:guideLst>
    </p:cSldViewPr>
  </p:slideViewPr>
  <p:outlineViewPr>
    <p:cViewPr>
      <p:scale>
        <a:sx n="33" d="100"/>
        <a:sy n="33" d="100"/>
      </p:scale>
      <p:origin x="0" y="11608"/>
    </p:cViewPr>
  </p:outlineViewPr>
  <p:notesTextViewPr>
    <p:cViewPr>
      <p:scale>
        <a:sx n="100" d="100"/>
        <a:sy n="100" d="100"/>
      </p:scale>
      <p:origin x="0" y="0"/>
    </p:cViewPr>
  </p:notesTextViewPr>
  <p:sorterViewPr showFormatting="0">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0370"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b" anchorCtr="0" compatLnSpc="1"/>
          <a:lstStyle>
            <a:lvl1pPr algn="l" eaLnBrk="1" hangingPunct="1">
              <a:defRPr sz="1200">
                <a:latin typeface="Verdana" panose="020B0604030504040204"/>
                <a:ea typeface="ヒラギノ角ゴ Pro W3" pitchFamily="-84" charset="-128"/>
                <a:cs typeface="+mn-cs"/>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2"/>
              </a:solidFill>
              <a:effectLst/>
              <a:uLnTx/>
              <a:uFillTx/>
              <a:latin typeface="Verdana" panose="020B0604030504040204"/>
              <a:ea typeface="ヒラギノ角ゴ Pro W3" pitchFamily="-84" charset="-128"/>
              <a:cs typeface="+mn-cs"/>
            </a:endParaRPr>
          </a:p>
        </p:txBody>
      </p:sp>
      <p:sp>
        <p:nvSpPr>
          <p:cNvPr id="570371" name="Rectangle 3"/>
          <p:cNvSpPr>
            <a:spLocks noGrp="1" noChangeArrowheads="1"/>
          </p:cNvSpPr>
          <p:nvPr>
            <p:ph type="dt" sz="quarter" idx="1"/>
          </p:nvPr>
        </p:nvSpPr>
        <p:spPr bwMode="auto">
          <a:xfrm>
            <a:off x="3886200" y="0"/>
            <a:ext cx="2971800" cy="457200"/>
          </a:xfrm>
          <a:prstGeom prst="rect">
            <a:avLst/>
          </a:prstGeom>
          <a:noFill/>
          <a:ln>
            <a:noFill/>
          </a:ln>
          <a:effectLst/>
        </p:spPr>
        <p:txBody>
          <a:bodyPr vert="horz" wrap="square" lIns="91440" tIns="45720" rIns="91440" bIns="45720" numCol="1" anchor="b" anchorCtr="0" compatLnSpc="1"/>
          <a:lstStyle>
            <a:lvl1pPr algn="r" eaLnBrk="1" hangingPunct="1">
              <a:defRPr sz="1200">
                <a:latin typeface="Verdana" panose="020B0604030504040204"/>
                <a:ea typeface="ヒラギノ角ゴ Pro W3" pitchFamily="-84" charset="-128"/>
                <a:cs typeface="+mn-cs"/>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2"/>
              </a:solidFill>
              <a:effectLst/>
              <a:uLnTx/>
              <a:uFillTx/>
              <a:latin typeface="Verdana" panose="020B0604030504040204"/>
              <a:ea typeface="ヒラギノ角ゴ Pro W3" pitchFamily="-84" charset="-128"/>
              <a:cs typeface="+mn-cs"/>
            </a:endParaRPr>
          </a:p>
        </p:txBody>
      </p:sp>
      <p:sp>
        <p:nvSpPr>
          <p:cNvPr id="570372" name="Rectangle 4"/>
          <p:cNvSpPr>
            <a:spLocks noGrp="1" noChangeArrowheads="1"/>
          </p:cNvSpPr>
          <p:nvPr>
            <p:ph type="ftr" sz="quarter" idx="2"/>
          </p:nvPr>
        </p:nvSpPr>
        <p:spPr bwMode="auto">
          <a:xfrm>
            <a:off x="0" y="8686800"/>
            <a:ext cx="2971800" cy="457200"/>
          </a:xfrm>
          <a:prstGeom prst="rect">
            <a:avLst/>
          </a:prstGeom>
          <a:noFill/>
          <a:ln>
            <a:noFill/>
          </a:ln>
          <a:effectLst/>
        </p:spPr>
        <p:txBody>
          <a:bodyPr vert="horz" wrap="square" lIns="91440" tIns="45720" rIns="91440" bIns="45720" numCol="1" anchor="b" anchorCtr="0" compatLnSpc="1"/>
          <a:lstStyle>
            <a:lvl1pPr algn="l" eaLnBrk="1" hangingPunct="1">
              <a:defRPr sz="1200">
                <a:latin typeface="Verdana" panose="020B0604030504040204"/>
                <a:ea typeface="ヒラギノ角ゴ Pro W3" pitchFamily="-84" charset="-128"/>
                <a:cs typeface="+mn-cs"/>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2"/>
              </a:solidFill>
              <a:effectLst/>
              <a:uLnTx/>
              <a:uFillTx/>
              <a:latin typeface="Verdana" panose="020B0604030504040204"/>
              <a:ea typeface="ヒラギノ角ゴ Pro W3" pitchFamily="-84" charset="-128"/>
              <a:cs typeface="+mn-cs"/>
            </a:endParaRPr>
          </a:p>
        </p:txBody>
      </p:sp>
      <p:sp>
        <p:nvSpPr>
          <p:cNvPr id="570373" name="Rectangle 5"/>
          <p:cNvSpPr>
            <a:spLocks noGrp="1" noChangeArrowheads="1"/>
          </p:cNvSpPr>
          <p:nvPr>
            <p:ph type="sldNum" sz="quarter" idx="3"/>
          </p:nvPr>
        </p:nvSpPr>
        <p:spPr bwMode="auto">
          <a:xfrm>
            <a:off x="3886200" y="8686800"/>
            <a:ext cx="2971800" cy="457200"/>
          </a:xfrm>
          <a:prstGeom prst="rect">
            <a:avLst/>
          </a:prstGeom>
          <a:noFill/>
          <a:ln>
            <a:noFill/>
          </a:ln>
          <a:effectLst/>
        </p:spPr>
        <p:txBody>
          <a:bodyPr vert="horz" wrap="square" lIns="91440" tIns="45720" rIns="91440" bIns="45720" numCol="1" anchor="b" anchorCtr="0" compatLnSpc="1"/>
          <a:lstStyle/>
          <a:p>
            <a:pPr lvl="0" algn="r" eaLnBrk="1" hangingPunct="1"/>
            <a:fld id="{9A0DB2DC-4C9A-4742-B13C-FB6460FD3503}" type="slidenum">
              <a:rPr lang="en-US" sz="1200" dirty="0">
                <a:latin typeface="Verdana" panose="020B0604030504040204" pitchFamily="-84" charset="0"/>
              </a:rPr>
              <a:t>‹#›</a:t>
            </a:fld>
            <a:endParaRPr lang="en-US" sz="1200" dirty="0">
              <a:latin typeface="Verdana" panose="020B0604030504040204" pitchFamily="-84"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lstStyle>
            <a:lvl1pPr algn="l" eaLnBrk="0" hangingPunct="0">
              <a:defRPr sz="1200">
                <a:solidFill>
                  <a:schemeClr val="tx1"/>
                </a:solidFill>
                <a:latin typeface="Verdana" panose="020B0604030504040204"/>
                <a:ea typeface="ヒラギノ角ゴ Pro W3" pitchFamily="-84" charset="-128"/>
                <a:cs typeface="+mn-cs"/>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Verdana" panose="020B0604030504040204"/>
              <a:ea typeface="ヒラギノ角ゴ Pro W3" pitchFamily="-84" charset="-128"/>
              <a:cs typeface="+mn-cs"/>
            </a:endParaRPr>
          </a:p>
        </p:txBody>
      </p:sp>
      <p:sp>
        <p:nvSpPr>
          <p:cNvPr id="9219" name="Rectangle 3"/>
          <p:cNvSpPr>
            <a:spLocks noGrp="1" noChangeArrowheads="1"/>
          </p:cNvSpPr>
          <p:nvPr>
            <p:ph type="dt" idx="1"/>
          </p:nvPr>
        </p:nvSpPr>
        <p:spPr bwMode="auto">
          <a:xfrm>
            <a:off x="3886200" y="0"/>
            <a:ext cx="2971800" cy="457200"/>
          </a:xfrm>
          <a:prstGeom prst="rect">
            <a:avLst/>
          </a:prstGeom>
          <a:noFill/>
          <a:ln>
            <a:noFill/>
          </a:ln>
        </p:spPr>
        <p:txBody>
          <a:bodyPr vert="horz" wrap="square" lIns="91440" tIns="45720" rIns="91440" bIns="45720" numCol="1" anchor="t" anchorCtr="0" compatLnSpc="1"/>
          <a:lstStyle>
            <a:lvl1pPr algn="r" eaLnBrk="0" hangingPunct="0">
              <a:defRPr sz="1200">
                <a:solidFill>
                  <a:schemeClr val="tx1"/>
                </a:solidFill>
                <a:latin typeface="Verdana" panose="020B0604030504040204"/>
                <a:ea typeface="ヒラギノ角ゴ Pro W3" pitchFamily="-84" charset="-128"/>
                <a:cs typeface="+mn-cs"/>
              </a:defRPr>
            </a:lvl1pPr>
          </a:lstStyle>
          <a:p>
            <a:pPr marL="0" marR="0" lvl="0" indent="0" algn="r" defTabSz="914400" rtl="0" eaLnBrk="0" fontAlgn="base" latinLnBrk="0" hangingPunct="0">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Verdana" panose="020B0604030504040204"/>
              <a:ea typeface="ヒラギノ角ゴ Pro W3" pitchFamily="-84" charset="-128"/>
              <a:cs typeface="+mn-cs"/>
            </a:endParaRPr>
          </a:p>
        </p:txBody>
      </p:sp>
      <p:sp>
        <p:nvSpPr>
          <p:cNvPr id="5124" name="Rectangle 4"/>
          <p:cNvSpPr>
            <a:spLocks noGrp="1" noRot="1" noChangeAspect="1" noTextEdit="1"/>
          </p:cNvSpPr>
          <p:nvPr>
            <p:ph type="sldImg" idx="2"/>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9221" name="Rectangle 5"/>
          <p:cNvSpPr>
            <a:spLocks noGrp="1" noChangeArrowheads="1"/>
          </p:cNvSpPr>
          <p:nvPr>
            <p:ph type="body" sz="quarter" idx="3"/>
          </p:nvPr>
        </p:nvSpPr>
        <p:spPr bwMode="auto">
          <a:xfrm>
            <a:off x="914400" y="4343400"/>
            <a:ext cx="5029200" cy="4114800"/>
          </a:xfrm>
          <a:prstGeom prst="rect">
            <a:avLst/>
          </a:prstGeom>
          <a:noFill/>
          <a:ln>
            <a:noFill/>
          </a:ln>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dirty="0" smtClean="0">
                <a:ln>
                  <a:noFill/>
                </a:ln>
                <a:solidFill>
                  <a:schemeClr val="tx1"/>
                </a:solidFill>
                <a:effectLst/>
                <a:uLnTx/>
                <a:uFillTx/>
                <a:latin typeface="Verdana" panose="020B0604030504040204"/>
                <a:ea typeface="ヒラギノ角ゴ Pro W3" pitchFamily="-84" charset="-128"/>
                <a:cs typeface="ヒラギノ角ゴ Pro W3" pitchFamily="-84" charset="-128"/>
              </a:rPr>
              <a:t>Click to edit Master text styles</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dirty="0" smtClean="0">
                <a:ln>
                  <a:noFill/>
                </a:ln>
                <a:solidFill>
                  <a:schemeClr val="tx1"/>
                </a:solidFill>
                <a:effectLst/>
                <a:uLnTx/>
                <a:uFillTx/>
                <a:latin typeface="Verdana" panose="020B0604030504040204"/>
                <a:ea typeface="ヒラギノ角ゴ Pro W3" pitchFamily="-84" charset="-128"/>
                <a:cs typeface="ヒラギノ角ゴ Pro W3" pitchFamily="-84" charset="-128"/>
              </a:rPr>
              <a:t>Second level</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dirty="0" smtClean="0">
                <a:ln>
                  <a:noFill/>
                </a:ln>
                <a:solidFill>
                  <a:schemeClr val="tx1"/>
                </a:solidFill>
                <a:effectLst/>
                <a:uLnTx/>
                <a:uFillTx/>
                <a:latin typeface="Verdana" panose="020B0604030504040204"/>
                <a:ea typeface="ヒラギノ角ゴ Pro W3" pitchFamily="-84" charset="-128"/>
                <a:cs typeface="ヒラギノ角ゴ Pro W3" pitchFamily="-84" charset="-128"/>
              </a:rPr>
              <a:t>Third level</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dirty="0" smtClean="0">
                <a:ln>
                  <a:noFill/>
                </a:ln>
                <a:solidFill>
                  <a:schemeClr val="tx1"/>
                </a:solidFill>
                <a:effectLst/>
                <a:uLnTx/>
                <a:uFillTx/>
                <a:latin typeface="Verdana" panose="020B0604030504040204"/>
                <a:ea typeface="ヒラギノ角ゴ Pro W3" pitchFamily="-84" charset="-128"/>
                <a:cs typeface="ヒラギノ角ゴ Pro W3" pitchFamily="-84" charset="-128"/>
              </a:rPr>
              <a:t>Fourth level</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dirty="0" smtClean="0">
                <a:ln>
                  <a:noFill/>
                </a:ln>
                <a:solidFill>
                  <a:schemeClr val="tx1"/>
                </a:solidFill>
                <a:effectLst/>
                <a:uLnTx/>
                <a:uFillTx/>
                <a:latin typeface="Verdana" panose="020B0604030504040204"/>
                <a:ea typeface="ヒラギノ角ゴ Pro W3" pitchFamily="-84" charset="-128"/>
                <a:cs typeface="ヒラギノ角ゴ Pro W3" pitchFamily="-84" charset="-128"/>
              </a:rPr>
              <a:t>Fifth level</a:t>
            </a:r>
          </a:p>
        </p:txBody>
      </p:sp>
      <p:sp>
        <p:nvSpPr>
          <p:cNvPr id="9222" name="Rectangle 6"/>
          <p:cNvSpPr>
            <a:spLocks noGrp="1" noChangeArrowheads="1"/>
          </p:cNvSpPr>
          <p:nvPr>
            <p:ph type="ftr" sz="quarter" idx="4"/>
          </p:nvPr>
        </p:nvSpPr>
        <p:spPr bwMode="auto">
          <a:xfrm>
            <a:off x="0" y="8686800"/>
            <a:ext cx="2971800" cy="457200"/>
          </a:xfrm>
          <a:prstGeom prst="rect">
            <a:avLst/>
          </a:prstGeom>
          <a:noFill/>
          <a:ln>
            <a:noFill/>
          </a:ln>
        </p:spPr>
        <p:txBody>
          <a:bodyPr vert="horz" wrap="square" lIns="91440" tIns="45720" rIns="91440" bIns="45720" numCol="1" anchor="b" anchorCtr="0" compatLnSpc="1"/>
          <a:lstStyle>
            <a:lvl1pPr algn="l" eaLnBrk="0" hangingPunct="0">
              <a:defRPr sz="1200">
                <a:solidFill>
                  <a:schemeClr val="tx1"/>
                </a:solidFill>
                <a:latin typeface="Verdana" panose="020B0604030504040204"/>
                <a:ea typeface="ヒラギノ角ゴ Pro W3" pitchFamily="-84" charset="-128"/>
                <a:cs typeface="+mn-cs"/>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Verdana" panose="020B0604030504040204"/>
              <a:ea typeface="ヒラギノ角ゴ Pro W3" pitchFamily="-84" charset="-128"/>
              <a:cs typeface="+mn-cs"/>
            </a:endParaRPr>
          </a:p>
        </p:txBody>
      </p:sp>
      <p:sp>
        <p:nvSpPr>
          <p:cNvPr id="9223" name="Rectangle 7"/>
          <p:cNvSpPr>
            <a:spLocks noGrp="1" noChangeArrowheads="1"/>
          </p:cNvSpPr>
          <p:nvPr>
            <p:ph type="sldNum" sz="quarter" idx="5"/>
          </p:nvPr>
        </p:nvSpPr>
        <p:spPr bwMode="auto">
          <a:xfrm>
            <a:off x="3886200" y="8686800"/>
            <a:ext cx="2971800" cy="457200"/>
          </a:xfrm>
          <a:prstGeom prst="rect">
            <a:avLst/>
          </a:prstGeom>
          <a:noFill/>
          <a:ln>
            <a:noFill/>
          </a:ln>
        </p:spPr>
        <p:txBody>
          <a:bodyPr vert="horz" wrap="square" lIns="91440" tIns="45720" rIns="91440" bIns="45720" numCol="1" anchor="b" anchorCtr="0" compatLnSpc="1"/>
          <a:lstStyle/>
          <a:p>
            <a:pPr lvl="0" algn="r"/>
            <a:fld id="{9A0DB2DC-4C9A-4742-B13C-FB6460FD3503}" type="slidenum">
              <a:rPr lang="en-US" sz="1200" dirty="0">
                <a:solidFill>
                  <a:schemeClr val="tx1"/>
                </a:solidFill>
                <a:latin typeface="Verdana" panose="020B0604030504040204" pitchFamily="-84" charset="0"/>
              </a:rPr>
              <a:t>‹#›</a:t>
            </a:fld>
            <a:endParaRPr lang="en-US" sz="1200" dirty="0">
              <a:solidFill>
                <a:schemeClr val="tx1"/>
              </a:solidFill>
              <a:latin typeface="Verdana" panose="020B0604030504040204" pitchFamily="-84" charset="0"/>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Verdana" panose="020B0604030504040204"/>
        <a:ea typeface="ヒラギノ角ゴ Pro W3" pitchFamily="-84" charset="-128"/>
        <a:cs typeface="ヒラギノ角ゴ Pro W3" pitchFamily="-84" charset="-128"/>
      </a:defRPr>
    </a:lvl1pPr>
    <a:lvl2pPr marL="457200" algn="l" rtl="0" eaLnBrk="0" fontAlgn="base" hangingPunct="0">
      <a:spcBef>
        <a:spcPct val="30000"/>
      </a:spcBef>
      <a:spcAft>
        <a:spcPct val="0"/>
      </a:spcAft>
      <a:defRPr sz="1200" kern="1200">
        <a:solidFill>
          <a:schemeClr val="tx1"/>
        </a:solidFill>
        <a:latin typeface="Verdana" panose="020B0604030504040204"/>
        <a:ea typeface="ヒラギノ角ゴ Pro W3" pitchFamily="-84" charset="-128"/>
        <a:cs typeface="ヒラギノ角ゴ Pro W3" pitchFamily="-84" charset="-128"/>
      </a:defRPr>
    </a:lvl2pPr>
    <a:lvl3pPr marL="914400" algn="l" rtl="0" eaLnBrk="0" fontAlgn="base" hangingPunct="0">
      <a:spcBef>
        <a:spcPct val="30000"/>
      </a:spcBef>
      <a:spcAft>
        <a:spcPct val="0"/>
      </a:spcAft>
      <a:defRPr sz="1200" kern="1200">
        <a:solidFill>
          <a:schemeClr val="tx1"/>
        </a:solidFill>
        <a:latin typeface="Verdana" panose="020B0604030504040204"/>
        <a:ea typeface="ヒラギノ角ゴ Pro W3" pitchFamily="-84" charset="-128"/>
        <a:cs typeface="ヒラギノ角ゴ Pro W3" pitchFamily="-84" charset="-128"/>
      </a:defRPr>
    </a:lvl3pPr>
    <a:lvl4pPr marL="1371600" algn="l" rtl="0" eaLnBrk="0" fontAlgn="base" hangingPunct="0">
      <a:spcBef>
        <a:spcPct val="30000"/>
      </a:spcBef>
      <a:spcAft>
        <a:spcPct val="0"/>
      </a:spcAft>
      <a:defRPr sz="1200" kern="1200">
        <a:solidFill>
          <a:schemeClr val="tx1"/>
        </a:solidFill>
        <a:latin typeface="Verdana" panose="020B0604030504040204"/>
        <a:ea typeface="ヒラギノ角ゴ Pro W3" pitchFamily="-84" charset="-128"/>
        <a:cs typeface="ヒラギノ角ゴ Pro W3" pitchFamily="-84" charset="-128"/>
      </a:defRPr>
    </a:lvl4pPr>
    <a:lvl5pPr marL="1828800" algn="l" rtl="0" eaLnBrk="0" fontAlgn="base" hangingPunct="0">
      <a:spcBef>
        <a:spcPct val="30000"/>
      </a:spcBef>
      <a:spcAft>
        <a:spcPct val="0"/>
      </a:spcAft>
      <a:defRPr sz="1200" kern="1200">
        <a:solidFill>
          <a:schemeClr val="tx1"/>
        </a:solidFill>
        <a:latin typeface="Verdana" panose="020B0604030504040204"/>
        <a:ea typeface="ヒラギノ角ゴ Pro W3" pitchFamily="-84" charset="-128"/>
        <a:cs typeface="ヒラギノ角ゴ Pro W3" pitchFamily="-8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CDE4F6"/>
        </a:solidFill>
        <a:effectLst/>
      </p:bgPr>
    </p:bg>
    <p:spTree>
      <p:nvGrpSpPr>
        <p:cNvPr id="1" name=""/>
        <p:cNvGrpSpPr/>
        <p:nvPr/>
      </p:nvGrpSpPr>
      <p:grpSpPr>
        <a:xfrm>
          <a:off x="0" y="0"/>
          <a:ext cx="0" cy="0"/>
          <a:chOff x="0" y="0"/>
          <a:chExt cx="0" cy="0"/>
        </a:xfrm>
      </p:grpSpPr>
      <p:sp>
        <p:nvSpPr>
          <p:cNvPr id="70658" name="Rectangle 2"/>
          <p:cNvSpPr/>
          <p:nvPr/>
        </p:nvSpPr>
        <p:spPr>
          <a:xfrm>
            <a:off x="0" y="6400800"/>
            <a:ext cx="9144000" cy="457200"/>
          </a:xfrm>
          <a:prstGeom prst="rect">
            <a:avLst/>
          </a:prstGeom>
          <a:solidFill>
            <a:srgbClr val="006AB3"/>
          </a:solidFill>
          <a:ln w="9525">
            <a:noFill/>
          </a:ln>
        </p:spPr>
        <p:txBody>
          <a:bodyPr wrap="none" lIns="0" tIns="0" rIns="0" bIns="0" anchor="ctr" anchorCtr="0"/>
          <a:lstStyle/>
          <a:p>
            <a:pPr lvl="0"/>
            <a:r>
              <a:rPr dirty="0">
                <a:latin typeface="Adobe Jenson Italic" pitchFamily="48" charset="0"/>
                <a:cs typeface="Verdana" panose="020B0604030504040204" pitchFamily="-84" charset="0"/>
              </a:rPr>
              <a:t> </a:t>
            </a:r>
            <a:endParaRPr dirty="0">
              <a:latin typeface="Adobe Jenson Italic" pitchFamily="48" charset="0"/>
              <a:ea typeface="Verdana" panose="020B0604030504040204" pitchFamily="-84" charset="0"/>
            </a:endParaRPr>
          </a:p>
        </p:txBody>
      </p:sp>
      <p:pic>
        <p:nvPicPr>
          <p:cNvPr id="70659" name="Picture 3" descr="Pearson_Bound_White"/>
          <p:cNvPicPr>
            <a:picLocks noChangeAspect="1"/>
          </p:cNvPicPr>
          <p:nvPr userDrawn="1"/>
        </p:nvPicPr>
        <p:blipFill>
          <a:blip r:embed="rId2"/>
          <a:stretch>
            <a:fillRect/>
          </a:stretch>
        </p:blipFill>
        <p:spPr>
          <a:xfrm>
            <a:off x="7488238" y="6356350"/>
            <a:ext cx="1655762" cy="493713"/>
          </a:xfrm>
          <a:prstGeom prst="rect">
            <a:avLst/>
          </a:prstGeom>
          <a:noFill/>
          <a:ln w="9525">
            <a:noFill/>
          </a:ln>
        </p:spPr>
      </p:pic>
      <p:pic>
        <p:nvPicPr>
          <p:cNvPr id="70660" name="Picture 4" descr="Pearson_Strap_Bound_White"/>
          <p:cNvPicPr>
            <a:picLocks noChangeAspect="1"/>
          </p:cNvPicPr>
          <p:nvPr/>
        </p:nvPicPr>
        <p:blipFill>
          <a:blip r:embed="rId3"/>
          <a:stretch>
            <a:fillRect/>
          </a:stretch>
        </p:blipFill>
        <p:spPr>
          <a:xfrm>
            <a:off x="0" y="6356350"/>
            <a:ext cx="1908175" cy="493713"/>
          </a:xfrm>
          <a:prstGeom prst="rect">
            <a:avLst/>
          </a:prstGeom>
          <a:noFill/>
          <a:ln w="9525">
            <a:noFill/>
          </a:ln>
        </p:spPr>
      </p:pic>
      <p:pic>
        <p:nvPicPr>
          <p:cNvPr id="70661" name="Picture 19" descr="mishkin8e_mechanicals_v1-1.jpg"/>
          <p:cNvPicPr>
            <a:picLocks noChangeAspect="1"/>
          </p:cNvPicPr>
          <p:nvPr/>
        </p:nvPicPr>
        <p:blipFill>
          <a:blip r:embed="rId4"/>
          <a:stretch>
            <a:fillRect/>
          </a:stretch>
        </p:blipFill>
        <p:spPr>
          <a:xfrm>
            <a:off x="0" y="0"/>
            <a:ext cx="4826000" cy="6400800"/>
          </a:xfrm>
          <a:prstGeom prst="rect">
            <a:avLst/>
          </a:prstGeom>
          <a:noFill/>
          <a:ln w="9525">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0"/>
            <a:ext cx="211455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0"/>
            <a:ext cx="61912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2" name="Rectangle 18"/>
          <p:cNvSpPr>
            <a:spLocks noChangeArrowheads="1"/>
          </p:cNvSpPr>
          <p:nvPr/>
        </p:nvSpPr>
        <p:spPr bwMode="auto">
          <a:xfrm>
            <a:off x="2714625" y="4814888"/>
            <a:ext cx="5591175" cy="671513"/>
          </a:xfrm>
          <a:prstGeom prst="rect">
            <a:avLst/>
          </a:prstGeom>
          <a:noFill/>
          <a:ln>
            <a:noFill/>
          </a:ln>
          <a:effectLst/>
        </p:spPr>
        <p:txBody>
          <a:bodyPr anchor="b">
            <a:spAutoFit/>
          </a:bodyPr>
          <a:lstStyle>
            <a:lvl1pPr algn="r" eaLnBrk="0" hangingPunct="0">
              <a:defRPr sz="3800">
                <a:solidFill>
                  <a:schemeClr val="tx2"/>
                </a:solidFill>
                <a:latin typeface="Arial" panose="020B0604020202020204" pitchFamily="34" charset="0"/>
                <a:ea typeface="ヒラギノ角ゴ Pro W3" pitchFamily="-84" charset="-128"/>
              </a:defRPr>
            </a:lvl1pPr>
            <a:lvl2pPr marL="742950" indent="-285750" algn="r" eaLnBrk="0" hangingPunct="0">
              <a:defRPr sz="3800">
                <a:solidFill>
                  <a:schemeClr val="tx2"/>
                </a:solidFill>
                <a:latin typeface="Arial" panose="020B0604020202020204" pitchFamily="34" charset="0"/>
                <a:ea typeface="ヒラギノ角ゴ Pro W3" pitchFamily="-84" charset="-128"/>
              </a:defRPr>
            </a:lvl2pPr>
            <a:lvl3pPr marL="1143000" indent="-228600" algn="r" eaLnBrk="0" hangingPunct="0">
              <a:defRPr sz="3800">
                <a:solidFill>
                  <a:schemeClr val="tx2"/>
                </a:solidFill>
                <a:latin typeface="Arial" panose="020B0604020202020204" pitchFamily="34" charset="0"/>
                <a:ea typeface="ヒラギノ角ゴ Pro W3" pitchFamily="-84" charset="-128"/>
              </a:defRPr>
            </a:lvl3pPr>
            <a:lvl4pPr marL="1600200" indent="-228600" algn="r" eaLnBrk="0" hangingPunct="0">
              <a:defRPr sz="3800">
                <a:solidFill>
                  <a:schemeClr val="tx2"/>
                </a:solidFill>
                <a:latin typeface="Arial" panose="020B0604020202020204" pitchFamily="34" charset="0"/>
                <a:ea typeface="ヒラギノ角ゴ Pro W3" pitchFamily="-84" charset="-128"/>
              </a:defRPr>
            </a:lvl4pPr>
            <a:lvl5pPr marL="2057400" indent="-228600" algn="r" eaLnBrk="0" hangingPunct="0">
              <a:defRPr sz="3800">
                <a:solidFill>
                  <a:schemeClr val="tx2"/>
                </a:solidFill>
                <a:latin typeface="Arial" panose="020B0604020202020204" pitchFamily="34" charset="0"/>
                <a:ea typeface="ヒラギノ角ゴ Pro W3" pitchFamily="-84" charset="-128"/>
              </a:defRPr>
            </a:lvl5pPr>
            <a:lvl6pPr marL="25146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6pPr>
            <a:lvl7pPr marL="29718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7pPr>
            <a:lvl8pPr marL="34290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8pPr>
            <a:lvl9pPr marL="38862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3800" b="0" i="0" u="none" strike="noStrike" kern="1200" cap="none" spc="0" normalizeH="0" baseline="0" noProof="0" dirty="0" smtClean="0">
              <a:ln>
                <a:noFill/>
              </a:ln>
              <a:solidFill>
                <a:schemeClr val="tx2"/>
              </a:solidFill>
              <a:effectLst/>
              <a:uLnTx/>
              <a:uFillTx/>
              <a:latin typeface="Verdana" panose="020B0604030504040204"/>
              <a:ea typeface="ヒラギノ角ゴ Pro W3" pitchFamily="-84" charset="-128"/>
              <a:cs typeface="Verdana" panose="020B0604030504040204"/>
            </a:endParaRPr>
          </a:p>
        </p:txBody>
      </p:sp>
      <p:sp>
        <p:nvSpPr>
          <p:cNvPr id="17" name="Text Box 19"/>
          <p:cNvSpPr txBox="1">
            <a:spLocks noChangeArrowheads="1"/>
          </p:cNvSpPr>
          <p:nvPr/>
        </p:nvSpPr>
        <p:spPr bwMode="auto">
          <a:xfrm>
            <a:off x="684213" y="1982788"/>
            <a:ext cx="7769225" cy="4113213"/>
          </a:xfrm>
          <a:prstGeom prst="rect">
            <a:avLst/>
          </a:prstGeom>
          <a:noFill/>
          <a:ln>
            <a:noFill/>
          </a:ln>
          <a:effectLst/>
        </p:spPr>
        <p:txBody>
          <a:bodyPr anchor="b"/>
          <a:lstStyle>
            <a:lvl1pPr algn="r" eaLnBrk="0" hangingPunct="0">
              <a:defRPr sz="3800">
                <a:solidFill>
                  <a:schemeClr val="tx2"/>
                </a:solidFill>
                <a:latin typeface="Arial" panose="020B0604020202020204" pitchFamily="34" charset="0"/>
                <a:ea typeface="ヒラギノ角ゴ Pro W3" pitchFamily="-84" charset="-128"/>
              </a:defRPr>
            </a:lvl1pPr>
            <a:lvl2pPr marL="742950" indent="-285750" algn="r" eaLnBrk="0" hangingPunct="0">
              <a:defRPr sz="3800">
                <a:solidFill>
                  <a:schemeClr val="tx2"/>
                </a:solidFill>
                <a:latin typeface="Arial" panose="020B0604020202020204" pitchFamily="34" charset="0"/>
                <a:ea typeface="ヒラギノ角ゴ Pro W3" pitchFamily="-84" charset="-128"/>
              </a:defRPr>
            </a:lvl2pPr>
            <a:lvl3pPr marL="1143000" indent="-228600" algn="r" eaLnBrk="0" hangingPunct="0">
              <a:defRPr sz="3800">
                <a:solidFill>
                  <a:schemeClr val="tx2"/>
                </a:solidFill>
                <a:latin typeface="Arial" panose="020B0604020202020204" pitchFamily="34" charset="0"/>
                <a:ea typeface="ヒラギノ角ゴ Pro W3" pitchFamily="-84" charset="-128"/>
              </a:defRPr>
            </a:lvl3pPr>
            <a:lvl4pPr marL="1600200" indent="-228600" algn="r" eaLnBrk="0" hangingPunct="0">
              <a:defRPr sz="3800">
                <a:solidFill>
                  <a:schemeClr val="tx2"/>
                </a:solidFill>
                <a:latin typeface="Arial" panose="020B0604020202020204" pitchFamily="34" charset="0"/>
                <a:ea typeface="ヒラギノ角ゴ Pro W3" pitchFamily="-84" charset="-128"/>
              </a:defRPr>
            </a:lvl4pPr>
            <a:lvl5pPr marL="2057400" indent="-228600" algn="r" eaLnBrk="0" hangingPunct="0">
              <a:defRPr sz="3800">
                <a:solidFill>
                  <a:schemeClr val="tx2"/>
                </a:solidFill>
                <a:latin typeface="Arial" panose="020B0604020202020204" pitchFamily="34" charset="0"/>
                <a:ea typeface="ヒラギノ角ゴ Pro W3" pitchFamily="-84" charset="-128"/>
              </a:defRPr>
            </a:lvl5pPr>
            <a:lvl6pPr marL="25146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6pPr>
            <a:lvl7pPr marL="29718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7pPr>
            <a:lvl8pPr marL="34290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8pPr>
            <a:lvl9pPr marL="38862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9pPr>
          </a:lstStyle>
          <a:p>
            <a:pPr marL="0" marR="0" lvl="0" indent="0" algn="ctr" defTabSz="914400" rtl="0" eaLnBrk="1" fontAlgn="base" latinLnBrk="0" hangingPunct="1">
              <a:lnSpc>
                <a:spcPct val="100000"/>
              </a:lnSpc>
              <a:spcBef>
                <a:spcPct val="50000"/>
              </a:spcBef>
              <a:spcAft>
                <a:spcPct val="0"/>
              </a:spcAft>
              <a:buClrTx/>
              <a:buSzTx/>
              <a:buFontTx/>
              <a:buNone/>
              <a:defRPr/>
            </a:pPr>
            <a:endParaRPr kumimoji="0" lang="en-US" altLang="en-US" sz="3800" b="0" i="0" u="none" strike="noStrike" kern="1200" cap="none" spc="0" normalizeH="0" baseline="0" noProof="0" dirty="0" smtClean="0">
              <a:ln>
                <a:noFill/>
              </a:ln>
              <a:solidFill>
                <a:schemeClr val="tx2"/>
              </a:solidFill>
              <a:effectLst/>
              <a:uLnTx/>
              <a:uFillTx/>
              <a:latin typeface="Verdana" panose="020B0604030504040204"/>
              <a:ea typeface="ヒラギノ角ゴ Pro W3" pitchFamily="-84" charset="-128"/>
              <a:cs typeface="Verdana" panose="020B0604030504040204"/>
            </a:endParaRPr>
          </a:p>
        </p:txBody>
      </p:sp>
      <p:sp>
        <p:nvSpPr>
          <p:cNvPr id="18" name="Rectangle 31"/>
          <p:cNvSpPr>
            <a:spLocks noChangeArrowheads="1"/>
          </p:cNvSpPr>
          <p:nvPr/>
        </p:nvSpPr>
        <p:spPr bwMode="auto">
          <a:xfrm>
            <a:off x="0" y="2209800"/>
            <a:ext cx="1066800" cy="2819400"/>
          </a:xfrm>
          <a:prstGeom prst="rect">
            <a:avLst/>
          </a:prstGeom>
          <a:noFill/>
          <a:ln>
            <a:noFill/>
          </a:ln>
          <a:effectLst/>
        </p:spPr>
        <p:txBody>
          <a:bodyPr wrap="none" anchor="ctr"/>
          <a:lstStyle>
            <a:lvl1pPr algn="r" eaLnBrk="0" hangingPunct="0">
              <a:defRPr sz="3800">
                <a:solidFill>
                  <a:schemeClr val="tx2"/>
                </a:solidFill>
                <a:latin typeface="Arial" panose="020B0604020202020204" pitchFamily="34" charset="0"/>
                <a:ea typeface="ヒラギノ角ゴ Pro W3" pitchFamily="-84" charset="-128"/>
              </a:defRPr>
            </a:lvl1pPr>
            <a:lvl2pPr marL="742950" indent="-285750" algn="r" eaLnBrk="0" hangingPunct="0">
              <a:defRPr sz="3800">
                <a:solidFill>
                  <a:schemeClr val="tx2"/>
                </a:solidFill>
                <a:latin typeface="Arial" panose="020B0604020202020204" pitchFamily="34" charset="0"/>
                <a:ea typeface="ヒラギノ角ゴ Pro W3" pitchFamily="-84" charset="-128"/>
              </a:defRPr>
            </a:lvl2pPr>
            <a:lvl3pPr marL="1143000" indent="-228600" algn="r" eaLnBrk="0" hangingPunct="0">
              <a:defRPr sz="3800">
                <a:solidFill>
                  <a:schemeClr val="tx2"/>
                </a:solidFill>
                <a:latin typeface="Arial" panose="020B0604020202020204" pitchFamily="34" charset="0"/>
                <a:ea typeface="ヒラギノ角ゴ Pro W3" pitchFamily="-84" charset="-128"/>
              </a:defRPr>
            </a:lvl3pPr>
            <a:lvl4pPr marL="1600200" indent="-228600" algn="r" eaLnBrk="0" hangingPunct="0">
              <a:defRPr sz="3800">
                <a:solidFill>
                  <a:schemeClr val="tx2"/>
                </a:solidFill>
                <a:latin typeface="Arial" panose="020B0604020202020204" pitchFamily="34" charset="0"/>
                <a:ea typeface="ヒラギノ角ゴ Pro W3" pitchFamily="-84" charset="-128"/>
              </a:defRPr>
            </a:lvl4pPr>
            <a:lvl5pPr marL="2057400" indent="-228600" algn="r" eaLnBrk="0" hangingPunct="0">
              <a:defRPr sz="3800">
                <a:solidFill>
                  <a:schemeClr val="tx2"/>
                </a:solidFill>
                <a:latin typeface="Arial" panose="020B0604020202020204" pitchFamily="34" charset="0"/>
                <a:ea typeface="ヒラギノ角ゴ Pro W3" pitchFamily="-84" charset="-128"/>
              </a:defRPr>
            </a:lvl5pPr>
            <a:lvl6pPr marL="25146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6pPr>
            <a:lvl7pPr marL="29718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7pPr>
            <a:lvl8pPr marL="34290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8pPr>
            <a:lvl9pPr marL="38862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9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en-US" sz="3800" b="0" i="0" u="none" strike="noStrike" kern="1200" cap="none" spc="0" normalizeH="0" baseline="0" noProof="0" dirty="0" smtClean="0">
              <a:ln>
                <a:noFill/>
              </a:ln>
              <a:solidFill>
                <a:schemeClr val="tx2"/>
              </a:solidFill>
              <a:effectLst/>
              <a:uLnTx/>
              <a:uFillTx/>
              <a:latin typeface="Verdana" panose="020B0604030504040204"/>
              <a:ea typeface="ヒラギノ角ゴ Pro W3" pitchFamily="-84" charset="-128"/>
              <a:cs typeface="Verdana" panose="020B0604030504040204"/>
            </a:endParaRPr>
          </a:p>
        </p:txBody>
      </p:sp>
      <p:sp>
        <p:nvSpPr>
          <p:cNvPr id="19" name="Rectangle 34"/>
          <p:cNvSpPr>
            <a:spLocks noChangeArrowheads="1"/>
          </p:cNvSpPr>
          <p:nvPr/>
        </p:nvSpPr>
        <p:spPr bwMode="auto">
          <a:xfrm>
            <a:off x="0" y="5029200"/>
            <a:ext cx="9144000" cy="533400"/>
          </a:xfrm>
          <a:prstGeom prst="rect">
            <a:avLst/>
          </a:prstGeom>
          <a:noFill/>
          <a:ln>
            <a:noFill/>
          </a:ln>
          <a:effectLst/>
        </p:spPr>
        <p:txBody>
          <a:bodyPr wrap="none" anchor="ctr"/>
          <a:lstStyle>
            <a:lvl1pPr algn="r" eaLnBrk="0" hangingPunct="0">
              <a:defRPr sz="3800">
                <a:solidFill>
                  <a:schemeClr val="tx2"/>
                </a:solidFill>
                <a:latin typeface="Arial" panose="020B0604020202020204" pitchFamily="34" charset="0"/>
                <a:ea typeface="ヒラギノ角ゴ Pro W3" pitchFamily="-84" charset="-128"/>
              </a:defRPr>
            </a:lvl1pPr>
            <a:lvl2pPr marL="742950" indent="-285750" algn="r" eaLnBrk="0" hangingPunct="0">
              <a:defRPr sz="3800">
                <a:solidFill>
                  <a:schemeClr val="tx2"/>
                </a:solidFill>
                <a:latin typeface="Arial" panose="020B0604020202020204" pitchFamily="34" charset="0"/>
                <a:ea typeface="ヒラギノ角ゴ Pro W3" pitchFamily="-84" charset="-128"/>
              </a:defRPr>
            </a:lvl2pPr>
            <a:lvl3pPr marL="1143000" indent="-228600" algn="r" eaLnBrk="0" hangingPunct="0">
              <a:defRPr sz="3800">
                <a:solidFill>
                  <a:schemeClr val="tx2"/>
                </a:solidFill>
                <a:latin typeface="Arial" panose="020B0604020202020204" pitchFamily="34" charset="0"/>
                <a:ea typeface="ヒラギノ角ゴ Pro W3" pitchFamily="-84" charset="-128"/>
              </a:defRPr>
            </a:lvl3pPr>
            <a:lvl4pPr marL="1600200" indent="-228600" algn="r" eaLnBrk="0" hangingPunct="0">
              <a:defRPr sz="3800">
                <a:solidFill>
                  <a:schemeClr val="tx2"/>
                </a:solidFill>
                <a:latin typeface="Arial" panose="020B0604020202020204" pitchFamily="34" charset="0"/>
                <a:ea typeface="ヒラギノ角ゴ Pro W3" pitchFamily="-84" charset="-128"/>
              </a:defRPr>
            </a:lvl4pPr>
            <a:lvl5pPr marL="2057400" indent="-228600" algn="r" eaLnBrk="0" hangingPunct="0">
              <a:defRPr sz="3800">
                <a:solidFill>
                  <a:schemeClr val="tx2"/>
                </a:solidFill>
                <a:latin typeface="Arial" panose="020B0604020202020204" pitchFamily="34" charset="0"/>
                <a:ea typeface="ヒラギノ角ゴ Pro W3" pitchFamily="-84" charset="-128"/>
              </a:defRPr>
            </a:lvl5pPr>
            <a:lvl6pPr marL="25146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6pPr>
            <a:lvl7pPr marL="29718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7pPr>
            <a:lvl8pPr marL="34290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8pPr>
            <a:lvl9pPr marL="38862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9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en-US" sz="3800" b="0" i="0" u="none" strike="noStrike" kern="1200" cap="none" spc="0" normalizeH="0" baseline="0" noProof="0" dirty="0" smtClean="0">
              <a:ln>
                <a:noFill/>
              </a:ln>
              <a:solidFill>
                <a:schemeClr val="tx2"/>
              </a:solidFill>
              <a:effectLst/>
              <a:uLnTx/>
              <a:uFillTx/>
              <a:latin typeface="Verdana" panose="020B0604030504040204"/>
              <a:ea typeface="ヒラギノ角ゴ Pro W3" pitchFamily="-84" charset="-128"/>
              <a:cs typeface="Verdana" panose="020B0604030504040204"/>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47800"/>
            <a:ext cx="411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7800"/>
            <a:ext cx="411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vert="horz" wrap="square" lIns="0" tIns="0" rIns="0" bIns="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r>
              <a:rPr kumimoji="0" lang="en-US" sz="3200" b="0" i="0" u="none" strike="noStrike" kern="0" cap="none" spc="0" normalizeH="0" baseline="0" noProof="0" smtClean="0">
                <a:ln>
                  <a:noFill/>
                </a:ln>
                <a:solidFill>
                  <a:schemeClr val="tx1"/>
                </a:solidFill>
                <a:effectLst/>
                <a:uLnTx/>
                <a:uFillTx/>
                <a:latin typeface="+mn-lt"/>
                <a:ea typeface="ヒラギノ角ゴ Pro W3" pitchFamily="-84" charset="-128"/>
                <a:cs typeface="ヒラギノ角ゴ Pro W3" pitchFamily="-84" charset="-128"/>
              </a:rPr>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p:cNvSpPr>
          <p:nvPr>
            <p:ph type="body" idx="1"/>
          </p:nvPr>
        </p:nvSpPr>
        <p:spPr>
          <a:xfrm>
            <a:off x="381000" y="1447800"/>
            <a:ext cx="8382000" cy="4648200"/>
          </a:xfrm>
          <a:prstGeom prst="rect">
            <a:avLst/>
          </a:prstGeom>
          <a:noFill/>
          <a:ln w="9525">
            <a:noFill/>
          </a:ln>
        </p:spPr>
        <p:txBody>
          <a:bodyPr lIns="0" tIns="0" rIns="0" bIns="0"/>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p>
        </p:txBody>
      </p:sp>
      <p:sp>
        <p:nvSpPr>
          <p:cNvPr id="1027" name="Rectangle 5"/>
          <p:cNvSpPr>
            <a:spLocks noGrp="1"/>
          </p:cNvSpPr>
          <p:nvPr>
            <p:ph type="title"/>
          </p:nvPr>
        </p:nvSpPr>
        <p:spPr>
          <a:xfrm>
            <a:off x="990600" y="0"/>
            <a:ext cx="7696200" cy="1143000"/>
          </a:xfrm>
          <a:prstGeom prst="rect">
            <a:avLst/>
          </a:prstGeom>
          <a:noFill/>
          <a:ln w="9525">
            <a:noFill/>
          </a:ln>
        </p:spPr>
        <p:txBody>
          <a:bodyPr lIns="0" tIns="0" rIns="0" bIns="0" anchor="ctr" anchorCtr="0"/>
          <a:lstStyle/>
          <a:p>
            <a:pPr lvl="0"/>
            <a:r>
              <a:rPr dirty="0"/>
              <a:t>Click to edit Master title style</a:t>
            </a:r>
          </a:p>
        </p:txBody>
      </p:sp>
      <p:sp>
        <p:nvSpPr>
          <p:cNvPr id="1028" name="Rectangle 2"/>
          <p:cNvSpPr/>
          <p:nvPr/>
        </p:nvSpPr>
        <p:spPr>
          <a:xfrm>
            <a:off x="0" y="6400800"/>
            <a:ext cx="9144000" cy="457200"/>
          </a:xfrm>
          <a:prstGeom prst="rect">
            <a:avLst/>
          </a:prstGeom>
          <a:solidFill>
            <a:srgbClr val="006AB3"/>
          </a:solidFill>
          <a:ln w="9525">
            <a:noFill/>
          </a:ln>
        </p:spPr>
        <p:txBody>
          <a:bodyPr wrap="none" lIns="0" tIns="0" rIns="0" bIns="0" anchor="ctr" anchorCtr="0"/>
          <a:lstStyle/>
          <a:p>
            <a:pPr lvl="0"/>
            <a:endParaRPr dirty="0">
              <a:latin typeface="Verdana" panose="020B0604030504040204" pitchFamily="-84" charset="0"/>
              <a:ea typeface="Verdana" panose="020B0604030504040204" pitchFamily="-84" charset="0"/>
            </a:endParaRPr>
          </a:p>
        </p:txBody>
      </p:sp>
      <p:sp>
        <p:nvSpPr>
          <p:cNvPr id="1029" name="Rectangle 6"/>
          <p:cNvSpPr/>
          <p:nvPr/>
        </p:nvSpPr>
        <p:spPr>
          <a:xfrm>
            <a:off x="392113" y="6553200"/>
            <a:ext cx="5399087" cy="179388"/>
          </a:xfrm>
          <a:prstGeom prst="rect">
            <a:avLst/>
          </a:prstGeom>
          <a:noFill/>
          <a:ln w="9525">
            <a:noFill/>
          </a:ln>
        </p:spPr>
        <p:txBody>
          <a:bodyPr lIns="0" tIns="0" rIns="0" bIns="0"/>
          <a:lstStyle/>
          <a:p>
            <a:pPr lvl="0"/>
            <a:r>
              <a:rPr sz="900" dirty="0">
                <a:solidFill>
                  <a:schemeClr val="bg1"/>
                </a:solidFill>
                <a:latin typeface="Verdana" panose="020B0604030504040204" pitchFamily="-84" charset="0"/>
                <a:cs typeface="Verdana" panose="020B0604030504040204" pitchFamily="-84" charset="0"/>
              </a:rPr>
              <a:t>Copyright ©2015 Pearson Education, Inc. All rights reserved.</a:t>
            </a:r>
            <a:endParaRPr lang="en-GB" altLang="x-none" sz="900" dirty="0">
              <a:solidFill>
                <a:schemeClr val="bg1"/>
              </a:solidFill>
              <a:latin typeface="Verdana" panose="020B0604030504040204" pitchFamily="-84" charset="0"/>
              <a:ea typeface="Verdana" panose="020B0604030504040204" pitchFamily="-84" charset="0"/>
            </a:endParaRPr>
          </a:p>
        </p:txBody>
      </p:sp>
      <p:sp>
        <p:nvSpPr>
          <p:cNvPr id="1030" name="Rectangle 7"/>
          <p:cNvSpPr/>
          <p:nvPr/>
        </p:nvSpPr>
        <p:spPr>
          <a:xfrm>
            <a:off x="8382000" y="6553200"/>
            <a:ext cx="360363" cy="179388"/>
          </a:xfrm>
          <a:prstGeom prst="rect">
            <a:avLst/>
          </a:prstGeom>
          <a:noFill/>
          <a:ln w="9525">
            <a:noFill/>
          </a:ln>
        </p:spPr>
        <p:txBody>
          <a:bodyPr lIns="0" tIns="0" rIns="0" bIns="0"/>
          <a:lstStyle/>
          <a:p>
            <a:pPr lvl="0" algn="r"/>
            <a:r>
              <a:rPr lang="en-GB" altLang="x-none" sz="900" dirty="0">
                <a:solidFill>
                  <a:schemeClr val="bg1"/>
                </a:solidFill>
                <a:latin typeface="Verdana" panose="020B0604030504040204" pitchFamily="-84" charset="0"/>
              </a:rPr>
              <a:t>2-</a:t>
            </a:r>
            <a:fld id="{9A0DB2DC-4C9A-4742-B13C-FB6460FD3503}" type="slidenum">
              <a:rPr lang="en-GB" altLang="x-none" sz="900" dirty="0">
                <a:solidFill>
                  <a:schemeClr val="bg1"/>
                </a:solidFill>
                <a:latin typeface="Verdana" panose="020B0604030504040204" pitchFamily="-84" charset="0"/>
              </a:rPr>
              <a:t>‹#›</a:t>
            </a:fld>
            <a:r>
              <a:rPr lang="en-GB" altLang="x-none" sz="900" dirty="0">
                <a:solidFill>
                  <a:schemeClr val="bg1"/>
                </a:solidFill>
                <a:latin typeface="Verdana" panose="020B0604030504040204" pitchFamily="-84" charset="0"/>
              </a:rPr>
              <a:t> </a:t>
            </a:r>
          </a:p>
        </p:txBody>
      </p:sp>
      <p:pic>
        <p:nvPicPr>
          <p:cNvPr id="1031" name="Picture 4" descr="corner_mishkin8e_mechanicals_v1-1.jpg"/>
          <p:cNvPicPr>
            <a:picLocks noChangeAspect="1"/>
          </p:cNvPicPr>
          <p:nvPr/>
        </p:nvPicPr>
        <p:blipFill>
          <a:blip r:embed="rId13"/>
          <a:stretch>
            <a:fillRect/>
          </a:stretch>
        </p:blipFill>
        <p:spPr>
          <a:xfrm>
            <a:off x="0" y="0"/>
            <a:ext cx="839788" cy="1143000"/>
          </a:xfrm>
          <a:prstGeom prst="rect">
            <a:avLst/>
          </a:prstGeom>
          <a:noFill/>
          <a:ln w="9525">
            <a:noFill/>
          </a:ln>
        </p:spPr>
      </p:pic>
      <p:sp>
        <p:nvSpPr>
          <p:cNvPr id="13" name="Rectangle 18"/>
          <p:cNvSpPr>
            <a:spLocks noChangeArrowheads="1"/>
          </p:cNvSpPr>
          <p:nvPr/>
        </p:nvSpPr>
        <p:spPr bwMode="auto">
          <a:xfrm>
            <a:off x="2714625" y="4814888"/>
            <a:ext cx="5591175" cy="671513"/>
          </a:xfrm>
          <a:prstGeom prst="rect">
            <a:avLst/>
          </a:prstGeom>
          <a:noFill/>
          <a:ln>
            <a:noFill/>
          </a:ln>
          <a:effectLst/>
        </p:spPr>
        <p:txBody>
          <a:bodyPr anchor="b">
            <a:spAutoFit/>
          </a:bodyPr>
          <a:lstStyle>
            <a:lvl1pPr algn="r" eaLnBrk="0" hangingPunct="0">
              <a:defRPr sz="3800">
                <a:solidFill>
                  <a:schemeClr val="tx2"/>
                </a:solidFill>
                <a:latin typeface="Arial" panose="020B0604020202020204" pitchFamily="34" charset="0"/>
                <a:ea typeface="ヒラギノ角ゴ Pro W3" pitchFamily="-84" charset="-128"/>
              </a:defRPr>
            </a:lvl1pPr>
            <a:lvl2pPr marL="742950" indent="-285750" algn="r" eaLnBrk="0" hangingPunct="0">
              <a:defRPr sz="3800">
                <a:solidFill>
                  <a:schemeClr val="tx2"/>
                </a:solidFill>
                <a:latin typeface="Arial" panose="020B0604020202020204" pitchFamily="34" charset="0"/>
                <a:ea typeface="ヒラギノ角ゴ Pro W3" pitchFamily="-84" charset="-128"/>
              </a:defRPr>
            </a:lvl2pPr>
            <a:lvl3pPr marL="1143000" indent="-228600" algn="r" eaLnBrk="0" hangingPunct="0">
              <a:defRPr sz="3800">
                <a:solidFill>
                  <a:schemeClr val="tx2"/>
                </a:solidFill>
                <a:latin typeface="Arial" panose="020B0604020202020204" pitchFamily="34" charset="0"/>
                <a:ea typeface="ヒラギノ角ゴ Pro W3" pitchFamily="-84" charset="-128"/>
              </a:defRPr>
            </a:lvl3pPr>
            <a:lvl4pPr marL="1600200" indent="-228600" algn="r" eaLnBrk="0" hangingPunct="0">
              <a:defRPr sz="3800">
                <a:solidFill>
                  <a:schemeClr val="tx2"/>
                </a:solidFill>
                <a:latin typeface="Arial" panose="020B0604020202020204" pitchFamily="34" charset="0"/>
                <a:ea typeface="ヒラギノ角ゴ Pro W3" pitchFamily="-84" charset="-128"/>
              </a:defRPr>
            </a:lvl4pPr>
            <a:lvl5pPr marL="2057400" indent="-228600" algn="r" eaLnBrk="0" hangingPunct="0">
              <a:defRPr sz="3800">
                <a:solidFill>
                  <a:schemeClr val="tx2"/>
                </a:solidFill>
                <a:latin typeface="Arial" panose="020B0604020202020204" pitchFamily="34" charset="0"/>
                <a:ea typeface="ヒラギノ角ゴ Pro W3" pitchFamily="-84" charset="-128"/>
              </a:defRPr>
            </a:lvl5pPr>
            <a:lvl6pPr marL="25146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6pPr>
            <a:lvl7pPr marL="29718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7pPr>
            <a:lvl8pPr marL="34290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8pPr>
            <a:lvl9pPr marL="38862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3800" b="0" i="0" u="none" strike="noStrike" kern="1200" cap="none" spc="0" normalizeH="0" baseline="0" noProof="0" dirty="0" smtClean="0">
              <a:ln>
                <a:noFill/>
              </a:ln>
              <a:solidFill>
                <a:schemeClr val="tx2"/>
              </a:solidFill>
              <a:effectLst/>
              <a:uLnTx/>
              <a:uFillTx/>
              <a:latin typeface="Verdana" panose="020B0604030504040204"/>
              <a:ea typeface="ヒラギノ角ゴ Pro W3" pitchFamily="-84" charset="-128"/>
              <a:cs typeface="Verdana" panose="020B0604030504040204"/>
            </a:endParaRPr>
          </a:p>
        </p:txBody>
      </p:sp>
      <p:sp>
        <p:nvSpPr>
          <p:cNvPr id="14" name="Text Box 19"/>
          <p:cNvSpPr txBox="1">
            <a:spLocks noChangeArrowheads="1"/>
          </p:cNvSpPr>
          <p:nvPr/>
        </p:nvSpPr>
        <p:spPr bwMode="auto">
          <a:xfrm>
            <a:off x="684213" y="1982788"/>
            <a:ext cx="7769225" cy="4113213"/>
          </a:xfrm>
          <a:prstGeom prst="rect">
            <a:avLst/>
          </a:prstGeom>
          <a:noFill/>
          <a:ln>
            <a:noFill/>
          </a:ln>
          <a:effectLst/>
        </p:spPr>
        <p:txBody>
          <a:bodyPr anchor="b"/>
          <a:lstStyle>
            <a:lvl1pPr algn="r" eaLnBrk="0" hangingPunct="0">
              <a:defRPr sz="3800">
                <a:solidFill>
                  <a:schemeClr val="tx2"/>
                </a:solidFill>
                <a:latin typeface="Arial" panose="020B0604020202020204" pitchFamily="34" charset="0"/>
                <a:ea typeface="ヒラギノ角ゴ Pro W3" pitchFamily="-84" charset="-128"/>
              </a:defRPr>
            </a:lvl1pPr>
            <a:lvl2pPr marL="742950" indent="-285750" algn="r" eaLnBrk="0" hangingPunct="0">
              <a:defRPr sz="3800">
                <a:solidFill>
                  <a:schemeClr val="tx2"/>
                </a:solidFill>
                <a:latin typeface="Arial" panose="020B0604020202020204" pitchFamily="34" charset="0"/>
                <a:ea typeface="ヒラギノ角ゴ Pro W3" pitchFamily="-84" charset="-128"/>
              </a:defRPr>
            </a:lvl2pPr>
            <a:lvl3pPr marL="1143000" indent="-228600" algn="r" eaLnBrk="0" hangingPunct="0">
              <a:defRPr sz="3800">
                <a:solidFill>
                  <a:schemeClr val="tx2"/>
                </a:solidFill>
                <a:latin typeface="Arial" panose="020B0604020202020204" pitchFamily="34" charset="0"/>
                <a:ea typeface="ヒラギノ角ゴ Pro W3" pitchFamily="-84" charset="-128"/>
              </a:defRPr>
            </a:lvl3pPr>
            <a:lvl4pPr marL="1600200" indent="-228600" algn="r" eaLnBrk="0" hangingPunct="0">
              <a:defRPr sz="3800">
                <a:solidFill>
                  <a:schemeClr val="tx2"/>
                </a:solidFill>
                <a:latin typeface="Arial" panose="020B0604020202020204" pitchFamily="34" charset="0"/>
                <a:ea typeface="ヒラギノ角ゴ Pro W3" pitchFamily="-84" charset="-128"/>
              </a:defRPr>
            </a:lvl4pPr>
            <a:lvl5pPr marL="2057400" indent="-228600" algn="r" eaLnBrk="0" hangingPunct="0">
              <a:defRPr sz="3800">
                <a:solidFill>
                  <a:schemeClr val="tx2"/>
                </a:solidFill>
                <a:latin typeface="Arial" panose="020B0604020202020204" pitchFamily="34" charset="0"/>
                <a:ea typeface="ヒラギノ角ゴ Pro W3" pitchFamily="-84" charset="-128"/>
              </a:defRPr>
            </a:lvl5pPr>
            <a:lvl6pPr marL="25146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6pPr>
            <a:lvl7pPr marL="29718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7pPr>
            <a:lvl8pPr marL="34290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8pPr>
            <a:lvl9pPr marL="38862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9pPr>
          </a:lstStyle>
          <a:p>
            <a:pPr marL="0" marR="0" lvl="0" indent="0" algn="ctr" defTabSz="914400" rtl="0" eaLnBrk="1" fontAlgn="base" latinLnBrk="0" hangingPunct="1">
              <a:lnSpc>
                <a:spcPct val="100000"/>
              </a:lnSpc>
              <a:spcBef>
                <a:spcPct val="50000"/>
              </a:spcBef>
              <a:spcAft>
                <a:spcPct val="0"/>
              </a:spcAft>
              <a:buClrTx/>
              <a:buSzTx/>
              <a:buFontTx/>
              <a:buNone/>
              <a:defRPr/>
            </a:pPr>
            <a:endParaRPr kumimoji="0" lang="en-US" altLang="en-US" sz="3800" b="0" i="0" u="none" strike="noStrike" kern="1200" cap="none" spc="0" normalizeH="0" baseline="0" noProof="0" dirty="0" smtClean="0">
              <a:ln>
                <a:noFill/>
              </a:ln>
              <a:solidFill>
                <a:schemeClr val="tx2"/>
              </a:solidFill>
              <a:effectLst/>
              <a:uLnTx/>
              <a:uFillTx/>
              <a:latin typeface="Verdana" panose="020B0604030504040204"/>
              <a:ea typeface="ヒラギノ角ゴ Pro W3" pitchFamily="-84" charset="-128"/>
              <a:cs typeface="Verdana" panose="020B0604030504040204"/>
            </a:endParaRPr>
          </a:p>
        </p:txBody>
      </p:sp>
      <p:sp>
        <p:nvSpPr>
          <p:cNvPr id="15" name="Rectangle 31"/>
          <p:cNvSpPr>
            <a:spLocks noChangeArrowheads="1"/>
          </p:cNvSpPr>
          <p:nvPr/>
        </p:nvSpPr>
        <p:spPr bwMode="auto">
          <a:xfrm>
            <a:off x="0" y="2209800"/>
            <a:ext cx="1066800" cy="2819400"/>
          </a:xfrm>
          <a:prstGeom prst="rect">
            <a:avLst/>
          </a:prstGeom>
          <a:noFill/>
          <a:ln>
            <a:noFill/>
          </a:ln>
          <a:effectLst/>
        </p:spPr>
        <p:txBody>
          <a:bodyPr wrap="none" anchor="ctr"/>
          <a:lstStyle>
            <a:lvl1pPr algn="r" eaLnBrk="0" hangingPunct="0">
              <a:defRPr sz="3800">
                <a:solidFill>
                  <a:schemeClr val="tx2"/>
                </a:solidFill>
                <a:latin typeface="Arial" panose="020B0604020202020204" pitchFamily="34" charset="0"/>
                <a:ea typeface="ヒラギノ角ゴ Pro W3" pitchFamily="-84" charset="-128"/>
              </a:defRPr>
            </a:lvl1pPr>
            <a:lvl2pPr marL="742950" indent="-285750" algn="r" eaLnBrk="0" hangingPunct="0">
              <a:defRPr sz="3800">
                <a:solidFill>
                  <a:schemeClr val="tx2"/>
                </a:solidFill>
                <a:latin typeface="Arial" panose="020B0604020202020204" pitchFamily="34" charset="0"/>
                <a:ea typeface="ヒラギノ角ゴ Pro W3" pitchFamily="-84" charset="-128"/>
              </a:defRPr>
            </a:lvl2pPr>
            <a:lvl3pPr marL="1143000" indent="-228600" algn="r" eaLnBrk="0" hangingPunct="0">
              <a:defRPr sz="3800">
                <a:solidFill>
                  <a:schemeClr val="tx2"/>
                </a:solidFill>
                <a:latin typeface="Arial" panose="020B0604020202020204" pitchFamily="34" charset="0"/>
                <a:ea typeface="ヒラギノ角ゴ Pro W3" pitchFamily="-84" charset="-128"/>
              </a:defRPr>
            </a:lvl3pPr>
            <a:lvl4pPr marL="1600200" indent="-228600" algn="r" eaLnBrk="0" hangingPunct="0">
              <a:defRPr sz="3800">
                <a:solidFill>
                  <a:schemeClr val="tx2"/>
                </a:solidFill>
                <a:latin typeface="Arial" panose="020B0604020202020204" pitchFamily="34" charset="0"/>
                <a:ea typeface="ヒラギノ角ゴ Pro W3" pitchFamily="-84" charset="-128"/>
              </a:defRPr>
            </a:lvl4pPr>
            <a:lvl5pPr marL="2057400" indent="-228600" algn="r" eaLnBrk="0" hangingPunct="0">
              <a:defRPr sz="3800">
                <a:solidFill>
                  <a:schemeClr val="tx2"/>
                </a:solidFill>
                <a:latin typeface="Arial" panose="020B0604020202020204" pitchFamily="34" charset="0"/>
                <a:ea typeface="ヒラギノ角ゴ Pro W3" pitchFamily="-84" charset="-128"/>
              </a:defRPr>
            </a:lvl5pPr>
            <a:lvl6pPr marL="25146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6pPr>
            <a:lvl7pPr marL="29718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7pPr>
            <a:lvl8pPr marL="34290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8pPr>
            <a:lvl9pPr marL="38862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9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en-US" sz="3800" b="0" i="0" u="none" strike="noStrike" kern="1200" cap="none" spc="0" normalizeH="0" baseline="0" noProof="0" dirty="0" smtClean="0">
              <a:ln>
                <a:noFill/>
              </a:ln>
              <a:solidFill>
                <a:schemeClr val="tx2"/>
              </a:solidFill>
              <a:effectLst/>
              <a:uLnTx/>
              <a:uFillTx/>
              <a:latin typeface="Verdana" panose="020B0604030504040204"/>
              <a:ea typeface="ヒラギノ角ゴ Pro W3" pitchFamily="-84" charset="-128"/>
              <a:cs typeface="Verdana" panose="020B0604030504040204"/>
            </a:endParaRPr>
          </a:p>
        </p:txBody>
      </p:sp>
      <p:sp>
        <p:nvSpPr>
          <p:cNvPr id="16" name="Rectangle 34"/>
          <p:cNvSpPr>
            <a:spLocks noChangeArrowheads="1"/>
          </p:cNvSpPr>
          <p:nvPr/>
        </p:nvSpPr>
        <p:spPr bwMode="auto">
          <a:xfrm>
            <a:off x="0" y="5029200"/>
            <a:ext cx="9144000" cy="533400"/>
          </a:xfrm>
          <a:prstGeom prst="rect">
            <a:avLst/>
          </a:prstGeom>
          <a:noFill/>
          <a:ln>
            <a:noFill/>
          </a:ln>
          <a:effectLst/>
        </p:spPr>
        <p:txBody>
          <a:bodyPr wrap="none" anchor="ctr"/>
          <a:lstStyle>
            <a:lvl1pPr algn="r" eaLnBrk="0" hangingPunct="0">
              <a:defRPr sz="3800">
                <a:solidFill>
                  <a:schemeClr val="tx2"/>
                </a:solidFill>
                <a:latin typeface="Arial" panose="020B0604020202020204" pitchFamily="34" charset="0"/>
                <a:ea typeface="ヒラギノ角ゴ Pro W3" pitchFamily="-84" charset="-128"/>
              </a:defRPr>
            </a:lvl1pPr>
            <a:lvl2pPr marL="742950" indent="-285750" algn="r" eaLnBrk="0" hangingPunct="0">
              <a:defRPr sz="3800">
                <a:solidFill>
                  <a:schemeClr val="tx2"/>
                </a:solidFill>
                <a:latin typeface="Arial" panose="020B0604020202020204" pitchFamily="34" charset="0"/>
                <a:ea typeface="ヒラギノ角ゴ Pro W3" pitchFamily="-84" charset="-128"/>
              </a:defRPr>
            </a:lvl2pPr>
            <a:lvl3pPr marL="1143000" indent="-228600" algn="r" eaLnBrk="0" hangingPunct="0">
              <a:defRPr sz="3800">
                <a:solidFill>
                  <a:schemeClr val="tx2"/>
                </a:solidFill>
                <a:latin typeface="Arial" panose="020B0604020202020204" pitchFamily="34" charset="0"/>
                <a:ea typeface="ヒラギノ角ゴ Pro W3" pitchFamily="-84" charset="-128"/>
              </a:defRPr>
            </a:lvl3pPr>
            <a:lvl4pPr marL="1600200" indent="-228600" algn="r" eaLnBrk="0" hangingPunct="0">
              <a:defRPr sz="3800">
                <a:solidFill>
                  <a:schemeClr val="tx2"/>
                </a:solidFill>
                <a:latin typeface="Arial" panose="020B0604020202020204" pitchFamily="34" charset="0"/>
                <a:ea typeface="ヒラギノ角ゴ Pro W3" pitchFamily="-84" charset="-128"/>
              </a:defRPr>
            </a:lvl4pPr>
            <a:lvl5pPr marL="2057400" indent="-228600" algn="r" eaLnBrk="0" hangingPunct="0">
              <a:defRPr sz="3800">
                <a:solidFill>
                  <a:schemeClr val="tx2"/>
                </a:solidFill>
                <a:latin typeface="Arial" panose="020B0604020202020204" pitchFamily="34" charset="0"/>
                <a:ea typeface="ヒラギノ角ゴ Pro W3" pitchFamily="-84" charset="-128"/>
              </a:defRPr>
            </a:lvl5pPr>
            <a:lvl6pPr marL="25146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6pPr>
            <a:lvl7pPr marL="29718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7pPr>
            <a:lvl8pPr marL="34290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8pPr>
            <a:lvl9pPr marL="38862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9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en-US" sz="3800" b="0" i="0" u="none" strike="noStrike" kern="1200" cap="none" spc="0" normalizeH="0" baseline="0" noProof="0" dirty="0" smtClean="0">
              <a:ln>
                <a:noFill/>
              </a:ln>
              <a:solidFill>
                <a:schemeClr val="tx2"/>
              </a:solidFill>
              <a:effectLst/>
              <a:uLnTx/>
              <a:uFillTx/>
              <a:latin typeface="Verdana" panose="020B0604030504040204"/>
              <a:ea typeface="ヒラギノ角ゴ Pro W3" pitchFamily="-84" charset="-128"/>
              <a:cs typeface="Verdana" panose="020B0604030504040204"/>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0" fontAlgn="base" hangingPunct="0">
        <a:spcBef>
          <a:spcPct val="0"/>
        </a:spcBef>
        <a:spcAft>
          <a:spcPct val="0"/>
        </a:spcAft>
        <a:defRPr sz="3200" b="1">
          <a:solidFill>
            <a:schemeClr val="tx1"/>
          </a:solidFill>
          <a:latin typeface="+mj-lt"/>
          <a:ea typeface="ヒラギノ角ゴ Pro W3" pitchFamily="-84" charset="-128"/>
          <a:cs typeface="ヒラギノ角ゴ Pro W3" pitchFamily="-84" charset="-128"/>
        </a:defRPr>
      </a:lvl1pPr>
      <a:lvl2pPr algn="l" rtl="0" eaLnBrk="0" fontAlgn="base" hangingPunct="0">
        <a:spcBef>
          <a:spcPct val="0"/>
        </a:spcBef>
        <a:spcAft>
          <a:spcPct val="0"/>
        </a:spcAft>
        <a:defRPr sz="3200" b="1">
          <a:solidFill>
            <a:schemeClr val="tx1"/>
          </a:solidFill>
          <a:latin typeface="Verdana" panose="020B0604030504040204"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3200" b="1">
          <a:solidFill>
            <a:schemeClr val="tx1"/>
          </a:solidFill>
          <a:latin typeface="Verdana" panose="020B0604030504040204"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3200" b="1">
          <a:solidFill>
            <a:schemeClr val="tx1"/>
          </a:solidFill>
          <a:latin typeface="Verdana" panose="020B0604030504040204"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3200" b="1">
          <a:solidFill>
            <a:schemeClr val="tx1"/>
          </a:solidFill>
          <a:latin typeface="Verdana" panose="020B0604030504040204" pitchFamily="-84" charset="0"/>
          <a:ea typeface="ヒラギノ角ゴ Pro W3" pitchFamily="-84" charset="-128"/>
          <a:cs typeface="ヒラギノ角ゴ Pro W3" pitchFamily="-84" charset="-128"/>
        </a:defRPr>
      </a:lvl5pPr>
      <a:lvl6pPr marL="457200" algn="l" rtl="0" eaLnBrk="1" fontAlgn="base" hangingPunct="1">
        <a:spcBef>
          <a:spcPct val="0"/>
        </a:spcBef>
        <a:spcAft>
          <a:spcPct val="0"/>
        </a:spcAft>
        <a:defRPr sz="3200" b="1">
          <a:solidFill>
            <a:schemeClr val="tx1"/>
          </a:solidFill>
          <a:latin typeface="Verdana" panose="020B0604030504040204" pitchFamily="-84" charset="0"/>
        </a:defRPr>
      </a:lvl6pPr>
      <a:lvl7pPr marL="914400" algn="l" rtl="0" eaLnBrk="1" fontAlgn="base" hangingPunct="1">
        <a:spcBef>
          <a:spcPct val="0"/>
        </a:spcBef>
        <a:spcAft>
          <a:spcPct val="0"/>
        </a:spcAft>
        <a:defRPr sz="3200" b="1">
          <a:solidFill>
            <a:schemeClr val="tx1"/>
          </a:solidFill>
          <a:latin typeface="Verdana" panose="020B0604030504040204" pitchFamily="-84" charset="0"/>
        </a:defRPr>
      </a:lvl7pPr>
      <a:lvl8pPr marL="1371600" algn="l" rtl="0" eaLnBrk="1" fontAlgn="base" hangingPunct="1">
        <a:spcBef>
          <a:spcPct val="0"/>
        </a:spcBef>
        <a:spcAft>
          <a:spcPct val="0"/>
        </a:spcAft>
        <a:defRPr sz="3200" b="1">
          <a:solidFill>
            <a:schemeClr val="tx1"/>
          </a:solidFill>
          <a:latin typeface="Verdana" panose="020B0604030504040204" pitchFamily="-84" charset="0"/>
        </a:defRPr>
      </a:lvl8pPr>
      <a:lvl9pPr marL="1828800" algn="l" rtl="0" eaLnBrk="1" fontAlgn="base" hangingPunct="1">
        <a:spcBef>
          <a:spcPct val="0"/>
        </a:spcBef>
        <a:spcAft>
          <a:spcPct val="0"/>
        </a:spcAft>
        <a:defRPr sz="3200" b="1">
          <a:solidFill>
            <a:schemeClr val="tx1"/>
          </a:solidFill>
          <a:latin typeface="Verdana" panose="020B0604030504040204" pitchFamily="-8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ヒラギノ角ゴ Pro W3" pitchFamily="-84" charset="-128"/>
          <a:cs typeface="ヒラギノ角ゴ Pro W3" pitchFamily="-84" charset="-128"/>
        </a:defRPr>
      </a:lvl1pPr>
      <a:lvl2pPr marL="742950" indent="-285750" algn="l" rtl="0" eaLnBrk="0" fontAlgn="base" hangingPunct="0">
        <a:spcBef>
          <a:spcPct val="20000"/>
        </a:spcBef>
        <a:spcAft>
          <a:spcPct val="0"/>
        </a:spcAft>
        <a:buChar char="–"/>
        <a:defRPr sz="2400">
          <a:solidFill>
            <a:schemeClr val="tx1"/>
          </a:solidFill>
          <a:latin typeface="+mn-lt"/>
          <a:ea typeface="ヒラギノ角ゴ Pro W3" pitchFamily="-84" charset="-128"/>
          <a:cs typeface="ヒラギノ角ゴ Pro W3" charset="0"/>
        </a:defRPr>
      </a:lvl2pPr>
      <a:lvl3pPr marL="1143000" indent="-228600" algn="l" rtl="0" eaLnBrk="0" fontAlgn="base" hangingPunct="0">
        <a:spcBef>
          <a:spcPct val="20000"/>
        </a:spcBef>
        <a:spcAft>
          <a:spcPct val="0"/>
        </a:spcAft>
        <a:buChar char="•"/>
        <a:defRPr sz="2000">
          <a:solidFill>
            <a:schemeClr val="tx1"/>
          </a:solidFill>
          <a:latin typeface="+mn-lt"/>
          <a:ea typeface="ヒラギノ角ゴ Pro W3" pitchFamily="-84" charset="-128"/>
          <a:cs typeface="ヒラギノ角ゴ Pro W3" charset="0"/>
        </a:defRPr>
      </a:lvl3pPr>
      <a:lvl4pPr marL="1600200" indent="-228600" algn="l" rtl="0" eaLnBrk="0" fontAlgn="base" hangingPunct="0">
        <a:spcBef>
          <a:spcPct val="20000"/>
        </a:spcBef>
        <a:spcAft>
          <a:spcPct val="0"/>
        </a:spcAft>
        <a:buChar char="–"/>
        <a:defRPr>
          <a:solidFill>
            <a:schemeClr val="tx1"/>
          </a:solidFill>
          <a:latin typeface="+mn-lt"/>
          <a:ea typeface="ヒラギノ角ゴ Pro W3" pitchFamily="-84" charset="-128"/>
          <a:cs typeface="ヒラギノ角ゴ Pro W3" charset="0"/>
        </a:defRPr>
      </a:lvl4pPr>
      <a:lvl5pPr marL="2057400" indent="-228600" algn="l" rtl="0" eaLnBrk="0" fontAlgn="base" hangingPunct="0">
        <a:spcBef>
          <a:spcPct val="20000"/>
        </a:spcBef>
        <a:spcAft>
          <a:spcPct val="0"/>
        </a:spcAft>
        <a:buChar char="»"/>
        <a:defRPr>
          <a:solidFill>
            <a:schemeClr val="tx1"/>
          </a:solidFill>
          <a:latin typeface="+mn-lt"/>
          <a:ea typeface="ヒラギノ角ゴ Pro W3" pitchFamily="-84" charset="-128"/>
          <a:cs typeface="ヒラギノ角ゴ Pro W3" charset="0"/>
        </a:defRPr>
      </a:lvl5pPr>
      <a:lvl6pPr marL="2514600" indent="-228600" algn="l" rtl="0" eaLnBrk="1" fontAlgn="base" hangingPunct="1">
        <a:spcBef>
          <a:spcPct val="20000"/>
        </a:spcBef>
        <a:spcAft>
          <a:spcPct val="0"/>
        </a:spcAft>
        <a:buChar char="»"/>
        <a:defRPr>
          <a:solidFill>
            <a:schemeClr val="tx1"/>
          </a:solidFill>
          <a:latin typeface="+mn-lt"/>
          <a:ea typeface="ヒラギノ角ゴ Pro W3" pitchFamily="-84" charset="-128"/>
        </a:defRPr>
      </a:lvl6pPr>
      <a:lvl7pPr marL="2971800" indent="-228600" algn="l" rtl="0" eaLnBrk="1" fontAlgn="base" hangingPunct="1">
        <a:spcBef>
          <a:spcPct val="20000"/>
        </a:spcBef>
        <a:spcAft>
          <a:spcPct val="0"/>
        </a:spcAft>
        <a:buChar char="»"/>
        <a:defRPr>
          <a:solidFill>
            <a:schemeClr val="tx1"/>
          </a:solidFill>
          <a:latin typeface="+mn-lt"/>
          <a:ea typeface="ヒラギノ角ゴ Pro W3" pitchFamily="-84" charset="-128"/>
        </a:defRPr>
      </a:lvl7pPr>
      <a:lvl8pPr marL="3429000" indent="-228600" algn="l" rtl="0" eaLnBrk="1" fontAlgn="base" hangingPunct="1">
        <a:spcBef>
          <a:spcPct val="20000"/>
        </a:spcBef>
        <a:spcAft>
          <a:spcPct val="0"/>
        </a:spcAft>
        <a:buChar char="»"/>
        <a:defRPr>
          <a:solidFill>
            <a:schemeClr val="tx1"/>
          </a:solidFill>
          <a:latin typeface="+mn-lt"/>
          <a:ea typeface="ヒラギノ角ゴ Pro W3" pitchFamily="-84" charset="-128"/>
        </a:defRPr>
      </a:lvl8pPr>
      <a:lvl9pPr marL="3886200" indent="-228600" algn="l" rtl="0" eaLnBrk="1" fontAlgn="base" hangingPunct="1">
        <a:spcBef>
          <a:spcPct val="20000"/>
        </a:spcBef>
        <a:spcAft>
          <a:spcPct val="0"/>
        </a:spcAft>
        <a:buChar char="»"/>
        <a:defRPr>
          <a:solidFill>
            <a:schemeClr val="tx1"/>
          </a:solidFill>
          <a:latin typeface="+mn-lt"/>
          <a:ea typeface="ヒラギノ角ゴ Pro W3" pitchFamily="-84"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9"/>
          <p:cNvSpPr/>
          <p:nvPr/>
        </p:nvSpPr>
        <p:spPr>
          <a:xfrm>
            <a:off x="5181600" y="2057400"/>
            <a:ext cx="3657600" cy="685800"/>
          </a:xfrm>
          <a:prstGeom prst="rect">
            <a:avLst/>
          </a:prstGeom>
          <a:noFill/>
          <a:ln w="9525">
            <a:noFill/>
          </a:ln>
        </p:spPr>
        <p:txBody>
          <a:bodyPr anchor="b" anchorCtr="0"/>
          <a:lstStyle/>
          <a:p>
            <a:pPr algn="ctr"/>
            <a:r>
              <a:rPr sz="3200" b="1" dirty="0">
                <a:latin typeface="Verdana" panose="020B0604030504040204" pitchFamily="-84" charset="0"/>
                <a:cs typeface="Verdana" panose="020B0604030504040204" pitchFamily="-84" charset="0"/>
              </a:rPr>
              <a:t>Chapter 2</a:t>
            </a:r>
            <a:endParaRPr sz="3200" b="1" dirty="0">
              <a:latin typeface="Verdana" panose="020B0604030504040204" pitchFamily="-84" charset="0"/>
              <a:ea typeface="Verdana" panose="020B0604030504040204" pitchFamily="-84" charset="0"/>
            </a:endParaRPr>
          </a:p>
        </p:txBody>
      </p:sp>
      <p:sp>
        <p:nvSpPr>
          <p:cNvPr id="3" name="Rectangle 10"/>
          <p:cNvSpPr>
            <a:spLocks noChangeArrowheads="1"/>
          </p:cNvSpPr>
          <p:nvPr/>
        </p:nvSpPr>
        <p:spPr bwMode="auto">
          <a:xfrm>
            <a:off x="4876800" y="3276600"/>
            <a:ext cx="4267200" cy="1752600"/>
          </a:xfrm>
          <a:prstGeom prst="rect">
            <a:avLst/>
          </a:prstGeom>
          <a:noFill/>
          <a:ln>
            <a:noFill/>
          </a:ln>
          <a:effectLst/>
        </p:spPr>
        <p:txBody>
          <a:bodyPr/>
          <a:lstStyle>
            <a:lvl1pPr algn="r" eaLnBrk="0" hangingPunct="0">
              <a:defRPr sz="3800">
                <a:solidFill>
                  <a:schemeClr val="tx2"/>
                </a:solidFill>
                <a:latin typeface="Arial" panose="020B0604020202020204" pitchFamily="34" charset="0"/>
                <a:ea typeface="ヒラギノ角ゴ Pro W3" pitchFamily="-84" charset="-128"/>
              </a:defRPr>
            </a:lvl1pPr>
            <a:lvl2pPr marL="742950" indent="-285750" algn="r" eaLnBrk="0" hangingPunct="0">
              <a:defRPr sz="3800">
                <a:solidFill>
                  <a:schemeClr val="tx2"/>
                </a:solidFill>
                <a:latin typeface="Arial" panose="020B0604020202020204" pitchFamily="34" charset="0"/>
                <a:ea typeface="ヒラギノ角ゴ Pro W3" pitchFamily="-84" charset="-128"/>
              </a:defRPr>
            </a:lvl2pPr>
            <a:lvl3pPr marL="1143000" indent="-228600" algn="r" eaLnBrk="0" hangingPunct="0">
              <a:defRPr sz="3800">
                <a:solidFill>
                  <a:schemeClr val="tx2"/>
                </a:solidFill>
                <a:latin typeface="Arial" panose="020B0604020202020204" pitchFamily="34" charset="0"/>
                <a:ea typeface="ヒラギノ角ゴ Pro W3" pitchFamily="-84" charset="-128"/>
              </a:defRPr>
            </a:lvl3pPr>
            <a:lvl4pPr marL="1600200" indent="-228600" algn="r" eaLnBrk="0" hangingPunct="0">
              <a:defRPr sz="3800">
                <a:solidFill>
                  <a:schemeClr val="tx2"/>
                </a:solidFill>
                <a:latin typeface="Arial" panose="020B0604020202020204" pitchFamily="34" charset="0"/>
                <a:ea typeface="ヒラギノ角ゴ Pro W3" pitchFamily="-84" charset="-128"/>
              </a:defRPr>
            </a:lvl4pPr>
            <a:lvl5pPr marL="2057400" indent="-228600" algn="r" eaLnBrk="0" hangingPunct="0">
              <a:defRPr sz="3800">
                <a:solidFill>
                  <a:schemeClr val="tx2"/>
                </a:solidFill>
                <a:latin typeface="Arial" panose="020B0604020202020204" pitchFamily="34" charset="0"/>
                <a:ea typeface="ヒラギノ角ゴ Pro W3" pitchFamily="-84" charset="-128"/>
              </a:defRPr>
            </a:lvl5pPr>
            <a:lvl6pPr marL="25146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6pPr>
            <a:lvl7pPr marL="29718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7pPr>
            <a:lvl8pPr marL="34290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8pPr>
            <a:lvl9pPr marL="3886200" indent="-228600" algn="r" eaLnBrk="0" fontAlgn="base" hangingPunct="0">
              <a:spcBef>
                <a:spcPct val="0"/>
              </a:spcBef>
              <a:spcAft>
                <a:spcPct val="0"/>
              </a:spcAft>
              <a:defRPr sz="3800">
                <a:solidFill>
                  <a:schemeClr val="tx2"/>
                </a:solidFill>
                <a:latin typeface="Arial" panose="020B0604020202020204" pitchFamily="34" charset="0"/>
                <a:ea typeface="ヒラギノ角ゴ Pro W3" pitchFamily="-84" charset="-128"/>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3200" b="1" i="0" u="none" strike="noStrike" kern="1200" cap="none" spc="0" normalizeH="0" baseline="0" noProof="0" dirty="0" smtClean="0">
                <a:ln>
                  <a:noFill/>
                </a:ln>
                <a:solidFill>
                  <a:schemeClr val="tx2"/>
                </a:solidFill>
                <a:effectLst/>
                <a:uLnTx/>
                <a:uFillTx/>
                <a:latin typeface="Verdana" panose="020B0604030504040204"/>
                <a:ea typeface="ヒラギノ角ゴ Pro W3" pitchFamily="-84" charset="-128"/>
                <a:cs typeface="ヒラギノ角ゴ Pro W3" charset="0"/>
              </a:rPr>
              <a:t>Overview of the</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sz="3200" b="1" i="0" u="none" strike="noStrike" kern="1200" cap="none" spc="0" normalizeH="0" baseline="0" noProof="0" dirty="0" smtClean="0">
                <a:ln>
                  <a:noFill/>
                </a:ln>
                <a:solidFill>
                  <a:schemeClr val="tx2"/>
                </a:solidFill>
                <a:effectLst/>
                <a:uLnTx/>
                <a:uFillTx/>
                <a:latin typeface="Verdana" panose="020B0604030504040204"/>
                <a:ea typeface="ヒラギノ角ゴ Pro W3" pitchFamily="-84" charset="-128"/>
                <a:cs typeface="ヒラギノ角ゴ Pro W3" charset="0"/>
              </a:rPr>
              <a:t>Financial System</a:t>
            </a:r>
            <a:endParaRPr kumimoji="0" lang="en-US" altLang="en-US" sz="3200" b="0" i="0" u="none" strike="noStrike" kern="1200" cap="none" spc="0" normalizeH="0" baseline="0" noProof="0" dirty="0" smtClean="0">
              <a:ln>
                <a:noFill/>
              </a:ln>
              <a:solidFill>
                <a:schemeClr val="tx1"/>
              </a:solidFill>
              <a:effectLst/>
              <a:uLnTx/>
              <a:uFillTx/>
              <a:latin typeface="+mj-lt"/>
              <a:ea typeface="ヒラギノ角ゴ Pro W3" pitchFamily="-84" charset="-128"/>
              <a:cs typeface="Verdana" panose="020B0604030504040204"/>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p:cNvSpPr>
          <p:nvPr>
            <p:ph type="title"/>
          </p:nvPr>
        </p:nvSpPr>
        <p:spPr>
          <a:ln/>
        </p:spPr>
        <p:txBody>
          <a:bodyPr vert="horz" wrap="square" lIns="0" tIns="0" rIns="0" bIns="0" anchor="ctr" anchorCtr="0"/>
          <a:lstStyle/>
          <a:p>
            <a:pPr eaLnBrk="1" hangingPunct="1"/>
            <a:r>
              <a:rPr dirty="0"/>
              <a:t>Importance of Financial Markets</a:t>
            </a:r>
          </a:p>
        </p:txBody>
      </p:sp>
      <p:sp>
        <p:nvSpPr>
          <p:cNvPr id="15362" name="Rectangle 3"/>
          <p:cNvSpPr>
            <a:spLocks noGrp="1"/>
          </p:cNvSpPr>
          <p:nvPr>
            <p:ph idx="1"/>
          </p:nvPr>
        </p:nvSpPr>
        <p:spPr>
          <a:ln/>
        </p:spPr>
        <p:txBody>
          <a:bodyPr vert="horz" wrap="square" lIns="0" tIns="0" rIns="0" bIns="0" anchor="t" anchorCtr="0"/>
          <a:lstStyle/>
          <a:p>
            <a:pPr eaLnBrk="1" hangingPunct="1"/>
            <a:r>
              <a:rPr dirty="0"/>
              <a:t>Financial markets are critical for producing an efficient allocation of capital, allowing funds to move from people who lack productive investment opportunities to people who have them.</a:t>
            </a:r>
          </a:p>
          <a:p>
            <a:pPr eaLnBrk="1" hangingPunct="1"/>
            <a:r>
              <a:rPr dirty="0"/>
              <a:t>Financial markets also improve the well-being of consumers, allowing them to time their purchases better.</a:t>
            </a:r>
          </a:p>
        </p:txBody>
      </p:sp>
    </p:spTree>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6"/>
          <p:cNvSpPr>
            <a:spLocks noGrp="1"/>
          </p:cNvSpPr>
          <p:nvPr>
            <p:ph type="title"/>
          </p:nvPr>
        </p:nvSpPr>
        <p:spPr>
          <a:ln/>
        </p:spPr>
        <p:txBody>
          <a:bodyPr vert="horz" wrap="square" lIns="0" tIns="0" rIns="0" bIns="0" anchor="ctr" anchorCtr="0"/>
          <a:lstStyle/>
          <a:p>
            <a:pPr eaLnBrk="1" hangingPunct="1"/>
            <a:r>
              <a:rPr dirty="0"/>
              <a:t>Structure of Financial Markets</a:t>
            </a:r>
          </a:p>
        </p:txBody>
      </p:sp>
      <p:sp>
        <p:nvSpPr>
          <p:cNvPr id="16386" name="Rectangle 7"/>
          <p:cNvSpPr>
            <a:spLocks noGrp="1"/>
          </p:cNvSpPr>
          <p:nvPr>
            <p:ph idx="1"/>
          </p:nvPr>
        </p:nvSpPr>
        <p:spPr>
          <a:ln/>
        </p:spPr>
        <p:txBody>
          <a:bodyPr vert="horz" wrap="square" lIns="0" tIns="0" rIns="0" bIns="0" anchor="t" anchorCtr="0"/>
          <a:lstStyle/>
          <a:p>
            <a:pPr marL="0" indent="0" eaLnBrk="1" hangingPunct="1">
              <a:buFont typeface="Times" pitchFamily="-84" charset="0"/>
              <a:buNone/>
            </a:pPr>
            <a:r>
              <a:rPr dirty="0"/>
              <a:t>It helps to define financial markets along a variety of dimensions (not necessarily mutually exclusive). For starters…</a:t>
            </a:r>
          </a:p>
        </p:txBody>
      </p:sp>
    </p:spTree>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p:cNvSpPr>
          <p:nvPr>
            <p:ph type="title"/>
          </p:nvPr>
        </p:nvSpPr>
        <p:spPr>
          <a:ln/>
        </p:spPr>
        <p:txBody>
          <a:bodyPr vert="horz" wrap="square" lIns="0" tIns="0" rIns="0" bIns="0" anchor="ctr" anchorCtr="0"/>
          <a:lstStyle/>
          <a:p>
            <a:pPr eaLnBrk="1" hangingPunct="1"/>
            <a:r>
              <a:rPr dirty="0"/>
              <a:t>Structure of Financial Markets</a:t>
            </a:r>
          </a:p>
        </p:txBody>
      </p:sp>
      <p:sp>
        <p:nvSpPr>
          <p:cNvPr id="17410" name="Rectangle 3"/>
          <p:cNvSpPr>
            <a:spLocks noGrp="1"/>
          </p:cNvSpPr>
          <p:nvPr>
            <p:ph idx="1"/>
          </p:nvPr>
        </p:nvSpPr>
        <p:spPr>
          <a:ln/>
        </p:spPr>
        <p:txBody>
          <a:bodyPr vert="horz" wrap="square" lIns="0" tIns="0" rIns="0" bIns="0" anchor="t" anchorCtr="0"/>
          <a:lstStyle/>
          <a:p>
            <a:pPr marL="519430" indent="-519430" eaLnBrk="1" hangingPunct="1">
              <a:lnSpc>
                <a:spcPct val="90000"/>
              </a:lnSpc>
              <a:buFont typeface="Times" pitchFamily="-84" charset="0"/>
              <a:buAutoNum type="arabicPeriod"/>
            </a:pPr>
            <a:r>
              <a:rPr dirty="0"/>
              <a:t>Debt Markets</a:t>
            </a:r>
          </a:p>
          <a:p>
            <a:pPr marL="1109980" lvl="1" indent="-533400" eaLnBrk="1" hangingPunct="1">
              <a:lnSpc>
                <a:spcPct val="90000"/>
              </a:lnSpc>
              <a:buFont typeface="Arial" panose="020B0604020202020204" pitchFamily="34" charset="0"/>
              <a:buChar char="─"/>
            </a:pPr>
            <a:r>
              <a:rPr dirty="0"/>
              <a:t>Short-Term (maturity &lt; 1 year)</a:t>
            </a:r>
          </a:p>
          <a:p>
            <a:pPr marL="1109980" lvl="1" indent="-533400" eaLnBrk="1" hangingPunct="1">
              <a:lnSpc>
                <a:spcPct val="90000"/>
              </a:lnSpc>
              <a:buFont typeface="Arial" panose="020B0604020202020204" pitchFamily="34" charset="0"/>
              <a:buChar char="─"/>
            </a:pPr>
            <a:r>
              <a:rPr dirty="0"/>
              <a:t>Long-Term (maturity &gt; 10 year)</a:t>
            </a:r>
          </a:p>
          <a:p>
            <a:pPr marL="1109980" lvl="1" indent="-533400" eaLnBrk="1" hangingPunct="1">
              <a:lnSpc>
                <a:spcPct val="90000"/>
              </a:lnSpc>
              <a:buFont typeface="Arial" panose="020B0604020202020204" pitchFamily="34" charset="0"/>
              <a:buChar char="─"/>
            </a:pPr>
            <a:r>
              <a:rPr dirty="0"/>
              <a:t>Intermediate term (maturity in-between)</a:t>
            </a:r>
          </a:p>
          <a:p>
            <a:pPr marL="1109980" lvl="1" indent="-533400" eaLnBrk="1" hangingPunct="1">
              <a:lnSpc>
                <a:spcPct val="90000"/>
              </a:lnSpc>
              <a:buFont typeface="Arial" panose="020B0604020202020204" pitchFamily="34" charset="0"/>
              <a:buChar char="─"/>
            </a:pPr>
            <a:r>
              <a:rPr dirty="0"/>
              <a:t>Represented $38.2 trillion at the end of 2012.</a:t>
            </a:r>
          </a:p>
          <a:p>
            <a:pPr marL="519430" indent="-519430" eaLnBrk="1" hangingPunct="1">
              <a:lnSpc>
                <a:spcPct val="90000"/>
              </a:lnSpc>
              <a:buFont typeface="Times" pitchFamily="-84" charset="0"/>
              <a:buAutoNum type="arabicPeriod"/>
            </a:pPr>
            <a:r>
              <a:rPr dirty="0"/>
              <a:t>Equity Markets</a:t>
            </a:r>
          </a:p>
          <a:p>
            <a:pPr marL="1109980" lvl="1" indent="-533400" eaLnBrk="1" hangingPunct="1">
              <a:lnSpc>
                <a:spcPct val="90000"/>
              </a:lnSpc>
              <a:buFont typeface="Arial" panose="020B0604020202020204" pitchFamily="34" charset="0"/>
              <a:buChar char="─"/>
            </a:pPr>
            <a:r>
              <a:rPr dirty="0"/>
              <a:t>Pay dividends, in theory forever</a:t>
            </a:r>
          </a:p>
          <a:p>
            <a:pPr marL="1109980" lvl="1" indent="-533400" eaLnBrk="1" hangingPunct="1">
              <a:lnSpc>
                <a:spcPct val="90000"/>
              </a:lnSpc>
              <a:buFont typeface="Arial" panose="020B0604020202020204" pitchFamily="34" charset="0"/>
              <a:buChar char="─"/>
            </a:pPr>
            <a:r>
              <a:rPr dirty="0"/>
              <a:t>Represents an ownership claim in the firm</a:t>
            </a:r>
          </a:p>
          <a:p>
            <a:pPr marL="1109980" lvl="1" indent="-533400" eaLnBrk="1" hangingPunct="1">
              <a:lnSpc>
                <a:spcPct val="90000"/>
              </a:lnSpc>
              <a:buFont typeface="Arial" panose="020B0604020202020204" pitchFamily="34" charset="0"/>
              <a:buChar char="─"/>
            </a:pPr>
            <a:r>
              <a:rPr dirty="0"/>
              <a:t>Total value of all U.S. equity was $18.7 trillion at the end of 2012.</a:t>
            </a:r>
          </a:p>
        </p:txBody>
      </p:sp>
    </p:spTree>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6"/>
          <p:cNvSpPr>
            <a:spLocks noGrp="1"/>
          </p:cNvSpPr>
          <p:nvPr>
            <p:ph type="title"/>
          </p:nvPr>
        </p:nvSpPr>
        <p:spPr>
          <a:ln/>
        </p:spPr>
        <p:txBody>
          <a:bodyPr vert="horz" wrap="square" lIns="0" tIns="0" rIns="0" bIns="0" anchor="ctr" anchorCtr="0"/>
          <a:lstStyle/>
          <a:p>
            <a:pPr eaLnBrk="1" hangingPunct="1"/>
            <a:r>
              <a:rPr dirty="0"/>
              <a:t>Structure of Financial Markets</a:t>
            </a:r>
          </a:p>
        </p:txBody>
      </p:sp>
      <p:sp>
        <p:nvSpPr>
          <p:cNvPr id="18434" name="Rectangle 7"/>
          <p:cNvSpPr>
            <a:spLocks noGrp="1"/>
          </p:cNvSpPr>
          <p:nvPr>
            <p:ph idx="1"/>
          </p:nvPr>
        </p:nvSpPr>
        <p:spPr>
          <a:ln/>
        </p:spPr>
        <p:txBody>
          <a:bodyPr vert="horz" wrap="square" lIns="0" tIns="0" rIns="0" bIns="0" anchor="t" anchorCtr="0"/>
          <a:lstStyle/>
          <a:p>
            <a:pPr marL="462280" indent="-462280" eaLnBrk="1" hangingPunct="1">
              <a:lnSpc>
                <a:spcPct val="90000"/>
              </a:lnSpc>
              <a:buFont typeface="Times" pitchFamily="-84" charset="0"/>
              <a:buAutoNum type="arabicPeriod"/>
            </a:pPr>
            <a:r>
              <a:rPr dirty="0"/>
              <a:t>Primary Market</a:t>
            </a:r>
          </a:p>
          <a:p>
            <a:pPr marL="1002030" lvl="1" indent="-368300" eaLnBrk="1" hangingPunct="1">
              <a:lnSpc>
                <a:spcPct val="90000"/>
              </a:lnSpc>
              <a:buFont typeface="Arial" panose="020B0604020202020204" pitchFamily="34" charset="0"/>
              <a:buChar char="─"/>
            </a:pPr>
            <a:r>
              <a:rPr dirty="0"/>
              <a:t>New security issues sold to initial buyers</a:t>
            </a:r>
          </a:p>
          <a:p>
            <a:pPr marL="1002030" lvl="1" indent="-368300" eaLnBrk="1" hangingPunct="1">
              <a:lnSpc>
                <a:spcPct val="90000"/>
              </a:lnSpc>
              <a:buFont typeface="Arial" panose="020B0604020202020204" pitchFamily="34" charset="0"/>
              <a:buChar char="─"/>
            </a:pPr>
            <a:r>
              <a:rPr dirty="0"/>
              <a:t>Typically involves an investment bank who underwrites the offering</a:t>
            </a:r>
          </a:p>
          <a:p>
            <a:pPr marL="462280" indent="-462280" eaLnBrk="1" hangingPunct="1">
              <a:lnSpc>
                <a:spcPct val="90000"/>
              </a:lnSpc>
              <a:spcBef>
                <a:spcPct val="70000"/>
              </a:spcBef>
              <a:buFont typeface="Times" pitchFamily="-84" charset="0"/>
              <a:buAutoNum type="arabicPeriod"/>
            </a:pPr>
            <a:r>
              <a:rPr dirty="0"/>
              <a:t>Secondary Market</a:t>
            </a:r>
          </a:p>
          <a:p>
            <a:pPr marL="1002030" lvl="1" indent="-368300" eaLnBrk="1" hangingPunct="1">
              <a:lnSpc>
                <a:spcPct val="90000"/>
              </a:lnSpc>
              <a:buFont typeface="Arial" panose="020B0604020202020204" pitchFamily="34" charset="0"/>
              <a:buChar char="─"/>
            </a:pPr>
            <a:r>
              <a:rPr dirty="0"/>
              <a:t>Securities previously issued are bought </a:t>
            </a:r>
            <a:br>
              <a:rPr dirty="0"/>
            </a:br>
            <a:r>
              <a:rPr dirty="0"/>
              <a:t>and sold</a:t>
            </a:r>
          </a:p>
          <a:p>
            <a:pPr marL="1002030" lvl="1" indent="-368300" eaLnBrk="1" hangingPunct="1">
              <a:lnSpc>
                <a:spcPct val="90000"/>
              </a:lnSpc>
              <a:buFont typeface="Arial" panose="020B0604020202020204" pitchFamily="34" charset="0"/>
              <a:buChar char="─"/>
            </a:pPr>
            <a:r>
              <a:rPr dirty="0"/>
              <a:t>Examples include the NYSE and Nasdaq</a:t>
            </a:r>
          </a:p>
          <a:p>
            <a:pPr marL="1002030" lvl="1" indent="-368300" eaLnBrk="1" hangingPunct="1">
              <a:lnSpc>
                <a:spcPct val="90000"/>
              </a:lnSpc>
              <a:buFont typeface="Arial" panose="020B0604020202020204" pitchFamily="34" charset="0"/>
              <a:buChar char="─"/>
            </a:pPr>
            <a:r>
              <a:rPr dirty="0"/>
              <a:t>Involves both brokers and dealers (do you know the difference?)</a:t>
            </a:r>
          </a:p>
        </p:txBody>
      </p:sp>
    </p:spTree>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p:cNvSpPr>
          <p:nvPr>
            <p:ph type="title"/>
          </p:nvPr>
        </p:nvSpPr>
        <p:spPr>
          <a:ln/>
        </p:spPr>
        <p:txBody>
          <a:bodyPr vert="horz" wrap="square" lIns="0" tIns="0" rIns="0" bIns="0" anchor="ctr" anchorCtr="0"/>
          <a:lstStyle/>
          <a:p>
            <a:pPr eaLnBrk="1" hangingPunct="1"/>
            <a:r>
              <a:rPr dirty="0"/>
              <a:t>Structure of Financial Markets</a:t>
            </a:r>
          </a:p>
        </p:txBody>
      </p:sp>
      <p:sp>
        <p:nvSpPr>
          <p:cNvPr id="43011" name="Rectangle 3"/>
          <p:cNvSpPr>
            <a:spLocks noGrp="1" noChangeArrowheads="1"/>
          </p:cNvSpPr>
          <p:nvPr>
            <p:ph idx="1"/>
          </p:nvPr>
        </p:nvSpPr>
        <p:spPr/>
        <p:txBody>
          <a:bodyPr vert="horz" wrap="square" lIns="0" tIns="0" rIns="0" bIns="0" numCol="1" anchor="t" anchorCtr="0" compatLnSpc="1"/>
          <a:lstStyle/>
          <a:p>
            <a:pPr marL="0" indent="0" eaLnBrk="1" hangingPunct="1">
              <a:spcBef>
                <a:spcPct val="70000"/>
              </a:spcBef>
              <a:buFont typeface="Times" pitchFamily="-84" charset="0"/>
              <a:buNone/>
            </a:pPr>
            <a:r>
              <a:t>Even though firms don</a:t>
            </a:r>
            <a:r>
              <a:rPr lang="ja-JP" altLang="en-US"/>
              <a:t>’</a:t>
            </a:r>
            <a:r>
              <a:rPr lang="en-US" altLang="ja-JP"/>
              <a:t>t get any money, per se, from the secondary market, it serves two important functions:</a:t>
            </a:r>
          </a:p>
          <a:p>
            <a:pPr marL="0" indent="0" eaLnBrk="1" hangingPunct="1">
              <a:spcBef>
                <a:spcPct val="70000"/>
              </a:spcBef>
              <a:buChar char="•"/>
            </a:pPr>
            <a:r>
              <a:t>Provides liquidity, making it easy to buy and sell the securities of the companies</a:t>
            </a:r>
          </a:p>
          <a:p>
            <a:pPr marL="0" indent="0" eaLnBrk="1" hangingPunct="1">
              <a:spcBef>
                <a:spcPct val="70000"/>
              </a:spcBef>
              <a:buChar char="•"/>
            </a:pPr>
            <a:r>
              <a:t>Establishes a price for the securities (useful for company valuation)</a:t>
            </a:r>
          </a:p>
        </p:txBody>
      </p:sp>
    </p:spTree>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p:cNvSpPr>
          <p:nvPr>
            <p:ph type="title"/>
          </p:nvPr>
        </p:nvSpPr>
        <p:spPr>
          <a:ln/>
        </p:spPr>
        <p:txBody>
          <a:bodyPr vert="horz" wrap="square" lIns="0" tIns="0" rIns="0" bIns="0" anchor="ctr" anchorCtr="0"/>
          <a:lstStyle/>
          <a:p>
            <a:pPr eaLnBrk="1" hangingPunct="1"/>
            <a:r>
              <a:rPr dirty="0"/>
              <a:t>Structure of Financial Markets</a:t>
            </a:r>
          </a:p>
        </p:txBody>
      </p:sp>
      <p:sp>
        <p:nvSpPr>
          <p:cNvPr id="20482" name="Rectangle 8"/>
          <p:cNvSpPr>
            <a:spLocks noGrp="1" noChangeArrowheads="1"/>
          </p:cNvSpPr>
          <p:nvPr>
            <p:ph idx="1"/>
          </p:nvPr>
        </p:nvSpPr>
        <p:spPr/>
        <p:txBody>
          <a:bodyPr vert="horz" wrap="square" lIns="0" tIns="0" rIns="0" bIns="0" numCol="1" anchor="t" anchorCtr="0" compatLnSpc="1"/>
          <a:lstStyle/>
          <a:p>
            <a:pPr marL="0" marR="0" lvl="0" indent="0" algn="l" defTabSz="914400" rtl="0" eaLnBrk="1" fontAlgn="base" latinLnBrk="0" hangingPunct="1">
              <a:lnSpc>
                <a:spcPct val="100000"/>
              </a:lnSpc>
              <a:spcBef>
                <a:spcPct val="20000"/>
              </a:spcBef>
              <a:spcAft>
                <a:spcPct val="0"/>
              </a:spcAft>
              <a:buClrTx/>
              <a:buSzTx/>
              <a:buFont typeface="Times" pitchFamily="-84" charset="0"/>
              <a:buNone/>
              <a:defRPr/>
            </a:pPr>
            <a:r>
              <a:rPr kumimoji="0" lang="en-US" sz="2800" b="0" i="0" u="none" strike="noStrike" kern="0" cap="none" spc="0" normalizeH="0" baseline="0" noProof="0" dirty="0">
                <a:ln>
                  <a:noFill/>
                </a:ln>
                <a:solidFill>
                  <a:schemeClr val="tx1"/>
                </a:solidFill>
                <a:effectLst/>
                <a:uLnTx/>
                <a:uFillTx/>
                <a:latin typeface="Verdana" panose="020B0604030504040204" pitchFamily="-84" charset="0"/>
                <a:ea typeface="ヒラギノ角ゴ Pro W3" charset="0"/>
                <a:cs typeface="ヒラギノ角ゴ Pro W3" charset="0"/>
              </a:rPr>
              <a:t>We can further classify secondary markets as follows:</a:t>
            </a:r>
          </a:p>
          <a:p>
            <a:pPr marL="0" marR="0" lvl="0" indent="0" algn="l" defTabSz="914400" rtl="0" eaLnBrk="1" fontAlgn="base" latinLnBrk="0" hangingPunct="1">
              <a:lnSpc>
                <a:spcPct val="100000"/>
              </a:lnSpc>
              <a:spcBef>
                <a:spcPct val="20000"/>
              </a:spcBef>
              <a:spcAft>
                <a:spcPct val="0"/>
              </a:spcAft>
              <a:buClrTx/>
              <a:buSzTx/>
              <a:buFont typeface="Times" pitchFamily="-84" charset="0"/>
              <a:buAutoNum type="arabicPeriod"/>
              <a:defRPr/>
            </a:pPr>
            <a:r>
              <a:rPr kumimoji="0" lang="en-US" sz="2800" b="0" i="0" u="none" strike="noStrike" kern="0" cap="none" spc="0" normalizeH="0" baseline="0" noProof="0" dirty="0">
                <a:ln>
                  <a:noFill/>
                </a:ln>
                <a:solidFill>
                  <a:schemeClr val="tx1"/>
                </a:solidFill>
                <a:effectLst/>
                <a:uLnTx/>
                <a:uFillTx/>
                <a:latin typeface="Verdana" panose="020B0604030504040204" pitchFamily="-84" charset="0"/>
                <a:ea typeface="ヒラギノ角ゴ Pro W3" charset="0"/>
                <a:cs typeface="ヒラギノ角ゴ Pro W3" charset="0"/>
              </a:rPr>
              <a:t> Exchanges</a:t>
            </a:r>
          </a:p>
          <a:p>
            <a:pPr marL="855980" marR="0" lvl="1" indent="-392430" algn="l" defTabSz="914400" rtl="0" eaLnBrk="1" fontAlgn="base" latinLnBrk="0" hangingPunct="1">
              <a:lnSpc>
                <a:spcPct val="100000"/>
              </a:lnSpc>
              <a:spcBef>
                <a:spcPct val="20000"/>
              </a:spcBef>
              <a:spcAft>
                <a:spcPct val="0"/>
              </a:spcAft>
              <a:buClrTx/>
              <a:buSzTx/>
              <a:buFont typeface="Arial" panose="020B0604020202020204" pitchFamily="34" charset="0"/>
              <a:buChar char="─"/>
              <a:defRPr/>
            </a:pPr>
            <a:r>
              <a:rPr kumimoji="0" lang="en-US" sz="2400" b="0" i="0" u="none" strike="noStrike" kern="0" cap="none" spc="0" normalizeH="0" baseline="0" noProof="0" dirty="0">
                <a:ln>
                  <a:noFill/>
                </a:ln>
                <a:solidFill>
                  <a:schemeClr val="tx1"/>
                </a:solidFill>
                <a:effectLst/>
                <a:uLnTx/>
                <a:uFillTx/>
                <a:latin typeface="Verdana" panose="020B0604030504040204" pitchFamily="-84" charset="0"/>
                <a:ea typeface="ヒラギノ角ゴ Pro W3" charset="0"/>
                <a:cs typeface="ヒラギノ角ゴ Pro W3" charset="0"/>
              </a:rPr>
              <a:t>Trades conducted in central locations (e.g., New York Stock Exchange, CBT) </a:t>
            </a:r>
          </a:p>
          <a:p>
            <a:pPr marL="0" marR="0" lvl="0" indent="0" algn="l" defTabSz="914400" rtl="0" eaLnBrk="1" fontAlgn="base" latinLnBrk="0" hangingPunct="1">
              <a:lnSpc>
                <a:spcPct val="100000"/>
              </a:lnSpc>
              <a:spcBef>
                <a:spcPts val="1200"/>
              </a:spcBef>
              <a:spcAft>
                <a:spcPct val="0"/>
              </a:spcAft>
              <a:buClrTx/>
              <a:buSzTx/>
              <a:buFont typeface="Times" pitchFamily="-84" charset="0"/>
              <a:buAutoNum type="arabicPeriod"/>
              <a:defRPr/>
            </a:pPr>
            <a:r>
              <a:rPr kumimoji="0" lang="en-US" sz="2800" b="0" i="0" u="none" strike="noStrike" kern="0" cap="none" spc="0" normalizeH="0" baseline="0" noProof="0" dirty="0">
                <a:ln>
                  <a:noFill/>
                </a:ln>
                <a:solidFill>
                  <a:schemeClr val="tx1"/>
                </a:solidFill>
                <a:effectLst/>
                <a:uLnTx/>
                <a:uFillTx/>
                <a:latin typeface="Verdana" panose="020B0604030504040204" pitchFamily="-84" charset="0"/>
                <a:ea typeface="ヒラギノ角ゴ Pro W3" charset="0"/>
                <a:cs typeface="ヒラギノ角ゴ Pro W3" charset="0"/>
              </a:rPr>
              <a:t> Over-the-Counter Markets</a:t>
            </a:r>
          </a:p>
          <a:p>
            <a:pPr marL="855980" marR="0" lvl="1" indent="-392430" algn="l" defTabSz="914400" rtl="0" eaLnBrk="1" fontAlgn="base" latinLnBrk="0" hangingPunct="1">
              <a:lnSpc>
                <a:spcPct val="100000"/>
              </a:lnSpc>
              <a:spcBef>
                <a:spcPct val="20000"/>
              </a:spcBef>
              <a:spcAft>
                <a:spcPct val="0"/>
              </a:spcAft>
              <a:buClrTx/>
              <a:buSzTx/>
              <a:buFont typeface="Arial" panose="020B0604020202020204" pitchFamily="34" charset="0"/>
              <a:buChar char="─"/>
              <a:defRPr/>
            </a:pPr>
            <a:r>
              <a:rPr kumimoji="0" lang="en-US" sz="2400" b="0" i="0" u="none" strike="noStrike" kern="0" cap="none" spc="0" normalizeH="0" baseline="0" noProof="0" dirty="0">
                <a:ln>
                  <a:noFill/>
                </a:ln>
                <a:solidFill>
                  <a:schemeClr val="tx1"/>
                </a:solidFill>
                <a:effectLst/>
                <a:uLnTx/>
                <a:uFillTx/>
                <a:latin typeface="Verdana" panose="020B0604030504040204" pitchFamily="-84" charset="0"/>
                <a:ea typeface="ヒラギノ角ゴ Pro W3" charset="0"/>
                <a:cs typeface="ヒラギノ角ゴ Pro W3" charset="0"/>
              </a:rPr>
              <a:t>Dealers at different locations buy and sell</a:t>
            </a:r>
          </a:p>
          <a:p>
            <a:pPr marL="855980" marR="0" lvl="1" indent="-392430" algn="l" defTabSz="914400" rtl="0" eaLnBrk="1" fontAlgn="base" latinLnBrk="0" hangingPunct="1">
              <a:lnSpc>
                <a:spcPct val="100000"/>
              </a:lnSpc>
              <a:spcBef>
                <a:spcPct val="20000"/>
              </a:spcBef>
              <a:spcAft>
                <a:spcPct val="0"/>
              </a:spcAft>
              <a:buClrTx/>
              <a:buSzTx/>
              <a:buFont typeface="Arial" panose="020B0604020202020204" pitchFamily="34" charset="0"/>
              <a:buChar char="─"/>
              <a:defRPr/>
            </a:pPr>
            <a:r>
              <a:rPr kumimoji="0" lang="en-US" sz="2400" b="0" i="0" u="none" strike="noStrike" kern="0" cap="none" spc="0" normalizeH="0" baseline="0" noProof="0" dirty="0">
                <a:ln>
                  <a:noFill/>
                </a:ln>
                <a:solidFill>
                  <a:schemeClr val="tx1"/>
                </a:solidFill>
                <a:effectLst/>
                <a:uLnTx/>
                <a:uFillTx/>
                <a:latin typeface="Verdana" panose="020B0604030504040204" pitchFamily="-84" charset="0"/>
                <a:ea typeface="ヒラギノ角ゴ Pro W3" charset="0"/>
                <a:cs typeface="ヒラギノ角ゴ Pro W3" charset="0"/>
              </a:rPr>
              <a:t>Best example is the market for Treasury Securities</a:t>
            </a:r>
          </a:p>
          <a:p>
            <a:pPr marL="463550" marR="0" lvl="1" indent="0" algn="l" defTabSz="914400" rtl="0" eaLnBrk="1" fontAlgn="base" latinLnBrk="0" hangingPunct="1">
              <a:lnSpc>
                <a:spcPct val="100000"/>
              </a:lnSpc>
              <a:spcBef>
                <a:spcPct val="20000"/>
              </a:spcBef>
              <a:spcAft>
                <a:spcPct val="0"/>
              </a:spcAft>
              <a:buClrTx/>
              <a:buSzTx/>
              <a:buFontTx/>
              <a:buNone/>
              <a:defRPr/>
            </a:pPr>
            <a:endParaRPr kumimoji="0" lang="en-US" sz="2400" b="0" i="0" u="none" strike="noStrike" kern="0" cap="none" spc="0" normalizeH="0" baseline="0" noProof="0" dirty="0">
              <a:ln>
                <a:noFill/>
              </a:ln>
              <a:solidFill>
                <a:schemeClr val="tx1"/>
              </a:solidFill>
              <a:effectLst/>
              <a:uLnTx/>
              <a:uFillTx/>
              <a:latin typeface="Verdana" panose="020B0604030504040204" pitchFamily="-84" charset="0"/>
              <a:ea typeface="ヒラギノ角ゴ Pro W3" charset="0"/>
              <a:cs typeface="ヒラギノ角ゴ Pro W3" charset="0"/>
            </a:endParaRPr>
          </a:p>
        </p:txBody>
      </p:sp>
    </p:spTree>
  </p:cSld>
  <p:clrMapOvr>
    <a:masterClrMapping/>
  </p:clrMapOvr>
  <p:transition spd="med">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p:cNvSpPr>
          <p:nvPr>
            <p:ph type="title"/>
          </p:nvPr>
        </p:nvSpPr>
        <p:spPr>
          <a:ln/>
        </p:spPr>
        <p:txBody>
          <a:bodyPr vert="horz" wrap="square" lIns="0" tIns="0" rIns="0" bIns="0" anchor="ctr" anchorCtr="0"/>
          <a:lstStyle/>
          <a:p>
            <a:pPr eaLnBrk="1" hangingPunct="1"/>
            <a:r>
              <a:rPr dirty="0"/>
              <a:t>Classifications of </a:t>
            </a:r>
            <a:br>
              <a:rPr dirty="0"/>
            </a:br>
            <a:r>
              <a:rPr dirty="0"/>
              <a:t>Financial Markets</a:t>
            </a:r>
          </a:p>
        </p:txBody>
      </p:sp>
      <p:sp>
        <p:nvSpPr>
          <p:cNvPr id="45059" name="Rectangle 3"/>
          <p:cNvSpPr>
            <a:spLocks noGrp="1" noChangeArrowheads="1"/>
          </p:cNvSpPr>
          <p:nvPr>
            <p:ph idx="1"/>
          </p:nvPr>
        </p:nvSpPr>
        <p:spPr/>
        <p:txBody>
          <a:bodyPr vert="horz" wrap="square" lIns="0" tIns="0" rIns="0" bIns="0" numCol="1" anchor="t" anchorCtr="0" compatLnSpc="1"/>
          <a:lstStyle/>
          <a:p>
            <a:pPr marL="0" marR="0" lvl="0" indent="0" algn="l" defTabSz="914400" rtl="0" eaLnBrk="1" fontAlgn="base" latinLnBrk="0" hangingPunct="1">
              <a:lnSpc>
                <a:spcPct val="100000"/>
              </a:lnSpc>
              <a:spcBef>
                <a:spcPct val="20000"/>
              </a:spcBef>
              <a:spcAft>
                <a:spcPct val="0"/>
              </a:spcAft>
              <a:buClrTx/>
              <a:buSzTx/>
              <a:buFont typeface="Times" pitchFamily="-84" charset="0"/>
              <a:buNone/>
              <a:defRPr/>
            </a:pPr>
            <a:r>
              <a:rPr kumimoji="0" lang="en-US" sz="2800" b="0" i="0" u="none" strike="noStrike" kern="0" cap="none" spc="0" normalizeH="0" baseline="0" noProof="0" dirty="0">
                <a:ln>
                  <a:noFill/>
                </a:ln>
                <a:solidFill>
                  <a:schemeClr val="tx1"/>
                </a:solidFill>
                <a:effectLst/>
                <a:uLnTx/>
                <a:uFillTx/>
                <a:latin typeface="Verdana" panose="020B0604030504040204" pitchFamily="-84" charset="0"/>
                <a:ea typeface="ヒラギノ角ゴ Pro W3" charset="0"/>
                <a:cs typeface="ヒラギノ角ゴ Pro W3" charset="0"/>
              </a:rPr>
              <a:t>We can also classify markets by the maturity of the securities:</a:t>
            </a:r>
          </a:p>
          <a:p>
            <a:pPr marL="406400" marR="0" lvl="0" indent="-406400" algn="l" defTabSz="914400" rtl="0" eaLnBrk="1" fontAlgn="base" latinLnBrk="0" hangingPunct="1">
              <a:lnSpc>
                <a:spcPct val="100000"/>
              </a:lnSpc>
              <a:spcBef>
                <a:spcPct val="20000"/>
              </a:spcBef>
              <a:spcAft>
                <a:spcPct val="0"/>
              </a:spcAft>
              <a:buClrTx/>
              <a:buSzTx/>
              <a:buFont typeface="Times" pitchFamily="-84" charset="0"/>
              <a:buAutoNum type="arabicPeriod"/>
              <a:defRPr/>
            </a:pPr>
            <a:r>
              <a:rPr kumimoji="0" lang="en-US" sz="2800" b="0" i="0" u="none" strike="noStrike" kern="0" cap="none" spc="0" normalizeH="0" baseline="0" noProof="0" dirty="0">
                <a:ln>
                  <a:noFill/>
                </a:ln>
                <a:solidFill>
                  <a:schemeClr val="tx1"/>
                </a:solidFill>
                <a:effectLst/>
                <a:uLnTx/>
                <a:uFillTx/>
                <a:latin typeface="Verdana" panose="020B0604030504040204" pitchFamily="-84" charset="0"/>
                <a:ea typeface="ヒラギノ角ゴ Pro W3" charset="0"/>
                <a:cs typeface="ヒラギノ角ゴ Pro W3" charset="0"/>
              </a:rPr>
              <a:t> Money Market: Short-Term </a:t>
            </a:r>
            <a:br>
              <a:rPr kumimoji="0" lang="en-US" sz="2800" b="0" i="0" u="none" strike="noStrike" kern="0" cap="none" spc="0" normalizeH="0" baseline="0" noProof="0" dirty="0">
                <a:ln>
                  <a:noFill/>
                </a:ln>
                <a:solidFill>
                  <a:schemeClr val="tx1"/>
                </a:solidFill>
                <a:effectLst/>
                <a:uLnTx/>
                <a:uFillTx/>
                <a:latin typeface="Verdana" panose="020B0604030504040204" pitchFamily="-84" charset="0"/>
                <a:ea typeface="ヒラギノ角ゴ Pro W3" charset="0"/>
                <a:cs typeface="ヒラギノ角ゴ Pro W3" charset="0"/>
              </a:rPr>
            </a:br>
            <a:r>
              <a:rPr kumimoji="0" lang="en-US" sz="2800" b="0" i="0" u="none" strike="noStrike" kern="0" cap="none" spc="0" normalizeH="0" baseline="0" noProof="0" dirty="0">
                <a:ln>
                  <a:noFill/>
                </a:ln>
                <a:solidFill>
                  <a:schemeClr val="tx1"/>
                </a:solidFill>
                <a:effectLst/>
                <a:uLnTx/>
                <a:uFillTx/>
                <a:latin typeface="Verdana" panose="020B0604030504040204" pitchFamily="-84" charset="0"/>
                <a:ea typeface="ヒラギノ角ゴ Pro W3" charset="0"/>
                <a:cs typeface="ヒラギノ角ゴ Pro W3" charset="0"/>
              </a:rPr>
              <a:t>(maturity &lt; 1 year) </a:t>
            </a:r>
          </a:p>
          <a:p>
            <a:pPr marL="406400" marR="0" lvl="0" indent="-406400" algn="l" defTabSz="914400" rtl="0" eaLnBrk="1" fontAlgn="base" latinLnBrk="0" hangingPunct="1">
              <a:lnSpc>
                <a:spcPct val="100000"/>
              </a:lnSpc>
              <a:spcBef>
                <a:spcPct val="20000"/>
              </a:spcBef>
              <a:spcAft>
                <a:spcPct val="0"/>
              </a:spcAft>
              <a:buClrTx/>
              <a:buSzTx/>
              <a:buFont typeface="Times" pitchFamily="-84" charset="0"/>
              <a:buAutoNum type="arabicPeriod"/>
              <a:defRPr/>
            </a:pPr>
            <a:r>
              <a:rPr kumimoji="0" lang="en-US" sz="2800" b="0" i="0" u="none" strike="noStrike" kern="0" cap="none" spc="0" normalizeH="0" baseline="0" noProof="0" dirty="0">
                <a:ln>
                  <a:noFill/>
                </a:ln>
                <a:solidFill>
                  <a:schemeClr val="tx1"/>
                </a:solidFill>
                <a:effectLst/>
                <a:uLnTx/>
                <a:uFillTx/>
                <a:latin typeface="Verdana" panose="020B0604030504040204" pitchFamily="-84" charset="0"/>
                <a:ea typeface="ヒラギノ角ゴ Pro W3" charset="0"/>
                <a:cs typeface="ヒラギノ角ゴ Pro W3" charset="0"/>
              </a:rPr>
              <a:t> Capital Market: Long-Term </a:t>
            </a:r>
            <a:br>
              <a:rPr kumimoji="0" lang="en-US" sz="2800" b="0" i="0" u="none" strike="noStrike" kern="0" cap="none" spc="0" normalizeH="0" baseline="0" noProof="0" dirty="0">
                <a:ln>
                  <a:noFill/>
                </a:ln>
                <a:solidFill>
                  <a:schemeClr val="tx1"/>
                </a:solidFill>
                <a:effectLst/>
                <a:uLnTx/>
                <a:uFillTx/>
                <a:latin typeface="Verdana" panose="020B0604030504040204" pitchFamily="-84" charset="0"/>
                <a:ea typeface="ヒラギノ角ゴ Pro W3" charset="0"/>
                <a:cs typeface="ヒラギノ角ゴ Pro W3" charset="0"/>
              </a:rPr>
            </a:br>
            <a:r>
              <a:rPr kumimoji="0" lang="en-US" sz="2800" b="0" i="0" u="none" strike="noStrike" kern="0" cap="none" spc="0" normalizeH="0" baseline="0" noProof="0" dirty="0">
                <a:ln>
                  <a:noFill/>
                </a:ln>
                <a:solidFill>
                  <a:schemeClr val="tx1"/>
                </a:solidFill>
                <a:effectLst/>
                <a:uLnTx/>
                <a:uFillTx/>
                <a:latin typeface="Verdana" panose="020B0604030504040204" pitchFamily="-84" charset="0"/>
                <a:ea typeface="ヒラギノ角ゴ Pro W3" charset="0"/>
                <a:cs typeface="ヒラギノ角ゴ Pro W3" charset="0"/>
              </a:rPr>
              <a:t>(maturity &gt; 1 year) plus equities (no maturity)</a:t>
            </a:r>
          </a:p>
        </p:txBody>
      </p:sp>
    </p:spTree>
  </p:cSld>
  <p:clrMapOvr>
    <a:masterClrMapping/>
  </p:clrMapOvr>
  <p:transition spd="med">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0"/>
          <p:cNvSpPr>
            <a:spLocks noGrp="1"/>
          </p:cNvSpPr>
          <p:nvPr>
            <p:ph type="title"/>
          </p:nvPr>
        </p:nvSpPr>
        <p:spPr>
          <a:ln/>
        </p:spPr>
        <p:txBody>
          <a:bodyPr vert="horz" wrap="square" lIns="0" tIns="0" rIns="0" bIns="0" anchor="ctr" anchorCtr="0"/>
          <a:lstStyle/>
          <a:p>
            <a:pPr eaLnBrk="1" hangingPunct="1"/>
            <a:r>
              <a:rPr dirty="0"/>
              <a:t>Internationalization of </a:t>
            </a:r>
            <a:br>
              <a:rPr dirty="0"/>
            </a:br>
            <a:r>
              <a:rPr dirty="0"/>
              <a:t>Financial Markets</a:t>
            </a:r>
          </a:p>
        </p:txBody>
      </p:sp>
      <p:sp>
        <p:nvSpPr>
          <p:cNvPr id="46083" name="Rectangle 11"/>
          <p:cNvSpPr>
            <a:spLocks noGrp="1" noChangeArrowheads="1"/>
          </p:cNvSpPr>
          <p:nvPr>
            <p:ph idx="1"/>
          </p:nvPr>
        </p:nvSpPr>
        <p:spPr/>
        <p:txBody>
          <a:bodyPr vert="horz" wrap="square" lIns="0" tIns="0" rIns="0" bIns="0" numCol="1" anchor="t" anchorCtr="0" compatLnSpc="1"/>
          <a:lstStyle/>
          <a:p>
            <a:pPr marL="0" marR="0" lvl="0" indent="0" algn="l" defTabSz="914400" rtl="0" eaLnBrk="1" fontAlgn="base" latinLnBrk="0" hangingPunct="1">
              <a:lnSpc>
                <a:spcPct val="100000"/>
              </a:lnSpc>
              <a:spcBef>
                <a:spcPct val="20000"/>
              </a:spcBef>
              <a:spcAft>
                <a:spcPct val="0"/>
              </a:spcAft>
              <a:buClrTx/>
              <a:buSzTx/>
              <a:buFont typeface="Times" pitchFamily="-84" charset="0"/>
              <a:buNone/>
              <a:defRPr/>
            </a:pPr>
            <a:r>
              <a:rPr kumimoji="0" lang="en-US" sz="2400" b="0" i="0" u="none" strike="noStrike" kern="0" cap="none" spc="0" normalizeH="0" baseline="0" noProof="0" dirty="0">
                <a:ln>
                  <a:noFill/>
                </a:ln>
                <a:solidFill>
                  <a:schemeClr val="tx1"/>
                </a:solidFill>
                <a:effectLst/>
                <a:uLnTx/>
                <a:uFillTx/>
                <a:latin typeface="Verdana" panose="020B0604030504040204" pitchFamily="-84" charset="0"/>
                <a:ea typeface="ヒラギノ角ゴ Pro W3" charset="0"/>
                <a:cs typeface="ヒラギノ角ゴ Pro W3" charset="0"/>
              </a:rPr>
              <a:t>The internationalization of markets is an important trend. The U.S. no longer dominates the world stage.</a:t>
            </a:r>
          </a:p>
          <a:p>
            <a:pPr marL="338455" marR="0" lvl="0" indent="-338455" algn="l" defTabSz="914400" rtl="0" eaLnBrk="1" fontAlgn="base" latinLnBrk="0" hangingPunct="1">
              <a:lnSpc>
                <a:spcPct val="100000"/>
              </a:lnSpc>
              <a:spcBef>
                <a:spcPct val="20000"/>
              </a:spcBef>
              <a:spcAft>
                <a:spcPct val="0"/>
              </a:spcAft>
              <a:buClrTx/>
              <a:buSzTx/>
              <a:buFontTx/>
              <a:buChar char="•"/>
              <a:defRPr/>
            </a:pPr>
            <a:r>
              <a:rPr kumimoji="0" lang="en-US" sz="2400" b="0" i="0" u="none" strike="noStrike" kern="0" cap="none" spc="0" normalizeH="0" baseline="0" noProof="0" dirty="0">
                <a:ln>
                  <a:noFill/>
                </a:ln>
                <a:solidFill>
                  <a:schemeClr val="tx1"/>
                </a:solidFill>
                <a:effectLst/>
                <a:uLnTx/>
                <a:uFillTx/>
                <a:latin typeface="Verdana" panose="020B0604030504040204" pitchFamily="-84" charset="0"/>
                <a:ea typeface="ヒラギノ角ゴ Pro W3" charset="0"/>
                <a:cs typeface="ヒラギノ角ゴ Pro W3" charset="0"/>
              </a:rPr>
              <a:t>International Bond Market &amp; Eurobonds</a:t>
            </a:r>
          </a:p>
          <a:p>
            <a:pPr marL="628650" marR="0" lvl="1"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defRPr/>
            </a:pPr>
            <a:r>
              <a:rPr kumimoji="0" lang="en-US" sz="2400" b="0" i="0" u="none" strike="noStrike" kern="0" cap="none" spc="0" normalizeH="0" baseline="0" noProof="0" dirty="0">
                <a:ln>
                  <a:noFill/>
                </a:ln>
                <a:solidFill>
                  <a:schemeClr val="tx1"/>
                </a:solidFill>
                <a:effectLst/>
                <a:uLnTx/>
                <a:uFillTx/>
                <a:latin typeface="Verdana" panose="020B0604030504040204" pitchFamily="-84" charset="0"/>
                <a:ea typeface="ヒラギノ角ゴ Pro W3" charset="0"/>
                <a:cs typeface="ヒラギノ角ゴ Pro W3" charset="0"/>
              </a:rPr>
              <a:t>Foreign bonds</a:t>
            </a:r>
          </a:p>
          <a:p>
            <a:pPr marL="914400" marR="0" lvl="2" indent="-285750" algn="l" defTabSz="914400" rtl="0" eaLnBrk="1" fontAlgn="base" latinLnBrk="0" hangingPunct="1">
              <a:lnSpc>
                <a:spcPct val="100000"/>
              </a:lnSpc>
              <a:spcBef>
                <a:spcPct val="20000"/>
              </a:spcBef>
              <a:spcAft>
                <a:spcPct val="0"/>
              </a:spcAft>
              <a:buClrTx/>
              <a:buSzTx/>
              <a:buFontTx/>
              <a:buChar char="•"/>
              <a:defRPr/>
            </a:pPr>
            <a:r>
              <a:rPr kumimoji="0" lang="en-US" sz="2000" b="0" i="0" u="none" strike="noStrike" kern="0" cap="none" spc="0" normalizeH="0" baseline="0" noProof="0" dirty="0">
                <a:ln>
                  <a:noFill/>
                </a:ln>
                <a:solidFill>
                  <a:schemeClr val="tx1"/>
                </a:solidFill>
                <a:effectLst/>
                <a:uLnTx/>
                <a:uFillTx/>
                <a:latin typeface="Verdana" panose="020B0604030504040204" pitchFamily="-84" charset="0"/>
                <a:ea typeface="ヒラギノ角ゴ Pro W3" charset="0"/>
                <a:cs typeface="ヒラギノ角ゴ Pro W3" charset="0"/>
              </a:rPr>
              <a:t>Denominated in a foreign currency</a:t>
            </a:r>
          </a:p>
          <a:p>
            <a:pPr marL="914400" marR="0" lvl="2" indent="-285750" algn="l" defTabSz="914400" rtl="0" eaLnBrk="1" fontAlgn="base" latinLnBrk="0" hangingPunct="1">
              <a:lnSpc>
                <a:spcPct val="100000"/>
              </a:lnSpc>
              <a:spcBef>
                <a:spcPct val="20000"/>
              </a:spcBef>
              <a:spcAft>
                <a:spcPct val="0"/>
              </a:spcAft>
              <a:buClrTx/>
              <a:buSzTx/>
              <a:buFontTx/>
              <a:buChar char="•"/>
              <a:defRPr/>
            </a:pPr>
            <a:r>
              <a:rPr kumimoji="0" lang="en-US" sz="2000" b="0" i="0" u="none" strike="noStrike" kern="0" cap="none" spc="0" normalizeH="0" baseline="0" noProof="0" dirty="0">
                <a:ln>
                  <a:noFill/>
                </a:ln>
                <a:solidFill>
                  <a:schemeClr val="tx1"/>
                </a:solidFill>
                <a:effectLst/>
                <a:uLnTx/>
                <a:uFillTx/>
                <a:latin typeface="Verdana" panose="020B0604030504040204" pitchFamily="-84" charset="0"/>
                <a:ea typeface="ヒラギノ角ゴ Pro W3" charset="0"/>
                <a:cs typeface="ヒラギノ角ゴ Pro W3" charset="0"/>
              </a:rPr>
              <a:t>Targeted at a foreign market</a:t>
            </a:r>
          </a:p>
          <a:p>
            <a:pPr marL="628650" marR="0" lvl="1"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defRPr/>
            </a:pPr>
            <a:r>
              <a:rPr kumimoji="0" lang="en-US" sz="2400" b="0" i="0" u="none" strike="noStrike" kern="0" cap="none" spc="0" normalizeH="0" baseline="0" noProof="0" dirty="0">
                <a:ln>
                  <a:noFill/>
                </a:ln>
                <a:solidFill>
                  <a:schemeClr val="tx1"/>
                </a:solidFill>
                <a:effectLst/>
                <a:uLnTx/>
                <a:uFillTx/>
                <a:latin typeface="Verdana" panose="020B0604030504040204" pitchFamily="-84" charset="0"/>
                <a:ea typeface="ヒラギノ角ゴ Pro W3" charset="0"/>
                <a:cs typeface="ヒラギノ角ゴ Pro W3" charset="0"/>
              </a:rPr>
              <a:t>Eurobonds</a:t>
            </a:r>
          </a:p>
          <a:p>
            <a:pPr marL="914400" marR="0" lvl="2" indent="-285750" algn="l" defTabSz="914400" rtl="0" eaLnBrk="1" fontAlgn="base" latinLnBrk="0" hangingPunct="1">
              <a:lnSpc>
                <a:spcPct val="100000"/>
              </a:lnSpc>
              <a:spcBef>
                <a:spcPct val="20000"/>
              </a:spcBef>
              <a:spcAft>
                <a:spcPct val="0"/>
              </a:spcAft>
              <a:buClrTx/>
              <a:buSzTx/>
              <a:buFontTx/>
              <a:buChar char="•"/>
              <a:defRPr/>
            </a:pPr>
            <a:r>
              <a:rPr kumimoji="0" lang="en-US" sz="2000" b="0" i="0" u="none" strike="noStrike" kern="0" cap="none" spc="0" normalizeH="0" baseline="0" noProof="0" dirty="0">
                <a:ln>
                  <a:noFill/>
                </a:ln>
                <a:solidFill>
                  <a:schemeClr val="tx1"/>
                </a:solidFill>
                <a:effectLst/>
                <a:uLnTx/>
                <a:uFillTx/>
                <a:latin typeface="Verdana" panose="020B0604030504040204" pitchFamily="-84" charset="0"/>
                <a:ea typeface="ヒラギノ角ゴ Pro W3" charset="0"/>
                <a:cs typeface="ヒラギノ角ゴ Pro W3" charset="0"/>
              </a:rPr>
              <a:t>Denominated in one currency, but sold in a different market</a:t>
            </a:r>
          </a:p>
          <a:p>
            <a:pPr marL="914400" marR="0" lvl="2" indent="-285750" algn="l" defTabSz="914400" rtl="0" eaLnBrk="1" fontAlgn="base" latinLnBrk="0" hangingPunct="1">
              <a:lnSpc>
                <a:spcPct val="100000"/>
              </a:lnSpc>
              <a:spcBef>
                <a:spcPct val="20000"/>
              </a:spcBef>
              <a:spcAft>
                <a:spcPct val="0"/>
              </a:spcAft>
              <a:buClrTx/>
              <a:buSzTx/>
              <a:buFontTx/>
              <a:buChar char="•"/>
              <a:defRPr/>
            </a:pPr>
            <a:r>
              <a:rPr kumimoji="0" lang="en-US" sz="2000" b="0" i="0" u="none" strike="noStrike" kern="0" cap="none" spc="0" normalizeH="0" baseline="0" noProof="0" dirty="0">
                <a:ln>
                  <a:noFill/>
                </a:ln>
                <a:solidFill>
                  <a:schemeClr val="tx1"/>
                </a:solidFill>
                <a:effectLst/>
                <a:uLnTx/>
                <a:uFillTx/>
                <a:latin typeface="Verdana" panose="020B0604030504040204" pitchFamily="-84" charset="0"/>
                <a:ea typeface="ヒラギノ角ゴ Pro W3" charset="0"/>
                <a:cs typeface="ヒラギノ角ゴ Pro W3" charset="0"/>
              </a:rPr>
              <a:t>Now larger than U.S. corporate bond market</a:t>
            </a:r>
          </a:p>
          <a:p>
            <a:pPr marL="914400" marR="0" lvl="2" indent="-285750" algn="l" defTabSz="914400" rtl="0" eaLnBrk="1" fontAlgn="base" latinLnBrk="0" hangingPunct="1">
              <a:lnSpc>
                <a:spcPct val="100000"/>
              </a:lnSpc>
              <a:spcBef>
                <a:spcPct val="20000"/>
              </a:spcBef>
              <a:spcAft>
                <a:spcPct val="0"/>
              </a:spcAft>
              <a:buClrTx/>
              <a:buSzTx/>
              <a:buFontTx/>
              <a:buChar char="•"/>
              <a:defRPr/>
            </a:pPr>
            <a:r>
              <a:rPr kumimoji="0" lang="en-US" sz="2000" b="0" i="0" u="none" strike="noStrike" kern="0" cap="none" spc="0" normalizeH="0" baseline="0" noProof="0" dirty="0">
                <a:ln>
                  <a:noFill/>
                </a:ln>
                <a:solidFill>
                  <a:schemeClr val="tx1"/>
                </a:solidFill>
                <a:effectLst/>
                <a:uLnTx/>
                <a:uFillTx/>
                <a:latin typeface="Verdana" panose="020B0604030504040204" pitchFamily="-84" charset="0"/>
                <a:ea typeface="ヒラギノ角ゴ Pro W3" charset="0"/>
                <a:cs typeface="ヒラギノ角ゴ Pro W3" charset="0"/>
              </a:rPr>
              <a:t>Over 80% of new bonds are Eurobonds</a:t>
            </a:r>
          </a:p>
        </p:txBody>
      </p:sp>
    </p:spTree>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p:cNvSpPr>
          <p:nvPr>
            <p:ph type="title"/>
          </p:nvPr>
        </p:nvSpPr>
        <p:spPr>
          <a:ln/>
        </p:spPr>
        <p:txBody>
          <a:bodyPr vert="horz" wrap="square" lIns="0" tIns="0" rIns="0" bIns="0" anchor="ctr" anchorCtr="0"/>
          <a:lstStyle/>
          <a:p>
            <a:pPr eaLnBrk="1" hangingPunct="1"/>
            <a:r>
              <a:rPr dirty="0"/>
              <a:t>Internationalization of </a:t>
            </a:r>
            <a:br>
              <a:rPr dirty="0"/>
            </a:br>
            <a:r>
              <a:rPr dirty="0"/>
              <a:t>Financial Markets</a:t>
            </a:r>
          </a:p>
        </p:txBody>
      </p:sp>
      <p:sp>
        <p:nvSpPr>
          <p:cNvPr id="23554" name="Rectangle 3"/>
          <p:cNvSpPr>
            <a:spLocks noGrp="1"/>
          </p:cNvSpPr>
          <p:nvPr>
            <p:ph idx="1"/>
          </p:nvPr>
        </p:nvSpPr>
        <p:spPr>
          <a:ln/>
        </p:spPr>
        <p:txBody>
          <a:bodyPr vert="horz" wrap="square" lIns="0" tIns="0" rIns="0" bIns="0" anchor="t" anchorCtr="0"/>
          <a:lstStyle/>
          <a:p>
            <a:pPr eaLnBrk="1" hangingPunct="1">
              <a:spcBef>
                <a:spcPts val="600"/>
              </a:spcBef>
            </a:pPr>
            <a:r>
              <a:rPr dirty="0"/>
              <a:t>Eurocurrency Market</a:t>
            </a:r>
          </a:p>
          <a:p>
            <a:pPr marL="748030" lvl="1" indent="-401955" eaLnBrk="1" hangingPunct="1">
              <a:buFont typeface="Arial" panose="020B0604020202020204" pitchFamily="34" charset="0"/>
              <a:buChar char="─"/>
            </a:pPr>
            <a:r>
              <a:rPr dirty="0"/>
              <a:t>Foreign currency deposited outside of home country</a:t>
            </a:r>
          </a:p>
          <a:p>
            <a:pPr marL="748030" lvl="1" indent="-401955" eaLnBrk="1" hangingPunct="1">
              <a:buFont typeface="Arial" panose="020B0604020202020204" pitchFamily="34" charset="0"/>
              <a:buChar char="─"/>
            </a:pPr>
            <a:r>
              <a:rPr dirty="0"/>
              <a:t>Eurodollars are U.S. dollars deposited, say, London.</a:t>
            </a:r>
          </a:p>
          <a:p>
            <a:pPr marL="748030" lvl="1" indent="-401955" eaLnBrk="1" hangingPunct="1">
              <a:buFont typeface="Arial" panose="020B0604020202020204" pitchFamily="34" charset="0"/>
              <a:buChar char="─"/>
            </a:pPr>
            <a:r>
              <a:rPr dirty="0"/>
              <a:t>Gives U.S. borrows an alternative source for dollars.</a:t>
            </a:r>
          </a:p>
          <a:p>
            <a:pPr eaLnBrk="1" hangingPunct="1">
              <a:spcBef>
                <a:spcPts val="1200"/>
              </a:spcBef>
            </a:pPr>
            <a:r>
              <a:rPr dirty="0"/>
              <a:t>World Stock Markets</a:t>
            </a:r>
          </a:p>
          <a:p>
            <a:pPr marL="748030" lvl="1" indent="-401955" eaLnBrk="1" hangingPunct="1">
              <a:buFont typeface="Arial" panose="020B0604020202020204" pitchFamily="34" charset="0"/>
              <a:buChar char="─"/>
            </a:pPr>
            <a:r>
              <a:rPr dirty="0"/>
              <a:t>U.S. stock markets are no longer always the largest—at one point, Japan</a:t>
            </a:r>
            <a:r>
              <a:rPr lang="ja-JP" altLang="en-US" dirty="0"/>
              <a:t>’</a:t>
            </a:r>
            <a:r>
              <a:rPr lang="en-US" altLang="ja-JP" dirty="0"/>
              <a:t>s was larger</a:t>
            </a:r>
            <a:endParaRPr dirty="0"/>
          </a:p>
        </p:txBody>
      </p:sp>
    </p:spTree>
  </p:cSld>
  <p:clrMapOvr>
    <a:masterClrMapping/>
  </p:clrMapOvr>
  <p:transition spd="med">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p:cNvSpPr>
          <p:nvPr>
            <p:ph type="title"/>
          </p:nvPr>
        </p:nvSpPr>
        <p:spPr>
          <a:ln/>
        </p:spPr>
        <p:txBody>
          <a:bodyPr vert="horz" wrap="square" lIns="0" tIns="0" rIns="0" bIns="0" anchor="ctr" anchorCtr="0"/>
          <a:lstStyle/>
          <a:p>
            <a:pPr eaLnBrk="1" hangingPunct="1"/>
            <a:r>
              <a:rPr dirty="0"/>
              <a:t>Internationalization of </a:t>
            </a:r>
            <a:br>
              <a:rPr dirty="0"/>
            </a:br>
            <a:r>
              <a:rPr dirty="0"/>
              <a:t>Financial Markets</a:t>
            </a:r>
          </a:p>
        </p:txBody>
      </p:sp>
      <p:sp>
        <p:nvSpPr>
          <p:cNvPr id="24578" name="Rectangle 3"/>
          <p:cNvSpPr>
            <a:spLocks noGrp="1"/>
          </p:cNvSpPr>
          <p:nvPr>
            <p:ph idx="1"/>
          </p:nvPr>
        </p:nvSpPr>
        <p:spPr>
          <a:ln/>
        </p:spPr>
        <p:txBody>
          <a:bodyPr vert="horz" wrap="square" lIns="0" tIns="0" rIns="0" bIns="0" anchor="t" anchorCtr="0"/>
          <a:lstStyle/>
          <a:p>
            <a:pPr marL="0" indent="0" eaLnBrk="1" hangingPunct="1">
              <a:buFont typeface="Times" pitchFamily="-84" charset="0"/>
              <a:buNone/>
            </a:pPr>
            <a:r>
              <a:rPr dirty="0"/>
              <a:t>As the next slide shows, the number of international stock market indexes is quite large. For many of us, the level of the Dow or the S&amp;P 500 is known. How about the Nikkei 225? Or the FTSE 100? Do you know what countries these represent?</a:t>
            </a:r>
          </a:p>
        </p:txBody>
      </p:sp>
    </p:spTree>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2"/>
          <p:cNvSpPr>
            <a:spLocks noGrp="1"/>
          </p:cNvSpPr>
          <p:nvPr>
            <p:ph type="title"/>
          </p:nvPr>
        </p:nvSpPr>
        <p:spPr>
          <a:ln/>
        </p:spPr>
        <p:txBody>
          <a:bodyPr vert="horz" wrap="square" lIns="0" tIns="0" rIns="0" bIns="0" anchor="ctr" anchorCtr="0"/>
          <a:lstStyle/>
          <a:p>
            <a:pPr eaLnBrk="1" hangingPunct="1"/>
            <a:r>
              <a:rPr dirty="0"/>
              <a:t>Chapter Preview</a:t>
            </a:r>
          </a:p>
        </p:txBody>
      </p:sp>
      <p:sp>
        <p:nvSpPr>
          <p:cNvPr id="7170" name="Rectangle 3"/>
          <p:cNvSpPr>
            <a:spLocks noGrp="1"/>
          </p:cNvSpPr>
          <p:nvPr>
            <p:ph idx="1"/>
          </p:nvPr>
        </p:nvSpPr>
        <p:spPr>
          <a:ln/>
        </p:spPr>
        <p:txBody>
          <a:bodyPr vert="horz" wrap="square" lIns="0" tIns="0" rIns="0" bIns="0" anchor="t" anchorCtr="0"/>
          <a:lstStyle/>
          <a:p>
            <a:pPr eaLnBrk="1" hangingPunct="1"/>
            <a:r>
              <a:rPr dirty="0"/>
              <a:t>Suppose you want to start a business manufacturing a household cleaning robot, but you have no funds.</a:t>
            </a:r>
          </a:p>
          <a:p>
            <a:pPr eaLnBrk="1" hangingPunct="1"/>
            <a:r>
              <a:rPr dirty="0"/>
              <a:t>At the same time, Walter has money he wishes to invest for his retirement.</a:t>
            </a:r>
          </a:p>
          <a:p>
            <a:pPr eaLnBrk="1" hangingPunct="1"/>
            <a:r>
              <a:rPr dirty="0"/>
              <a:t>If the two of you could get together, perhaps both of your needs can be met. But how does that happen?</a:t>
            </a:r>
          </a:p>
        </p:txBody>
      </p:sp>
    </p:spTree>
  </p:cSld>
  <p:clrMapOvr>
    <a:masterClrMapping/>
  </p:clrMapOvr>
  <p:transition spd="med">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p:cNvSpPr>
          <p:nvPr>
            <p:ph type="title"/>
          </p:nvPr>
        </p:nvSpPr>
        <p:spPr>
          <a:ln/>
        </p:spPr>
        <p:txBody>
          <a:bodyPr vert="horz" wrap="square" lIns="0" tIns="0" rIns="0" bIns="0" anchor="ctr" anchorCtr="0"/>
          <a:lstStyle/>
          <a:p>
            <a:pPr eaLnBrk="1" hangingPunct="1"/>
            <a:r>
              <a:rPr dirty="0"/>
              <a:t>Internationalization of Financial Markets</a:t>
            </a:r>
          </a:p>
        </p:txBody>
      </p:sp>
      <p:pic>
        <p:nvPicPr>
          <p:cNvPr id="25602" name="Picture 1" descr="FFN_table.gif"/>
          <p:cNvPicPr>
            <a:picLocks noChangeAspect="1"/>
          </p:cNvPicPr>
          <p:nvPr/>
        </p:nvPicPr>
        <p:blipFill>
          <a:blip r:embed="rId2"/>
          <a:stretch>
            <a:fillRect/>
          </a:stretch>
        </p:blipFill>
        <p:spPr>
          <a:xfrm>
            <a:off x="457200" y="1905000"/>
            <a:ext cx="8237538" cy="3733800"/>
          </a:xfrm>
          <a:prstGeom prst="rect">
            <a:avLst/>
          </a:prstGeom>
          <a:noFill/>
          <a:ln w="9525">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title"/>
          </p:nvPr>
        </p:nvSpPr>
        <p:spPr>
          <a:ln/>
        </p:spPr>
        <p:txBody>
          <a:bodyPr vert="horz" wrap="square" lIns="0" tIns="0" rIns="0" bIns="0" anchor="ctr" anchorCtr="0"/>
          <a:lstStyle/>
          <a:p>
            <a:pPr eaLnBrk="1" hangingPunct="1"/>
            <a:r>
              <a:rPr dirty="0"/>
              <a:t>Global Perspective: Relative Decline of U.S. Capital Markets</a:t>
            </a:r>
          </a:p>
        </p:txBody>
      </p:sp>
      <p:sp>
        <p:nvSpPr>
          <p:cNvPr id="26626" name="Rectangle 3"/>
          <p:cNvSpPr>
            <a:spLocks noGrp="1"/>
          </p:cNvSpPr>
          <p:nvPr>
            <p:ph idx="1"/>
          </p:nvPr>
        </p:nvSpPr>
        <p:spPr>
          <a:ln/>
        </p:spPr>
        <p:txBody>
          <a:bodyPr vert="horz" wrap="square" lIns="0" tIns="0" rIns="0" bIns="0" anchor="t" anchorCtr="0"/>
          <a:lstStyle/>
          <a:p>
            <a:pPr eaLnBrk="1" hangingPunct="1"/>
            <a:r>
              <a:rPr dirty="0"/>
              <a:t>The U.S. has lost its dominance in many industries: automobiles and consumer electronics, to name a few.</a:t>
            </a:r>
          </a:p>
          <a:p>
            <a:pPr eaLnBrk="1" hangingPunct="1"/>
            <a:r>
              <a:rPr dirty="0"/>
              <a:t>A similar trend appears at work for U.S. financial markets, as London and Hong Kong compete. Indeed, many U.S. firms use these markets over the U.S.</a:t>
            </a:r>
          </a:p>
        </p:txBody>
      </p:sp>
    </p:spTree>
  </p:cSld>
  <p:clrMapOvr>
    <a:masterClrMapping/>
  </p:clrMapOvr>
  <p:transition spd="med">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p:cNvSpPr>
          <p:nvPr>
            <p:ph type="title"/>
          </p:nvPr>
        </p:nvSpPr>
        <p:spPr>
          <a:ln/>
        </p:spPr>
        <p:txBody>
          <a:bodyPr vert="horz" wrap="square" lIns="0" tIns="0" rIns="0" bIns="0" anchor="ctr" anchorCtr="0"/>
          <a:lstStyle/>
          <a:p>
            <a:pPr eaLnBrk="1" hangingPunct="1"/>
            <a:r>
              <a:rPr dirty="0"/>
              <a:t>Global Perspective: Relative Decline of U.S. Capital Markets</a:t>
            </a:r>
          </a:p>
        </p:txBody>
      </p:sp>
      <p:sp>
        <p:nvSpPr>
          <p:cNvPr id="24581" name="Rectangle 3"/>
          <p:cNvSpPr>
            <a:spLocks noGrp="1" noChangeArrowheads="1"/>
          </p:cNvSpPr>
          <p:nvPr>
            <p:ph idx="1"/>
          </p:nvPr>
        </p:nvSpPr>
        <p:spPr/>
        <p:txBody>
          <a:bodyPr vert="horz" wrap="square" lIns="0" tIns="0" rIns="0" bIns="0" numCol="1" anchor="t" anchorCtr="0" compatLnSpc="1"/>
          <a:lstStyle/>
          <a:p>
            <a:pPr marL="609600" marR="0" lvl="0" indent="-609600" algn="l" defTabSz="914400" rtl="0" eaLnBrk="1" fontAlgn="base" latinLnBrk="0" hangingPunct="1">
              <a:lnSpc>
                <a:spcPct val="100000"/>
              </a:lnSpc>
              <a:spcBef>
                <a:spcPct val="20000"/>
              </a:spcBef>
              <a:spcAft>
                <a:spcPct val="0"/>
              </a:spcAft>
              <a:buClrTx/>
              <a:buSzTx/>
              <a:buFont typeface="Times"/>
              <a:buNone/>
              <a:defRPr/>
            </a:pPr>
            <a:r>
              <a:rPr kumimoji="0" lang="en-US" sz="2800" b="0" i="0" u="none" strike="noStrike" kern="0" cap="none" spc="0" normalizeH="0" baseline="0" noProof="0" dirty="0" smtClean="0">
                <a:ln>
                  <a:noFill/>
                </a:ln>
                <a:solidFill>
                  <a:schemeClr val="tx1"/>
                </a:solidFill>
                <a:effectLst/>
                <a:uLnTx/>
                <a:uFillTx/>
                <a:latin typeface="+mn-lt"/>
                <a:ea typeface="ヒラギノ角ゴ Pro W3" pitchFamily="-84" charset="-128"/>
                <a:cs typeface="+mn-cs"/>
              </a:rPr>
              <a:t>Why?</a:t>
            </a:r>
          </a:p>
          <a:p>
            <a:pPr marL="463550" marR="0" lvl="0" indent="-463550" algn="l" defTabSz="914400" rtl="0" eaLnBrk="1" fontAlgn="base" latinLnBrk="0" hangingPunct="1">
              <a:lnSpc>
                <a:spcPct val="100000"/>
              </a:lnSpc>
              <a:spcBef>
                <a:spcPct val="20000"/>
              </a:spcBef>
              <a:spcAft>
                <a:spcPct val="0"/>
              </a:spcAft>
              <a:buClrTx/>
              <a:buSzTx/>
              <a:buFont typeface="Times"/>
              <a:buAutoNum type="arabicPeriod"/>
              <a:defRPr/>
            </a:pPr>
            <a:r>
              <a:rPr kumimoji="0" lang="en-US" sz="2800" b="0" i="0" u="none" strike="noStrike" kern="0" cap="none" spc="0" normalizeH="0" baseline="0" noProof="0" dirty="0" smtClean="0">
                <a:ln>
                  <a:noFill/>
                </a:ln>
                <a:solidFill>
                  <a:schemeClr val="tx1"/>
                </a:solidFill>
                <a:effectLst/>
                <a:uLnTx/>
                <a:uFillTx/>
                <a:latin typeface="+mn-lt"/>
                <a:ea typeface="ヒラギノ角ゴ Pro W3" pitchFamily="-84" charset="-128"/>
                <a:cs typeface="+mn-cs"/>
              </a:rPr>
              <a:t>New technology in foreign exchanges</a:t>
            </a:r>
          </a:p>
          <a:p>
            <a:pPr marL="463550" marR="0" lvl="0" indent="-463550" algn="l" defTabSz="914400" rtl="0" eaLnBrk="1" fontAlgn="base" latinLnBrk="0" hangingPunct="1">
              <a:lnSpc>
                <a:spcPct val="100000"/>
              </a:lnSpc>
              <a:spcBef>
                <a:spcPct val="20000"/>
              </a:spcBef>
              <a:spcAft>
                <a:spcPct val="0"/>
              </a:spcAft>
              <a:buClrTx/>
              <a:buSzTx/>
              <a:buFont typeface="Times"/>
              <a:buAutoNum type="arabicPeriod"/>
              <a:defRPr/>
            </a:pPr>
            <a:r>
              <a:rPr kumimoji="0" lang="en-US" sz="2800" b="0" i="0" u="none" strike="noStrike" kern="0" cap="none" spc="0" normalizeH="0" baseline="0" noProof="0" dirty="0" smtClean="0">
                <a:ln>
                  <a:noFill/>
                </a:ln>
                <a:solidFill>
                  <a:schemeClr val="tx1"/>
                </a:solidFill>
                <a:effectLst/>
                <a:uLnTx/>
                <a:uFillTx/>
                <a:latin typeface="+mn-lt"/>
                <a:ea typeface="ヒラギノ角ゴ Pro W3" pitchFamily="-84" charset="-128"/>
                <a:cs typeface="+mn-cs"/>
              </a:rPr>
              <a:t>9-11 made U.S. regulations tighter</a:t>
            </a:r>
          </a:p>
          <a:p>
            <a:pPr marL="463550" marR="0" lvl="0" indent="-463550" algn="l" defTabSz="914400" rtl="0" eaLnBrk="1" fontAlgn="base" latinLnBrk="0" hangingPunct="1">
              <a:lnSpc>
                <a:spcPct val="100000"/>
              </a:lnSpc>
              <a:spcBef>
                <a:spcPct val="20000"/>
              </a:spcBef>
              <a:spcAft>
                <a:spcPct val="0"/>
              </a:spcAft>
              <a:buClrTx/>
              <a:buSzTx/>
              <a:buFont typeface="Times"/>
              <a:buAutoNum type="arabicPeriod"/>
              <a:defRPr/>
            </a:pPr>
            <a:r>
              <a:rPr kumimoji="0" lang="en-US" sz="2800" b="0" i="0" u="none" strike="noStrike" kern="0" cap="none" spc="0" normalizeH="0" baseline="0" noProof="0" dirty="0" smtClean="0">
                <a:ln>
                  <a:noFill/>
                </a:ln>
                <a:solidFill>
                  <a:schemeClr val="tx1"/>
                </a:solidFill>
                <a:effectLst/>
                <a:uLnTx/>
                <a:uFillTx/>
                <a:latin typeface="+mn-lt"/>
                <a:ea typeface="ヒラギノ角ゴ Pro W3" pitchFamily="-84" charset="-128"/>
                <a:cs typeface="+mn-cs"/>
              </a:rPr>
              <a:t>Greater risk of lawsuit in the U.S.</a:t>
            </a:r>
          </a:p>
          <a:p>
            <a:pPr marL="463550" marR="0" lvl="0" indent="-463550" algn="l" defTabSz="914400" rtl="0" eaLnBrk="1" fontAlgn="base" latinLnBrk="0" hangingPunct="1">
              <a:lnSpc>
                <a:spcPct val="100000"/>
              </a:lnSpc>
              <a:spcBef>
                <a:spcPct val="20000"/>
              </a:spcBef>
              <a:spcAft>
                <a:spcPct val="0"/>
              </a:spcAft>
              <a:buClrTx/>
              <a:buSzTx/>
              <a:buFont typeface="Times"/>
              <a:buAutoNum type="arabicPeriod"/>
              <a:defRPr/>
            </a:pPr>
            <a:r>
              <a:rPr kumimoji="0" lang="en-US" sz="2800" b="0" i="0" u="none" strike="noStrike" kern="0" cap="none" spc="0" normalizeH="0" baseline="0" noProof="0" dirty="0" smtClean="0">
                <a:ln>
                  <a:noFill/>
                </a:ln>
                <a:solidFill>
                  <a:schemeClr val="tx1"/>
                </a:solidFill>
                <a:effectLst/>
                <a:uLnTx/>
                <a:uFillTx/>
                <a:latin typeface="+mn-lt"/>
                <a:ea typeface="ヒラギノ角ゴ Pro W3" pitchFamily="-84" charset="-128"/>
                <a:cs typeface="+mn-cs"/>
              </a:rPr>
              <a:t>Sarbanes-Oxley has increased the cost of being a U.S.-listed public company</a:t>
            </a:r>
          </a:p>
        </p:txBody>
      </p:sp>
    </p:spTree>
  </p:cSld>
  <p:clrMapOvr>
    <a:masterClrMapping/>
  </p:clrMapOvr>
  <p:transition spd="med">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p:cNvSpPr>
          <p:nvPr>
            <p:ph type="title"/>
          </p:nvPr>
        </p:nvSpPr>
        <p:spPr>
          <a:ln/>
        </p:spPr>
        <p:txBody>
          <a:bodyPr vert="horz" wrap="square" lIns="0" tIns="0" rIns="0" bIns="0" anchor="ctr" anchorCtr="0"/>
          <a:lstStyle/>
          <a:p>
            <a:pPr eaLnBrk="1" hangingPunct="1"/>
            <a:r>
              <a:rPr dirty="0"/>
              <a:t>Function of Financial</a:t>
            </a:r>
            <a:br>
              <a:rPr dirty="0"/>
            </a:br>
            <a:r>
              <a:rPr dirty="0"/>
              <a:t>Intermediaries: Indirect Finance</a:t>
            </a:r>
          </a:p>
        </p:txBody>
      </p:sp>
      <p:sp>
        <p:nvSpPr>
          <p:cNvPr id="28674" name="Rectangle 4"/>
          <p:cNvSpPr/>
          <p:nvPr/>
        </p:nvSpPr>
        <p:spPr>
          <a:xfrm>
            <a:off x="304800" y="1752600"/>
            <a:ext cx="2209800" cy="2895600"/>
          </a:xfrm>
          <a:prstGeom prst="rect">
            <a:avLst/>
          </a:prstGeom>
          <a:noFill/>
          <a:ln w="9525">
            <a:noFill/>
          </a:ln>
        </p:spPr>
        <p:txBody>
          <a:bodyPr/>
          <a:lstStyle/>
          <a:p>
            <a:pPr eaLnBrk="1" hangingPunct="1">
              <a:spcBef>
                <a:spcPct val="30000"/>
              </a:spcBef>
              <a:buClr>
                <a:schemeClr val="tx1"/>
              </a:buClr>
              <a:buFont typeface="Times" pitchFamily="-84" charset="0"/>
            </a:pPr>
            <a:r>
              <a:rPr sz="2000" dirty="0">
                <a:latin typeface="Verdana" panose="020B0604030504040204" pitchFamily="-84" charset="0"/>
                <a:cs typeface="Verdana" panose="020B0604030504040204" pitchFamily="-84" charset="0"/>
              </a:rPr>
              <a:t>We now turn our attention to the top part of </a:t>
            </a:r>
            <a:br>
              <a:rPr sz="2000" dirty="0">
                <a:latin typeface="Verdana" panose="020B0604030504040204" pitchFamily="-84" charset="0"/>
                <a:cs typeface="Verdana" panose="020B0604030504040204" pitchFamily="-84" charset="0"/>
              </a:rPr>
            </a:br>
            <a:r>
              <a:rPr sz="2000" dirty="0">
                <a:latin typeface="Verdana" panose="020B0604030504040204" pitchFamily="-84" charset="0"/>
                <a:cs typeface="Verdana" panose="020B0604030504040204" pitchFamily="-84" charset="0"/>
              </a:rPr>
              <a:t>Figure 2.1</a:t>
            </a:r>
            <a:r>
              <a:rPr sz="2000" dirty="0">
                <a:latin typeface="Verdana" panose="020B0604030504040204" pitchFamily="-84" charset="0"/>
                <a:ea typeface="Verdana" panose="020B0604030504040204" pitchFamily="-84" charset="0"/>
              </a:rPr>
              <a:t>—</a:t>
            </a:r>
            <a:r>
              <a:rPr sz="2000" dirty="0">
                <a:latin typeface="Verdana" panose="020B0604030504040204" pitchFamily="-84" charset="0"/>
                <a:cs typeface="Verdana" panose="020B0604030504040204" pitchFamily="-84" charset="0"/>
              </a:rPr>
              <a:t>indirect finance.</a:t>
            </a:r>
            <a:endParaRPr sz="2000" dirty="0">
              <a:latin typeface="Verdana" panose="020B0604030504040204" pitchFamily="-84" charset="0"/>
              <a:ea typeface="Verdana" panose="020B0604030504040204" pitchFamily="-84" charset="0"/>
            </a:endParaRPr>
          </a:p>
        </p:txBody>
      </p:sp>
      <p:pic>
        <p:nvPicPr>
          <p:cNvPr id="28675" name="Picture 1" descr="fig02_01.gif"/>
          <p:cNvPicPr>
            <a:picLocks noChangeAspect="1"/>
          </p:cNvPicPr>
          <p:nvPr/>
        </p:nvPicPr>
        <p:blipFill>
          <a:blip r:embed="rId2"/>
          <a:stretch>
            <a:fillRect/>
          </a:stretch>
        </p:blipFill>
        <p:spPr>
          <a:xfrm>
            <a:off x="2895600" y="1447800"/>
            <a:ext cx="6007100" cy="4778375"/>
          </a:xfrm>
          <a:prstGeom prst="rect">
            <a:avLst/>
          </a:prstGeom>
          <a:noFill/>
          <a:ln w="9525">
            <a:noFill/>
          </a:ln>
        </p:spPr>
      </p:pic>
    </p:spTree>
  </p:cSld>
  <p:clrMapOvr>
    <a:masterClrMapping/>
  </p:clrMapOvr>
  <p:transition spd="med">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p:cNvSpPr>
          <p:nvPr>
            <p:ph type="title"/>
          </p:nvPr>
        </p:nvSpPr>
        <p:spPr>
          <a:ln/>
        </p:spPr>
        <p:txBody>
          <a:bodyPr vert="horz" wrap="square" lIns="0" tIns="0" rIns="0" bIns="0" anchor="ctr" anchorCtr="0"/>
          <a:lstStyle/>
          <a:p>
            <a:pPr eaLnBrk="1" hangingPunct="1"/>
            <a:r>
              <a:rPr dirty="0"/>
              <a:t>Function of Financial</a:t>
            </a:r>
            <a:br>
              <a:rPr dirty="0"/>
            </a:br>
            <a:r>
              <a:rPr dirty="0"/>
              <a:t>Intermediaries: Indirect Finance</a:t>
            </a:r>
          </a:p>
        </p:txBody>
      </p:sp>
      <p:sp>
        <p:nvSpPr>
          <p:cNvPr id="29698" name="Rectangle 3"/>
          <p:cNvSpPr>
            <a:spLocks noGrp="1"/>
          </p:cNvSpPr>
          <p:nvPr>
            <p:ph idx="1"/>
          </p:nvPr>
        </p:nvSpPr>
        <p:spPr>
          <a:ln/>
        </p:spPr>
        <p:txBody>
          <a:bodyPr vert="horz" wrap="square" lIns="0" tIns="0" rIns="0" bIns="0" anchor="t" anchorCtr="0"/>
          <a:lstStyle/>
          <a:p>
            <a:pPr eaLnBrk="1" hangingPunct="1">
              <a:buFont typeface="Times" pitchFamily="-84" charset="0"/>
              <a:buNone/>
            </a:pPr>
            <a:r>
              <a:rPr dirty="0"/>
              <a:t>	</a:t>
            </a:r>
          </a:p>
        </p:txBody>
      </p:sp>
      <p:sp>
        <p:nvSpPr>
          <p:cNvPr id="29699" name="Rectangle 4"/>
          <p:cNvSpPr/>
          <p:nvPr/>
        </p:nvSpPr>
        <p:spPr>
          <a:xfrm>
            <a:off x="304800" y="1447800"/>
            <a:ext cx="8382000" cy="4572000"/>
          </a:xfrm>
          <a:prstGeom prst="rect">
            <a:avLst/>
          </a:prstGeom>
          <a:noFill/>
          <a:ln w="9525">
            <a:noFill/>
          </a:ln>
        </p:spPr>
        <p:txBody>
          <a:bodyPr/>
          <a:lstStyle/>
          <a:p>
            <a:pPr eaLnBrk="1" hangingPunct="1">
              <a:spcBef>
                <a:spcPct val="30000"/>
              </a:spcBef>
              <a:buClr>
                <a:schemeClr val="tx1"/>
              </a:buClr>
              <a:buFont typeface="Times" pitchFamily="-84" charset="0"/>
            </a:pPr>
            <a:r>
              <a:rPr sz="3200" dirty="0">
                <a:latin typeface="Verdana" panose="020B0604030504040204" pitchFamily="-84" charset="0"/>
                <a:cs typeface="Verdana" panose="020B0604030504040204" pitchFamily="-84" charset="0"/>
              </a:rPr>
              <a:t>Instead of savers lending/investing directly with borrowers, a financial intermediary (such as a bank) plays as the middleman:</a:t>
            </a:r>
          </a:p>
          <a:p>
            <a:pPr marL="517525" lvl="1" indent="-403225" eaLnBrk="1" hangingPunct="1">
              <a:spcBef>
                <a:spcPct val="30000"/>
              </a:spcBef>
              <a:buClr>
                <a:schemeClr val="tx1"/>
              </a:buClr>
              <a:buFont typeface="Wingdings" panose="05000000000000000000" pitchFamily="2" charset="2"/>
              <a:buChar char="§"/>
            </a:pPr>
            <a:r>
              <a:rPr sz="3200" dirty="0">
                <a:latin typeface="Verdana" panose="020B0604030504040204" pitchFamily="-84" charset="0"/>
                <a:cs typeface="Verdana" panose="020B0604030504040204" pitchFamily="-84" charset="0"/>
              </a:rPr>
              <a:t>the intermediary obtains funds from savers</a:t>
            </a:r>
          </a:p>
          <a:p>
            <a:pPr marL="517525" lvl="1" indent="-403225" eaLnBrk="1" hangingPunct="1">
              <a:spcBef>
                <a:spcPct val="30000"/>
              </a:spcBef>
              <a:buClr>
                <a:schemeClr val="tx1"/>
              </a:buClr>
              <a:buFont typeface="Wingdings" panose="05000000000000000000" pitchFamily="2" charset="2"/>
              <a:buChar char="§"/>
            </a:pPr>
            <a:r>
              <a:rPr sz="3200" dirty="0">
                <a:latin typeface="Verdana" panose="020B0604030504040204" pitchFamily="-84" charset="0"/>
                <a:cs typeface="Verdana" panose="020B0604030504040204" pitchFamily="-84" charset="0"/>
              </a:rPr>
              <a:t>the intermediary then makes loans/investments with borrowers</a:t>
            </a:r>
            <a:endParaRPr sz="3200" dirty="0">
              <a:latin typeface="Verdana" panose="020B0604030504040204" pitchFamily="-84" charset="0"/>
              <a:ea typeface="Verdana" panose="020B0604030504040204" pitchFamily="-84" charset="0"/>
            </a:endParaRPr>
          </a:p>
        </p:txBody>
      </p:sp>
    </p:spTree>
  </p:cSld>
  <p:clrMapOvr>
    <a:masterClrMapping/>
  </p:clrMapOvr>
  <p:transition spd="med">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0"/>
          <p:cNvSpPr>
            <a:spLocks noGrp="1"/>
          </p:cNvSpPr>
          <p:nvPr>
            <p:ph type="title"/>
          </p:nvPr>
        </p:nvSpPr>
        <p:spPr>
          <a:ln/>
        </p:spPr>
        <p:txBody>
          <a:bodyPr vert="horz" wrap="square" lIns="0" tIns="0" rIns="0" bIns="0" anchor="ctr" anchorCtr="0"/>
          <a:lstStyle/>
          <a:p>
            <a:pPr eaLnBrk="1" hangingPunct="1"/>
            <a:r>
              <a:rPr dirty="0"/>
              <a:t>Function of Financial</a:t>
            </a:r>
            <a:br>
              <a:rPr dirty="0"/>
            </a:br>
            <a:r>
              <a:rPr dirty="0"/>
              <a:t>Intermediaries: Indirect Finance</a:t>
            </a:r>
          </a:p>
        </p:txBody>
      </p:sp>
      <p:sp>
        <p:nvSpPr>
          <p:cNvPr id="30722" name="Rectangle 11"/>
          <p:cNvSpPr>
            <a:spLocks noGrp="1"/>
          </p:cNvSpPr>
          <p:nvPr>
            <p:ph idx="1"/>
          </p:nvPr>
        </p:nvSpPr>
        <p:spPr>
          <a:ln/>
        </p:spPr>
        <p:txBody>
          <a:bodyPr vert="horz" wrap="square" lIns="0" tIns="0" rIns="0" bIns="0" anchor="t" anchorCtr="0"/>
          <a:lstStyle/>
          <a:p>
            <a:pPr marL="405130" indent="-405130" eaLnBrk="1" hangingPunct="1">
              <a:lnSpc>
                <a:spcPct val="90000"/>
              </a:lnSpc>
            </a:pPr>
            <a:r>
              <a:rPr dirty="0"/>
              <a:t>This process, called financial intermediation, is actually the primary means of moving funds from lenders to borrowers.</a:t>
            </a:r>
          </a:p>
          <a:p>
            <a:pPr marL="405130" indent="-405130" eaLnBrk="1" hangingPunct="1">
              <a:lnSpc>
                <a:spcPct val="90000"/>
              </a:lnSpc>
            </a:pPr>
            <a:r>
              <a:rPr dirty="0"/>
              <a:t>More important source of finance than securities markets (such as stocks)</a:t>
            </a:r>
          </a:p>
          <a:p>
            <a:pPr marL="405130" indent="-405130" eaLnBrk="1" hangingPunct="1">
              <a:lnSpc>
                <a:spcPct val="90000"/>
              </a:lnSpc>
            </a:pPr>
            <a:r>
              <a:rPr dirty="0"/>
              <a:t>Needed because of transactions costs, risk sharing, and asymmetric information </a:t>
            </a:r>
          </a:p>
        </p:txBody>
      </p:sp>
    </p:spTree>
  </p:cSld>
  <p:clrMapOvr>
    <a:masterClrMapping/>
  </p:clrMapOvr>
  <p:transition spd="med">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0"/>
          <p:cNvSpPr>
            <a:spLocks noGrp="1"/>
          </p:cNvSpPr>
          <p:nvPr>
            <p:ph type="title"/>
          </p:nvPr>
        </p:nvSpPr>
        <p:spPr>
          <a:ln/>
        </p:spPr>
        <p:txBody>
          <a:bodyPr vert="horz" wrap="square" lIns="0" tIns="0" rIns="0" bIns="0" anchor="ctr" anchorCtr="0"/>
          <a:lstStyle/>
          <a:p>
            <a:pPr eaLnBrk="1" hangingPunct="1"/>
            <a:r>
              <a:rPr dirty="0"/>
              <a:t>Function of Financial</a:t>
            </a:r>
            <a:br>
              <a:rPr dirty="0"/>
            </a:br>
            <a:r>
              <a:rPr dirty="0"/>
              <a:t>Intermediaries: Indirect Finance</a:t>
            </a:r>
          </a:p>
        </p:txBody>
      </p:sp>
      <p:sp>
        <p:nvSpPr>
          <p:cNvPr id="31746" name="Rectangle 11"/>
          <p:cNvSpPr>
            <a:spLocks noGrp="1"/>
          </p:cNvSpPr>
          <p:nvPr>
            <p:ph idx="1"/>
          </p:nvPr>
        </p:nvSpPr>
        <p:spPr>
          <a:ln/>
        </p:spPr>
        <p:txBody>
          <a:bodyPr vert="horz" wrap="square" lIns="0" tIns="0" rIns="0" bIns="0" anchor="t" anchorCtr="0"/>
          <a:lstStyle/>
          <a:p>
            <a:pPr marL="405130" indent="-405130" eaLnBrk="1" hangingPunct="1"/>
            <a:r>
              <a:rPr dirty="0"/>
              <a:t>Transactions Costs </a:t>
            </a:r>
          </a:p>
          <a:p>
            <a:pPr marL="914400" lvl="1" indent="-450850" eaLnBrk="1" hangingPunct="1">
              <a:spcBef>
                <a:spcPct val="50000"/>
              </a:spcBef>
              <a:buFont typeface="Times" pitchFamily="-84" charset="0"/>
              <a:buAutoNum type="arabicPeriod"/>
            </a:pPr>
            <a:r>
              <a:rPr dirty="0"/>
              <a:t>Financial intermediaries make profits by reducing transactions costs </a:t>
            </a:r>
          </a:p>
          <a:p>
            <a:pPr marL="914400" lvl="1" indent="-450850" eaLnBrk="1" hangingPunct="1">
              <a:spcBef>
                <a:spcPct val="50000"/>
              </a:spcBef>
              <a:buFont typeface="Times" pitchFamily="-84" charset="0"/>
              <a:buAutoNum type="arabicPeriod"/>
            </a:pPr>
            <a:r>
              <a:rPr dirty="0"/>
              <a:t>Reduce transactions costs by developing expertise and taking advantage of economies of scale</a:t>
            </a:r>
          </a:p>
        </p:txBody>
      </p:sp>
    </p:spTree>
  </p:cSld>
  <p:clrMapOvr>
    <a:masterClrMapping/>
  </p:clrMapOvr>
  <p:transition spd="med">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0"/>
          <p:cNvSpPr>
            <a:spLocks noGrp="1"/>
          </p:cNvSpPr>
          <p:nvPr>
            <p:ph type="title"/>
          </p:nvPr>
        </p:nvSpPr>
        <p:spPr>
          <a:ln/>
        </p:spPr>
        <p:txBody>
          <a:bodyPr vert="horz" wrap="square" lIns="0" tIns="0" rIns="0" bIns="0" anchor="ctr" anchorCtr="0"/>
          <a:lstStyle/>
          <a:p>
            <a:pPr eaLnBrk="1" hangingPunct="1"/>
            <a:r>
              <a:rPr dirty="0"/>
              <a:t>Function of Financial</a:t>
            </a:r>
            <a:br>
              <a:rPr dirty="0"/>
            </a:br>
            <a:r>
              <a:rPr dirty="0"/>
              <a:t>Intermediaries: Indirect Finance</a:t>
            </a:r>
          </a:p>
        </p:txBody>
      </p:sp>
      <p:sp>
        <p:nvSpPr>
          <p:cNvPr id="32770" name="Rectangle 3"/>
          <p:cNvSpPr>
            <a:spLocks noGrp="1"/>
          </p:cNvSpPr>
          <p:nvPr>
            <p:ph idx="1"/>
          </p:nvPr>
        </p:nvSpPr>
        <p:spPr>
          <a:ln/>
        </p:spPr>
        <p:txBody>
          <a:bodyPr vert="horz" wrap="square" lIns="0" tIns="0" rIns="0" bIns="0" anchor="t" anchorCtr="0"/>
          <a:lstStyle/>
          <a:p>
            <a:pPr eaLnBrk="1" hangingPunct="1">
              <a:spcBef>
                <a:spcPct val="40000"/>
              </a:spcBef>
            </a:pPr>
            <a:r>
              <a:rPr dirty="0"/>
              <a:t>A financial intermediary</a:t>
            </a:r>
            <a:r>
              <a:rPr lang="ja-JP" altLang="en-US" dirty="0"/>
              <a:t>’</a:t>
            </a:r>
            <a:r>
              <a:rPr lang="en-US" altLang="ja-JP" dirty="0"/>
              <a:t>s low transaction costs mean that it can provide its customers with </a:t>
            </a:r>
            <a:r>
              <a:rPr lang="en-US" altLang="ja-JP" b="1" dirty="0"/>
              <a:t>liquidity services</a:t>
            </a:r>
            <a:r>
              <a:rPr lang="en-US" altLang="ja-JP" dirty="0"/>
              <a:t>, services that make it easier for customers to conduct transactions </a:t>
            </a:r>
          </a:p>
          <a:p>
            <a:pPr marL="855980" lvl="1" indent="-398780" eaLnBrk="1" hangingPunct="1">
              <a:spcBef>
                <a:spcPct val="40000"/>
              </a:spcBef>
              <a:buFont typeface="Times" pitchFamily="-84" charset="0"/>
              <a:buAutoNum type="arabicPeriod"/>
            </a:pPr>
            <a:r>
              <a:rPr dirty="0"/>
              <a:t>Banks provide depositors with checking accounts that enable them to pay their bills easily</a:t>
            </a:r>
          </a:p>
          <a:p>
            <a:pPr marL="855980" lvl="1" indent="-398780" eaLnBrk="1" hangingPunct="1">
              <a:spcBef>
                <a:spcPct val="40000"/>
              </a:spcBef>
              <a:buFont typeface="Times" pitchFamily="-84" charset="0"/>
              <a:buAutoNum type="arabicPeriod"/>
            </a:pPr>
            <a:r>
              <a:rPr dirty="0"/>
              <a:t>Depositors can earn interest on checking and savings accounts and yet still convert them into goods and services whenever necessary</a:t>
            </a:r>
          </a:p>
        </p:txBody>
      </p:sp>
    </p:spTree>
  </p:cSld>
  <p:clrMapOvr>
    <a:masterClrMapping/>
  </p:clrMapOvr>
  <p:transition spd="med">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p:cNvSpPr>
          <p:nvPr>
            <p:ph type="title"/>
          </p:nvPr>
        </p:nvSpPr>
        <p:spPr>
          <a:ln/>
        </p:spPr>
        <p:txBody>
          <a:bodyPr vert="horz" wrap="square" lIns="0" tIns="0" rIns="0" bIns="0" anchor="ctr" anchorCtr="0"/>
          <a:lstStyle/>
          <a:p>
            <a:pPr eaLnBrk="1" hangingPunct="1"/>
            <a:r>
              <a:rPr sz="2800" dirty="0"/>
              <a:t>Global: The Importance of Financial Intermediaries Relative to Securities Markets</a:t>
            </a:r>
          </a:p>
        </p:txBody>
      </p:sp>
      <p:sp>
        <p:nvSpPr>
          <p:cNvPr id="33794" name="Rectangle 3"/>
          <p:cNvSpPr>
            <a:spLocks noGrp="1"/>
          </p:cNvSpPr>
          <p:nvPr>
            <p:ph idx="1"/>
          </p:nvPr>
        </p:nvSpPr>
        <p:spPr>
          <a:ln/>
        </p:spPr>
        <p:txBody>
          <a:bodyPr vert="horz" wrap="square" lIns="0" tIns="0" rIns="0" bIns="0" anchor="t" anchorCtr="0"/>
          <a:lstStyle/>
          <a:p>
            <a:pPr eaLnBrk="1" hangingPunct="1">
              <a:spcBef>
                <a:spcPct val="40000"/>
              </a:spcBef>
            </a:pPr>
            <a:r>
              <a:rPr sz="2400" dirty="0"/>
              <a:t>Studies show that firms in the U.S., Canada, the U.K., and other developed nations usually obtain funds from financial intermediaries, not directly from capital markets.</a:t>
            </a:r>
          </a:p>
          <a:p>
            <a:pPr eaLnBrk="1" hangingPunct="1">
              <a:spcBef>
                <a:spcPct val="40000"/>
              </a:spcBef>
            </a:pPr>
            <a:r>
              <a:rPr sz="2400" dirty="0"/>
              <a:t>In Germany and Japan, financing from financial intermediaries exceeds capital market financing 10-fold.</a:t>
            </a:r>
          </a:p>
          <a:p>
            <a:pPr eaLnBrk="1" hangingPunct="1">
              <a:spcBef>
                <a:spcPct val="40000"/>
              </a:spcBef>
            </a:pPr>
            <a:r>
              <a:rPr sz="2400" dirty="0"/>
              <a:t>However, the relative use of bonds versus equity does differ by country.</a:t>
            </a:r>
          </a:p>
        </p:txBody>
      </p:sp>
    </p:spTree>
  </p:cSld>
  <p:clrMapOvr>
    <a:masterClrMapping/>
  </p:clrMapOvr>
  <p:transition spd="med">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p:cNvSpPr>
          <p:nvPr>
            <p:ph type="title"/>
          </p:nvPr>
        </p:nvSpPr>
        <p:spPr>
          <a:ln/>
        </p:spPr>
        <p:txBody>
          <a:bodyPr vert="horz" wrap="square" lIns="0" tIns="0" rIns="0" bIns="0" anchor="ctr" anchorCtr="0"/>
          <a:lstStyle/>
          <a:p>
            <a:pPr eaLnBrk="1" hangingPunct="1"/>
            <a:r>
              <a:rPr dirty="0"/>
              <a:t>Function of Financial</a:t>
            </a:r>
            <a:br>
              <a:rPr dirty="0"/>
            </a:br>
            <a:r>
              <a:rPr dirty="0"/>
              <a:t>Intermediaries: Indirect Finance</a:t>
            </a:r>
          </a:p>
        </p:txBody>
      </p:sp>
      <p:sp>
        <p:nvSpPr>
          <p:cNvPr id="34818" name="Rectangle 3"/>
          <p:cNvSpPr>
            <a:spLocks noGrp="1"/>
          </p:cNvSpPr>
          <p:nvPr>
            <p:ph idx="1"/>
          </p:nvPr>
        </p:nvSpPr>
        <p:spPr>
          <a:xfrm>
            <a:off x="304800" y="1371600"/>
            <a:ext cx="8458200" cy="4648200"/>
          </a:xfrm>
          <a:ln/>
        </p:spPr>
        <p:txBody>
          <a:bodyPr vert="horz" wrap="square" lIns="0" tIns="0" rIns="0" bIns="0" anchor="t" anchorCtr="0"/>
          <a:lstStyle/>
          <a:p>
            <a:pPr eaLnBrk="1" hangingPunct="1">
              <a:spcBef>
                <a:spcPts val="1200"/>
              </a:spcBef>
            </a:pPr>
            <a:r>
              <a:rPr dirty="0"/>
              <a:t>Another benefit made possible by the FI</a:t>
            </a:r>
            <a:r>
              <a:rPr lang="ja-JP" altLang="en-US" dirty="0"/>
              <a:t>’</a:t>
            </a:r>
            <a:r>
              <a:rPr lang="en-US" altLang="ja-JP" dirty="0"/>
              <a:t>s low transaction costs is that they can help reduce the exposure of investors to risk, through a process known as </a:t>
            </a:r>
            <a:r>
              <a:rPr lang="en-US" altLang="ja-JP" b="1" dirty="0"/>
              <a:t>risk sharing</a:t>
            </a:r>
            <a:endParaRPr lang="en-US" altLang="ja-JP" dirty="0"/>
          </a:p>
          <a:p>
            <a:pPr marL="748030" lvl="1" indent="-401955" eaLnBrk="1" hangingPunct="1">
              <a:spcBef>
                <a:spcPts val="1200"/>
              </a:spcBef>
              <a:buFont typeface="Arial" panose="020B0604020202020204" pitchFamily="34" charset="0"/>
              <a:buChar char="─"/>
            </a:pPr>
            <a:r>
              <a:rPr dirty="0"/>
              <a:t>FIs create and sell assets with lesser risk to one </a:t>
            </a:r>
            <a:br>
              <a:rPr dirty="0"/>
            </a:br>
            <a:r>
              <a:rPr dirty="0"/>
              <a:t>party in order to buy assets with greater risk from another party</a:t>
            </a:r>
          </a:p>
          <a:p>
            <a:pPr marL="748030" lvl="1" indent="-401955" eaLnBrk="1" hangingPunct="1">
              <a:spcBef>
                <a:spcPts val="1200"/>
              </a:spcBef>
              <a:buFont typeface="Arial" panose="020B0604020202020204" pitchFamily="34" charset="0"/>
              <a:buChar char="─"/>
            </a:pPr>
            <a:r>
              <a:rPr dirty="0"/>
              <a:t>This process is referred to as </a:t>
            </a:r>
            <a:r>
              <a:rPr b="1" dirty="0"/>
              <a:t>asset transformation</a:t>
            </a:r>
            <a:r>
              <a:rPr dirty="0"/>
              <a:t>, because in a sense risky assets are turned into safer assets for investors</a:t>
            </a:r>
            <a:endParaRPr b="1" dirty="0"/>
          </a:p>
        </p:txBody>
      </p:sp>
    </p:spTree>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p:cNvSpPr>
          <p:nvPr>
            <p:ph type="title"/>
          </p:nvPr>
        </p:nvSpPr>
        <p:spPr>
          <a:ln/>
        </p:spPr>
        <p:txBody>
          <a:bodyPr vert="horz" wrap="square" lIns="0" tIns="0" rIns="0" bIns="0" anchor="ctr" anchorCtr="0"/>
          <a:lstStyle/>
          <a:p>
            <a:pPr eaLnBrk="1" hangingPunct="1"/>
            <a:r>
              <a:rPr dirty="0"/>
              <a:t>Chapter Preview</a:t>
            </a:r>
          </a:p>
        </p:txBody>
      </p:sp>
      <p:sp>
        <p:nvSpPr>
          <p:cNvPr id="8194" name="Rectangle 3"/>
          <p:cNvSpPr>
            <a:spLocks noGrp="1"/>
          </p:cNvSpPr>
          <p:nvPr>
            <p:ph idx="1"/>
          </p:nvPr>
        </p:nvSpPr>
        <p:spPr>
          <a:ln/>
        </p:spPr>
        <p:txBody>
          <a:bodyPr vert="horz" wrap="square" lIns="0" tIns="0" rIns="0" bIns="0" anchor="t" anchorCtr="0"/>
          <a:lstStyle/>
          <a:p>
            <a:pPr eaLnBrk="1" hangingPunct="1"/>
            <a:r>
              <a:rPr dirty="0"/>
              <a:t>As simple as this example is, it highlights the importance of financial markets and financial intermediaries in our economy.</a:t>
            </a:r>
          </a:p>
          <a:p>
            <a:pPr eaLnBrk="1" hangingPunct="1"/>
            <a:r>
              <a:rPr dirty="0"/>
              <a:t>We need to acquire an understanding of their general structure and operation before we can appreciate their role in our economy.</a:t>
            </a:r>
          </a:p>
        </p:txBody>
      </p:sp>
    </p:spTree>
  </p:cSld>
  <p:clrMapOvr>
    <a:masterClrMapping/>
  </p:clrMapOvr>
  <p:transition spd="med">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p:cNvSpPr>
          <p:nvPr>
            <p:ph type="title"/>
          </p:nvPr>
        </p:nvSpPr>
        <p:spPr>
          <a:ln/>
        </p:spPr>
        <p:txBody>
          <a:bodyPr vert="horz" wrap="square" lIns="0" tIns="0" rIns="0" bIns="0" anchor="ctr" anchorCtr="0"/>
          <a:lstStyle/>
          <a:p>
            <a:pPr eaLnBrk="1" hangingPunct="1"/>
            <a:r>
              <a:rPr dirty="0"/>
              <a:t>Function of Financial</a:t>
            </a:r>
            <a:br>
              <a:rPr dirty="0"/>
            </a:br>
            <a:r>
              <a:rPr dirty="0"/>
              <a:t>Intermediaries: Indirect Finance</a:t>
            </a:r>
          </a:p>
        </p:txBody>
      </p:sp>
      <p:sp>
        <p:nvSpPr>
          <p:cNvPr id="35842" name="Rectangle 3"/>
          <p:cNvSpPr>
            <a:spLocks noGrp="1"/>
          </p:cNvSpPr>
          <p:nvPr>
            <p:ph idx="1"/>
          </p:nvPr>
        </p:nvSpPr>
        <p:spPr>
          <a:ln/>
        </p:spPr>
        <p:txBody>
          <a:bodyPr vert="horz" wrap="square" lIns="0" tIns="0" rIns="0" bIns="0" anchor="t" anchorCtr="0"/>
          <a:lstStyle/>
          <a:p>
            <a:pPr eaLnBrk="1" hangingPunct="1">
              <a:spcBef>
                <a:spcPct val="40000"/>
              </a:spcBef>
            </a:pPr>
            <a:r>
              <a:rPr dirty="0"/>
              <a:t>Financial intermediaries also help by providing the means for individuals and businesses to </a:t>
            </a:r>
            <a:r>
              <a:rPr b="1" dirty="0"/>
              <a:t>diversify</a:t>
            </a:r>
            <a:r>
              <a:rPr dirty="0"/>
              <a:t> their asset holdings.</a:t>
            </a:r>
          </a:p>
          <a:p>
            <a:pPr eaLnBrk="1" hangingPunct="1">
              <a:spcBef>
                <a:spcPct val="40000"/>
              </a:spcBef>
            </a:pPr>
            <a:r>
              <a:rPr dirty="0"/>
              <a:t>Low transaction costs allow them to buy a range of assets, pool them, and then sell rights to the diversified pool to individuals.</a:t>
            </a:r>
            <a:endParaRPr b="1" dirty="0"/>
          </a:p>
        </p:txBody>
      </p:sp>
    </p:spTree>
  </p:cSld>
  <p:clrMapOvr>
    <a:masterClrMapping/>
  </p:clrMapOvr>
  <p:transition spd="med">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8"/>
          <p:cNvSpPr>
            <a:spLocks noGrp="1"/>
          </p:cNvSpPr>
          <p:nvPr>
            <p:ph type="title"/>
          </p:nvPr>
        </p:nvSpPr>
        <p:spPr>
          <a:ln/>
        </p:spPr>
        <p:txBody>
          <a:bodyPr vert="horz" wrap="square" lIns="0" tIns="0" rIns="0" bIns="0" anchor="ctr" anchorCtr="0"/>
          <a:lstStyle/>
          <a:p>
            <a:pPr eaLnBrk="1" hangingPunct="1"/>
            <a:r>
              <a:rPr dirty="0"/>
              <a:t>Function of Financial</a:t>
            </a:r>
            <a:br>
              <a:rPr dirty="0"/>
            </a:br>
            <a:r>
              <a:rPr dirty="0"/>
              <a:t>Intermediaries: Indirect Finance</a:t>
            </a:r>
          </a:p>
        </p:txBody>
      </p:sp>
      <p:sp>
        <p:nvSpPr>
          <p:cNvPr id="36866" name="Rectangle 9"/>
          <p:cNvSpPr>
            <a:spLocks noGrp="1"/>
          </p:cNvSpPr>
          <p:nvPr>
            <p:ph idx="1"/>
          </p:nvPr>
        </p:nvSpPr>
        <p:spPr>
          <a:ln/>
        </p:spPr>
        <p:txBody>
          <a:bodyPr vert="horz" wrap="square" lIns="0" tIns="0" rIns="0" bIns="0" anchor="t" anchorCtr="0"/>
          <a:lstStyle/>
          <a:p>
            <a:pPr marL="405130" indent="-405130" eaLnBrk="1" hangingPunct="1">
              <a:spcBef>
                <a:spcPts val="1200"/>
              </a:spcBef>
            </a:pPr>
            <a:r>
              <a:rPr dirty="0"/>
              <a:t>Another reason FIs exist is to reduce the impact of </a:t>
            </a:r>
            <a:r>
              <a:rPr b="1" dirty="0"/>
              <a:t>asymmetric information</a:t>
            </a:r>
            <a:r>
              <a:rPr dirty="0"/>
              <a:t>.</a:t>
            </a:r>
          </a:p>
          <a:p>
            <a:pPr marL="405130" indent="-405130" eaLnBrk="1" hangingPunct="1">
              <a:spcBef>
                <a:spcPts val="1200"/>
              </a:spcBef>
            </a:pPr>
            <a:r>
              <a:rPr dirty="0"/>
              <a:t>One party lacks crucial information about another party, impacting decision-making. </a:t>
            </a:r>
          </a:p>
          <a:p>
            <a:pPr marL="405130" indent="-405130" eaLnBrk="1" hangingPunct="1">
              <a:spcBef>
                <a:spcPts val="1200"/>
              </a:spcBef>
            </a:pPr>
            <a:r>
              <a:rPr dirty="0"/>
              <a:t>We usually discuss this problem along two fronts: adverse selection and moral hazard.</a:t>
            </a:r>
          </a:p>
        </p:txBody>
      </p:sp>
    </p:spTree>
  </p:cSld>
  <p:clrMapOvr>
    <a:masterClrMapping/>
  </p:clrMapOvr>
  <p:transition spd="med">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p:cNvSpPr>
          <p:nvPr>
            <p:ph type="title"/>
          </p:nvPr>
        </p:nvSpPr>
        <p:spPr>
          <a:ln/>
        </p:spPr>
        <p:txBody>
          <a:bodyPr vert="horz" wrap="square" lIns="0" tIns="0" rIns="0" bIns="0" anchor="ctr" anchorCtr="0"/>
          <a:lstStyle/>
          <a:p>
            <a:pPr eaLnBrk="1" hangingPunct="1"/>
            <a:r>
              <a:rPr dirty="0"/>
              <a:t>Function of Financial</a:t>
            </a:r>
            <a:br>
              <a:rPr dirty="0"/>
            </a:br>
            <a:r>
              <a:rPr dirty="0"/>
              <a:t>Intermediaries: Indirect Finance</a:t>
            </a:r>
          </a:p>
        </p:txBody>
      </p:sp>
      <p:sp>
        <p:nvSpPr>
          <p:cNvPr id="37890" name="Rectangle 3"/>
          <p:cNvSpPr>
            <a:spLocks noGrp="1"/>
          </p:cNvSpPr>
          <p:nvPr>
            <p:ph idx="1"/>
          </p:nvPr>
        </p:nvSpPr>
        <p:spPr>
          <a:ln/>
        </p:spPr>
        <p:txBody>
          <a:bodyPr vert="horz" wrap="square" lIns="0" tIns="0" rIns="0" bIns="0" anchor="t" anchorCtr="0"/>
          <a:lstStyle/>
          <a:p>
            <a:pPr marL="405130" indent="-405130" eaLnBrk="1" hangingPunct="1"/>
            <a:r>
              <a:rPr dirty="0"/>
              <a:t>Adverse Selection</a:t>
            </a:r>
          </a:p>
          <a:p>
            <a:pPr marL="914400" lvl="1" indent="-518795" eaLnBrk="1" hangingPunct="1">
              <a:spcBef>
                <a:spcPts val="1200"/>
              </a:spcBef>
              <a:buFont typeface="Times" pitchFamily="-84" charset="0"/>
              <a:buAutoNum type="arabicPeriod"/>
            </a:pPr>
            <a:r>
              <a:rPr dirty="0"/>
              <a:t>Before transaction occurs</a:t>
            </a:r>
          </a:p>
          <a:p>
            <a:pPr marL="914400" lvl="1" indent="-518795" eaLnBrk="1" hangingPunct="1">
              <a:spcBef>
                <a:spcPts val="1200"/>
              </a:spcBef>
              <a:buFont typeface="Times" pitchFamily="-84" charset="0"/>
              <a:buAutoNum type="arabicPeriod"/>
            </a:pPr>
            <a:r>
              <a:rPr dirty="0"/>
              <a:t>Potential borrowers most likely to produce adverse outcome are ones most likely to seek a loan</a:t>
            </a:r>
          </a:p>
          <a:p>
            <a:pPr marL="914400" lvl="1" indent="-518795" eaLnBrk="1" hangingPunct="1">
              <a:spcBef>
                <a:spcPts val="1200"/>
              </a:spcBef>
              <a:buFont typeface="Times" pitchFamily="-84" charset="0"/>
              <a:buAutoNum type="arabicPeriod"/>
            </a:pPr>
            <a:r>
              <a:rPr dirty="0"/>
              <a:t>Similar problems occur with insurance where unhealthy people want their known medical problems covered</a:t>
            </a:r>
          </a:p>
        </p:txBody>
      </p:sp>
    </p:spTree>
  </p:cSld>
  <p:clrMapOvr>
    <a:masterClrMapping/>
  </p:clrMapOvr>
  <p:transition spd="med">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p:cNvSpPr>
          <p:nvPr>
            <p:ph type="title"/>
          </p:nvPr>
        </p:nvSpPr>
        <p:spPr>
          <a:xfrm>
            <a:off x="990600" y="0"/>
            <a:ext cx="8153400" cy="1143000"/>
          </a:xfrm>
          <a:ln/>
        </p:spPr>
        <p:txBody>
          <a:bodyPr vert="horz" wrap="square" lIns="0" tIns="0" rIns="0" bIns="0" anchor="ctr" anchorCtr="0"/>
          <a:lstStyle/>
          <a:p>
            <a:pPr eaLnBrk="1" hangingPunct="1"/>
            <a:r>
              <a:rPr dirty="0"/>
              <a:t>Asymmetric Information: Adverse Selection and Moral Hazard</a:t>
            </a:r>
          </a:p>
        </p:txBody>
      </p:sp>
      <p:sp>
        <p:nvSpPr>
          <p:cNvPr id="38914" name="Rectangle 7"/>
          <p:cNvSpPr>
            <a:spLocks noGrp="1"/>
          </p:cNvSpPr>
          <p:nvPr>
            <p:ph idx="1"/>
          </p:nvPr>
        </p:nvSpPr>
        <p:spPr>
          <a:xfrm>
            <a:off x="381000" y="1447800"/>
            <a:ext cx="8610600" cy="4572000"/>
          </a:xfrm>
          <a:ln/>
        </p:spPr>
        <p:txBody>
          <a:bodyPr vert="horz" wrap="square" lIns="0" tIns="0" rIns="0" bIns="0" anchor="t" anchorCtr="0"/>
          <a:lstStyle/>
          <a:p>
            <a:pPr marL="405130" indent="-405130" eaLnBrk="1" hangingPunct="1">
              <a:spcBef>
                <a:spcPts val="1200"/>
              </a:spcBef>
            </a:pPr>
            <a:r>
              <a:rPr dirty="0"/>
              <a:t>Moral Hazard</a:t>
            </a:r>
          </a:p>
          <a:p>
            <a:pPr marL="914400" lvl="1" indent="-450850" eaLnBrk="1" hangingPunct="1">
              <a:spcBef>
                <a:spcPts val="1200"/>
              </a:spcBef>
              <a:buFont typeface="Times" pitchFamily="-84" charset="0"/>
              <a:buAutoNum type="arabicPeriod"/>
            </a:pPr>
            <a:r>
              <a:rPr dirty="0"/>
              <a:t>After transaction occurs</a:t>
            </a:r>
          </a:p>
          <a:p>
            <a:pPr marL="914400" lvl="1" indent="-450850" eaLnBrk="1" hangingPunct="1">
              <a:spcBef>
                <a:spcPts val="1200"/>
              </a:spcBef>
              <a:buFont typeface="Times" pitchFamily="-84" charset="0"/>
              <a:buAutoNum type="arabicPeriod"/>
            </a:pPr>
            <a:r>
              <a:rPr u="sng" dirty="0"/>
              <a:t>Hazard</a:t>
            </a:r>
            <a:r>
              <a:rPr dirty="0"/>
              <a:t> that borrower has incentives to engage in undesirable (</a:t>
            </a:r>
            <a:r>
              <a:rPr u="sng" dirty="0"/>
              <a:t>immoral</a:t>
            </a:r>
            <a:r>
              <a:rPr dirty="0"/>
              <a:t>) activities making it more likely that won</a:t>
            </a:r>
            <a:r>
              <a:rPr lang="ja-JP" altLang="en-US" dirty="0"/>
              <a:t>’</a:t>
            </a:r>
            <a:r>
              <a:rPr lang="en-US" altLang="ja-JP" dirty="0"/>
              <a:t>t pay loan back</a:t>
            </a:r>
          </a:p>
          <a:p>
            <a:pPr marL="914400" lvl="1" indent="-450850" eaLnBrk="1" hangingPunct="1">
              <a:spcBef>
                <a:spcPts val="1200"/>
              </a:spcBef>
              <a:buFont typeface="Times" pitchFamily="-84" charset="0"/>
              <a:buAutoNum type="arabicPeriod"/>
            </a:pPr>
            <a:r>
              <a:rPr dirty="0"/>
              <a:t>Again, with insurance, people may engage in risky activities only after being insured</a:t>
            </a:r>
          </a:p>
          <a:p>
            <a:pPr marL="914400" lvl="1" indent="-450850" eaLnBrk="1" hangingPunct="1">
              <a:spcBef>
                <a:spcPts val="1200"/>
              </a:spcBef>
              <a:buFont typeface="Times" pitchFamily="-84" charset="0"/>
              <a:buAutoNum type="arabicPeriod"/>
            </a:pPr>
            <a:r>
              <a:rPr dirty="0"/>
              <a:t>Another view is a </a:t>
            </a:r>
            <a:r>
              <a:rPr b="1" dirty="0"/>
              <a:t>conflict of interest</a:t>
            </a:r>
            <a:endParaRPr dirty="0"/>
          </a:p>
        </p:txBody>
      </p:sp>
    </p:spTree>
  </p:cSld>
  <p:clrMapOvr>
    <a:masterClrMapping/>
  </p:clrMapOvr>
  <p:transition spd="med">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p:cNvSpPr>
          <p:nvPr>
            <p:ph type="title"/>
          </p:nvPr>
        </p:nvSpPr>
        <p:spPr>
          <a:xfrm>
            <a:off x="990600" y="0"/>
            <a:ext cx="8153400" cy="1143000"/>
          </a:xfrm>
          <a:ln/>
        </p:spPr>
        <p:txBody>
          <a:bodyPr vert="horz" wrap="square" lIns="0" tIns="0" rIns="0" bIns="0" anchor="ctr" anchorCtr="0"/>
          <a:lstStyle/>
          <a:p>
            <a:pPr eaLnBrk="1" hangingPunct="1"/>
            <a:r>
              <a:rPr dirty="0"/>
              <a:t>Asymmetric Information: Adverse Selection and Moral Hazard</a:t>
            </a:r>
          </a:p>
        </p:txBody>
      </p:sp>
      <p:sp>
        <p:nvSpPr>
          <p:cNvPr id="39938" name="Rectangle 3"/>
          <p:cNvSpPr>
            <a:spLocks noGrp="1"/>
          </p:cNvSpPr>
          <p:nvPr>
            <p:ph idx="1"/>
          </p:nvPr>
        </p:nvSpPr>
        <p:spPr>
          <a:ln/>
        </p:spPr>
        <p:txBody>
          <a:bodyPr vert="horz" wrap="square" lIns="0" tIns="0" rIns="0" bIns="0" anchor="t" anchorCtr="0"/>
          <a:lstStyle/>
          <a:p>
            <a:pPr marL="0" indent="0" eaLnBrk="1" hangingPunct="1">
              <a:spcBef>
                <a:spcPct val="60000"/>
              </a:spcBef>
              <a:buFont typeface="Wingdings" panose="05000000000000000000" pitchFamily="2" charset="2"/>
              <a:buNone/>
            </a:pPr>
            <a:r>
              <a:rPr dirty="0"/>
              <a:t>Financial intermediaries reduce adverse selection and moral hazard problems, enabling them to make profits. How they accomplish this is covered in many of the chapters to come.	</a:t>
            </a:r>
          </a:p>
        </p:txBody>
      </p:sp>
    </p:spTree>
  </p:cSld>
  <p:clrMapOvr>
    <a:masterClrMapping/>
  </p:clrMapOvr>
  <p:transition spd="med">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p:cNvSpPr>
          <p:nvPr>
            <p:ph type="title"/>
          </p:nvPr>
        </p:nvSpPr>
        <p:spPr>
          <a:ln/>
        </p:spPr>
        <p:txBody>
          <a:bodyPr vert="horz" wrap="square" lIns="0" tIns="0" rIns="0" bIns="0" anchor="ctr" anchorCtr="0"/>
          <a:lstStyle/>
          <a:p>
            <a:pPr eaLnBrk="1" hangingPunct="1"/>
            <a:r>
              <a:rPr dirty="0"/>
              <a:t>Economies of Scope and </a:t>
            </a:r>
            <a:br>
              <a:rPr dirty="0"/>
            </a:br>
            <a:r>
              <a:rPr dirty="0"/>
              <a:t>Conflicts of Interest</a:t>
            </a:r>
          </a:p>
        </p:txBody>
      </p:sp>
      <p:sp>
        <p:nvSpPr>
          <p:cNvPr id="40962" name="Rectangle 7"/>
          <p:cNvSpPr>
            <a:spLocks noGrp="1"/>
          </p:cNvSpPr>
          <p:nvPr>
            <p:ph idx="1"/>
          </p:nvPr>
        </p:nvSpPr>
        <p:spPr>
          <a:xfrm>
            <a:off x="304800" y="1371600"/>
            <a:ext cx="8686800" cy="4191000"/>
          </a:xfrm>
          <a:ln/>
        </p:spPr>
        <p:txBody>
          <a:bodyPr vert="horz" wrap="square" lIns="0" tIns="0" rIns="0" bIns="0" anchor="t" anchorCtr="0"/>
          <a:lstStyle/>
          <a:p>
            <a:pPr marL="405130" indent="-405130" eaLnBrk="1" hangingPunct="1">
              <a:spcBef>
                <a:spcPts val="1200"/>
              </a:spcBef>
            </a:pPr>
            <a:r>
              <a:rPr sz="2400" dirty="0"/>
              <a:t>FIs are able to lower the production cost of information by using the information for multiple services: bank accounts, loans, auto insurance, retirement savings, etc.  This is called </a:t>
            </a:r>
            <a:r>
              <a:rPr sz="2400" b="1" dirty="0"/>
              <a:t>economies of scope.</a:t>
            </a:r>
            <a:endParaRPr sz="2400" dirty="0"/>
          </a:p>
          <a:p>
            <a:pPr marL="405130" indent="-405130" eaLnBrk="1" hangingPunct="1">
              <a:spcBef>
                <a:spcPts val="1200"/>
              </a:spcBef>
            </a:pPr>
            <a:r>
              <a:rPr sz="2400" dirty="0"/>
              <a:t>But, providing multiple services may lead to </a:t>
            </a:r>
            <a:r>
              <a:rPr sz="2400" b="1" dirty="0"/>
              <a:t>conflicts of interest</a:t>
            </a:r>
            <a:r>
              <a:rPr sz="2400" dirty="0"/>
              <a:t>, perhaps causing one area of the FI to hide or conceal information from another area (or the economy as a whole).  This may actually make financial markets less efficient!</a:t>
            </a:r>
          </a:p>
        </p:txBody>
      </p:sp>
    </p:spTree>
  </p:cSld>
  <p:clrMapOvr>
    <a:masterClrMapping/>
  </p:clrMapOvr>
  <p:transition spd="med">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9"/>
          <p:cNvSpPr>
            <a:spLocks noGrp="1"/>
          </p:cNvSpPr>
          <p:nvPr>
            <p:ph type="title"/>
          </p:nvPr>
        </p:nvSpPr>
        <p:spPr>
          <a:ln/>
        </p:spPr>
        <p:txBody>
          <a:bodyPr vert="horz" wrap="square" lIns="0" tIns="0" rIns="0" bIns="0" anchor="ctr" anchorCtr="0"/>
          <a:lstStyle/>
          <a:p>
            <a:pPr eaLnBrk="1" hangingPunct="1"/>
            <a:r>
              <a:rPr dirty="0"/>
              <a:t>Types of Financial Intermediaries</a:t>
            </a:r>
          </a:p>
        </p:txBody>
      </p:sp>
      <p:pic>
        <p:nvPicPr>
          <p:cNvPr id="41986" name="Picture 1" descr="tbl02_01.gif"/>
          <p:cNvPicPr>
            <a:picLocks noChangeAspect="1"/>
          </p:cNvPicPr>
          <p:nvPr/>
        </p:nvPicPr>
        <p:blipFill>
          <a:blip r:embed="rId2"/>
          <a:stretch>
            <a:fillRect/>
          </a:stretch>
        </p:blipFill>
        <p:spPr>
          <a:xfrm>
            <a:off x="3124200" y="1219200"/>
            <a:ext cx="5591175" cy="5029200"/>
          </a:xfrm>
          <a:prstGeom prst="rect">
            <a:avLst/>
          </a:prstGeom>
          <a:noFill/>
          <a:ln w="9525">
            <a:noFill/>
          </a:ln>
        </p:spPr>
      </p:pic>
      <p:sp>
        <p:nvSpPr>
          <p:cNvPr id="41987" name="TextBox 2"/>
          <p:cNvSpPr txBox="1">
            <a:spLocks noChangeArrowheads="1"/>
          </p:cNvSpPr>
          <p:nvPr/>
        </p:nvSpPr>
        <p:spPr bwMode="auto">
          <a:xfrm>
            <a:off x="381000" y="1600200"/>
            <a:ext cx="2590800" cy="1938338"/>
          </a:xfrm>
          <a:prstGeom prst="rect">
            <a:avLst/>
          </a:prstGeom>
          <a:noFill/>
          <a:ln>
            <a:noFill/>
          </a:ln>
        </p:spPr>
        <p:txBody>
          <a:bodyPr>
            <a:spAutoFit/>
          </a:bodyPr>
          <a:lstStyle>
            <a:lvl1pPr>
              <a:defRPr sz="3800">
                <a:solidFill>
                  <a:schemeClr val="tx2"/>
                </a:solidFill>
                <a:latin typeface="Arial" panose="020B0604020202020204" pitchFamily="34" charset="0"/>
                <a:ea typeface="ヒラギノ角ゴ Pro W3" charset="0"/>
                <a:cs typeface="ヒラギノ角ゴ Pro W3" charset="0"/>
              </a:defRPr>
            </a:lvl1pPr>
            <a:lvl2pPr marL="742950" indent="-285750">
              <a:defRPr sz="3800">
                <a:solidFill>
                  <a:schemeClr val="tx2"/>
                </a:solidFill>
                <a:latin typeface="Arial" panose="020B0604020202020204" pitchFamily="34" charset="0"/>
                <a:ea typeface="ヒラギノ角ゴ Pro W3" charset="0"/>
                <a:cs typeface="ヒラギノ角ゴ Pro W3" charset="0"/>
              </a:defRPr>
            </a:lvl2pPr>
            <a:lvl3pPr marL="1143000" indent="-228600">
              <a:defRPr sz="3800">
                <a:solidFill>
                  <a:schemeClr val="tx2"/>
                </a:solidFill>
                <a:latin typeface="Arial" panose="020B0604020202020204" pitchFamily="34" charset="0"/>
                <a:ea typeface="ヒラギノ角ゴ Pro W3" charset="0"/>
                <a:cs typeface="ヒラギノ角ゴ Pro W3" charset="0"/>
              </a:defRPr>
            </a:lvl3pPr>
            <a:lvl4pPr marL="1600200" indent="-228600">
              <a:defRPr sz="3800">
                <a:solidFill>
                  <a:schemeClr val="tx2"/>
                </a:solidFill>
                <a:latin typeface="Arial" panose="020B0604020202020204" pitchFamily="34" charset="0"/>
                <a:ea typeface="ヒラギノ角ゴ Pro W3" charset="0"/>
                <a:cs typeface="ヒラギノ角ゴ Pro W3" charset="0"/>
              </a:defRPr>
            </a:lvl4pPr>
            <a:lvl5pPr marL="2057400" indent="-228600">
              <a:defRPr sz="3800">
                <a:solidFill>
                  <a:schemeClr val="tx2"/>
                </a:solidFill>
                <a:latin typeface="Arial" panose="020B0604020202020204" pitchFamily="34" charset="0"/>
                <a:ea typeface="ヒラギノ角ゴ Pro W3" charset="0"/>
                <a:cs typeface="ヒラギノ角ゴ Pro W3" charset="0"/>
              </a:defRPr>
            </a:lvl5pPr>
            <a:lvl6pPr marL="2514600" indent="-228600" eaLnBrk="0" fontAlgn="base" hangingPunct="0">
              <a:spcBef>
                <a:spcPct val="0"/>
              </a:spcBef>
              <a:spcAft>
                <a:spcPct val="0"/>
              </a:spcAft>
              <a:defRPr sz="3800">
                <a:solidFill>
                  <a:schemeClr val="tx2"/>
                </a:solidFill>
                <a:latin typeface="Arial" panose="020B0604020202020204" pitchFamily="34" charset="0"/>
                <a:ea typeface="ヒラギノ角ゴ Pro W3" charset="0"/>
                <a:cs typeface="ヒラギノ角ゴ Pro W3" charset="0"/>
              </a:defRPr>
            </a:lvl6pPr>
            <a:lvl7pPr marL="2971800" indent="-228600" eaLnBrk="0" fontAlgn="base" hangingPunct="0">
              <a:spcBef>
                <a:spcPct val="0"/>
              </a:spcBef>
              <a:spcAft>
                <a:spcPct val="0"/>
              </a:spcAft>
              <a:defRPr sz="3800">
                <a:solidFill>
                  <a:schemeClr val="tx2"/>
                </a:solidFill>
                <a:latin typeface="Arial" panose="020B0604020202020204" pitchFamily="34" charset="0"/>
                <a:ea typeface="ヒラギノ角ゴ Pro W3" charset="0"/>
                <a:cs typeface="ヒラギノ角ゴ Pro W3" charset="0"/>
              </a:defRPr>
            </a:lvl7pPr>
            <a:lvl8pPr marL="3429000" indent="-228600" eaLnBrk="0" fontAlgn="base" hangingPunct="0">
              <a:spcBef>
                <a:spcPct val="0"/>
              </a:spcBef>
              <a:spcAft>
                <a:spcPct val="0"/>
              </a:spcAft>
              <a:defRPr sz="3800">
                <a:solidFill>
                  <a:schemeClr val="tx2"/>
                </a:solidFill>
                <a:latin typeface="Arial" panose="020B0604020202020204" pitchFamily="34" charset="0"/>
                <a:ea typeface="ヒラギノ角ゴ Pro W3" charset="0"/>
                <a:cs typeface="ヒラギノ角ゴ Pro W3" charset="0"/>
              </a:defRPr>
            </a:lvl8pPr>
            <a:lvl9pPr marL="3886200" indent="-228600" eaLnBrk="0" fontAlgn="base" hangingPunct="0">
              <a:spcBef>
                <a:spcPct val="0"/>
              </a:spcBef>
              <a:spcAft>
                <a:spcPct val="0"/>
              </a:spcAft>
              <a:defRPr sz="3800">
                <a:solidFill>
                  <a:schemeClr val="tx2"/>
                </a:solidFill>
                <a:latin typeface="Arial" panose="020B0604020202020204" pitchFamily="34" charset="0"/>
                <a:ea typeface="ヒラギノ角ゴ Pro W3" charset="0"/>
                <a:cs typeface="ヒラギノ角ゴ Pro W3" charset="0"/>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2400" b="1" i="0" u="none" strike="noStrike" kern="1200" cap="none" spc="0" normalizeH="0" baseline="0" noProof="0" dirty="0" smtClean="0">
                <a:ln>
                  <a:noFill/>
                </a:ln>
                <a:solidFill>
                  <a:schemeClr val="tx2"/>
                </a:solidFill>
                <a:effectLst/>
                <a:uLnTx/>
                <a:uFillTx/>
                <a:latin typeface="+mj-lt"/>
                <a:ea typeface="ヒラギノ角ゴ Pro W3" charset="0"/>
                <a:cs typeface="ヒラギノ角ゴ Pro W3" charset="0"/>
              </a:rPr>
              <a:t>Table 2.1 </a:t>
            </a:r>
            <a:r>
              <a:rPr kumimoji="0" lang="en-US" sz="2400" b="0" i="0" u="none" strike="noStrike" kern="1200" cap="none" spc="0" normalizeH="0" baseline="0" noProof="0" dirty="0" smtClean="0">
                <a:ln>
                  <a:noFill/>
                </a:ln>
                <a:solidFill>
                  <a:schemeClr val="tx2"/>
                </a:solidFill>
                <a:effectLst/>
                <a:uLnTx/>
                <a:uFillTx/>
                <a:latin typeface="+mj-lt"/>
                <a:ea typeface="ヒラギノ角ゴ Pro W3" charset="0"/>
                <a:cs typeface="ヒラギノ角ゴ Pro W3" charset="0"/>
              </a:rPr>
              <a:t>Primary Assets and Liabilities of Financial Intermediaries</a:t>
            </a:r>
          </a:p>
        </p:txBody>
      </p:sp>
    </p:spTree>
  </p:cSld>
  <p:clrMapOvr>
    <a:masterClrMapping/>
  </p:clrMapOvr>
  <p:transition spd="med">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9"/>
          <p:cNvSpPr>
            <a:spLocks noGrp="1"/>
          </p:cNvSpPr>
          <p:nvPr>
            <p:ph type="title"/>
          </p:nvPr>
        </p:nvSpPr>
        <p:spPr>
          <a:ln/>
        </p:spPr>
        <p:txBody>
          <a:bodyPr vert="horz" wrap="square" lIns="0" tIns="0" rIns="0" bIns="0" anchor="ctr" anchorCtr="0"/>
          <a:lstStyle/>
          <a:p>
            <a:pPr eaLnBrk="1" hangingPunct="1"/>
            <a:r>
              <a:rPr dirty="0"/>
              <a:t>Types of Financial Intermediaries</a:t>
            </a:r>
          </a:p>
        </p:txBody>
      </p:sp>
      <p:pic>
        <p:nvPicPr>
          <p:cNvPr id="43010" name="Picture 1" descr="tbl02_02.gif"/>
          <p:cNvPicPr>
            <a:picLocks noChangeAspect="1"/>
          </p:cNvPicPr>
          <p:nvPr/>
        </p:nvPicPr>
        <p:blipFill>
          <a:blip r:embed="rId2"/>
          <a:stretch>
            <a:fillRect/>
          </a:stretch>
        </p:blipFill>
        <p:spPr>
          <a:xfrm>
            <a:off x="2895600" y="1295400"/>
            <a:ext cx="6064250" cy="4495800"/>
          </a:xfrm>
          <a:prstGeom prst="rect">
            <a:avLst/>
          </a:prstGeom>
          <a:noFill/>
          <a:ln w="9525">
            <a:noFill/>
          </a:ln>
        </p:spPr>
      </p:pic>
      <p:sp>
        <p:nvSpPr>
          <p:cNvPr id="43011" name="TextBox 2"/>
          <p:cNvSpPr txBox="1">
            <a:spLocks noChangeArrowheads="1"/>
          </p:cNvSpPr>
          <p:nvPr/>
        </p:nvSpPr>
        <p:spPr bwMode="auto">
          <a:xfrm>
            <a:off x="228600" y="1447800"/>
            <a:ext cx="2590800" cy="2308225"/>
          </a:xfrm>
          <a:prstGeom prst="rect">
            <a:avLst/>
          </a:prstGeom>
          <a:noFill/>
          <a:ln>
            <a:noFill/>
          </a:ln>
        </p:spPr>
        <p:txBody>
          <a:bodyPr>
            <a:spAutoFit/>
          </a:bodyPr>
          <a:lstStyle>
            <a:lvl1pPr>
              <a:defRPr sz="3800">
                <a:solidFill>
                  <a:schemeClr val="tx2"/>
                </a:solidFill>
                <a:latin typeface="Arial" panose="020B0604020202020204" pitchFamily="34" charset="0"/>
                <a:ea typeface="ヒラギノ角ゴ Pro W3" charset="0"/>
                <a:cs typeface="ヒラギノ角ゴ Pro W3" charset="0"/>
              </a:defRPr>
            </a:lvl1pPr>
            <a:lvl2pPr marL="742950" indent="-285750">
              <a:defRPr sz="3800">
                <a:solidFill>
                  <a:schemeClr val="tx2"/>
                </a:solidFill>
                <a:latin typeface="Arial" panose="020B0604020202020204" pitchFamily="34" charset="0"/>
                <a:ea typeface="ヒラギノ角ゴ Pro W3" charset="0"/>
                <a:cs typeface="ヒラギノ角ゴ Pro W3" charset="0"/>
              </a:defRPr>
            </a:lvl2pPr>
            <a:lvl3pPr marL="1143000" indent="-228600">
              <a:defRPr sz="3800">
                <a:solidFill>
                  <a:schemeClr val="tx2"/>
                </a:solidFill>
                <a:latin typeface="Arial" panose="020B0604020202020204" pitchFamily="34" charset="0"/>
                <a:ea typeface="ヒラギノ角ゴ Pro W3" charset="0"/>
                <a:cs typeface="ヒラギノ角ゴ Pro W3" charset="0"/>
              </a:defRPr>
            </a:lvl3pPr>
            <a:lvl4pPr marL="1600200" indent="-228600">
              <a:defRPr sz="3800">
                <a:solidFill>
                  <a:schemeClr val="tx2"/>
                </a:solidFill>
                <a:latin typeface="Arial" panose="020B0604020202020204" pitchFamily="34" charset="0"/>
                <a:ea typeface="ヒラギノ角ゴ Pro W3" charset="0"/>
                <a:cs typeface="ヒラギノ角ゴ Pro W3" charset="0"/>
              </a:defRPr>
            </a:lvl4pPr>
            <a:lvl5pPr marL="2057400" indent="-228600">
              <a:defRPr sz="3800">
                <a:solidFill>
                  <a:schemeClr val="tx2"/>
                </a:solidFill>
                <a:latin typeface="Arial" panose="020B0604020202020204" pitchFamily="34" charset="0"/>
                <a:ea typeface="ヒラギノ角ゴ Pro W3" charset="0"/>
                <a:cs typeface="ヒラギノ角ゴ Pro W3" charset="0"/>
              </a:defRPr>
            </a:lvl5pPr>
            <a:lvl6pPr marL="2514600" indent="-228600" eaLnBrk="0" fontAlgn="base" hangingPunct="0">
              <a:spcBef>
                <a:spcPct val="0"/>
              </a:spcBef>
              <a:spcAft>
                <a:spcPct val="0"/>
              </a:spcAft>
              <a:defRPr sz="3800">
                <a:solidFill>
                  <a:schemeClr val="tx2"/>
                </a:solidFill>
                <a:latin typeface="Arial" panose="020B0604020202020204" pitchFamily="34" charset="0"/>
                <a:ea typeface="ヒラギノ角ゴ Pro W3" charset="0"/>
                <a:cs typeface="ヒラギノ角ゴ Pro W3" charset="0"/>
              </a:defRPr>
            </a:lvl6pPr>
            <a:lvl7pPr marL="2971800" indent="-228600" eaLnBrk="0" fontAlgn="base" hangingPunct="0">
              <a:spcBef>
                <a:spcPct val="0"/>
              </a:spcBef>
              <a:spcAft>
                <a:spcPct val="0"/>
              </a:spcAft>
              <a:defRPr sz="3800">
                <a:solidFill>
                  <a:schemeClr val="tx2"/>
                </a:solidFill>
                <a:latin typeface="Arial" panose="020B0604020202020204" pitchFamily="34" charset="0"/>
                <a:ea typeface="ヒラギノ角ゴ Pro W3" charset="0"/>
                <a:cs typeface="ヒラギノ角ゴ Pro W3" charset="0"/>
              </a:defRPr>
            </a:lvl7pPr>
            <a:lvl8pPr marL="3429000" indent="-228600" eaLnBrk="0" fontAlgn="base" hangingPunct="0">
              <a:spcBef>
                <a:spcPct val="0"/>
              </a:spcBef>
              <a:spcAft>
                <a:spcPct val="0"/>
              </a:spcAft>
              <a:defRPr sz="3800">
                <a:solidFill>
                  <a:schemeClr val="tx2"/>
                </a:solidFill>
                <a:latin typeface="Arial" panose="020B0604020202020204" pitchFamily="34" charset="0"/>
                <a:ea typeface="ヒラギノ角ゴ Pro W3" charset="0"/>
                <a:cs typeface="ヒラギノ角ゴ Pro W3" charset="0"/>
              </a:defRPr>
            </a:lvl8pPr>
            <a:lvl9pPr marL="3886200" indent="-228600" eaLnBrk="0" fontAlgn="base" hangingPunct="0">
              <a:spcBef>
                <a:spcPct val="0"/>
              </a:spcBef>
              <a:spcAft>
                <a:spcPct val="0"/>
              </a:spcAft>
              <a:defRPr sz="3800">
                <a:solidFill>
                  <a:schemeClr val="tx2"/>
                </a:solidFill>
                <a:latin typeface="Arial" panose="020B0604020202020204" pitchFamily="34" charset="0"/>
                <a:ea typeface="ヒラギノ角ゴ Pro W3" charset="0"/>
                <a:cs typeface="ヒラギノ角ゴ Pro W3" charset="0"/>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2400" b="1" i="0" u="none" strike="noStrike" kern="1200" cap="none" spc="0" normalizeH="0" baseline="0" noProof="0" dirty="0" smtClean="0">
                <a:ln>
                  <a:noFill/>
                </a:ln>
                <a:solidFill>
                  <a:schemeClr val="tx2"/>
                </a:solidFill>
                <a:effectLst/>
                <a:uLnTx/>
                <a:uFillTx/>
                <a:latin typeface="+mn-lt"/>
                <a:ea typeface="ヒラギノ角ゴ Pro W3" charset="0"/>
                <a:cs typeface="ヒラギノ角ゴ Pro W3" charset="0"/>
              </a:rPr>
              <a:t>Table 2.2 </a:t>
            </a:r>
            <a:r>
              <a:rPr kumimoji="0" lang="en-US" sz="2400" b="0" i="0" u="none" strike="noStrike" kern="1200" cap="none" spc="0" normalizeH="0" baseline="0" noProof="0" dirty="0" smtClean="0">
                <a:ln>
                  <a:noFill/>
                </a:ln>
                <a:solidFill>
                  <a:schemeClr val="tx2"/>
                </a:solidFill>
                <a:effectLst/>
                <a:uLnTx/>
                <a:uFillTx/>
                <a:latin typeface="+mn-lt"/>
                <a:ea typeface="ヒラギノ角ゴ Pro W3" charset="0"/>
                <a:cs typeface="ヒラギノ角ゴ Pro W3" charset="0"/>
              </a:rPr>
              <a:t>Principal Financial Intermediaries and Value of Their Assets</a:t>
            </a:r>
          </a:p>
        </p:txBody>
      </p:sp>
    </p:spTree>
  </p:cSld>
  <p:clrMapOvr>
    <a:masterClrMapping/>
  </p:clrMapOvr>
  <p:transition spd="med">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p:cNvSpPr>
          <p:nvPr>
            <p:ph type="title"/>
          </p:nvPr>
        </p:nvSpPr>
        <p:spPr>
          <a:ln/>
        </p:spPr>
        <p:txBody>
          <a:bodyPr vert="horz" wrap="square" lIns="0" tIns="0" rIns="0" bIns="0" anchor="ctr" anchorCtr="0"/>
          <a:lstStyle/>
          <a:p>
            <a:pPr eaLnBrk="1" hangingPunct="1"/>
            <a:r>
              <a:rPr dirty="0"/>
              <a:t>Types of Financial Intermediaries</a:t>
            </a:r>
          </a:p>
        </p:txBody>
      </p:sp>
      <p:sp>
        <p:nvSpPr>
          <p:cNvPr id="44034" name="Rectangle 4"/>
          <p:cNvSpPr>
            <a:spLocks noGrp="1"/>
          </p:cNvSpPr>
          <p:nvPr>
            <p:ph idx="1"/>
          </p:nvPr>
        </p:nvSpPr>
        <p:spPr>
          <a:xfrm>
            <a:off x="304800" y="1447800"/>
            <a:ext cx="8229600" cy="4495800"/>
          </a:xfrm>
          <a:ln/>
        </p:spPr>
        <p:txBody>
          <a:bodyPr vert="horz" wrap="square" lIns="0" tIns="0" rIns="0" bIns="0" anchor="t" anchorCtr="0"/>
          <a:lstStyle/>
          <a:p>
            <a:pPr eaLnBrk="1" hangingPunct="1"/>
            <a:r>
              <a:rPr sz="2400" dirty="0"/>
              <a:t>Depository Institutions (Banks): accept deposits and make loans. These include commercial banks and thrifts.</a:t>
            </a:r>
          </a:p>
          <a:p>
            <a:pPr eaLnBrk="1" hangingPunct="1">
              <a:spcBef>
                <a:spcPts val="1200"/>
              </a:spcBef>
            </a:pPr>
            <a:r>
              <a:rPr sz="2400" dirty="0"/>
              <a:t>Commercial banks (11,343 at end of 2012)</a:t>
            </a:r>
          </a:p>
          <a:p>
            <a:pPr lvl="1" eaLnBrk="1" hangingPunct="1">
              <a:buFont typeface="Arial" panose="020B0604020202020204" pitchFamily="34" charset="0"/>
              <a:buChar char="─"/>
            </a:pPr>
            <a:r>
              <a:rPr sz="2000" dirty="0"/>
              <a:t>Raise funds primarily by issuing checkable, savings, and time deposits which are used to make commercial, consumer and mortgage loans</a:t>
            </a:r>
          </a:p>
          <a:p>
            <a:pPr lvl="1" eaLnBrk="1" hangingPunct="1">
              <a:buFont typeface="Arial" panose="020B0604020202020204" pitchFamily="34" charset="0"/>
              <a:buChar char="─"/>
            </a:pPr>
            <a:r>
              <a:rPr sz="2000" dirty="0"/>
              <a:t>Collectively, these banks comprise the largest financial intermediary and have the most diversified asset portfolios</a:t>
            </a:r>
          </a:p>
        </p:txBody>
      </p:sp>
    </p:spTree>
  </p:cSld>
  <p:clrMapOvr>
    <a:masterClrMapping/>
  </p:clrMapOvr>
  <p:transition spd="med">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p:cNvSpPr>
          <p:nvPr>
            <p:ph type="title"/>
          </p:nvPr>
        </p:nvSpPr>
        <p:spPr>
          <a:ln/>
        </p:spPr>
        <p:txBody>
          <a:bodyPr vert="horz" wrap="square" lIns="0" tIns="0" rIns="0" bIns="0" anchor="ctr" anchorCtr="0"/>
          <a:lstStyle/>
          <a:p>
            <a:pPr eaLnBrk="1" hangingPunct="1"/>
            <a:r>
              <a:rPr dirty="0"/>
              <a:t>Types of Financial Intermediaries</a:t>
            </a:r>
          </a:p>
        </p:txBody>
      </p:sp>
      <p:sp>
        <p:nvSpPr>
          <p:cNvPr id="45058" name="Rectangle 3"/>
          <p:cNvSpPr>
            <a:spLocks noGrp="1"/>
          </p:cNvSpPr>
          <p:nvPr>
            <p:ph idx="1"/>
          </p:nvPr>
        </p:nvSpPr>
        <p:spPr>
          <a:xfrm>
            <a:off x="304800" y="1447800"/>
            <a:ext cx="8229600" cy="4495800"/>
          </a:xfrm>
          <a:ln/>
        </p:spPr>
        <p:txBody>
          <a:bodyPr vert="horz" wrap="square" lIns="0" tIns="0" rIns="0" bIns="0" anchor="t" anchorCtr="0"/>
          <a:lstStyle/>
          <a:p>
            <a:pPr eaLnBrk="1" hangingPunct="1"/>
            <a:r>
              <a:rPr sz="2400" dirty="0"/>
              <a:t>Thrifts: S&amp;Ls &amp; Mutual Savings Banks (918) and Credit Unions (905)</a:t>
            </a:r>
          </a:p>
          <a:p>
            <a:pPr lvl="1" eaLnBrk="1" hangingPunct="1">
              <a:buFont typeface="Arial" panose="020B0604020202020204" pitchFamily="34" charset="0"/>
              <a:buChar char="─"/>
            </a:pPr>
            <a:r>
              <a:rPr sz="2000" dirty="0"/>
              <a:t>Raise funds primarily by issuing savings, time, and checkable deposits which are most often used to make mortgage and consumer loans, with commercial loans also becoming more prevalent at S&amp;Ls and Mutual Savings Banks</a:t>
            </a:r>
          </a:p>
          <a:p>
            <a:pPr lvl="1" eaLnBrk="1" hangingPunct="1">
              <a:buFont typeface="Arial" panose="020B0604020202020204" pitchFamily="34" charset="0"/>
              <a:buChar char="─"/>
            </a:pPr>
            <a:r>
              <a:rPr sz="2000" dirty="0"/>
              <a:t>Mutual savings banks and credit unions issue deposits as shares and are owned collectively by their depositors, most of which at credit unions belong to a particular group, e.g., a company</a:t>
            </a:r>
            <a:r>
              <a:rPr lang="ja-JP" altLang="en-US" sz="2000" dirty="0"/>
              <a:t>’</a:t>
            </a:r>
            <a:r>
              <a:rPr lang="en-US" altLang="ja-JP" sz="2000" dirty="0"/>
              <a:t>s workers</a:t>
            </a:r>
            <a:endParaRPr sz="2000" dirty="0"/>
          </a:p>
        </p:txBody>
      </p:sp>
    </p:spTree>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9"/>
          <p:cNvSpPr>
            <a:spLocks noGrp="1"/>
          </p:cNvSpPr>
          <p:nvPr>
            <p:ph type="title"/>
          </p:nvPr>
        </p:nvSpPr>
        <p:spPr>
          <a:ln/>
        </p:spPr>
        <p:txBody>
          <a:bodyPr vert="horz" wrap="square" lIns="0" tIns="0" rIns="0" bIns="0" anchor="ctr" anchorCtr="0"/>
          <a:lstStyle/>
          <a:p>
            <a:pPr eaLnBrk="1" hangingPunct="1"/>
            <a:r>
              <a:rPr dirty="0"/>
              <a:t>Chapter Preview</a:t>
            </a:r>
          </a:p>
        </p:txBody>
      </p:sp>
      <p:sp>
        <p:nvSpPr>
          <p:cNvPr id="9218" name="Rectangle 10"/>
          <p:cNvSpPr>
            <a:spLocks noGrp="1"/>
          </p:cNvSpPr>
          <p:nvPr>
            <p:ph idx="1"/>
          </p:nvPr>
        </p:nvSpPr>
        <p:spPr>
          <a:ln/>
        </p:spPr>
        <p:txBody>
          <a:bodyPr vert="horz" wrap="square" lIns="0" tIns="0" rIns="0" bIns="0" anchor="t" anchorCtr="0"/>
          <a:lstStyle/>
          <a:p>
            <a:pPr marL="0" indent="0" eaLnBrk="1" hangingPunct="1">
              <a:lnSpc>
                <a:spcPct val="90000"/>
              </a:lnSpc>
              <a:buFont typeface="Wingdings" panose="05000000000000000000" pitchFamily="2" charset="2"/>
              <a:buNone/>
            </a:pPr>
            <a:r>
              <a:rPr sz="2400" dirty="0"/>
              <a:t>In this chapter, we examine the role of the financial system in an advanced economy. We study the effects of financial markets and institutions on the economy, and look at their general structure and operations. Topics include:</a:t>
            </a:r>
          </a:p>
          <a:p>
            <a:pPr lvl="1" eaLnBrk="1" hangingPunct="1">
              <a:lnSpc>
                <a:spcPct val="90000"/>
              </a:lnSpc>
              <a:buFont typeface="Arial" panose="020B0604020202020204" pitchFamily="34" charset="0"/>
              <a:buChar char="─"/>
            </a:pPr>
            <a:r>
              <a:rPr sz="2000" dirty="0"/>
              <a:t>Function of Financial Markets</a:t>
            </a:r>
          </a:p>
          <a:p>
            <a:pPr lvl="1" eaLnBrk="1" hangingPunct="1">
              <a:lnSpc>
                <a:spcPct val="90000"/>
              </a:lnSpc>
              <a:buFont typeface="Arial" panose="020B0604020202020204" pitchFamily="34" charset="0"/>
              <a:buChar char="─"/>
            </a:pPr>
            <a:r>
              <a:rPr sz="2000" dirty="0"/>
              <a:t>Structure of Financial Markets</a:t>
            </a:r>
          </a:p>
          <a:p>
            <a:pPr lvl="1" eaLnBrk="1" hangingPunct="1">
              <a:lnSpc>
                <a:spcPct val="90000"/>
              </a:lnSpc>
              <a:buFont typeface="Arial" panose="020B0604020202020204" pitchFamily="34" charset="0"/>
              <a:buChar char="─"/>
            </a:pPr>
            <a:r>
              <a:rPr sz="2000" dirty="0"/>
              <a:t>Internationalization of Financial Markets</a:t>
            </a:r>
          </a:p>
          <a:p>
            <a:pPr lvl="1" eaLnBrk="1" hangingPunct="1">
              <a:lnSpc>
                <a:spcPct val="90000"/>
              </a:lnSpc>
              <a:buFont typeface="Arial" panose="020B0604020202020204" pitchFamily="34" charset="0"/>
              <a:buChar char="─"/>
            </a:pPr>
            <a:r>
              <a:rPr sz="2000" dirty="0"/>
              <a:t>Function of Financial Intermediaries: Indirect Finance</a:t>
            </a:r>
          </a:p>
          <a:p>
            <a:pPr lvl="1" eaLnBrk="1" hangingPunct="1">
              <a:lnSpc>
                <a:spcPct val="90000"/>
              </a:lnSpc>
              <a:buFont typeface="Arial" panose="020B0604020202020204" pitchFamily="34" charset="0"/>
              <a:buChar char="─"/>
            </a:pPr>
            <a:r>
              <a:rPr sz="2000" dirty="0"/>
              <a:t>Types of Financial Intermediaries</a:t>
            </a:r>
          </a:p>
          <a:p>
            <a:pPr lvl="1" eaLnBrk="1" hangingPunct="1">
              <a:lnSpc>
                <a:spcPct val="90000"/>
              </a:lnSpc>
              <a:buFont typeface="Arial" panose="020B0604020202020204" pitchFamily="34" charset="0"/>
              <a:buChar char="─"/>
            </a:pPr>
            <a:r>
              <a:rPr sz="2000" dirty="0"/>
              <a:t>Regulation of the Financial System</a:t>
            </a:r>
          </a:p>
        </p:txBody>
      </p:sp>
    </p:spTree>
  </p:cSld>
  <p:clrMapOvr>
    <a:masterClrMapping/>
  </p:clrMapOvr>
  <p:transition spd="med">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p:cNvSpPr>
          <p:nvPr>
            <p:ph type="title"/>
          </p:nvPr>
        </p:nvSpPr>
        <p:spPr>
          <a:ln/>
        </p:spPr>
        <p:txBody>
          <a:bodyPr vert="horz" wrap="square" lIns="0" tIns="0" rIns="0" bIns="0" anchor="ctr" anchorCtr="0"/>
          <a:lstStyle/>
          <a:p>
            <a:pPr eaLnBrk="1" hangingPunct="1"/>
            <a:r>
              <a:rPr dirty="0"/>
              <a:t>Contractual Savings </a:t>
            </a:r>
            <a:br>
              <a:rPr dirty="0"/>
            </a:br>
            <a:r>
              <a:rPr dirty="0"/>
              <a:t>Institutions (CSIs)</a:t>
            </a:r>
          </a:p>
        </p:txBody>
      </p:sp>
      <p:sp>
        <p:nvSpPr>
          <p:cNvPr id="46082" name="Rectangle 4"/>
          <p:cNvSpPr>
            <a:spLocks noGrp="1"/>
          </p:cNvSpPr>
          <p:nvPr>
            <p:ph idx="1"/>
          </p:nvPr>
        </p:nvSpPr>
        <p:spPr>
          <a:xfrm>
            <a:off x="304800" y="1447800"/>
            <a:ext cx="8229600" cy="4572000"/>
          </a:xfrm>
          <a:ln/>
        </p:spPr>
        <p:txBody>
          <a:bodyPr vert="horz" wrap="square" lIns="0" tIns="0" rIns="0" bIns="0" anchor="t" anchorCtr="0"/>
          <a:lstStyle/>
          <a:p>
            <a:pPr eaLnBrk="1" hangingPunct="1"/>
            <a:r>
              <a:rPr sz="2400" dirty="0"/>
              <a:t>All CSIs acquire funds from clients at periodic intervals on a contractual basis and have fairly predictable future payout requirements.</a:t>
            </a:r>
          </a:p>
          <a:p>
            <a:pPr lvl="1" eaLnBrk="1" hangingPunct="1">
              <a:buFont typeface="Arial" panose="020B0604020202020204" pitchFamily="34" charset="0"/>
              <a:buChar char="─"/>
            </a:pPr>
            <a:r>
              <a:rPr sz="2000" b="1" dirty="0"/>
              <a:t>Life Insurance Companies</a:t>
            </a:r>
            <a:r>
              <a:rPr sz="2000" dirty="0"/>
              <a:t> receive funds from policy premiums, can invest in less liquid corporate securities and mortgages, since actual benefit pay outs are close to those predicted by actuarial analysis</a:t>
            </a:r>
          </a:p>
          <a:p>
            <a:pPr lvl="1" eaLnBrk="1" hangingPunct="1">
              <a:buFont typeface="Arial" panose="020B0604020202020204" pitchFamily="34" charset="0"/>
              <a:buChar char="─"/>
            </a:pPr>
            <a:r>
              <a:rPr sz="2000" b="1" dirty="0"/>
              <a:t>Fire and Casualty Insurance Companies</a:t>
            </a:r>
            <a:r>
              <a:rPr sz="2000" dirty="0"/>
              <a:t> receive funds from policy premiums, must invest most in liquid government and corporate securities, since loss events are harder to predict</a:t>
            </a:r>
          </a:p>
        </p:txBody>
      </p:sp>
    </p:spTree>
  </p:cSld>
  <p:clrMapOvr>
    <a:masterClrMapping/>
  </p:clrMapOvr>
  <p:transition spd="med">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p:cNvSpPr>
          <p:nvPr>
            <p:ph type="title"/>
          </p:nvPr>
        </p:nvSpPr>
        <p:spPr>
          <a:ln/>
        </p:spPr>
        <p:txBody>
          <a:bodyPr vert="horz" wrap="square" lIns="0" tIns="0" rIns="0" bIns="0" anchor="ctr" anchorCtr="0"/>
          <a:lstStyle/>
          <a:p>
            <a:pPr eaLnBrk="1" hangingPunct="1"/>
            <a:r>
              <a:rPr dirty="0"/>
              <a:t>Contractual Savings </a:t>
            </a:r>
            <a:br>
              <a:rPr dirty="0"/>
            </a:br>
            <a:r>
              <a:rPr dirty="0"/>
              <a:t>Institutions (CSIs)</a:t>
            </a:r>
          </a:p>
        </p:txBody>
      </p:sp>
      <p:sp>
        <p:nvSpPr>
          <p:cNvPr id="47106" name="Rectangle 3"/>
          <p:cNvSpPr>
            <a:spLocks noGrp="1"/>
          </p:cNvSpPr>
          <p:nvPr>
            <p:ph idx="1"/>
          </p:nvPr>
        </p:nvSpPr>
        <p:spPr>
          <a:ln/>
        </p:spPr>
        <p:txBody>
          <a:bodyPr vert="horz" wrap="square" lIns="0" tIns="0" rIns="0" bIns="0" anchor="t" anchorCtr="0"/>
          <a:lstStyle/>
          <a:p>
            <a:pPr eaLnBrk="1" hangingPunct="1"/>
            <a:r>
              <a:rPr sz="2400" dirty="0"/>
              <a:t>All CSIs acquire funds from clients at periodic intervals on a contractual basis and have fairly predictable future payout requirements.</a:t>
            </a:r>
          </a:p>
          <a:p>
            <a:pPr lvl="1" eaLnBrk="1" hangingPunct="1">
              <a:buFont typeface="Arial" panose="020B0604020202020204" pitchFamily="34" charset="0"/>
              <a:buChar char="─"/>
            </a:pPr>
            <a:r>
              <a:rPr sz="2000" b="1" dirty="0"/>
              <a:t>Pension and Government Retirement Funds</a:t>
            </a:r>
            <a:r>
              <a:rPr sz="2000" dirty="0"/>
              <a:t> hosted by corporations and state and local governments acquire funds through employee and employer payroll contributions, invest in corporate securities, and provide retirement income via annuities</a:t>
            </a:r>
          </a:p>
        </p:txBody>
      </p:sp>
    </p:spTree>
  </p:cSld>
  <p:clrMapOvr>
    <a:masterClrMapping/>
  </p:clrMapOvr>
  <p:transition spd="med">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p:cNvSpPr>
          <p:nvPr>
            <p:ph type="title"/>
          </p:nvPr>
        </p:nvSpPr>
        <p:spPr>
          <a:ln/>
        </p:spPr>
        <p:txBody>
          <a:bodyPr vert="horz" wrap="square" lIns="0" tIns="0" rIns="0" bIns="0" anchor="ctr" anchorCtr="0"/>
          <a:lstStyle/>
          <a:p>
            <a:pPr eaLnBrk="1" hangingPunct="1"/>
            <a:r>
              <a:rPr dirty="0"/>
              <a:t>Types of Financial Intermediaries</a:t>
            </a:r>
          </a:p>
        </p:txBody>
      </p:sp>
      <p:sp>
        <p:nvSpPr>
          <p:cNvPr id="48130" name="Rectangle 4"/>
          <p:cNvSpPr>
            <a:spLocks noGrp="1"/>
          </p:cNvSpPr>
          <p:nvPr>
            <p:ph idx="1"/>
          </p:nvPr>
        </p:nvSpPr>
        <p:spPr>
          <a:ln/>
        </p:spPr>
        <p:txBody>
          <a:bodyPr vert="horz" wrap="square" lIns="0" tIns="0" rIns="0" bIns="0" anchor="t" anchorCtr="0"/>
          <a:lstStyle/>
          <a:p>
            <a:pPr eaLnBrk="1" hangingPunct="1">
              <a:lnSpc>
                <a:spcPct val="90000"/>
              </a:lnSpc>
              <a:spcBef>
                <a:spcPct val="40000"/>
              </a:spcBef>
            </a:pPr>
            <a:r>
              <a:rPr b="1" dirty="0"/>
              <a:t>Finance Companies</a:t>
            </a:r>
            <a:r>
              <a:rPr dirty="0"/>
              <a:t> sell commercial paper </a:t>
            </a:r>
            <a:br>
              <a:rPr dirty="0"/>
            </a:br>
            <a:r>
              <a:rPr dirty="0"/>
              <a:t>(a short-term debt instrument) and issue bonds and stocks to raise funds to lend to consumers to buy durable goods, and to small businesses for operations.</a:t>
            </a:r>
          </a:p>
          <a:p>
            <a:pPr eaLnBrk="1" hangingPunct="1">
              <a:lnSpc>
                <a:spcPct val="90000"/>
              </a:lnSpc>
              <a:spcBef>
                <a:spcPct val="40000"/>
              </a:spcBef>
            </a:pPr>
            <a:r>
              <a:rPr b="1" dirty="0"/>
              <a:t>Mutual Funds </a:t>
            </a:r>
            <a:r>
              <a:rPr dirty="0"/>
              <a:t>acquire funds by selling shares to individual investors (many of whose shares are held in retirement accounts) and use the proceeds to purchase large, diversified portfolios of stocks and bonds.</a:t>
            </a:r>
          </a:p>
        </p:txBody>
      </p:sp>
    </p:spTree>
  </p:cSld>
  <p:clrMapOvr>
    <a:masterClrMapping/>
  </p:clrMapOvr>
  <p:transition spd="med">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p:cNvSpPr>
          <p:nvPr>
            <p:ph type="title"/>
          </p:nvPr>
        </p:nvSpPr>
        <p:spPr>
          <a:ln/>
        </p:spPr>
        <p:txBody>
          <a:bodyPr vert="horz" wrap="square" lIns="0" tIns="0" rIns="0" bIns="0" anchor="ctr" anchorCtr="0"/>
          <a:lstStyle/>
          <a:p>
            <a:pPr eaLnBrk="1" hangingPunct="1"/>
            <a:r>
              <a:rPr dirty="0"/>
              <a:t>Types of Financial Intermediaries</a:t>
            </a:r>
          </a:p>
        </p:txBody>
      </p:sp>
      <p:sp>
        <p:nvSpPr>
          <p:cNvPr id="49154" name="Rectangle 3"/>
          <p:cNvSpPr>
            <a:spLocks noGrp="1"/>
          </p:cNvSpPr>
          <p:nvPr>
            <p:ph idx="1"/>
          </p:nvPr>
        </p:nvSpPr>
        <p:spPr>
          <a:ln/>
        </p:spPr>
        <p:txBody>
          <a:bodyPr vert="horz" wrap="square" lIns="0" tIns="0" rIns="0" bIns="0" anchor="t" anchorCtr="0"/>
          <a:lstStyle/>
          <a:p>
            <a:pPr eaLnBrk="1" hangingPunct="1">
              <a:spcBef>
                <a:spcPct val="40000"/>
              </a:spcBef>
            </a:pPr>
            <a:r>
              <a:rPr b="1" dirty="0"/>
              <a:t>Money Market</a:t>
            </a:r>
            <a:r>
              <a:rPr dirty="0"/>
              <a:t> </a:t>
            </a:r>
            <a:r>
              <a:rPr b="1" dirty="0"/>
              <a:t>Mutual Funds</a:t>
            </a:r>
            <a:r>
              <a:rPr dirty="0"/>
              <a:t> acquire funds by selling checkable deposit-like shares to individual investors and use the proceeds to purchase highly liquid and safe short-term money market instruments.</a:t>
            </a:r>
          </a:p>
          <a:p>
            <a:pPr eaLnBrk="1" hangingPunct="1"/>
            <a:r>
              <a:rPr b="1" dirty="0"/>
              <a:t>Investment Banks </a:t>
            </a:r>
            <a:r>
              <a:rPr dirty="0"/>
              <a:t>advise companies on securities to issue, underwriting security offerings, offer M&amp;A assistance, and act as dealers in security markets.</a:t>
            </a:r>
          </a:p>
          <a:p>
            <a:pPr eaLnBrk="1" hangingPunct="1">
              <a:spcBef>
                <a:spcPct val="40000"/>
              </a:spcBef>
            </a:pPr>
            <a:endParaRPr dirty="0"/>
          </a:p>
        </p:txBody>
      </p:sp>
    </p:spTree>
  </p:cSld>
  <p:clrMapOvr>
    <a:masterClrMapping/>
  </p:clrMapOvr>
  <p:transition spd="med">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9"/>
          <p:cNvSpPr>
            <a:spLocks noGrp="1"/>
          </p:cNvSpPr>
          <p:nvPr>
            <p:ph type="title"/>
          </p:nvPr>
        </p:nvSpPr>
        <p:spPr>
          <a:ln/>
        </p:spPr>
        <p:txBody>
          <a:bodyPr vert="horz" wrap="square" lIns="0" tIns="0" rIns="0" bIns="0" anchor="ctr" anchorCtr="0"/>
          <a:lstStyle/>
          <a:p>
            <a:pPr eaLnBrk="1" hangingPunct="1"/>
            <a:r>
              <a:rPr dirty="0"/>
              <a:t>Regulatory Agencies</a:t>
            </a:r>
          </a:p>
        </p:txBody>
      </p:sp>
      <p:pic>
        <p:nvPicPr>
          <p:cNvPr id="50178" name="Picture 1" descr="tbl02_03a.gif"/>
          <p:cNvPicPr>
            <a:picLocks noChangeAspect="1"/>
          </p:cNvPicPr>
          <p:nvPr/>
        </p:nvPicPr>
        <p:blipFill>
          <a:blip r:embed="rId2"/>
          <a:stretch>
            <a:fillRect/>
          </a:stretch>
        </p:blipFill>
        <p:spPr>
          <a:xfrm>
            <a:off x="1219200" y="2133600"/>
            <a:ext cx="7010400" cy="4130675"/>
          </a:xfrm>
          <a:prstGeom prst="rect">
            <a:avLst/>
          </a:prstGeom>
          <a:noFill/>
          <a:ln w="9525">
            <a:noFill/>
          </a:ln>
        </p:spPr>
      </p:pic>
      <p:sp>
        <p:nvSpPr>
          <p:cNvPr id="50179" name="TextBox 2"/>
          <p:cNvSpPr txBox="1">
            <a:spLocks noChangeArrowheads="1"/>
          </p:cNvSpPr>
          <p:nvPr/>
        </p:nvSpPr>
        <p:spPr bwMode="auto">
          <a:xfrm>
            <a:off x="838200" y="1219200"/>
            <a:ext cx="8001000" cy="830263"/>
          </a:xfrm>
          <a:prstGeom prst="rect">
            <a:avLst/>
          </a:prstGeom>
          <a:noFill/>
          <a:ln>
            <a:noFill/>
          </a:ln>
        </p:spPr>
        <p:txBody>
          <a:bodyPr>
            <a:spAutoFit/>
          </a:bodyPr>
          <a:lstStyle>
            <a:lvl1pPr>
              <a:defRPr sz="3800">
                <a:solidFill>
                  <a:schemeClr val="tx2"/>
                </a:solidFill>
                <a:latin typeface="Arial" panose="020B0604020202020204" pitchFamily="34" charset="0"/>
                <a:ea typeface="ヒラギノ角ゴ Pro W3" charset="0"/>
                <a:cs typeface="ヒラギノ角ゴ Pro W3" charset="0"/>
              </a:defRPr>
            </a:lvl1pPr>
            <a:lvl2pPr marL="742950" indent="-285750">
              <a:defRPr sz="3800">
                <a:solidFill>
                  <a:schemeClr val="tx2"/>
                </a:solidFill>
                <a:latin typeface="Arial" panose="020B0604020202020204" pitchFamily="34" charset="0"/>
                <a:ea typeface="ヒラギノ角ゴ Pro W3" charset="0"/>
                <a:cs typeface="ヒラギノ角ゴ Pro W3" charset="0"/>
              </a:defRPr>
            </a:lvl2pPr>
            <a:lvl3pPr marL="1143000" indent="-228600">
              <a:defRPr sz="3800">
                <a:solidFill>
                  <a:schemeClr val="tx2"/>
                </a:solidFill>
                <a:latin typeface="Arial" panose="020B0604020202020204" pitchFamily="34" charset="0"/>
                <a:ea typeface="ヒラギノ角ゴ Pro W3" charset="0"/>
                <a:cs typeface="ヒラギノ角ゴ Pro W3" charset="0"/>
              </a:defRPr>
            </a:lvl3pPr>
            <a:lvl4pPr marL="1600200" indent="-228600">
              <a:defRPr sz="3800">
                <a:solidFill>
                  <a:schemeClr val="tx2"/>
                </a:solidFill>
                <a:latin typeface="Arial" panose="020B0604020202020204" pitchFamily="34" charset="0"/>
                <a:ea typeface="ヒラギノ角ゴ Pro W3" charset="0"/>
                <a:cs typeface="ヒラギノ角ゴ Pro W3" charset="0"/>
              </a:defRPr>
            </a:lvl4pPr>
            <a:lvl5pPr marL="2057400" indent="-228600">
              <a:defRPr sz="3800">
                <a:solidFill>
                  <a:schemeClr val="tx2"/>
                </a:solidFill>
                <a:latin typeface="Arial" panose="020B0604020202020204" pitchFamily="34" charset="0"/>
                <a:ea typeface="ヒラギノ角ゴ Pro W3" charset="0"/>
                <a:cs typeface="ヒラギノ角ゴ Pro W3" charset="0"/>
              </a:defRPr>
            </a:lvl5pPr>
            <a:lvl6pPr marL="2514600" indent="-228600" eaLnBrk="0" fontAlgn="base" hangingPunct="0">
              <a:spcBef>
                <a:spcPct val="0"/>
              </a:spcBef>
              <a:spcAft>
                <a:spcPct val="0"/>
              </a:spcAft>
              <a:defRPr sz="3800">
                <a:solidFill>
                  <a:schemeClr val="tx2"/>
                </a:solidFill>
                <a:latin typeface="Arial" panose="020B0604020202020204" pitchFamily="34" charset="0"/>
                <a:ea typeface="ヒラギノ角ゴ Pro W3" charset="0"/>
                <a:cs typeface="ヒラギノ角ゴ Pro W3" charset="0"/>
              </a:defRPr>
            </a:lvl6pPr>
            <a:lvl7pPr marL="2971800" indent="-228600" eaLnBrk="0" fontAlgn="base" hangingPunct="0">
              <a:spcBef>
                <a:spcPct val="0"/>
              </a:spcBef>
              <a:spcAft>
                <a:spcPct val="0"/>
              </a:spcAft>
              <a:defRPr sz="3800">
                <a:solidFill>
                  <a:schemeClr val="tx2"/>
                </a:solidFill>
                <a:latin typeface="Arial" panose="020B0604020202020204" pitchFamily="34" charset="0"/>
                <a:ea typeface="ヒラギノ角ゴ Pro W3" charset="0"/>
                <a:cs typeface="ヒラギノ角ゴ Pro W3" charset="0"/>
              </a:defRPr>
            </a:lvl7pPr>
            <a:lvl8pPr marL="3429000" indent="-228600" eaLnBrk="0" fontAlgn="base" hangingPunct="0">
              <a:spcBef>
                <a:spcPct val="0"/>
              </a:spcBef>
              <a:spcAft>
                <a:spcPct val="0"/>
              </a:spcAft>
              <a:defRPr sz="3800">
                <a:solidFill>
                  <a:schemeClr val="tx2"/>
                </a:solidFill>
                <a:latin typeface="Arial" panose="020B0604020202020204" pitchFamily="34" charset="0"/>
                <a:ea typeface="ヒラギノ角ゴ Pro W3" charset="0"/>
                <a:cs typeface="ヒラギノ角ゴ Pro W3" charset="0"/>
              </a:defRPr>
            </a:lvl8pPr>
            <a:lvl9pPr marL="3886200" indent="-228600" eaLnBrk="0" fontAlgn="base" hangingPunct="0">
              <a:spcBef>
                <a:spcPct val="0"/>
              </a:spcBef>
              <a:spcAft>
                <a:spcPct val="0"/>
              </a:spcAft>
              <a:defRPr sz="3800">
                <a:solidFill>
                  <a:schemeClr val="tx2"/>
                </a:solidFill>
                <a:latin typeface="Arial" panose="020B0604020202020204" pitchFamily="34" charset="0"/>
                <a:ea typeface="ヒラギノ角ゴ Pro W3" charset="0"/>
                <a:cs typeface="ヒラギノ角ゴ Pro W3" charset="0"/>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2400" b="1" i="0" u="none" strike="noStrike" kern="1200" cap="none" spc="0" normalizeH="0" baseline="0" noProof="0" dirty="0" smtClean="0">
                <a:ln>
                  <a:noFill/>
                </a:ln>
                <a:solidFill>
                  <a:schemeClr val="tx2"/>
                </a:solidFill>
                <a:effectLst/>
                <a:uLnTx/>
                <a:uFillTx/>
                <a:latin typeface="+mn-lt"/>
                <a:ea typeface="ヒラギノ角ゴ Pro W3" charset="0"/>
                <a:cs typeface="ヒラギノ角ゴ Pro W3" charset="0"/>
              </a:rPr>
              <a:t>Table 2.3 </a:t>
            </a:r>
            <a:r>
              <a:rPr kumimoji="0" lang="en-US" sz="2400" b="0" i="0" u="none" strike="noStrike" kern="1200" cap="none" spc="0" normalizeH="0" baseline="0" noProof="0" dirty="0" smtClean="0">
                <a:ln>
                  <a:noFill/>
                </a:ln>
                <a:solidFill>
                  <a:schemeClr val="tx2"/>
                </a:solidFill>
                <a:effectLst/>
                <a:uLnTx/>
                <a:uFillTx/>
                <a:latin typeface="+mn-lt"/>
                <a:ea typeface="ヒラギノ角ゴ Pro W3" charset="0"/>
                <a:cs typeface="ヒラギノ角ゴ Pro W3" charset="0"/>
              </a:rPr>
              <a:t>Principal Regulatory Agencies of the U.S. Financial System</a:t>
            </a:r>
            <a:r>
              <a:rPr kumimoji="0" lang="en-US" sz="2400" b="0" i="1" u="none" strike="noStrike" kern="1200" cap="none" spc="0" normalizeH="0" baseline="0" noProof="0" dirty="0" smtClean="0">
                <a:ln>
                  <a:noFill/>
                </a:ln>
                <a:solidFill>
                  <a:schemeClr val="tx2"/>
                </a:solidFill>
                <a:effectLst/>
                <a:uLnTx/>
                <a:uFillTx/>
                <a:latin typeface="+mn-lt"/>
                <a:ea typeface="ヒラギノ角ゴ Pro W3" charset="0"/>
                <a:cs typeface="ヒラギノ角ゴ Pro W3" charset="0"/>
              </a:rPr>
              <a:t> (continued)</a:t>
            </a:r>
          </a:p>
        </p:txBody>
      </p:sp>
    </p:spTree>
  </p:cSld>
  <p:clrMapOvr>
    <a:masterClrMapping/>
  </p:clrMapOvr>
  <p:transition spd="med">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9"/>
          <p:cNvSpPr>
            <a:spLocks noGrp="1"/>
          </p:cNvSpPr>
          <p:nvPr>
            <p:ph type="title"/>
          </p:nvPr>
        </p:nvSpPr>
        <p:spPr>
          <a:ln/>
        </p:spPr>
        <p:txBody>
          <a:bodyPr vert="horz" wrap="square" lIns="0" tIns="0" rIns="0" bIns="0" anchor="ctr" anchorCtr="0"/>
          <a:lstStyle/>
          <a:p>
            <a:pPr eaLnBrk="1" hangingPunct="1"/>
            <a:r>
              <a:rPr dirty="0"/>
              <a:t>Regulatory Agencies (cont.)</a:t>
            </a:r>
          </a:p>
        </p:txBody>
      </p:sp>
      <p:sp>
        <p:nvSpPr>
          <p:cNvPr id="51202" name="TextBox 4"/>
          <p:cNvSpPr txBox="1">
            <a:spLocks noChangeArrowheads="1"/>
          </p:cNvSpPr>
          <p:nvPr/>
        </p:nvSpPr>
        <p:spPr bwMode="auto">
          <a:xfrm>
            <a:off x="838200" y="1219200"/>
            <a:ext cx="8001000" cy="830263"/>
          </a:xfrm>
          <a:prstGeom prst="rect">
            <a:avLst/>
          </a:prstGeom>
          <a:noFill/>
          <a:ln>
            <a:noFill/>
          </a:ln>
        </p:spPr>
        <p:txBody>
          <a:bodyPr>
            <a:spAutoFit/>
          </a:bodyPr>
          <a:lstStyle>
            <a:lvl1pPr>
              <a:defRPr sz="3800">
                <a:solidFill>
                  <a:schemeClr val="tx2"/>
                </a:solidFill>
                <a:latin typeface="Arial" panose="020B0604020202020204" pitchFamily="34" charset="0"/>
                <a:ea typeface="ヒラギノ角ゴ Pro W3" charset="0"/>
                <a:cs typeface="ヒラギノ角ゴ Pro W3" charset="0"/>
              </a:defRPr>
            </a:lvl1pPr>
            <a:lvl2pPr marL="742950" indent="-285750">
              <a:defRPr sz="3800">
                <a:solidFill>
                  <a:schemeClr val="tx2"/>
                </a:solidFill>
                <a:latin typeface="Arial" panose="020B0604020202020204" pitchFamily="34" charset="0"/>
                <a:ea typeface="ヒラギノ角ゴ Pro W3" charset="0"/>
                <a:cs typeface="ヒラギノ角ゴ Pro W3" charset="0"/>
              </a:defRPr>
            </a:lvl2pPr>
            <a:lvl3pPr marL="1143000" indent="-228600">
              <a:defRPr sz="3800">
                <a:solidFill>
                  <a:schemeClr val="tx2"/>
                </a:solidFill>
                <a:latin typeface="Arial" panose="020B0604020202020204" pitchFamily="34" charset="0"/>
                <a:ea typeface="ヒラギノ角ゴ Pro W3" charset="0"/>
                <a:cs typeface="ヒラギノ角ゴ Pro W3" charset="0"/>
              </a:defRPr>
            </a:lvl3pPr>
            <a:lvl4pPr marL="1600200" indent="-228600">
              <a:defRPr sz="3800">
                <a:solidFill>
                  <a:schemeClr val="tx2"/>
                </a:solidFill>
                <a:latin typeface="Arial" panose="020B0604020202020204" pitchFamily="34" charset="0"/>
                <a:ea typeface="ヒラギノ角ゴ Pro W3" charset="0"/>
                <a:cs typeface="ヒラギノ角ゴ Pro W3" charset="0"/>
              </a:defRPr>
            </a:lvl4pPr>
            <a:lvl5pPr marL="2057400" indent="-228600">
              <a:defRPr sz="3800">
                <a:solidFill>
                  <a:schemeClr val="tx2"/>
                </a:solidFill>
                <a:latin typeface="Arial" panose="020B0604020202020204" pitchFamily="34" charset="0"/>
                <a:ea typeface="ヒラギノ角ゴ Pro W3" charset="0"/>
                <a:cs typeface="ヒラギノ角ゴ Pro W3" charset="0"/>
              </a:defRPr>
            </a:lvl5pPr>
            <a:lvl6pPr marL="2514600" indent="-228600" eaLnBrk="0" fontAlgn="base" hangingPunct="0">
              <a:spcBef>
                <a:spcPct val="0"/>
              </a:spcBef>
              <a:spcAft>
                <a:spcPct val="0"/>
              </a:spcAft>
              <a:defRPr sz="3800">
                <a:solidFill>
                  <a:schemeClr val="tx2"/>
                </a:solidFill>
                <a:latin typeface="Arial" panose="020B0604020202020204" pitchFamily="34" charset="0"/>
                <a:ea typeface="ヒラギノ角ゴ Pro W3" charset="0"/>
                <a:cs typeface="ヒラギノ角ゴ Pro W3" charset="0"/>
              </a:defRPr>
            </a:lvl6pPr>
            <a:lvl7pPr marL="2971800" indent="-228600" eaLnBrk="0" fontAlgn="base" hangingPunct="0">
              <a:spcBef>
                <a:spcPct val="0"/>
              </a:spcBef>
              <a:spcAft>
                <a:spcPct val="0"/>
              </a:spcAft>
              <a:defRPr sz="3800">
                <a:solidFill>
                  <a:schemeClr val="tx2"/>
                </a:solidFill>
                <a:latin typeface="Arial" panose="020B0604020202020204" pitchFamily="34" charset="0"/>
                <a:ea typeface="ヒラギノ角ゴ Pro W3" charset="0"/>
                <a:cs typeface="ヒラギノ角ゴ Pro W3" charset="0"/>
              </a:defRPr>
            </a:lvl7pPr>
            <a:lvl8pPr marL="3429000" indent="-228600" eaLnBrk="0" fontAlgn="base" hangingPunct="0">
              <a:spcBef>
                <a:spcPct val="0"/>
              </a:spcBef>
              <a:spcAft>
                <a:spcPct val="0"/>
              </a:spcAft>
              <a:defRPr sz="3800">
                <a:solidFill>
                  <a:schemeClr val="tx2"/>
                </a:solidFill>
                <a:latin typeface="Arial" panose="020B0604020202020204" pitchFamily="34" charset="0"/>
                <a:ea typeface="ヒラギノ角ゴ Pro W3" charset="0"/>
                <a:cs typeface="ヒラギノ角ゴ Pro W3" charset="0"/>
              </a:defRPr>
            </a:lvl8pPr>
            <a:lvl9pPr marL="3886200" indent="-228600" eaLnBrk="0" fontAlgn="base" hangingPunct="0">
              <a:spcBef>
                <a:spcPct val="0"/>
              </a:spcBef>
              <a:spcAft>
                <a:spcPct val="0"/>
              </a:spcAft>
              <a:defRPr sz="3800">
                <a:solidFill>
                  <a:schemeClr val="tx2"/>
                </a:solidFill>
                <a:latin typeface="Arial" panose="020B0604020202020204" pitchFamily="34" charset="0"/>
                <a:ea typeface="ヒラギノ角ゴ Pro W3" charset="0"/>
                <a:cs typeface="ヒラギノ角ゴ Pro W3" charset="0"/>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2400" b="1" i="0" u="none" strike="noStrike" kern="1200" cap="none" spc="0" normalizeH="0" baseline="0" noProof="0" dirty="0" smtClean="0">
                <a:ln>
                  <a:noFill/>
                </a:ln>
                <a:solidFill>
                  <a:schemeClr val="tx2"/>
                </a:solidFill>
                <a:effectLst/>
                <a:uLnTx/>
                <a:uFillTx/>
                <a:latin typeface="+mj-lt"/>
                <a:ea typeface="ヒラギノ角ゴ Pro W3" charset="0"/>
                <a:cs typeface="ヒラギノ角ゴ Pro W3" charset="0"/>
              </a:rPr>
              <a:t>Table 2.3 </a:t>
            </a:r>
            <a:r>
              <a:rPr kumimoji="0" lang="en-US" sz="2400" b="0" i="0" u="none" strike="noStrike" kern="1200" cap="none" spc="0" normalizeH="0" baseline="0" noProof="0" dirty="0" smtClean="0">
                <a:ln>
                  <a:noFill/>
                </a:ln>
                <a:solidFill>
                  <a:schemeClr val="tx2"/>
                </a:solidFill>
                <a:effectLst/>
                <a:uLnTx/>
                <a:uFillTx/>
                <a:latin typeface="+mj-lt"/>
                <a:ea typeface="ヒラギノ角ゴ Pro W3" charset="0"/>
                <a:cs typeface="ヒラギノ角ゴ Pro W3" charset="0"/>
              </a:rPr>
              <a:t>Principal Regulatory Agencies of the U.S. Financial System </a:t>
            </a:r>
          </a:p>
        </p:txBody>
      </p:sp>
      <p:pic>
        <p:nvPicPr>
          <p:cNvPr id="51203" name="Picture 1" descr="tbl02_03b.gif"/>
          <p:cNvPicPr>
            <a:picLocks noChangeAspect="1"/>
          </p:cNvPicPr>
          <p:nvPr/>
        </p:nvPicPr>
        <p:blipFill>
          <a:blip r:embed="rId2"/>
          <a:stretch>
            <a:fillRect/>
          </a:stretch>
        </p:blipFill>
        <p:spPr>
          <a:xfrm>
            <a:off x="1143000" y="2209800"/>
            <a:ext cx="7150100" cy="4059238"/>
          </a:xfrm>
          <a:prstGeom prst="rect">
            <a:avLst/>
          </a:prstGeom>
          <a:noFill/>
          <a:ln w="9525">
            <a:noFill/>
          </a:ln>
        </p:spPr>
      </p:pic>
    </p:spTree>
  </p:cSld>
  <p:clrMapOvr>
    <a:masterClrMapping/>
  </p:clrMapOvr>
  <p:transition spd="med">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9"/>
          <p:cNvSpPr>
            <a:spLocks noGrp="1"/>
          </p:cNvSpPr>
          <p:nvPr>
            <p:ph type="title"/>
          </p:nvPr>
        </p:nvSpPr>
        <p:spPr>
          <a:ln/>
        </p:spPr>
        <p:txBody>
          <a:bodyPr vert="horz" wrap="square" lIns="0" tIns="0" rIns="0" bIns="0" anchor="ctr" anchorCtr="0"/>
          <a:lstStyle/>
          <a:p>
            <a:pPr eaLnBrk="1" hangingPunct="1"/>
            <a:r>
              <a:rPr dirty="0"/>
              <a:t>Regulation of </a:t>
            </a:r>
            <a:br>
              <a:rPr dirty="0"/>
            </a:br>
            <a:r>
              <a:rPr dirty="0"/>
              <a:t>Financial Markets</a:t>
            </a:r>
          </a:p>
        </p:txBody>
      </p:sp>
      <p:sp>
        <p:nvSpPr>
          <p:cNvPr id="52226" name="Rectangle 10"/>
          <p:cNvSpPr>
            <a:spLocks noGrp="1"/>
          </p:cNvSpPr>
          <p:nvPr>
            <p:ph idx="1"/>
          </p:nvPr>
        </p:nvSpPr>
        <p:spPr>
          <a:ln/>
        </p:spPr>
        <p:txBody>
          <a:bodyPr vert="horz" wrap="square" lIns="0" tIns="0" rIns="0" bIns="0" anchor="t" anchorCtr="0"/>
          <a:lstStyle/>
          <a:p>
            <a:pPr marL="341630" indent="-341630" eaLnBrk="1" hangingPunct="1">
              <a:buFont typeface="Wingdings" panose="05000000000000000000" pitchFamily="2" charset="2"/>
              <a:buNone/>
            </a:pPr>
            <a:r>
              <a:rPr dirty="0"/>
              <a:t>Main Reasons for Regulation</a:t>
            </a:r>
          </a:p>
          <a:p>
            <a:pPr marL="341630" indent="-341630" eaLnBrk="1" hangingPunct="1">
              <a:buFont typeface="Times" pitchFamily="-84" charset="0"/>
              <a:buAutoNum type="arabicPeriod"/>
            </a:pPr>
            <a:r>
              <a:rPr dirty="0"/>
              <a:t> Increase Information to Investors</a:t>
            </a:r>
          </a:p>
          <a:p>
            <a:pPr marL="341630" indent="-341630" eaLnBrk="1" hangingPunct="1">
              <a:buFont typeface="Times" pitchFamily="-84" charset="0"/>
              <a:buAutoNum type="arabicPeriod"/>
            </a:pPr>
            <a:r>
              <a:rPr dirty="0"/>
              <a:t> Ensure the Soundness of Financial Intermediaries</a:t>
            </a:r>
          </a:p>
        </p:txBody>
      </p:sp>
    </p:spTree>
  </p:cSld>
  <p:clrMapOvr>
    <a:masterClrMapping/>
  </p:clrMapOvr>
  <p:transition spd="med">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6"/>
          <p:cNvSpPr>
            <a:spLocks noGrp="1"/>
          </p:cNvSpPr>
          <p:nvPr>
            <p:ph type="title"/>
          </p:nvPr>
        </p:nvSpPr>
        <p:spPr>
          <a:ln/>
        </p:spPr>
        <p:txBody>
          <a:bodyPr vert="horz" wrap="square" lIns="0" tIns="0" rIns="0" bIns="0" anchor="ctr" anchorCtr="0"/>
          <a:lstStyle/>
          <a:p>
            <a:pPr eaLnBrk="1" hangingPunct="1"/>
            <a:r>
              <a:rPr dirty="0"/>
              <a:t>Regulation Reason: </a:t>
            </a:r>
            <a:br>
              <a:rPr dirty="0"/>
            </a:br>
            <a:r>
              <a:rPr dirty="0"/>
              <a:t>Increase Investor Information</a:t>
            </a:r>
          </a:p>
        </p:txBody>
      </p:sp>
      <p:sp>
        <p:nvSpPr>
          <p:cNvPr id="53250" name="Rectangle 7"/>
          <p:cNvSpPr>
            <a:spLocks noGrp="1"/>
          </p:cNvSpPr>
          <p:nvPr>
            <p:ph idx="1"/>
          </p:nvPr>
        </p:nvSpPr>
        <p:spPr>
          <a:xfrm>
            <a:off x="381000" y="1371600"/>
            <a:ext cx="8305800" cy="4648200"/>
          </a:xfrm>
          <a:ln/>
        </p:spPr>
        <p:txBody>
          <a:bodyPr vert="horz" wrap="square" lIns="0" tIns="0" rIns="0" bIns="0" anchor="t" anchorCtr="0"/>
          <a:lstStyle/>
          <a:p>
            <a:pPr eaLnBrk="1" hangingPunct="1">
              <a:spcBef>
                <a:spcPts val="1200"/>
              </a:spcBef>
            </a:pPr>
            <a:r>
              <a:rPr sz="2400"/>
              <a:t>Asymmetric information in financial markets means that investors may be subject to adverse selection and moral hazard problems that may hinder the efficient operation of financial markets and may also keep investors away from financial markets.</a:t>
            </a:r>
          </a:p>
          <a:p>
            <a:pPr eaLnBrk="1" hangingPunct="1">
              <a:spcBef>
                <a:spcPts val="1200"/>
              </a:spcBef>
            </a:pPr>
            <a:r>
              <a:rPr sz="2400"/>
              <a:t>The Securities and Exchange Commission (SEC) requires corporations issuing securities to disclose certain information about their sales, assets, and earnings to the public and restricts trading by the largest stockholders (known as insiders) in the corporation.</a:t>
            </a:r>
          </a:p>
        </p:txBody>
      </p:sp>
    </p:spTree>
  </p:cSld>
  <p:clrMapOvr>
    <a:masterClrMapping/>
  </p:clrMapOvr>
  <p:transition spd="med">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3"/>
          <p:cNvSpPr>
            <a:spLocks noGrp="1"/>
          </p:cNvSpPr>
          <p:nvPr>
            <p:ph type="title"/>
          </p:nvPr>
        </p:nvSpPr>
        <p:spPr>
          <a:ln/>
        </p:spPr>
        <p:txBody>
          <a:bodyPr vert="horz" wrap="square" lIns="0" tIns="0" rIns="0" bIns="0" anchor="ctr" anchorCtr="0"/>
          <a:lstStyle/>
          <a:p>
            <a:pPr eaLnBrk="1" hangingPunct="1"/>
            <a:r>
              <a:rPr dirty="0">
                <a:solidFill>
                  <a:srgbClr val="000000"/>
                </a:solidFill>
              </a:rPr>
              <a:t>Regulation Reason: </a:t>
            </a:r>
            <a:br>
              <a:rPr dirty="0">
                <a:solidFill>
                  <a:srgbClr val="000000"/>
                </a:solidFill>
              </a:rPr>
            </a:br>
            <a:r>
              <a:rPr dirty="0">
                <a:solidFill>
                  <a:srgbClr val="000000"/>
                </a:solidFill>
              </a:rPr>
              <a:t>Increase Investor Information</a:t>
            </a:r>
            <a:endParaRPr dirty="0"/>
          </a:p>
        </p:txBody>
      </p:sp>
      <p:sp>
        <p:nvSpPr>
          <p:cNvPr id="54274" name="Rectangle 4"/>
          <p:cNvSpPr>
            <a:spLocks noGrp="1"/>
          </p:cNvSpPr>
          <p:nvPr>
            <p:ph idx="1"/>
          </p:nvPr>
        </p:nvSpPr>
        <p:spPr>
          <a:ln/>
        </p:spPr>
        <p:txBody>
          <a:bodyPr vert="horz" wrap="square" lIns="0" tIns="0" rIns="0" bIns="0" anchor="t" anchorCtr="0"/>
          <a:lstStyle/>
          <a:p>
            <a:pPr eaLnBrk="1" hangingPunct="1">
              <a:spcBef>
                <a:spcPct val="70000"/>
              </a:spcBef>
            </a:pPr>
            <a:r>
              <a:rPr sz="2400"/>
              <a:t>Such government regulation can reduce adverse selection and moral hazard problems in financial markets and increase their efficiency by increasing the amount of information available to investors. Indeed, the SEC has been particularly active recently in pursuing illegal insider trading.</a:t>
            </a:r>
          </a:p>
          <a:p>
            <a:pPr eaLnBrk="1" hangingPunct="1">
              <a:spcBef>
                <a:spcPct val="70000"/>
              </a:spcBef>
            </a:pPr>
            <a:endParaRPr sz="2400"/>
          </a:p>
          <a:p>
            <a:pPr eaLnBrk="1" hangingPunct="1">
              <a:spcBef>
                <a:spcPct val="70000"/>
              </a:spcBef>
              <a:buFont typeface="Wingdings" panose="05000000000000000000" pitchFamily="2" charset="2"/>
              <a:buNone/>
            </a:pPr>
            <a:endParaRPr sz="2400"/>
          </a:p>
        </p:txBody>
      </p:sp>
    </p:spTree>
  </p:cSld>
  <p:clrMapOvr>
    <a:masterClrMapping/>
  </p:clrMapOvr>
  <p:transition spd="med">
    <p:wipe dir="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6"/>
          <p:cNvSpPr>
            <a:spLocks noGrp="1"/>
          </p:cNvSpPr>
          <p:nvPr>
            <p:ph type="title"/>
          </p:nvPr>
        </p:nvSpPr>
        <p:spPr>
          <a:xfrm>
            <a:off x="990600" y="0"/>
            <a:ext cx="8153400" cy="1143000"/>
          </a:xfrm>
          <a:ln/>
        </p:spPr>
        <p:txBody>
          <a:bodyPr vert="horz" wrap="square" lIns="0" tIns="0" rIns="0" bIns="0" anchor="ctr" anchorCtr="0"/>
          <a:lstStyle/>
          <a:p>
            <a:pPr eaLnBrk="1" hangingPunct="1"/>
            <a:r>
              <a:rPr sz="2800" dirty="0"/>
              <a:t>Regulation Reason: Ensure Soundness of Financial Intermediaries</a:t>
            </a:r>
          </a:p>
        </p:txBody>
      </p:sp>
      <p:sp>
        <p:nvSpPr>
          <p:cNvPr id="55298" name="Rectangle 7"/>
          <p:cNvSpPr>
            <a:spLocks noGrp="1"/>
          </p:cNvSpPr>
          <p:nvPr>
            <p:ph idx="1"/>
          </p:nvPr>
        </p:nvSpPr>
        <p:spPr>
          <a:ln/>
        </p:spPr>
        <p:txBody>
          <a:bodyPr vert="horz" wrap="square" lIns="0" tIns="0" rIns="0" bIns="0" anchor="t" anchorCtr="0"/>
          <a:lstStyle/>
          <a:p>
            <a:pPr eaLnBrk="1" hangingPunct="1">
              <a:spcBef>
                <a:spcPts val="1200"/>
              </a:spcBef>
            </a:pPr>
            <a:r>
              <a:rPr sz="2400" dirty="0"/>
              <a:t>Providers of funds (depositors, like you) to financial intermediaries may not be able to assess whether the institutions holding their funds are sound or not.</a:t>
            </a:r>
          </a:p>
          <a:p>
            <a:pPr eaLnBrk="1" hangingPunct="1">
              <a:spcBef>
                <a:spcPts val="1200"/>
              </a:spcBef>
            </a:pPr>
            <a:r>
              <a:rPr sz="2400" dirty="0"/>
              <a:t>If they have doubts about the overall health of financial intermediaries, they may want to pull their funds out of both sound and unsound institutions, which can lead to a financial panic.</a:t>
            </a:r>
          </a:p>
          <a:p>
            <a:pPr eaLnBrk="1" hangingPunct="1">
              <a:spcBef>
                <a:spcPts val="1200"/>
              </a:spcBef>
            </a:pPr>
            <a:r>
              <a:rPr sz="2400" dirty="0"/>
              <a:t>Such panics produces large losses for the public and causes serious damage to the economy.</a:t>
            </a:r>
          </a:p>
        </p:txBody>
      </p:sp>
    </p:spTree>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9"/>
          <p:cNvSpPr>
            <a:spLocks noGrp="1"/>
          </p:cNvSpPr>
          <p:nvPr>
            <p:ph type="title"/>
          </p:nvPr>
        </p:nvSpPr>
        <p:spPr>
          <a:ln/>
        </p:spPr>
        <p:txBody>
          <a:bodyPr vert="horz" wrap="square" lIns="0" tIns="0" rIns="0" bIns="0" anchor="ctr" anchorCtr="0"/>
          <a:lstStyle/>
          <a:p>
            <a:pPr eaLnBrk="1" hangingPunct="1"/>
            <a:r>
              <a:rPr dirty="0"/>
              <a:t>Function of Financial Markets </a:t>
            </a:r>
          </a:p>
        </p:txBody>
      </p:sp>
      <p:sp>
        <p:nvSpPr>
          <p:cNvPr id="10242" name="Rectangle 20"/>
          <p:cNvSpPr>
            <a:spLocks noGrp="1"/>
          </p:cNvSpPr>
          <p:nvPr>
            <p:ph idx="1"/>
          </p:nvPr>
        </p:nvSpPr>
        <p:spPr>
          <a:ln/>
        </p:spPr>
        <p:txBody>
          <a:bodyPr vert="horz" wrap="square" lIns="0" tIns="0" rIns="0" bIns="0" anchor="t" anchorCtr="0"/>
          <a:lstStyle/>
          <a:p>
            <a:pPr eaLnBrk="1" hangingPunct="1">
              <a:spcBef>
                <a:spcPct val="70000"/>
              </a:spcBef>
            </a:pPr>
            <a:r>
              <a:rPr dirty="0"/>
              <a:t>Channels funds from person or business without investment opportunities (i.e., </a:t>
            </a:r>
            <a:r>
              <a:rPr lang="ja-JP" altLang="en-US" dirty="0"/>
              <a:t>“</a:t>
            </a:r>
            <a:r>
              <a:rPr lang="en-US" altLang="ja-JP" dirty="0"/>
              <a:t>Lender-Savers</a:t>
            </a:r>
            <a:r>
              <a:rPr lang="ja-JP" altLang="en-US" dirty="0"/>
              <a:t>”</a:t>
            </a:r>
            <a:r>
              <a:rPr lang="en-US" altLang="ja-JP" dirty="0"/>
              <a:t>) to one who has them (i.e., </a:t>
            </a:r>
            <a:r>
              <a:rPr lang="ja-JP" altLang="en-US" dirty="0"/>
              <a:t>“</a:t>
            </a:r>
            <a:r>
              <a:rPr lang="en-US" altLang="ja-JP" dirty="0"/>
              <a:t>Borrower-Spenders</a:t>
            </a:r>
            <a:r>
              <a:rPr lang="ja-JP" altLang="en-US" dirty="0"/>
              <a:t>”</a:t>
            </a:r>
            <a:r>
              <a:rPr lang="en-US" altLang="ja-JP" dirty="0"/>
              <a:t>) </a:t>
            </a:r>
          </a:p>
          <a:p>
            <a:pPr eaLnBrk="1" hangingPunct="1">
              <a:spcBef>
                <a:spcPct val="70000"/>
              </a:spcBef>
            </a:pPr>
            <a:r>
              <a:rPr dirty="0"/>
              <a:t>Improves economic efficiency</a:t>
            </a:r>
          </a:p>
        </p:txBody>
      </p:sp>
    </p:spTree>
  </p:cSld>
  <p:clrMapOvr>
    <a:masterClrMapping/>
  </p:clrMapOvr>
  <p:transition spd="med">
    <p:wipe dir="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p:cNvSpPr>
          <p:nvPr>
            <p:ph type="title"/>
          </p:nvPr>
        </p:nvSpPr>
        <p:spPr>
          <a:xfrm>
            <a:off x="990600" y="0"/>
            <a:ext cx="8153400" cy="1143000"/>
          </a:xfrm>
          <a:ln/>
        </p:spPr>
        <p:txBody>
          <a:bodyPr vert="horz" wrap="square" lIns="0" tIns="0" rIns="0" bIns="0" anchor="ctr" anchorCtr="0"/>
          <a:lstStyle/>
          <a:p>
            <a:pPr eaLnBrk="1" hangingPunct="1"/>
            <a:r>
              <a:rPr sz="2800" dirty="0"/>
              <a:t>Regulation Reason: Ensure Soundness of Financial Intermediaries (cont.)</a:t>
            </a:r>
          </a:p>
        </p:txBody>
      </p:sp>
      <p:sp>
        <p:nvSpPr>
          <p:cNvPr id="56322" name="Rectangle 3"/>
          <p:cNvSpPr>
            <a:spLocks noGrp="1"/>
          </p:cNvSpPr>
          <p:nvPr>
            <p:ph idx="1"/>
          </p:nvPr>
        </p:nvSpPr>
        <p:spPr>
          <a:ln/>
        </p:spPr>
        <p:txBody>
          <a:bodyPr vert="horz" wrap="square" lIns="0" tIns="0" rIns="0" bIns="0" anchor="t" anchorCtr="0"/>
          <a:lstStyle/>
          <a:p>
            <a:pPr eaLnBrk="1" hangingPunct="1">
              <a:lnSpc>
                <a:spcPct val="90000"/>
              </a:lnSpc>
              <a:spcBef>
                <a:spcPct val="40000"/>
              </a:spcBef>
            </a:pPr>
            <a:r>
              <a:rPr sz="2400" dirty="0"/>
              <a:t>To protect the public and the economy from financial panics, the government has implemented six types of regulations:</a:t>
            </a:r>
          </a:p>
          <a:p>
            <a:pPr lvl="1" eaLnBrk="1" hangingPunct="1">
              <a:lnSpc>
                <a:spcPct val="90000"/>
              </a:lnSpc>
              <a:spcBef>
                <a:spcPct val="40000"/>
              </a:spcBef>
              <a:buFont typeface="Arial" panose="020B0604020202020204" pitchFamily="34" charset="0"/>
              <a:buChar char="─"/>
            </a:pPr>
            <a:r>
              <a:rPr dirty="0"/>
              <a:t>Restrictions on Entry</a:t>
            </a:r>
          </a:p>
          <a:p>
            <a:pPr lvl="1" eaLnBrk="1" hangingPunct="1">
              <a:lnSpc>
                <a:spcPct val="90000"/>
              </a:lnSpc>
              <a:spcBef>
                <a:spcPct val="40000"/>
              </a:spcBef>
              <a:buFont typeface="Arial" panose="020B0604020202020204" pitchFamily="34" charset="0"/>
              <a:buChar char="─"/>
            </a:pPr>
            <a:r>
              <a:rPr dirty="0"/>
              <a:t>Disclosure</a:t>
            </a:r>
          </a:p>
          <a:p>
            <a:pPr lvl="1" eaLnBrk="1" hangingPunct="1">
              <a:lnSpc>
                <a:spcPct val="90000"/>
              </a:lnSpc>
              <a:spcBef>
                <a:spcPct val="40000"/>
              </a:spcBef>
              <a:buFont typeface="Arial" panose="020B0604020202020204" pitchFamily="34" charset="0"/>
              <a:buChar char="─"/>
            </a:pPr>
            <a:r>
              <a:rPr dirty="0"/>
              <a:t>Restrictions on Assets and Activities</a:t>
            </a:r>
          </a:p>
          <a:p>
            <a:pPr lvl="1" eaLnBrk="1" hangingPunct="1">
              <a:lnSpc>
                <a:spcPct val="90000"/>
              </a:lnSpc>
              <a:spcBef>
                <a:spcPct val="40000"/>
              </a:spcBef>
              <a:buFont typeface="Arial" panose="020B0604020202020204" pitchFamily="34" charset="0"/>
              <a:buChar char="─"/>
            </a:pPr>
            <a:r>
              <a:rPr dirty="0"/>
              <a:t>Deposit Insurance</a:t>
            </a:r>
          </a:p>
          <a:p>
            <a:pPr lvl="1" eaLnBrk="1" hangingPunct="1">
              <a:lnSpc>
                <a:spcPct val="90000"/>
              </a:lnSpc>
              <a:spcBef>
                <a:spcPct val="40000"/>
              </a:spcBef>
              <a:buFont typeface="Arial" panose="020B0604020202020204" pitchFamily="34" charset="0"/>
              <a:buChar char="─"/>
            </a:pPr>
            <a:r>
              <a:rPr dirty="0"/>
              <a:t>Limits on Competition</a:t>
            </a:r>
          </a:p>
          <a:p>
            <a:pPr lvl="1" eaLnBrk="1" hangingPunct="1">
              <a:lnSpc>
                <a:spcPct val="90000"/>
              </a:lnSpc>
              <a:spcBef>
                <a:spcPct val="40000"/>
              </a:spcBef>
              <a:buFont typeface="Arial" panose="020B0604020202020204" pitchFamily="34" charset="0"/>
              <a:buChar char="─"/>
            </a:pPr>
            <a:r>
              <a:rPr dirty="0"/>
              <a:t>Restrictions on Interest Rates</a:t>
            </a:r>
          </a:p>
        </p:txBody>
      </p:sp>
    </p:spTree>
  </p:cSld>
  <p:clrMapOvr>
    <a:masterClrMapping/>
  </p:clrMapOvr>
  <p:transition spd="med">
    <p:wipe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6"/>
          <p:cNvSpPr>
            <a:spLocks noGrp="1"/>
          </p:cNvSpPr>
          <p:nvPr>
            <p:ph type="title"/>
          </p:nvPr>
        </p:nvSpPr>
        <p:spPr>
          <a:ln/>
        </p:spPr>
        <p:txBody>
          <a:bodyPr vert="horz" wrap="square" lIns="0" tIns="0" rIns="0" bIns="0" anchor="ctr" anchorCtr="0"/>
          <a:lstStyle/>
          <a:p>
            <a:pPr eaLnBrk="1" hangingPunct="1"/>
            <a:r>
              <a:rPr dirty="0"/>
              <a:t>Regulation: </a:t>
            </a:r>
            <a:br>
              <a:rPr dirty="0"/>
            </a:br>
            <a:r>
              <a:rPr dirty="0"/>
              <a:t>Restriction on Entry</a:t>
            </a:r>
          </a:p>
        </p:txBody>
      </p:sp>
      <p:sp>
        <p:nvSpPr>
          <p:cNvPr id="57346" name="Rectangle 7"/>
          <p:cNvSpPr>
            <a:spLocks noGrp="1"/>
          </p:cNvSpPr>
          <p:nvPr>
            <p:ph idx="1"/>
          </p:nvPr>
        </p:nvSpPr>
        <p:spPr>
          <a:ln/>
        </p:spPr>
        <p:txBody>
          <a:bodyPr vert="horz" wrap="square" lIns="0" tIns="0" rIns="0" bIns="0" anchor="t" anchorCtr="0"/>
          <a:lstStyle/>
          <a:p>
            <a:pPr eaLnBrk="1" hangingPunct="1">
              <a:spcBef>
                <a:spcPts val="1200"/>
              </a:spcBef>
            </a:pPr>
            <a:r>
              <a:rPr dirty="0"/>
              <a:t>Restrictions on Entry</a:t>
            </a:r>
          </a:p>
          <a:p>
            <a:pPr lvl="1" eaLnBrk="1" hangingPunct="1">
              <a:buFont typeface="Arial" panose="020B0604020202020204" pitchFamily="34" charset="0"/>
              <a:buChar char="─"/>
            </a:pPr>
            <a:r>
              <a:rPr dirty="0"/>
              <a:t>Regulators have created tight regulations as to who is allowed to set up a financial intermediary</a:t>
            </a:r>
          </a:p>
          <a:p>
            <a:pPr lvl="1" eaLnBrk="1" hangingPunct="1">
              <a:buFont typeface="Arial" panose="020B0604020202020204" pitchFamily="34" charset="0"/>
              <a:buChar char="─"/>
            </a:pPr>
            <a:r>
              <a:rPr dirty="0"/>
              <a:t>Individuals or groups that want to establish a </a:t>
            </a:r>
            <a:br>
              <a:rPr dirty="0"/>
            </a:br>
            <a:r>
              <a:rPr dirty="0"/>
              <a:t>financial intermediary, such as a bank or an insurance company, must obtain a charter from the state or the federal government</a:t>
            </a:r>
          </a:p>
          <a:p>
            <a:pPr lvl="1" eaLnBrk="1" hangingPunct="1">
              <a:buFont typeface="Arial" panose="020B0604020202020204" pitchFamily="34" charset="0"/>
              <a:buChar char="─"/>
            </a:pPr>
            <a:r>
              <a:rPr dirty="0"/>
              <a:t>Only if they are upstanding citizens with impeccable credentials and a large amount of initial funds will they be given a charter</a:t>
            </a:r>
          </a:p>
        </p:txBody>
      </p:sp>
    </p:spTree>
  </p:cSld>
  <p:clrMapOvr>
    <a:masterClrMapping/>
  </p:clrMapOvr>
  <p:transition spd="med">
    <p:wipe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6"/>
          <p:cNvSpPr>
            <a:spLocks noGrp="1"/>
          </p:cNvSpPr>
          <p:nvPr>
            <p:ph type="title"/>
          </p:nvPr>
        </p:nvSpPr>
        <p:spPr>
          <a:ln/>
        </p:spPr>
        <p:txBody>
          <a:bodyPr vert="horz" wrap="square" lIns="0" tIns="0" rIns="0" bIns="0" anchor="ctr" anchorCtr="0"/>
          <a:lstStyle/>
          <a:p>
            <a:pPr eaLnBrk="1" hangingPunct="1"/>
            <a:r>
              <a:rPr dirty="0"/>
              <a:t>Regulation: Disclosure</a:t>
            </a:r>
          </a:p>
        </p:txBody>
      </p:sp>
      <p:sp>
        <p:nvSpPr>
          <p:cNvPr id="58370" name="Rectangle 7"/>
          <p:cNvSpPr>
            <a:spLocks noGrp="1"/>
          </p:cNvSpPr>
          <p:nvPr>
            <p:ph idx="1"/>
          </p:nvPr>
        </p:nvSpPr>
        <p:spPr>
          <a:ln/>
        </p:spPr>
        <p:txBody>
          <a:bodyPr vert="horz" wrap="square" lIns="0" tIns="0" rIns="0" bIns="0" anchor="t" anchorCtr="0"/>
          <a:lstStyle/>
          <a:p>
            <a:pPr eaLnBrk="1" hangingPunct="1">
              <a:spcBef>
                <a:spcPct val="60000"/>
              </a:spcBef>
            </a:pPr>
            <a:r>
              <a:rPr dirty="0"/>
              <a:t>There are stringent reporting requirements for financial intermediaries</a:t>
            </a:r>
          </a:p>
          <a:p>
            <a:pPr lvl="1" eaLnBrk="1" hangingPunct="1">
              <a:buFont typeface="Arial" panose="020B0604020202020204" pitchFamily="34" charset="0"/>
              <a:buChar char="─"/>
            </a:pPr>
            <a:r>
              <a:rPr dirty="0"/>
              <a:t>Their bookkeeping must follow certain strict principles</a:t>
            </a:r>
          </a:p>
          <a:p>
            <a:pPr lvl="1" eaLnBrk="1" hangingPunct="1">
              <a:buFont typeface="Arial" panose="020B0604020202020204" pitchFamily="34" charset="0"/>
              <a:buChar char="─"/>
            </a:pPr>
            <a:r>
              <a:rPr dirty="0"/>
              <a:t>Their books are subject to periodic inspection</a:t>
            </a:r>
          </a:p>
          <a:p>
            <a:pPr lvl="1" eaLnBrk="1" hangingPunct="1">
              <a:buFont typeface="Arial" panose="020B0604020202020204" pitchFamily="34" charset="0"/>
              <a:buChar char="─"/>
            </a:pPr>
            <a:r>
              <a:rPr dirty="0"/>
              <a:t>They must make certain information available to </a:t>
            </a:r>
            <a:br>
              <a:rPr dirty="0"/>
            </a:br>
            <a:r>
              <a:rPr dirty="0"/>
              <a:t>the public</a:t>
            </a:r>
          </a:p>
          <a:p>
            <a:pPr eaLnBrk="1" hangingPunct="1">
              <a:buChar char="•"/>
            </a:pPr>
            <a:endParaRPr dirty="0"/>
          </a:p>
        </p:txBody>
      </p:sp>
    </p:spTree>
  </p:cSld>
  <p:clrMapOvr>
    <a:masterClrMapping/>
  </p:clrMapOvr>
  <p:transition spd="med">
    <p:wipe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4"/>
          <p:cNvSpPr>
            <a:spLocks noGrp="1"/>
          </p:cNvSpPr>
          <p:nvPr>
            <p:ph type="title"/>
          </p:nvPr>
        </p:nvSpPr>
        <p:spPr>
          <a:ln/>
        </p:spPr>
        <p:txBody>
          <a:bodyPr vert="horz" wrap="square" lIns="0" tIns="0" rIns="0" bIns="0" anchor="ctr" anchorCtr="0"/>
          <a:lstStyle/>
          <a:p>
            <a:pPr eaLnBrk="1" hangingPunct="1"/>
            <a:r>
              <a:rPr dirty="0"/>
              <a:t>Regulation: Restriction on </a:t>
            </a:r>
            <a:br>
              <a:rPr dirty="0"/>
            </a:br>
            <a:r>
              <a:rPr dirty="0"/>
              <a:t>Assets and Activities</a:t>
            </a:r>
          </a:p>
        </p:txBody>
      </p:sp>
      <p:sp>
        <p:nvSpPr>
          <p:cNvPr id="59394" name="Rectangle 5"/>
          <p:cNvSpPr>
            <a:spLocks noGrp="1"/>
          </p:cNvSpPr>
          <p:nvPr>
            <p:ph idx="1"/>
          </p:nvPr>
        </p:nvSpPr>
        <p:spPr>
          <a:ln/>
        </p:spPr>
        <p:txBody>
          <a:bodyPr vert="horz" wrap="square" lIns="0" tIns="0" rIns="0" bIns="0" anchor="t" anchorCtr="0"/>
          <a:lstStyle/>
          <a:p>
            <a:pPr eaLnBrk="1" hangingPunct="1"/>
            <a:r>
              <a:rPr dirty="0"/>
              <a:t>There are restrictions on what financial intermediaries are allowed to do and what assets they can hold</a:t>
            </a:r>
          </a:p>
          <a:p>
            <a:pPr eaLnBrk="1" hangingPunct="1">
              <a:spcBef>
                <a:spcPct val="60000"/>
              </a:spcBef>
            </a:pPr>
            <a:r>
              <a:rPr dirty="0"/>
              <a:t>Before you put your funds into a bank or some other similar institution, you want to know that your funds are safe and that the financial intermediary will be able to meet its obligations to you</a:t>
            </a:r>
          </a:p>
        </p:txBody>
      </p:sp>
    </p:spTree>
  </p:cSld>
  <p:clrMapOvr>
    <a:masterClrMapping/>
  </p:clrMapOvr>
  <p:transition spd="med">
    <p:wipe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p:cNvSpPr>
          <p:nvPr>
            <p:ph type="title"/>
          </p:nvPr>
        </p:nvSpPr>
        <p:spPr>
          <a:ln/>
        </p:spPr>
        <p:txBody>
          <a:bodyPr vert="horz" wrap="square" lIns="0" tIns="0" rIns="0" bIns="0" anchor="ctr" anchorCtr="0"/>
          <a:lstStyle/>
          <a:p>
            <a:pPr eaLnBrk="1" hangingPunct="1"/>
            <a:r>
              <a:rPr dirty="0"/>
              <a:t>Regulation: Restriction on </a:t>
            </a:r>
            <a:br>
              <a:rPr dirty="0"/>
            </a:br>
            <a:r>
              <a:rPr dirty="0"/>
              <a:t>Assets and Activities</a:t>
            </a:r>
          </a:p>
        </p:txBody>
      </p:sp>
      <p:sp>
        <p:nvSpPr>
          <p:cNvPr id="60418" name="Rectangle 3"/>
          <p:cNvSpPr>
            <a:spLocks noGrp="1"/>
          </p:cNvSpPr>
          <p:nvPr>
            <p:ph idx="1"/>
          </p:nvPr>
        </p:nvSpPr>
        <p:spPr>
          <a:ln/>
        </p:spPr>
        <p:txBody>
          <a:bodyPr vert="horz" wrap="square" lIns="0" tIns="0" rIns="0" bIns="0" anchor="t" anchorCtr="0"/>
          <a:lstStyle/>
          <a:p>
            <a:pPr eaLnBrk="1" hangingPunct="1">
              <a:spcBef>
                <a:spcPts val="1200"/>
              </a:spcBef>
            </a:pPr>
            <a:r>
              <a:rPr dirty="0"/>
              <a:t>One way of doing this is to restrict the financial intermediary from engaging in certain risky activities</a:t>
            </a:r>
          </a:p>
          <a:p>
            <a:pPr eaLnBrk="1" hangingPunct="1">
              <a:spcBef>
                <a:spcPts val="1200"/>
              </a:spcBef>
            </a:pPr>
            <a:r>
              <a:rPr dirty="0"/>
              <a:t>Another way is to restrict financial intermediaries from holding certain risky assets, or at least from holding a greater quantity of these risky assets than is prudent</a:t>
            </a:r>
          </a:p>
        </p:txBody>
      </p:sp>
    </p:spTree>
  </p:cSld>
  <p:clrMapOvr>
    <a:masterClrMapping/>
  </p:clrMapOvr>
  <p:transition spd="med">
    <p:wipe dir="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5"/>
          <p:cNvSpPr>
            <a:spLocks noGrp="1"/>
          </p:cNvSpPr>
          <p:nvPr>
            <p:ph type="title"/>
          </p:nvPr>
        </p:nvSpPr>
        <p:spPr>
          <a:ln/>
        </p:spPr>
        <p:txBody>
          <a:bodyPr vert="horz" wrap="square" lIns="0" tIns="0" rIns="0" bIns="0" anchor="ctr" anchorCtr="0"/>
          <a:lstStyle/>
          <a:p>
            <a:pPr eaLnBrk="1" hangingPunct="1"/>
            <a:r>
              <a:rPr dirty="0"/>
              <a:t>Regulation: Deposit Insurance</a:t>
            </a:r>
          </a:p>
        </p:txBody>
      </p:sp>
      <p:sp>
        <p:nvSpPr>
          <p:cNvPr id="61442" name="Rectangle 6"/>
          <p:cNvSpPr>
            <a:spLocks noGrp="1"/>
          </p:cNvSpPr>
          <p:nvPr>
            <p:ph idx="1"/>
          </p:nvPr>
        </p:nvSpPr>
        <p:spPr>
          <a:ln/>
        </p:spPr>
        <p:txBody>
          <a:bodyPr vert="horz" wrap="square" lIns="0" tIns="0" rIns="0" bIns="0" anchor="t" anchorCtr="0"/>
          <a:lstStyle/>
          <a:p>
            <a:pPr eaLnBrk="1" hangingPunct="1">
              <a:spcBef>
                <a:spcPts val="1200"/>
              </a:spcBef>
            </a:pPr>
            <a:r>
              <a:rPr dirty="0"/>
              <a:t>The government can insure people</a:t>
            </a:r>
            <a:r>
              <a:rPr lang="ja-JP" altLang="en-US" dirty="0"/>
              <a:t>’</a:t>
            </a:r>
            <a:r>
              <a:rPr lang="en-US" altLang="ja-JP" dirty="0"/>
              <a:t>s deposits to a financial intermediary from any financial loss if the financial intermediary should fail</a:t>
            </a:r>
          </a:p>
          <a:p>
            <a:pPr eaLnBrk="1" hangingPunct="1">
              <a:spcBef>
                <a:spcPts val="1200"/>
              </a:spcBef>
            </a:pPr>
            <a:r>
              <a:rPr dirty="0"/>
              <a:t>The Federal Deposit Insurance Corporation (FDIC) insures each depositor at a commercial bank or mutual savings bank up to a loss of $250,000 per account</a:t>
            </a:r>
          </a:p>
        </p:txBody>
      </p:sp>
    </p:spTree>
  </p:cSld>
  <p:clrMapOvr>
    <a:masterClrMapping/>
  </p:clrMapOvr>
  <p:transition spd="med">
    <p:wipe dir="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p:cNvSpPr>
          <p:nvPr>
            <p:ph type="title"/>
          </p:nvPr>
        </p:nvSpPr>
        <p:spPr>
          <a:ln/>
        </p:spPr>
        <p:txBody>
          <a:bodyPr vert="horz" wrap="square" lIns="0" tIns="0" rIns="0" bIns="0" anchor="ctr" anchorCtr="0"/>
          <a:lstStyle/>
          <a:p>
            <a:pPr eaLnBrk="1" hangingPunct="1"/>
            <a:r>
              <a:rPr dirty="0"/>
              <a:t>Regulation: Deposit Insurance</a:t>
            </a:r>
          </a:p>
        </p:txBody>
      </p:sp>
      <p:sp>
        <p:nvSpPr>
          <p:cNvPr id="62466" name="Rectangle 3"/>
          <p:cNvSpPr>
            <a:spLocks noGrp="1"/>
          </p:cNvSpPr>
          <p:nvPr>
            <p:ph idx="1"/>
          </p:nvPr>
        </p:nvSpPr>
        <p:spPr>
          <a:ln/>
        </p:spPr>
        <p:txBody>
          <a:bodyPr vert="horz" wrap="square" lIns="0" tIns="0" rIns="0" bIns="0" anchor="t" anchorCtr="0"/>
          <a:lstStyle/>
          <a:p>
            <a:pPr eaLnBrk="1" hangingPunct="1">
              <a:spcBef>
                <a:spcPts val="1200"/>
              </a:spcBef>
            </a:pPr>
            <a:r>
              <a:rPr dirty="0"/>
              <a:t>Similar government agencies exist for other </a:t>
            </a:r>
            <a:br>
              <a:rPr dirty="0"/>
            </a:br>
            <a:r>
              <a:rPr dirty="0"/>
              <a:t>depository institutions: </a:t>
            </a:r>
          </a:p>
          <a:p>
            <a:pPr marL="748030" lvl="1" indent="-462280" eaLnBrk="1" hangingPunct="1">
              <a:spcBef>
                <a:spcPts val="1200"/>
              </a:spcBef>
              <a:buFont typeface="Arial" panose="020B0604020202020204" pitchFamily="34" charset="0"/>
              <a:buChar char="─"/>
            </a:pPr>
            <a:r>
              <a:rPr dirty="0"/>
              <a:t>The National Credit Union Share Insurance Fund (NCUSIF) provides insurance for credit unions</a:t>
            </a:r>
          </a:p>
        </p:txBody>
      </p:sp>
    </p:spTree>
  </p:cSld>
  <p:clrMapOvr>
    <a:masterClrMapping/>
  </p:clrMapOvr>
  <p:transition spd="med">
    <p:wipe dir="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p:cNvSpPr>
          <p:nvPr>
            <p:ph type="title"/>
          </p:nvPr>
        </p:nvSpPr>
        <p:spPr>
          <a:ln/>
        </p:spPr>
        <p:txBody>
          <a:bodyPr vert="horz" wrap="square" lIns="0" tIns="0" rIns="0" bIns="0" anchor="ctr" anchorCtr="0"/>
          <a:lstStyle/>
          <a:p>
            <a:pPr eaLnBrk="1" hangingPunct="1"/>
            <a:r>
              <a:rPr dirty="0"/>
              <a:t>Regulation: </a:t>
            </a:r>
            <a:br>
              <a:rPr dirty="0"/>
            </a:br>
            <a:r>
              <a:rPr dirty="0"/>
              <a:t>Limits on Competition</a:t>
            </a:r>
          </a:p>
        </p:txBody>
      </p:sp>
      <p:sp>
        <p:nvSpPr>
          <p:cNvPr id="63490" name="Rectangle 3"/>
          <p:cNvSpPr>
            <a:spLocks noGrp="1"/>
          </p:cNvSpPr>
          <p:nvPr>
            <p:ph idx="1"/>
          </p:nvPr>
        </p:nvSpPr>
        <p:spPr>
          <a:ln/>
        </p:spPr>
        <p:txBody>
          <a:bodyPr vert="horz" wrap="square" lIns="0" tIns="0" rIns="0" bIns="0" anchor="t" anchorCtr="0"/>
          <a:lstStyle/>
          <a:p>
            <a:pPr eaLnBrk="1" hangingPunct="1">
              <a:spcBef>
                <a:spcPts val="800"/>
              </a:spcBef>
            </a:pPr>
            <a:r>
              <a:rPr sz="2400" dirty="0"/>
              <a:t>Evidence is weak showing that competition among financial intermediaries promotes failures that will harm the public.  However, such evidence has not stopped the state and federal governments from imposing many restrictive regulations.</a:t>
            </a:r>
          </a:p>
          <a:p>
            <a:pPr eaLnBrk="1" hangingPunct="1">
              <a:spcBef>
                <a:spcPts val="800"/>
              </a:spcBef>
            </a:pPr>
            <a:r>
              <a:rPr sz="2400" dirty="0"/>
              <a:t>In the past, banks were not allowed to open branches in other states, and in some states banks were restricted from opening additional locations.</a:t>
            </a:r>
          </a:p>
        </p:txBody>
      </p:sp>
    </p:spTree>
  </p:cSld>
  <p:clrMapOvr>
    <a:masterClrMapping/>
  </p:clrMapOvr>
  <p:transition spd="med">
    <p:wipe dir="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4"/>
          <p:cNvSpPr>
            <a:spLocks noGrp="1"/>
          </p:cNvSpPr>
          <p:nvPr>
            <p:ph type="title"/>
          </p:nvPr>
        </p:nvSpPr>
        <p:spPr>
          <a:ln/>
        </p:spPr>
        <p:txBody>
          <a:bodyPr vert="horz" wrap="square" lIns="0" tIns="0" rIns="0" bIns="0" anchor="ctr" anchorCtr="0"/>
          <a:lstStyle/>
          <a:p>
            <a:pPr eaLnBrk="1" hangingPunct="1"/>
            <a:r>
              <a:rPr dirty="0"/>
              <a:t>Regulation: Restrictions </a:t>
            </a:r>
            <a:br>
              <a:rPr dirty="0"/>
            </a:br>
            <a:r>
              <a:rPr dirty="0"/>
              <a:t>on Interest Rates</a:t>
            </a:r>
          </a:p>
        </p:txBody>
      </p:sp>
      <p:sp>
        <p:nvSpPr>
          <p:cNvPr id="64514" name="Rectangle 5"/>
          <p:cNvSpPr>
            <a:spLocks noGrp="1"/>
          </p:cNvSpPr>
          <p:nvPr>
            <p:ph idx="1"/>
          </p:nvPr>
        </p:nvSpPr>
        <p:spPr>
          <a:ln/>
        </p:spPr>
        <p:txBody>
          <a:bodyPr vert="horz" wrap="square" lIns="0" tIns="0" rIns="0" bIns="0" anchor="t" anchorCtr="0"/>
          <a:lstStyle/>
          <a:p>
            <a:pPr eaLnBrk="1" hangingPunct="1">
              <a:lnSpc>
                <a:spcPct val="90000"/>
              </a:lnSpc>
              <a:spcBef>
                <a:spcPts val="800"/>
              </a:spcBef>
            </a:pPr>
            <a:r>
              <a:rPr sz="2400" dirty="0"/>
              <a:t>Competition has also been inhibited by regulations that impose restrictions on interest rates that can be paid on deposits</a:t>
            </a:r>
          </a:p>
          <a:p>
            <a:pPr eaLnBrk="1" hangingPunct="1">
              <a:lnSpc>
                <a:spcPct val="90000"/>
              </a:lnSpc>
              <a:spcBef>
                <a:spcPts val="800"/>
              </a:spcBef>
            </a:pPr>
            <a:r>
              <a:rPr sz="2400" dirty="0"/>
              <a:t>These regulations were instituted because of the widespread belief that unrestricted interest-rate competition helped encourage bank failures during the Great Depression</a:t>
            </a:r>
          </a:p>
          <a:p>
            <a:pPr eaLnBrk="1" hangingPunct="1">
              <a:lnSpc>
                <a:spcPct val="90000"/>
              </a:lnSpc>
              <a:spcBef>
                <a:spcPts val="800"/>
              </a:spcBef>
            </a:pPr>
            <a:r>
              <a:rPr sz="2400" dirty="0"/>
              <a:t>Later evidence did not support this view, and restrictions on interest rates have been abolished</a:t>
            </a:r>
          </a:p>
        </p:txBody>
      </p:sp>
    </p:spTree>
  </p:cSld>
  <p:clrMapOvr>
    <a:masterClrMapping/>
  </p:clrMapOvr>
  <p:transition spd="med">
    <p:wipe dir="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7"/>
          <p:cNvSpPr>
            <a:spLocks noGrp="1"/>
          </p:cNvSpPr>
          <p:nvPr>
            <p:ph type="title"/>
          </p:nvPr>
        </p:nvSpPr>
        <p:spPr>
          <a:ln/>
        </p:spPr>
        <p:txBody>
          <a:bodyPr vert="horz" wrap="square" lIns="0" tIns="0" rIns="0" bIns="0" anchor="ctr" anchorCtr="0"/>
          <a:lstStyle/>
          <a:p>
            <a:pPr eaLnBrk="1" hangingPunct="1"/>
            <a:r>
              <a:rPr dirty="0"/>
              <a:t>Regulation Reason: </a:t>
            </a:r>
            <a:br>
              <a:rPr dirty="0"/>
            </a:br>
            <a:r>
              <a:rPr dirty="0"/>
              <a:t>Improve Monetary Control</a:t>
            </a:r>
          </a:p>
        </p:txBody>
      </p:sp>
      <p:sp>
        <p:nvSpPr>
          <p:cNvPr id="65538" name="Rectangle 8"/>
          <p:cNvSpPr>
            <a:spLocks noGrp="1"/>
          </p:cNvSpPr>
          <p:nvPr>
            <p:ph idx="1"/>
          </p:nvPr>
        </p:nvSpPr>
        <p:spPr>
          <a:ln/>
        </p:spPr>
        <p:txBody>
          <a:bodyPr vert="horz" wrap="square" lIns="0" tIns="0" rIns="0" bIns="0" anchor="t" anchorCtr="0"/>
          <a:lstStyle/>
          <a:p>
            <a:pPr eaLnBrk="1" hangingPunct="1">
              <a:lnSpc>
                <a:spcPct val="90000"/>
              </a:lnSpc>
              <a:spcBef>
                <a:spcPts val="800"/>
              </a:spcBef>
            </a:pPr>
            <a:r>
              <a:rPr sz="2400" dirty="0"/>
              <a:t>Because banks play a very important role in determining the supply of money (which in turn affects many aspects of the economy), regulation of these financial intermediaries is intended to improve control over the money supply</a:t>
            </a:r>
          </a:p>
          <a:p>
            <a:pPr eaLnBrk="1" hangingPunct="1">
              <a:lnSpc>
                <a:spcPct val="90000"/>
              </a:lnSpc>
              <a:spcBef>
                <a:spcPts val="800"/>
              </a:spcBef>
            </a:pPr>
            <a:r>
              <a:rPr sz="2400" dirty="0"/>
              <a:t>One example is </a:t>
            </a:r>
            <a:r>
              <a:rPr sz="2400" b="1" dirty="0"/>
              <a:t>reserve requirements, </a:t>
            </a:r>
            <a:r>
              <a:rPr sz="2400" dirty="0"/>
              <a:t>which make it obligatory for all depository institutions to keep a certain fraction of their deposits in accounts with the Federal Reserve System (the Fed), the central bank in the United States</a:t>
            </a:r>
          </a:p>
          <a:p>
            <a:pPr eaLnBrk="1" hangingPunct="1">
              <a:lnSpc>
                <a:spcPct val="90000"/>
              </a:lnSpc>
              <a:spcBef>
                <a:spcPts val="800"/>
              </a:spcBef>
            </a:pPr>
            <a:r>
              <a:rPr sz="2400" dirty="0"/>
              <a:t>Reserve requirements help the Fed exercise more precise control over the money supply</a:t>
            </a:r>
          </a:p>
        </p:txBody>
      </p:sp>
    </p:spTree>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8"/>
          <p:cNvSpPr>
            <a:spLocks noGrp="1"/>
          </p:cNvSpPr>
          <p:nvPr>
            <p:ph type="title"/>
          </p:nvPr>
        </p:nvSpPr>
        <p:spPr>
          <a:ln/>
        </p:spPr>
        <p:txBody>
          <a:bodyPr vert="horz" wrap="square" lIns="0" tIns="0" rIns="0" bIns="0" anchor="ctr" anchorCtr="0"/>
          <a:lstStyle/>
          <a:p>
            <a:pPr eaLnBrk="1" hangingPunct="1"/>
            <a:r>
              <a:rPr dirty="0"/>
              <a:t>Financial Markets Funds Transferees</a:t>
            </a:r>
          </a:p>
        </p:txBody>
      </p:sp>
      <p:sp>
        <p:nvSpPr>
          <p:cNvPr id="8197" name="Rectangle 9"/>
          <p:cNvSpPr>
            <a:spLocks noGrp="1" noChangeArrowheads="1"/>
          </p:cNvSpPr>
          <p:nvPr>
            <p:ph idx="1"/>
          </p:nvPr>
        </p:nvSpPr>
        <p:spPr bwMode="auto">
          <a:xfrm>
            <a:off x="381000" y="1447800"/>
            <a:ext cx="8382000" cy="3352800"/>
          </a:xfrm>
          <a:ln/>
          <a:effectLst/>
          <a:scene3d>
            <a:camera prst="orthographicFront"/>
            <a:lightRig rig="balanced" dir="t"/>
          </a:scene3d>
          <a:sp3d prstMaterial="plastic"/>
        </p:spPr>
        <p:txBody>
          <a:bodyPr vert="horz" wrap="square" lIns="0" tIns="0" rIns="0" bIns="0" numCol="2" anchor="t" anchorCtr="0" compatLnSpc="1"/>
          <a:lstStyle/>
          <a:p>
            <a:pPr marL="533400" marR="0" lvl="0" indent="-533400" algn="l" defTabSz="914400" rtl="0" eaLnBrk="1" fontAlgn="base" latinLnBrk="0" hangingPunct="1">
              <a:lnSpc>
                <a:spcPct val="100000"/>
              </a:lnSpc>
              <a:spcBef>
                <a:spcPct val="20000"/>
              </a:spcBef>
              <a:spcAft>
                <a:spcPct val="0"/>
              </a:spcAft>
              <a:buClrTx/>
              <a:buSzTx/>
              <a:buFont typeface="Times"/>
              <a:buNone/>
              <a:defRPr/>
            </a:pPr>
            <a:r>
              <a:rPr kumimoji="0" lang="en-US" sz="2800" b="0" i="0" u="sng" strike="noStrike" kern="0" cap="none" spc="0" normalizeH="0" baseline="0" noProof="0" dirty="0" smtClean="0">
                <a:ln>
                  <a:noFill/>
                </a:ln>
                <a:solidFill>
                  <a:schemeClr val="tx1"/>
                </a:solidFill>
                <a:effectLst/>
                <a:uLnTx/>
                <a:uFillTx/>
                <a:latin typeface="+mn-lt"/>
                <a:ea typeface="ヒラギノ角ゴ Pro W3" pitchFamily="-84" charset="-128"/>
                <a:cs typeface="+mn-cs"/>
              </a:rPr>
              <a:t>Lender-Savers</a:t>
            </a:r>
          </a:p>
          <a:p>
            <a:pPr marL="533400" marR="0" lvl="0" indent="-533400" algn="l" defTabSz="914400" rtl="0" eaLnBrk="1" fontAlgn="base" latinLnBrk="0" hangingPunct="1">
              <a:lnSpc>
                <a:spcPct val="100000"/>
              </a:lnSpc>
              <a:spcBef>
                <a:spcPct val="20000"/>
              </a:spcBef>
              <a:spcAft>
                <a:spcPct val="0"/>
              </a:spcAft>
              <a:buClrTx/>
              <a:buSzTx/>
              <a:buFont typeface="Times"/>
              <a:buAutoNum type="arabicPeriod"/>
              <a:defRPr/>
            </a:pPr>
            <a:r>
              <a:rPr kumimoji="0" lang="en-US" sz="2800" b="0" i="0" u="none" strike="noStrike" kern="0" cap="none" spc="0" normalizeH="0" baseline="0" noProof="0" dirty="0" smtClean="0">
                <a:ln>
                  <a:noFill/>
                </a:ln>
                <a:solidFill>
                  <a:schemeClr val="tx1"/>
                </a:solidFill>
                <a:effectLst/>
                <a:uLnTx/>
                <a:uFillTx/>
                <a:latin typeface="+mn-lt"/>
                <a:ea typeface="ヒラギノ角ゴ Pro W3" pitchFamily="-84" charset="-128"/>
                <a:cs typeface="+mn-cs"/>
              </a:rPr>
              <a:t>Households</a:t>
            </a:r>
          </a:p>
          <a:p>
            <a:pPr marL="533400" marR="0" lvl="0" indent="-533400" algn="l" defTabSz="914400" rtl="0" eaLnBrk="1" fontAlgn="base" latinLnBrk="0" hangingPunct="1">
              <a:lnSpc>
                <a:spcPct val="100000"/>
              </a:lnSpc>
              <a:spcBef>
                <a:spcPct val="20000"/>
              </a:spcBef>
              <a:spcAft>
                <a:spcPct val="0"/>
              </a:spcAft>
              <a:buClrTx/>
              <a:buSzTx/>
              <a:buFont typeface="Times"/>
              <a:buAutoNum type="arabicPeriod"/>
              <a:defRPr/>
            </a:pPr>
            <a:r>
              <a:rPr kumimoji="0" lang="en-US" sz="2800" b="0" i="0" u="none" strike="noStrike" kern="0" cap="none" spc="0" normalizeH="0" baseline="0" noProof="0" dirty="0" smtClean="0">
                <a:ln>
                  <a:noFill/>
                </a:ln>
                <a:solidFill>
                  <a:schemeClr val="tx1"/>
                </a:solidFill>
                <a:effectLst/>
                <a:uLnTx/>
                <a:uFillTx/>
                <a:latin typeface="+mn-lt"/>
                <a:ea typeface="ヒラギノ角ゴ Pro W3" pitchFamily="-84" charset="-128"/>
                <a:cs typeface="+mn-cs"/>
              </a:rPr>
              <a:t>Business firms</a:t>
            </a:r>
          </a:p>
          <a:p>
            <a:pPr marL="533400" marR="0" lvl="0" indent="-533400" algn="l" defTabSz="914400" rtl="0" eaLnBrk="1" fontAlgn="base" latinLnBrk="0" hangingPunct="1">
              <a:lnSpc>
                <a:spcPct val="100000"/>
              </a:lnSpc>
              <a:spcBef>
                <a:spcPct val="20000"/>
              </a:spcBef>
              <a:spcAft>
                <a:spcPct val="0"/>
              </a:spcAft>
              <a:buClrTx/>
              <a:buSzTx/>
              <a:buFont typeface="Times"/>
              <a:buAutoNum type="arabicPeriod"/>
              <a:defRPr/>
            </a:pPr>
            <a:r>
              <a:rPr kumimoji="0" lang="en-US" sz="2800" b="0" i="0" u="none" strike="noStrike" kern="0" cap="none" spc="0" normalizeH="0" baseline="0" noProof="0" dirty="0" smtClean="0">
                <a:ln>
                  <a:noFill/>
                </a:ln>
                <a:solidFill>
                  <a:schemeClr val="tx1"/>
                </a:solidFill>
                <a:effectLst/>
                <a:uLnTx/>
                <a:uFillTx/>
                <a:latin typeface="+mn-lt"/>
                <a:ea typeface="ヒラギノ角ゴ Pro W3" pitchFamily="-84" charset="-128"/>
                <a:cs typeface="+mn-cs"/>
              </a:rPr>
              <a:t>Government</a:t>
            </a:r>
          </a:p>
          <a:p>
            <a:pPr marL="533400" marR="0" lvl="0" indent="-533400" algn="l" defTabSz="914400" rtl="0" eaLnBrk="1" fontAlgn="base" latinLnBrk="0" hangingPunct="1">
              <a:lnSpc>
                <a:spcPct val="100000"/>
              </a:lnSpc>
              <a:spcBef>
                <a:spcPct val="20000"/>
              </a:spcBef>
              <a:spcAft>
                <a:spcPct val="0"/>
              </a:spcAft>
              <a:buClrTx/>
              <a:buSzTx/>
              <a:buFont typeface="Times"/>
              <a:buAutoNum type="arabicPeriod"/>
              <a:defRPr/>
            </a:pPr>
            <a:r>
              <a:rPr kumimoji="0" lang="en-US" sz="2800" b="0" i="0" u="none" strike="noStrike" kern="0" cap="none" spc="0" normalizeH="0" baseline="0" noProof="0" dirty="0" smtClean="0">
                <a:ln>
                  <a:noFill/>
                </a:ln>
                <a:solidFill>
                  <a:schemeClr val="tx1"/>
                </a:solidFill>
                <a:effectLst/>
                <a:uLnTx/>
                <a:uFillTx/>
                <a:latin typeface="+mn-lt"/>
                <a:ea typeface="ヒラギノ角ゴ Pro W3" pitchFamily="-84" charset="-128"/>
                <a:cs typeface="+mn-cs"/>
              </a:rPr>
              <a:t>Foreigners</a:t>
            </a:r>
          </a:p>
          <a:p>
            <a:pPr marL="533400" marR="0" lvl="0" indent="-533400" algn="l" defTabSz="914400" rtl="0" eaLnBrk="1" fontAlgn="base" latinLnBrk="0" hangingPunct="1">
              <a:lnSpc>
                <a:spcPct val="100000"/>
              </a:lnSpc>
              <a:spcBef>
                <a:spcPct val="20000"/>
              </a:spcBef>
              <a:spcAft>
                <a:spcPct val="0"/>
              </a:spcAft>
              <a:buClrTx/>
              <a:buSzTx/>
              <a:buFont typeface="Times"/>
              <a:buAutoNum type="arabicPeriod"/>
              <a:defRPr/>
            </a:pPr>
            <a:endParaRPr kumimoji="0" lang="en-US" sz="2800" b="0" i="0" u="none" strike="noStrike" kern="0" cap="none" spc="0" normalizeH="0" baseline="0" noProof="0" dirty="0" smtClean="0">
              <a:ln>
                <a:noFill/>
              </a:ln>
              <a:solidFill>
                <a:schemeClr val="tx1"/>
              </a:solidFill>
              <a:effectLst/>
              <a:uLnTx/>
              <a:uFillTx/>
              <a:latin typeface="+mn-lt"/>
              <a:ea typeface="ヒラギノ角ゴ Pro W3" pitchFamily="-84" charset="-128"/>
              <a:cs typeface="+mn-cs"/>
            </a:endParaRPr>
          </a:p>
          <a:p>
            <a:pPr marL="533400" marR="0" lvl="0" indent="-533400" algn="l" defTabSz="914400" rtl="0" eaLnBrk="1" fontAlgn="base" latinLnBrk="0" hangingPunct="1">
              <a:lnSpc>
                <a:spcPct val="100000"/>
              </a:lnSpc>
              <a:spcBef>
                <a:spcPct val="20000"/>
              </a:spcBef>
              <a:spcAft>
                <a:spcPct val="0"/>
              </a:spcAft>
              <a:buClrTx/>
              <a:buSzTx/>
              <a:buFont typeface="Times"/>
              <a:buNone/>
              <a:defRPr/>
            </a:pPr>
            <a:r>
              <a:rPr kumimoji="0" lang="en-US" sz="2800" b="0" i="0" u="sng" strike="noStrike" kern="0" cap="none" spc="0" normalizeH="0" baseline="0" noProof="0" dirty="0">
                <a:ln>
                  <a:noFill/>
                </a:ln>
                <a:solidFill>
                  <a:schemeClr val="tx1"/>
                </a:solidFill>
                <a:effectLst/>
                <a:uLnTx/>
                <a:uFillTx/>
                <a:latin typeface="+mn-lt"/>
                <a:ea typeface="ヒラギノ角ゴ Pro W3" pitchFamily="-84" charset="-128"/>
                <a:cs typeface="+mn-cs"/>
              </a:rPr>
              <a:t>Borrower-Spenders</a:t>
            </a:r>
          </a:p>
          <a:p>
            <a:pPr marL="533400" marR="0" lvl="0" indent="-533400" algn="l" defTabSz="914400" rtl="0" eaLnBrk="1" fontAlgn="base" latinLnBrk="0" hangingPunct="1">
              <a:lnSpc>
                <a:spcPct val="100000"/>
              </a:lnSpc>
              <a:spcBef>
                <a:spcPct val="20000"/>
              </a:spcBef>
              <a:spcAft>
                <a:spcPct val="0"/>
              </a:spcAft>
              <a:buClrTx/>
              <a:buSzTx/>
              <a:buFont typeface="Times"/>
              <a:buAutoNum type="arabicPeriod"/>
              <a:defRPr/>
            </a:pPr>
            <a:r>
              <a:rPr kumimoji="0" lang="en-US" sz="2800" b="0" i="0" u="none" strike="noStrike" kern="0" cap="none" spc="0" normalizeH="0" baseline="0" noProof="0" dirty="0">
                <a:ln>
                  <a:noFill/>
                </a:ln>
                <a:solidFill>
                  <a:schemeClr val="tx1"/>
                </a:solidFill>
                <a:effectLst/>
                <a:uLnTx/>
                <a:uFillTx/>
                <a:latin typeface="+mn-lt"/>
                <a:ea typeface="ヒラギノ角ゴ Pro W3" pitchFamily="-84" charset="-128"/>
                <a:cs typeface="+mn-cs"/>
              </a:rPr>
              <a:t>Business firms</a:t>
            </a:r>
          </a:p>
          <a:p>
            <a:pPr marL="533400" marR="0" lvl="0" indent="-533400" algn="l" defTabSz="914400" rtl="0" eaLnBrk="1" fontAlgn="base" latinLnBrk="0" hangingPunct="1">
              <a:lnSpc>
                <a:spcPct val="100000"/>
              </a:lnSpc>
              <a:spcBef>
                <a:spcPct val="20000"/>
              </a:spcBef>
              <a:spcAft>
                <a:spcPct val="0"/>
              </a:spcAft>
              <a:buClrTx/>
              <a:buSzTx/>
              <a:buFont typeface="Times"/>
              <a:buAutoNum type="arabicPeriod"/>
              <a:defRPr/>
            </a:pPr>
            <a:r>
              <a:rPr kumimoji="0" lang="en-US" sz="2800" b="0" i="0" u="none" strike="noStrike" kern="0" cap="none" spc="0" normalizeH="0" baseline="0" noProof="0" dirty="0">
                <a:ln>
                  <a:noFill/>
                </a:ln>
                <a:solidFill>
                  <a:schemeClr val="tx1"/>
                </a:solidFill>
                <a:effectLst/>
                <a:uLnTx/>
                <a:uFillTx/>
                <a:latin typeface="+mn-lt"/>
                <a:ea typeface="ヒラギノ角ゴ Pro W3" pitchFamily="-84" charset="-128"/>
                <a:cs typeface="+mn-cs"/>
              </a:rPr>
              <a:t>Government</a:t>
            </a:r>
          </a:p>
          <a:p>
            <a:pPr marL="533400" marR="0" lvl="0" indent="-533400" algn="l" defTabSz="914400" rtl="0" eaLnBrk="1" fontAlgn="base" latinLnBrk="0" hangingPunct="1">
              <a:lnSpc>
                <a:spcPct val="100000"/>
              </a:lnSpc>
              <a:spcBef>
                <a:spcPct val="20000"/>
              </a:spcBef>
              <a:spcAft>
                <a:spcPct val="0"/>
              </a:spcAft>
              <a:buClrTx/>
              <a:buSzTx/>
              <a:buFont typeface="Times"/>
              <a:buAutoNum type="arabicPeriod"/>
              <a:defRPr/>
            </a:pPr>
            <a:r>
              <a:rPr kumimoji="0" lang="en-US" sz="2800" b="0" i="0" u="none" strike="noStrike" kern="0" cap="none" spc="0" normalizeH="0" baseline="0" noProof="0" dirty="0">
                <a:ln>
                  <a:noFill/>
                </a:ln>
                <a:solidFill>
                  <a:schemeClr val="tx1"/>
                </a:solidFill>
                <a:effectLst/>
                <a:uLnTx/>
                <a:uFillTx/>
                <a:latin typeface="+mn-lt"/>
                <a:ea typeface="ヒラギノ角ゴ Pro W3" pitchFamily="-84" charset="-128"/>
                <a:cs typeface="+mn-cs"/>
              </a:rPr>
              <a:t>Households</a:t>
            </a:r>
          </a:p>
          <a:p>
            <a:pPr marL="533400" marR="0" lvl="0" indent="-533400" algn="l" defTabSz="914400" rtl="0" eaLnBrk="1" fontAlgn="base" latinLnBrk="0" hangingPunct="1">
              <a:lnSpc>
                <a:spcPct val="100000"/>
              </a:lnSpc>
              <a:spcBef>
                <a:spcPct val="20000"/>
              </a:spcBef>
              <a:spcAft>
                <a:spcPct val="0"/>
              </a:spcAft>
              <a:buClrTx/>
              <a:buSzTx/>
              <a:buFont typeface="Times"/>
              <a:buAutoNum type="arabicPeriod"/>
              <a:defRPr/>
            </a:pPr>
            <a:r>
              <a:rPr kumimoji="0" lang="en-US" sz="2800" b="0" i="0" u="none" strike="noStrike" kern="0" cap="none" spc="0" normalizeH="0" baseline="0" noProof="0" dirty="0">
                <a:ln>
                  <a:noFill/>
                </a:ln>
                <a:solidFill>
                  <a:schemeClr val="tx1"/>
                </a:solidFill>
                <a:effectLst/>
                <a:uLnTx/>
                <a:uFillTx/>
                <a:latin typeface="+mn-lt"/>
                <a:ea typeface="ヒラギノ角ゴ Pro W3" pitchFamily="-84" charset="-128"/>
                <a:cs typeface="+mn-cs"/>
              </a:rPr>
              <a:t>Foreigners</a:t>
            </a:r>
          </a:p>
          <a:p>
            <a:pPr marL="533400" marR="0" lvl="0" indent="-533400" algn="l" defTabSz="914400" rtl="0" eaLnBrk="1" fontAlgn="base" latinLnBrk="0" hangingPunct="1">
              <a:lnSpc>
                <a:spcPct val="100000"/>
              </a:lnSpc>
              <a:spcBef>
                <a:spcPct val="20000"/>
              </a:spcBef>
              <a:spcAft>
                <a:spcPct val="0"/>
              </a:spcAft>
              <a:buClrTx/>
              <a:buSzTx/>
              <a:buFont typeface="Times"/>
              <a:buAutoNum type="arabicPeriod"/>
              <a:defRPr/>
            </a:pPr>
            <a:endParaRPr kumimoji="0" lang="en-US" sz="2800" b="0" i="0" u="none" strike="noStrike" kern="0" cap="none" spc="0" normalizeH="0" baseline="0" noProof="0" dirty="0" smtClean="0">
              <a:ln>
                <a:noFill/>
              </a:ln>
              <a:solidFill>
                <a:schemeClr val="tx1"/>
              </a:solidFill>
              <a:effectLst/>
              <a:uLnTx/>
              <a:uFillTx/>
              <a:latin typeface="+mn-lt"/>
              <a:ea typeface="ヒラギノ角ゴ Pro W3" pitchFamily="-84" charset="-128"/>
              <a:cs typeface="+mn-cs"/>
            </a:endParaRPr>
          </a:p>
        </p:txBody>
      </p:sp>
    </p:spTree>
  </p:cSld>
  <p:clrMapOvr>
    <a:masterClrMapping/>
  </p:clrMapOvr>
  <p:transition spd="med">
    <p:wipe dir="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p:cNvSpPr>
          <p:nvPr>
            <p:ph type="title"/>
          </p:nvPr>
        </p:nvSpPr>
        <p:spPr>
          <a:ln/>
        </p:spPr>
        <p:txBody>
          <a:bodyPr vert="horz" wrap="square" lIns="0" tIns="0" rIns="0" bIns="0" anchor="ctr" anchorCtr="0"/>
          <a:lstStyle/>
          <a:p>
            <a:pPr eaLnBrk="1" hangingPunct="1"/>
            <a:r>
              <a:rPr dirty="0"/>
              <a:t>Financial Regulation Abroad </a:t>
            </a:r>
          </a:p>
        </p:txBody>
      </p:sp>
      <p:sp>
        <p:nvSpPr>
          <p:cNvPr id="66562" name="Rectangle 3"/>
          <p:cNvSpPr>
            <a:spLocks noGrp="1"/>
          </p:cNvSpPr>
          <p:nvPr>
            <p:ph idx="1"/>
          </p:nvPr>
        </p:nvSpPr>
        <p:spPr>
          <a:ln/>
        </p:spPr>
        <p:txBody>
          <a:bodyPr vert="horz" wrap="square" lIns="0" tIns="0" rIns="0" bIns="0" anchor="t" anchorCtr="0"/>
          <a:lstStyle/>
          <a:p>
            <a:pPr eaLnBrk="1" hangingPunct="1"/>
            <a:r>
              <a:rPr dirty="0"/>
              <a:t>Those countries with similar economic systems also implement financial regulation consistent with the U.S. model: Japan, Canada, and Western Europe</a:t>
            </a:r>
          </a:p>
          <a:p>
            <a:pPr lvl="1" eaLnBrk="1" hangingPunct="1">
              <a:buFont typeface="Arial" panose="020B0604020202020204" pitchFamily="34" charset="0"/>
              <a:buChar char="─"/>
            </a:pPr>
            <a:r>
              <a:rPr dirty="0"/>
              <a:t>Financial reporting for corporations is required</a:t>
            </a:r>
          </a:p>
          <a:p>
            <a:pPr lvl="1" eaLnBrk="1" hangingPunct="1">
              <a:buFont typeface="Arial" panose="020B0604020202020204" pitchFamily="34" charset="0"/>
              <a:buChar char="─"/>
            </a:pPr>
            <a:r>
              <a:rPr dirty="0"/>
              <a:t>Financial intermediaries are heavily regulated</a:t>
            </a:r>
          </a:p>
          <a:p>
            <a:pPr eaLnBrk="1" hangingPunct="1">
              <a:spcBef>
                <a:spcPts val="1200"/>
              </a:spcBef>
            </a:pPr>
            <a:r>
              <a:rPr dirty="0"/>
              <a:t>However, U.S. banks are more regulated along dimensions of branching and services than their foreign counterparts</a:t>
            </a:r>
          </a:p>
        </p:txBody>
      </p:sp>
    </p:spTree>
  </p:cSld>
  <p:clrMapOvr>
    <a:masterClrMapping/>
  </p:clrMapOvr>
  <p:transition spd="med">
    <p:wipe dir="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p:cNvSpPr>
          <p:nvPr>
            <p:ph type="title"/>
          </p:nvPr>
        </p:nvSpPr>
        <p:spPr>
          <a:ln/>
        </p:spPr>
        <p:txBody>
          <a:bodyPr vert="horz" wrap="square" lIns="0" tIns="0" rIns="0" bIns="0" anchor="ctr" anchorCtr="0"/>
          <a:lstStyle/>
          <a:p>
            <a:pPr eaLnBrk="1" hangingPunct="1"/>
            <a:r>
              <a:rPr dirty="0"/>
              <a:t>Chapter Summary</a:t>
            </a:r>
          </a:p>
        </p:txBody>
      </p:sp>
      <p:sp>
        <p:nvSpPr>
          <p:cNvPr id="67586" name="Rectangle 3"/>
          <p:cNvSpPr>
            <a:spLocks noGrp="1"/>
          </p:cNvSpPr>
          <p:nvPr>
            <p:ph idx="1"/>
          </p:nvPr>
        </p:nvSpPr>
        <p:spPr>
          <a:ln/>
        </p:spPr>
        <p:txBody>
          <a:bodyPr vert="horz" wrap="square" lIns="0" tIns="0" rIns="0" bIns="0" anchor="t" anchorCtr="0"/>
          <a:lstStyle/>
          <a:p>
            <a:pPr eaLnBrk="1" hangingPunct="1">
              <a:lnSpc>
                <a:spcPct val="90000"/>
              </a:lnSpc>
              <a:spcBef>
                <a:spcPct val="60000"/>
              </a:spcBef>
            </a:pPr>
            <a:r>
              <a:rPr dirty="0"/>
              <a:t>Function of Financial Markets: We examined the flow of funds through the financial system and the role of intermediaries in this process.</a:t>
            </a:r>
          </a:p>
          <a:p>
            <a:pPr eaLnBrk="1" hangingPunct="1">
              <a:lnSpc>
                <a:spcPct val="90000"/>
              </a:lnSpc>
              <a:spcBef>
                <a:spcPct val="60000"/>
              </a:spcBef>
            </a:pPr>
            <a:r>
              <a:rPr dirty="0"/>
              <a:t>Structure of Financial Markets: We examined market structure from several perspectives, including types of instruments, purpose, organization, and time horizon.</a:t>
            </a:r>
          </a:p>
        </p:txBody>
      </p:sp>
    </p:spTree>
  </p:cSld>
  <p:clrMapOvr>
    <a:masterClrMapping/>
  </p:clrMapOvr>
  <p:transition spd="med">
    <p:wipe dir="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p:cNvSpPr>
          <p:nvPr>
            <p:ph type="title"/>
          </p:nvPr>
        </p:nvSpPr>
        <p:spPr>
          <a:ln/>
        </p:spPr>
        <p:txBody>
          <a:bodyPr vert="horz" wrap="square" lIns="0" tIns="0" rIns="0" bIns="0" anchor="ctr" anchorCtr="0"/>
          <a:lstStyle/>
          <a:p>
            <a:pPr eaLnBrk="1" hangingPunct="1"/>
            <a:r>
              <a:rPr dirty="0"/>
              <a:t>Chapter Summary (cont.)</a:t>
            </a:r>
          </a:p>
        </p:txBody>
      </p:sp>
      <p:sp>
        <p:nvSpPr>
          <p:cNvPr id="68610" name="Rectangle 3"/>
          <p:cNvSpPr>
            <a:spLocks noGrp="1"/>
          </p:cNvSpPr>
          <p:nvPr>
            <p:ph idx="1"/>
          </p:nvPr>
        </p:nvSpPr>
        <p:spPr>
          <a:ln/>
        </p:spPr>
        <p:txBody>
          <a:bodyPr vert="horz" wrap="square" lIns="0" tIns="0" rIns="0" bIns="0" anchor="t" anchorCtr="0"/>
          <a:lstStyle/>
          <a:p>
            <a:pPr eaLnBrk="1" hangingPunct="1"/>
            <a:r>
              <a:rPr dirty="0"/>
              <a:t>Internationalization of Financial Markets: We briefly examined how debt and equity markets have expanded in the international setting.</a:t>
            </a:r>
          </a:p>
          <a:p>
            <a:pPr eaLnBrk="1" hangingPunct="1"/>
            <a:r>
              <a:rPr dirty="0"/>
              <a:t>Function of Financial Intermediaries: We examined the roles of intermediaries in reducing transaction costs, sharing risk, and reducing information problems.</a:t>
            </a:r>
          </a:p>
        </p:txBody>
      </p:sp>
    </p:spTree>
  </p:cSld>
  <p:clrMapOvr>
    <a:masterClrMapping/>
  </p:clrMapOvr>
  <p:transition spd="med">
    <p:wipe dir="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p:cNvSpPr>
          <p:nvPr>
            <p:ph type="title"/>
          </p:nvPr>
        </p:nvSpPr>
        <p:spPr>
          <a:ln/>
        </p:spPr>
        <p:txBody>
          <a:bodyPr vert="horz" wrap="square" lIns="0" tIns="0" rIns="0" bIns="0" anchor="ctr" anchorCtr="0"/>
          <a:lstStyle/>
          <a:p>
            <a:pPr eaLnBrk="1" hangingPunct="1"/>
            <a:r>
              <a:rPr dirty="0"/>
              <a:t>Chapter Summary (cont.)</a:t>
            </a:r>
          </a:p>
        </p:txBody>
      </p:sp>
      <p:sp>
        <p:nvSpPr>
          <p:cNvPr id="69634" name="Rectangle 3"/>
          <p:cNvSpPr>
            <a:spLocks noGrp="1"/>
          </p:cNvSpPr>
          <p:nvPr>
            <p:ph idx="1"/>
          </p:nvPr>
        </p:nvSpPr>
        <p:spPr>
          <a:ln/>
        </p:spPr>
        <p:txBody>
          <a:bodyPr vert="horz" wrap="square" lIns="0" tIns="0" rIns="0" bIns="0" anchor="t" anchorCtr="0"/>
          <a:lstStyle/>
          <a:p>
            <a:pPr eaLnBrk="1" hangingPunct="1"/>
            <a:r>
              <a:rPr dirty="0"/>
              <a:t>Types of Financial Intermediaries: We outlined the numerous types of financial intermediaries to be further examined in later chapters.</a:t>
            </a:r>
          </a:p>
          <a:p>
            <a:pPr eaLnBrk="1" hangingPunct="1"/>
            <a:r>
              <a:rPr dirty="0"/>
              <a:t>Regulation of the Financial System: We outlined some of the agencies charged with the oversight of various institutions and markets.</a:t>
            </a:r>
          </a:p>
        </p:txBody>
      </p:sp>
    </p:spTree>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p:cNvSpPr>
          <p:nvPr>
            <p:ph type="title"/>
          </p:nvPr>
        </p:nvSpPr>
        <p:spPr>
          <a:ln/>
        </p:spPr>
        <p:txBody>
          <a:bodyPr vert="horz" wrap="square" lIns="0" tIns="0" rIns="0" bIns="0" anchor="ctr" anchorCtr="0"/>
          <a:lstStyle/>
          <a:p>
            <a:pPr eaLnBrk="1" hangingPunct="1"/>
            <a:r>
              <a:rPr dirty="0"/>
              <a:t>Segments of Financial Markets</a:t>
            </a:r>
          </a:p>
        </p:txBody>
      </p:sp>
      <p:sp>
        <p:nvSpPr>
          <p:cNvPr id="12290" name="Rectangle 3"/>
          <p:cNvSpPr>
            <a:spLocks noGrp="1"/>
          </p:cNvSpPr>
          <p:nvPr>
            <p:ph idx="1"/>
          </p:nvPr>
        </p:nvSpPr>
        <p:spPr>
          <a:ln/>
        </p:spPr>
        <p:txBody>
          <a:bodyPr vert="horz" wrap="square" lIns="0" tIns="0" rIns="0" bIns="0" anchor="t" anchorCtr="0"/>
          <a:lstStyle/>
          <a:p>
            <a:pPr marL="463550" indent="-463550" eaLnBrk="1" hangingPunct="1">
              <a:lnSpc>
                <a:spcPct val="90000"/>
              </a:lnSpc>
              <a:buFont typeface="Times" pitchFamily="-84" charset="0"/>
              <a:buAutoNum type="arabicPeriod"/>
            </a:pPr>
            <a:r>
              <a:rPr dirty="0"/>
              <a:t>Direct Finance</a:t>
            </a:r>
          </a:p>
          <a:p>
            <a:pPr marL="863600" lvl="1" indent="-342900" eaLnBrk="1" hangingPunct="1">
              <a:lnSpc>
                <a:spcPct val="90000"/>
              </a:lnSpc>
            </a:pPr>
            <a:r>
              <a:rPr dirty="0"/>
              <a:t>Borrowers borrow directly from lenders in financial markets by selling financial instruments which are claims on the borrower</a:t>
            </a:r>
            <a:r>
              <a:rPr lang="ja-JP" altLang="en-US" dirty="0"/>
              <a:t>’</a:t>
            </a:r>
            <a:r>
              <a:rPr lang="en-US" altLang="ja-JP" dirty="0"/>
              <a:t>s future income or assets</a:t>
            </a:r>
          </a:p>
          <a:p>
            <a:pPr marL="463550" indent="-463550" eaLnBrk="1" hangingPunct="1">
              <a:lnSpc>
                <a:spcPct val="90000"/>
              </a:lnSpc>
              <a:buFont typeface="Times" pitchFamily="-84" charset="0"/>
              <a:buAutoNum type="arabicPeriod"/>
            </a:pPr>
            <a:r>
              <a:rPr dirty="0"/>
              <a:t>Indirect Finance</a:t>
            </a:r>
          </a:p>
          <a:p>
            <a:pPr marL="863600" lvl="1" indent="-342900" eaLnBrk="1" hangingPunct="1">
              <a:lnSpc>
                <a:spcPct val="90000"/>
              </a:lnSpc>
            </a:pPr>
            <a:r>
              <a:rPr dirty="0"/>
              <a:t>Borrowers borrow indirectly from lenders via financial intermediaries (established to source both loanable funds and loan opportunities) by issuing financial instruments which are claims on the borrower</a:t>
            </a:r>
            <a:r>
              <a:rPr lang="ja-JP" altLang="en-US" dirty="0"/>
              <a:t>’</a:t>
            </a:r>
            <a:r>
              <a:rPr lang="en-US" altLang="ja-JP" dirty="0"/>
              <a:t>s future income or assets</a:t>
            </a:r>
            <a:endParaRPr dirty="0"/>
          </a:p>
        </p:txBody>
      </p:sp>
    </p:spTree>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3"/>
          <p:cNvSpPr>
            <a:spLocks noGrp="1"/>
          </p:cNvSpPr>
          <p:nvPr>
            <p:ph type="title"/>
          </p:nvPr>
        </p:nvSpPr>
        <p:spPr>
          <a:ln/>
        </p:spPr>
        <p:txBody>
          <a:bodyPr vert="horz" wrap="square" lIns="0" tIns="0" rIns="0" bIns="0" anchor="ctr" anchorCtr="0"/>
          <a:lstStyle/>
          <a:p>
            <a:pPr eaLnBrk="1" hangingPunct="1"/>
            <a:r>
              <a:rPr dirty="0"/>
              <a:t>Function of Financial Markets </a:t>
            </a:r>
          </a:p>
        </p:txBody>
      </p:sp>
      <p:sp>
        <p:nvSpPr>
          <p:cNvPr id="13314" name="TextBox 1"/>
          <p:cNvSpPr txBox="1">
            <a:spLocks noChangeArrowheads="1"/>
          </p:cNvSpPr>
          <p:nvPr/>
        </p:nvSpPr>
        <p:spPr bwMode="auto">
          <a:xfrm>
            <a:off x="1219200" y="990600"/>
            <a:ext cx="7572375" cy="400050"/>
          </a:xfrm>
          <a:prstGeom prst="rect">
            <a:avLst/>
          </a:prstGeom>
          <a:noFill/>
          <a:ln>
            <a:noFill/>
          </a:ln>
        </p:spPr>
        <p:txBody>
          <a:bodyPr wrap="none">
            <a:spAutoFit/>
          </a:bodyPr>
          <a:lstStyle>
            <a:lvl1pPr>
              <a:defRPr sz="3800">
                <a:solidFill>
                  <a:schemeClr val="tx2"/>
                </a:solidFill>
                <a:latin typeface="Arial" panose="020B0604020202020204" pitchFamily="34" charset="0"/>
                <a:ea typeface="ヒラギノ角ゴ Pro W3" charset="0"/>
                <a:cs typeface="ヒラギノ角ゴ Pro W3" charset="0"/>
              </a:defRPr>
            </a:lvl1pPr>
            <a:lvl2pPr marL="742950" indent="-285750">
              <a:defRPr sz="3800">
                <a:solidFill>
                  <a:schemeClr val="tx2"/>
                </a:solidFill>
                <a:latin typeface="Arial" panose="020B0604020202020204" pitchFamily="34" charset="0"/>
                <a:ea typeface="ヒラギノ角ゴ Pro W3" charset="0"/>
                <a:cs typeface="ヒラギノ角ゴ Pro W3" charset="0"/>
              </a:defRPr>
            </a:lvl2pPr>
            <a:lvl3pPr marL="1143000" indent="-228600">
              <a:defRPr sz="3800">
                <a:solidFill>
                  <a:schemeClr val="tx2"/>
                </a:solidFill>
                <a:latin typeface="Arial" panose="020B0604020202020204" pitchFamily="34" charset="0"/>
                <a:ea typeface="ヒラギノ角ゴ Pro W3" charset="0"/>
                <a:cs typeface="ヒラギノ角ゴ Pro W3" charset="0"/>
              </a:defRPr>
            </a:lvl3pPr>
            <a:lvl4pPr marL="1600200" indent="-228600">
              <a:defRPr sz="3800">
                <a:solidFill>
                  <a:schemeClr val="tx2"/>
                </a:solidFill>
                <a:latin typeface="Arial" panose="020B0604020202020204" pitchFamily="34" charset="0"/>
                <a:ea typeface="ヒラギノ角ゴ Pro W3" charset="0"/>
                <a:cs typeface="ヒラギノ角ゴ Pro W3" charset="0"/>
              </a:defRPr>
            </a:lvl4pPr>
            <a:lvl5pPr marL="2057400" indent="-228600">
              <a:defRPr sz="3800">
                <a:solidFill>
                  <a:schemeClr val="tx2"/>
                </a:solidFill>
                <a:latin typeface="Arial" panose="020B0604020202020204" pitchFamily="34" charset="0"/>
                <a:ea typeface="ヒラギノ角ゴ Pro W3" charset="0"/>
                <a:cs typeface="ヒラギノ角ゴ Pro W3" charset="0"/>
              </a:defRPr>
            </a:lvl5pPr>
            <a:lvl6pPr marL="2514600" indent="-228600" eaLnBrk="0" fontAlgn="base" hangingPunct="0">
              <a:spcBef>
                <a:spcPct val="0"/>
              </a:spcBef>
              <a:spcAft>
                <a:spcPct val="0"/>
              </a:spcAft>
              <a:defRPr sz="3800">
                <a:solidFill>
                  <a:schemeClr val="tx2"/>
                </a:solidFill>
                <a:latin typeface="Arial" panose="020B0604020202020204" pitchFamily="34" charset="0"/>
                <a:ea typeface="ヒラギノ角ゴ Pro W3" charset="0"/>
                <a:cs typeface="ヒラギノ角ゴ Pro W3" charset="0"/>
              </a:defRPr>
            </a:lvl6pPr>
            <a:lvl7pPr marL="2971800" indent="-228600" eaLnBrk="0" fontAlgn="base" hangingPunct="0">
              <a:spcBef>
                <a:spcPct val="0"/>
              </a:spcBef>
              <a:spcAft>
                <a:spcPct val="0"/>
              </a:spcAft>
              <a:defRPr sz="3800">
                <a:solidFill>
                  <a:schemeClr val="tx2"/>
                </a:solidFill>
                <a:latin typeface="Arial" panose="020B0604020202020204" pitchFamily="34" charset="0"/>
                <a:ea typeface="ヒラギノ角ゴ Pro W3" charset="0"/>
                <a:cs typeface="ヒラギノ角ゴ Pro W3" charset="0"/>
              </a:defRPr>
            </a:lvl7pPr>
            <a:lvl8pPr marL="3429000" indent="-228600" eaLnBrk="0" fontAlgn="base" hangingPunct="0">
              <a:spcBef>
                <a:spcPct val="0"/>
              </a:spcBef>
              <a:spcAft>
                <a:spcPct val="0"/>
              </a:spcAft>
              <a:defRPr sz="3800">
                <a:solidFill>
                  <a:schemeClr val="tx2"/>
                </a:solidFill>
                <a:latin typeface="Arial" panose="020B0604020202020204" pitchFamily="34" charset="0"/>
                <a:ea typeface="ヒラギノ角ゴ Pro W3" charset="0"/>
                <a:cs typeface="ヒラギノ角ゴ Pro W3" charset="0"/>
              </a:defRPr>
            </a:lvl8pPr>
            <a:lvl9pPr marL="3886200" indent="-228600" eaLnBrk="0" fontAlgn="base" hangingPunct="0">
              <a:spcBef>
                <a:spcPct val="0"/>
              </a:spcBef>
              <a:spcAft>
                <a:spcPct val="0"/>
              </a:spcAft>
              <a:defRPr sz="3800">
                <a:solidFill>
                  <a:schemeClr val="tx2"/>
                </a:solidFill>
                <a:latin typeface="Arial" panose="020B0604020202020204" pitchFamily="34" charset="0"/>
                <a:ea typeface="ヒラギノ角ゴ Pro W3" charset="0"/>
                <a:cs typeface="ヒラギノ角ゴ Pro W3" charset="0"/>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2000" b="1" i="0" u="none" strike="noStrike" kern="1200" cap="none" spc="0" normalizeH="0" baseline="0" noProof="0" dirty="0" smtClean="0">
                <a:ln>
                  <a:noFill/>
                </a:ln>
                <a:solidFill>
                  <a:schemeClr val="tx2"/>
                </a:solidFill>
                <a:effectLst/>
                <a:uLnTx/>
                <a:uFillTx/>
                <a:latin typeface="+mj-lt"/>
                <a:ea typeface="ヒラギノ角ゴ Pro W3" charset="0"/>
                <a:cs typeface="ヒラギノ角ゴ Pro W3" charset="0"/>
              </a:rPr>
              <a:t>Figure 2.1 </a:t>
            </a:r>
            <a:r>
              <a:rPr kumimoji="0" lang="en-US" sz="2000" b="0" i="0" u="none" strike="noStrike" kern="1200" cap="none" spc="0" normalizeH="0" baseline="0" noProof="0" dirty="0" smtClean="0">
                <a:ln>
                  <a:noFill/>
                </a:ln>
                <a:solidFill>
                  <a:schemeClr val="tx2"/>
                </a:solidFill>
                <a:effectLst/>
                <a:uLnTx/>
                <a:uFillTx/>
                <a:latin typeface="+mj-lt"/>
                <a:ea typeface="ヒラギノ角ゴ Pro W3" charset="0"/>
                <a:cs typeface="ヒラギノ角ゴ Pro W3" charset="0"/>
              </a:rPr>
              <a:t>Flows of Funds Through the Financial System</a:t>
            </a:r>
          </a:p>
        </p:txBody>
      </p:sp>
      <p:pic>
        <p:nvPicPr>
          <p:cNvPr id="13315" name="Picture 2" descr="fig02_01.gif"/>
          <p:cNvPicPr>
            <a:picLocks noChangeAspect="1"/>
          </p:cNvPicPr>
          <p:nvPr/>
        </p:nvPicPr>
        <p:blipFill>
          <a:blip r:embed="rId2"/>
          <a:stretch>
            <a:fillRect/>
          </a:stretch>
        </p:blipFill>
        <p:spPr>
          <a:xfrm>
            <a:off x="1371600" y="1474788"/>
            <a:ext cx="6096000" cy="4849812"/>
          </a:xfrm>
          <a:prstGeom prst="rect">
            <a:avLst/>
          </a:prstGeom>
          <a:noFill/>
          <a:ln w="9525">
            <a:noFill/>
          </a:ln>
        </p:spPr>
      </p:pic>
    </p:spTree>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p:cNvSpPr>
          <p:nvPr>
            <p:ph type="title"/>
          </p:nvPr>
        </p:nvSpPr>
        <p:spPr>
          <a:ln/>
        </p:spPr>
        <p:txBody>
          <a:bodyPr vert="horz" wrap="square" lIns="0" tIns="0" rIns="0" bIns="0" anchor="ctr" anchorCtr="0"/>
          <a:lstStyle/>
          <a:p>
            <a:pPr eaLnBrk="1" hangingPunct="1"/>
            <a:r>
              <a:rPr dirty="0"/>
              <a:t>Importance of Financial Markets</a:t>
            </a:r>
          </a:p>
        </p:txBody>
      </p:sp>
      <p:sp>
        <p:nvSpPr>
          <p:cNvPr id="14338" name="Rectangle 3"/>
          <p:cNvSpPr>
            <a:spLocks noGrp="1"/>
          </p:cNvSpPr>
          <p:nvPr>
            <p:ph idx="1"/>
          </p:nvPr>
        </p:nvSpPr>
        <p:spPr>
          <a:ln/>
        </p:spPr>
        <p:txBody>
          <a:bodyPr vert="horz" wrap="square" lIns="0" tIns="0" rIns="0" bIns="0" anchor="t" anchorCtr="0"/>
          <a:lstStyle/>
          <a:p>
            <a:pPr eaLnBrk="1" hangingPunct="1"/>
            <a:r>
              <a:rPr dirty="0"/>
              <a:t>This is important. For example, if you save $1,000, but there are no financial markets, then you can earn no return on this - might as well put the money under your mattress.</a:t>
            </a:r>
          </a:p>
          <a:p>
            <a:pPr eaLnBrk="1" hangingPunct="1"/>
            <a:r>
              <a:rPr dirty="0"/>
              <a:t>However, if a carpenter could use that money to buy a new saw (increasing her productivity), then she is willing to pay you some interest for the use of the funds.</a:t>
            </a:r>
          </a:p>
        </p:txBody>
      </p:sp>
    </p:spTree>
  </p:cSld>
  <p:clrMapOvr>
    <a:masterClrMapping/>
  </p:clrMapOvr>
  <p:transition spd="med">
    <p:wipe dir="r"/>
  </p:transition>
</p:sld>
</file>

<file path=ppt/theme/theme1.xml><?xml version="1.0" encoding="utf-8"?>
<a:theme xmlns:a="http://schemas.openxmlformats.org/drawingml/2006/main" name="Presentation1">
  <a:themeElements>
    <a:clrScheme name="Pearson_PowerPoint_Template_Bekae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earson_PowerPoint_Template_Bekaer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Pearson_PowerPoint_Template_Bekae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earson_PowerPoint_Template_Bekae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earson_PowerPoint_Template_Bekae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earson_PowerPoint_Template_Bekae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earson_PowerPoint_Template_Bekae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earson_PowerPoint_Template_Bekae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earson_PowerPoint_Template_Bekaer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earson_PowerPoint_Template_Bekae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earson_PowerPoint_Template_Bekae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earson_PowerPoint_Template_Bekae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earson_PowerPoint_Template_Bekae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earson_PowerPoint_Template_Bekae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2956</Words>
  <Application>Microsoft Office PowerPoint</Application>
  <PresentationFormat>Letter Paper (8.5x11 in)</PresentationFormat>
  <Paragraphs>258</Paragraphs>
  <Slides>63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63</vt:i4>
      </vt:variant>
    </vt:vector>
  </HeadingPairs>
  <TitlesOfParts>
    <vt:vector size="70" baseType="lpstr">
      <vt:lpstr>Adobe Jenson Italic</vt:lpstr>
      <vt:lpstr>Arial</vt:lpstr>
      <vt:lpstr>Times</vt:lpstr>
      <vt:lpstr>Verdana</vt:lpstr>
      <vt:lpstr>Wingdings</vt:lpstr>
      <vt:lpstr>ヒラギノ角ゴ Pro W3</vt:lpstr>
      <vt:lpstr>Presentation1</vt:lpstr>
      <vt:lpstr>PowerPoint Presentation</vt:lpstr>
      <vt:lpstr>Chapter Preview</vt:lpstr>
      <vt:lpstr>Chapter Preview</vt:lpstr>
      <vt:lpstr>Chapter Preview</vt:lpstr>
      <vt:lpstr>Function of Financial Markets </vt:lpstr>
      <vt:lpstr>Financial Markets Funds Transferees</vt:lpstr>
      <vt:lpstr>Segments of Financial Markets</vt:lpstr>
      <vt:lpstr>Function of Financial Markets </vt:lpstr>
      <vt:lpstr>Importance of Financial Markets</vt:lpstr>
      <vt:lpstr>Importance of Financial Markets</vt:lpstr>
      <vt:lpstr>Structure of Financial Markets</vt:lpstr>
      <vt:lpstr>Structure of Financial Markets</vt:lpstr>
      <vt:lpstr>Structure of Financial Markets</vt:lpstr>
      <vt:lpstr>Structure of Financial Markets</vt:lpstr>
      <vt:lpstr>Structure of Financial Markets</vt:lpstr>
      <vt:lpstr>Classifications of  Financial Markets</vt:lpstr>
      <vt:lpstr>Internationalization of  Financial Markets</vt:lpstr>
      <vt:lpstr>Internationalization of  Financial Markets</vt:lpstr>
      <vt:lpstr>Internationalization of  Financial Markets</vt:lpstr>
      <vt:lpstr>Internationalization of Financial Markets</vt:lpstr>
      <vt:lpstr>Global Perspective: Relative Decline of U.S. Capital Markets</vt:lpstr>
      <vt:lpstr>Global Perspective: Relative Decline of U.S. Capital Markets</vt:lpstr>
      <vt:lpstr>Function of Financial Intermediaries: Indirect Finance</vt:lpstr>
      <vt:lpstr>Function of Financial Intermediaries: Indirect Finance</vt:lpstr>
      <vt:lpstr>Function of Financial Intermediaries: Indirect Finance</vt:lpstr>
      <vt:lpstr>Function of Financial Intermediaries: Indirect Finance</vt:lpstr>
      <vt:lpstr>Function of Financial Intermediaries: Indirect Finance</vt:lpstr>
      <vt:lpstr>Global: The Importance of Financial Intermediaries Relative to Securities Markets</vt:lpstr>
      <vt:lpstr>Function of Financial Intermediaries: Indirect Finance</vt:lpstr>
      <vt:lpstr>Function of Financial Intermediaries: Indirect Finance</vt:lpstr>
      <vt:lpstr>Function of Financial Intermediaries: Indirect Finance</vt:lpstr>
      <vt:lpstr>Function of Financial Intermediaries: Indirect Finance</vt:lpstr>
      <vt:lpstr>Asymmetric Information: Adverse Selection and Moral Hazard</vt:lpstr>
      <vt:lpstr>Asymmetric Information: Adverse Selection and Moral Hazard</vt:lpstr>
      <vt:lpstr>Economies of Scope and  Conflicts of Interest</vt:lpstr>
      <vt:lpstr>Types of Financial Intermediaries</vt:lpstr>
      <vt:lpstr>Types of Financial Intermediaries</vt:lpstr>
      <vt:lpstr>Types of Financial Intermediaries</vt:lpstr>
      <vt:lpstr>Types of Financial Intermediaries</vt:lpstr>
      <vt:lpstr>Contractual Savings  Institutions (CSIs)</vt:lpstr>
      <vt:lpstr>Contractual Savings  Institutions (CSIs)</vt:lpstr>
      <vt:lpstr>Types of Financial Intermediaries</vt:lpstr>
      <vt:lpstr>Types of Financial Intermediaries</vt:lpstr>
      <vt:lpstr>Regulatory Agencies</vt:lpstr>
      <vt:lpstr>Regulatory Agencies (cont.)</vt:lpstr>
      <vt:lpstr>Regulation of  Financial Markets</vt:lpstr>
      <vt:lpstr>Regulation Reason:  Increase Investor Information</vt:lpstr>
      <vt:lpstr>Regulation Reason:  Increase Investor Information</vt:lpstr>
      <vt:lpstr>Regulation Reason: Ensure Soundness of Financial Intermediaries</vt:lpstr>
      <vt:lpstr>Regulation Reason: Ensure Soundness of Financial Intermediaries (cont.)</vt:lpstr>
      <vt:lpstr>Regulation:  Restriction on Entry</vt:lpstr>
      <vt:lpstr>Regulation: Disclosure</vt:lpstr>
      <vt:lpstr>Regulation: Restriction on  Assets and Activities</vt:lpstr>
      <vt:lpstr>Regulation: Restriction on  Assets and Activities</vt:lpstr>
      <vt:lpstr>Regulation: Deposit Insurance</vt:lpstr>
      <vt:lpstr>Regulation: Deposit Insurance</vt:lpstr>
      <vt:lpstr>Regulation:  Limits on Competition</vt:lpstr>
      <vt:lpstr>Regulation: Restrictions  on Interest Rates</vt:lpstr>
      <vt:lpstr>Regulation Reason:  Improve Monetary Control</vt:lpstr>
      <vt:lpstr>Financial Regulation Abroad </vt:lpstr>
      <vt:lpstr>Chapter Summary</vt:lpstr>
      <vt:lpstr>Chapter Summary (cont.)</vt:lpstr>
      <vt:lpstr>Chapter Summary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dc:title>
  <dc:subject>Financial Markets and Institutions, 8e</dc:subject>
  <dc:creator>Mishkins, Eakins</dc:creator>
  <cp:lastModifiedBy>User</cp:lastModifiedBy>
  <cp:revision>796</cp:revision>
  <cp:lastPrinted>2010-02-27T02:10:29Z</cp:lastPrinted>
  <dcterms:created xsi:type="dcterms:W3CDTF">2014-02-12T16:55:10Z</dcterms:created>
  <dcterms:modified xsi:type="dcterms:W3CDTF">2024-08-03T08:13:42Z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4A0ABD9E263E4B5BA13CD2B25DED2EDE</vt:lpwstr>
  </property>
  <property fmtid="{D5CDD505-2E9C-101B-9397-08002B2CF9AE}" pid="3" name="KSOProductBuildVer">
    <vt:lpwstr>1033-11.2.0.11341</vt:lpwstr>
  </property>
</Properties>
</file>