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4"/>
  </p:notesMasterIdLst>
  <p:sldIdLst>
    <p:sldId id="267" r:id="rId2"/>
    <p:sldId id="282" r:id="rId3"/>
    <p:sldId id="274" r:id="rId4"/>
    <p:sldId id="275" r:id="rId5"/>
    <p:sldId id="276" r:id="rId6"/>
    <p:sldId id="277" r:id="rId7"/>
    <p:sldId id="278" r:id="rId8"/>
    <p:sldId id="279" r:id="rId9"/>
    <p:sldId id="280" r:id="rId10"/>
    <p:sldId id="281" r:id="rId11"/>
    <p:sldId id="283" r:id="rId12"/>
    <p:sldId id="284" r:id="rId13"/>
    <p:sldId id="285" r:id="rId14"/>
    <p:sldId id="286" r:id="rId15"/>
    <p:sldId id="287" r:id="rId16"/>
    <p:sldId id="288" r:id="rId17"/>
    <p:sldId id="289" r:id="rId18"/>
    <p:sldId id="290" r:id="rId19"/>
    <p:sldId id="291" r:id="rId20"/>
    <p:sldId id="292" r:id="rId21"/>
    <p:sldId id="293" r:id="rId22"/>
    <p:sldId id="294" r:id="rId2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4" d="100"/>
          <a:sy n="84" d="100"/>
        </p:scale>
        <p:origin x="-1402"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F26A3C-2DDE-43CC-9F0B-1D63A1358DA1}" type="datetimeFigureOut">
              <a:rPr lang="en-US" smtClean="0"/>
              <a:t>7/23/2024</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2368E0-2CFF-404B-8795-1DA03601C5B4}" type="slidenum">
              <a:rPr lang="en-US" smtClean="0"/>
              <a:t>‹#›</a:t>
            </a:fld>
            <a:endParaRPr lang="en-US"/>
          </a:p>
        </p:txBody>
      </p:sp>
    </p:spTree>
    <p:extLst>
      <p:ext uri="{BB962C8B-B14F-4D97-AF65-F5344CB8AC3E}">
        <p14:creationId xmlns:p14="http://schemas.microsoft.com/office/powerpoint/2010/main" val="3277831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8E2368E0-2CFF-404B-8795-1DA03601C5B4}"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4423877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17/01/1446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17/01/1446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17/01/1446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17/01/1446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17/01/1446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17/01/1446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17/01/1446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17/01/1446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17/01/1446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17/01/1446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17/01/1446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17/01/1446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3900" y="2825312"/>
            <a:ext cx="7772400" cy="1470025"/>
          </a:xfrm>
        </p:spPr>
        <p:txBody>
          <a:bodyPr/>
          <a:lstStyle/>
          <a:p>
            <a:pPr algn="ctr"/>
            <a:r>
              <a:rPr lang="ar-SA" dirty="0" smtClean="0"/>
              <a:t>مبادئ التمويل – التمويل والبيئة والتشغيلية</a:t>
            </a:r>
            <a:r>
              <a:rPr lang="ar-JO" dirty="0"/>
              <a:t/>
            </a:r>
            <a:br>
              <a:rPr lang="ar-JO" dirty="0"/>
            </a:br>
            <a:r>
              <a:rPr lang="ar-SA" sz="2800" dirty="0" smtClean="0"/>
              <a:t>د. محمد احمد سيد احمد</a:t>
            </a:r>
            <a:endParaRPr lang="en-US" sz="2800" dirty="0"/>
          </a:p>
        </p:txBody>
      </p:sp>
      <p:sp>
        <p:nvSpPr>
          <p:cNvPr id="3" name="Subtitle 2"/>
          <p:cNvSpPr>
            <a:spLocks noGrp="1"/>
          </p:cNvSpPr>
          <p:nvPr>
            <p:ph type="subTitle" idx="1"/>
          </p:nvPr>
        </p:nvSpPr>
        <p:spPr>
          <a:xfrm>
            <a:off x="1409700" y="4419600"/>
            <a:ext cx="6400800" cy="1752600"/>
          </a:xfrm>
        </p:spPr>
        <p:txBody>
          <a:bodyPr>
            <a:normAutofit/>
          </a:bodyPr>
          <a:lstStyle/>
          <a:p>
            <a:pPr lvl="0" rtl="1"/>
            <a:endParaRPr lang="ar-SA" sz="2400" dirty="0"/>
          </a:p>
          <a:p>
            <a:pPr lvl="0" rtl="1"/>
            <a:r>
              <a:rPr lang="ar-SA" sz="2000" dirty="0"/>
              <a:t>الفصل </a:t>
            </a:r>
            <a:r>
              <a:rPr lang="ar-SA" sz="2000" dirty="0" smtClean="0"/>
              <a:t>الصيفي: </a:t>
            </a:r>
            <a:r>
              <a:rPr lang="en-US" sz="2000" dirty="0" smtClean="0"/>
              <a:t>2024-2023</a:t>
            </a:r>
            <a:endParaRPr lang="en-US" sz="2000" dirty="0"/>
          </a:p>
          <a:p>
            <a:pPr lvl="0" rtl="1"/>
            <a:r>
              <a:rPr lang="ar-JO" sz="2000" dirty="0" smtClean="0"/>
              <a:t>المحاضرة ال</a:t>
            </a:r>
            <a:r>
              <a:rPr lang="ar-SA" sz="2000" dirty="0" smtClean="0"/>
              <a:t>ثانية</a:t>
            </a:r>
            <a:r>
              <a:rPr lang="ar-JO" sz="2000" dirty="0" smtClean="0"/>
              <a:t> : </a:t>
            </a:r>
            <a:r>
              <a:rPr lang="en-US" sz="2000" dirty="0" smtClean="0"/>
              <a:t>2024-07-22</a:t>
            </a:r>
            <a:endParaRPr lang="en-US" sz="2000" dirty="0"/>
          </a:p>
        </p:txBody>
      </p:sp>
      <p:sp>
        <p:nvSpPr>
          <p:cNvPr id="4" name="Rectangle 3"/>
          <p:cNvSpPr/>
          <p:nvPr/>
        </p:nvSpPr>
        <p:spPr>
          <a:xfrm>
            <a:off x="1600200" y="1935809"/>
            <a:ext cx="6019800" cy="923330"/>
          </a:xfrm>
          <a:prstGeom prst="rect">
            <a:avLst/>
          </a:prstGeom>
        </p:spPr>
        <p:txBody>
          <a:bodyPr wrap="square">
            <a:spAutoFit/>
          </a:bodyPr>
          <a:lstStyle/>
          <a:p>
            <a:pPr lvl="0" algn="ctr" rtl="1"/>
            <a:r>
              <a:rPr lang="ar-SA" dirty="0" smtClean="0"/>
              <a:t>كلية الأعمال والاقتصاد</a:t>
            </a:r>
            <a:endParaRPr lang="en-US" dirty="0"/>
          </a:p>
          <a:p>
            <a:pPr lvl="0" algn="ctr" rtl="1"/>
            <a:r>
              <a:rPr lang="ar-SA" dirty="0" smtClean="0"/>
              <a:t>قسم العلوم المالية</a:t>
            </a:r>
            <a:endParaRPr lang="en-US" dirty="0"/>
          </a:p>
          <a:p>
            <a:pPr lvl="0" algn="ctr" rtl="1"/>
            <a:r>
              <a:rPr lang="ar-SA" dirty="0"/>
              <a:t> </a:t>
            </a:r>
            <a:endParaRPr lang="en-US" dirty="0"/>
          </a:p>
        </p:txBody>
      </p:sp>
      <p:pic>
        <p:nvPicPr>
          <p:cNvPr id="2050" name="Picture 2" descr="Untitle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83819" y="548680"/>
            <a:ext cx="1233488"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6151129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randombar(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260648"/>
            <a:ext cx="8496944" cy="6120680"/>
          </a:xfrm>
        </p:spPr>
        <p:txBody>
          <a:bodyPr>
            <a:normAutofit/>
          </a:bodyPr>
          <a:lstStyle/>
          <a:p>
            <a:pPr marL="0" indent="0">
              <a:buNone/>
            </a:pPr>
            <a:r>
              <a:rPr lang="ar-JO" sz="2000" b="1" dirty="0" smtClean="0">
                <a:solidFill>
                  <a:srgbClr val="00B0F0"/>
                </a:solidFill>
              </a:rPr>
              <a:t>خامساً:- الشركة المساهمة العامة: </a:t>
            </a:r>
            <a:r>
              <a:rPr lang="en-US" sz="2000" b="1" dirty="0" smtClean="0">
                <a:solidFill>
                  <a:srgbClr val="00B0F0"/>
                </a:solidFill>
              </a:rPr>
              <a:t>Corporations</a:t>
            </a:r>
            <a:r>
              <a:rPr lang="ar-JO" sz="2000" b="1" dirty="0" smtClean="0">
                <a:solidFill>
                  <a:srgbClr val="00B0F0"/>
                </a:solidFill>
              </a:rPr>
              <a:t>  </a:t>
            </a:r>
          </a:p>
          <a:p>
            <a:pPr marL="0" indent="0">
              <a:buNone/>
            </a:pPr>
            <a:r>
              <a:rPr lang="ar-JO" sz="2000" dirty="0" smtClean="0"/>
              <a:t>- تتألف من عدد من المؤسسين لا يقل عن اثنين يكتتبون فيها بأسهم قابلة للتداول والتحويل والربح.</a:t>
            </a:r>
          </a:p>
          <a:p>
            <a:pPr marL="0" indent="0">
              <a:buNone/>
            </a:pPr>
            <a:r>
              <a:rPr lang="ar-JO" sz="2000" dirty="0" smtClean="0"/>
              <a:t>- لا يجوز أن تكون باسم شخص معين.</a:t>
            </a:r>
          </a:p>
          <a:p>
            <a:pPr marL="0" indent="0">
              <a:buNone/>
            </a:pPr>
            <a:r>
              <a:rPr lang="ar-JO" sz="2000" dirty="0" smtClean="0"/>
              <a:t>- مددتها غير محددة، إلا إذا كانت لغاية معينة فتنقضي الشركة بانتهائه.</a:t>
            </a:r>
          </a:p>
          <a:p>
            <a:pPr marL="0" indent="0">
              <a:buNone/>
            </a:pPr>
            <a:r>
              <a:rPr lang="ar-JO" sz="2000" dirty="0" smtClean="0"/>
              <a:t>- ذمتها المالية مستقلة عن ذمة المساهمين فيها.</a:t>
            </a:r>
          </a:p>
          <a:p>
            <a:pPr marL="0" indent="0">
              <a:buNone/>
            </a:pPr>
            <a:r>
              <a:rPr lang="ar-JO" sz="2000" dirty="0" smtClean="0"/>
              <a:t>- يكون المساهم مسؤولاً تجاه الشركة عن الديون والتزاماتها بمقدار مساهمته في الشركة.</a:t>
            </a:r>
          </a:p>
          <a:p>
            <a:pPr marL="0" indent="0">
              <a:buNone/>
            </a:pPr>
            <a:r>
              <a:rPr lang="ar-JO" sz="2000" dirty="0" smtClean="0"/>
              <a:t>- السهم عبارة عن صك ملكية.</a:t>
            </a:r>
          </a:p>
          <a:p>
            <a:pPr marL="0" indent="0">
              <a:buNone/>
            </a:pPr>
            <a:r>
              <a:rPr lang="ar-JO" sz="2000" dirty="0" smtClean="0"/>
              <a:t>- يقسم رأس مال الشركات المساهمة إلى أجزاء متساوية في القيمة والحقوق والواجبات.</a:t>
            </a:r>
          </a:p>
          <a:p>
            <a:pPr marL="0" indent="0">
              <a:buNone/>
            </a:pPr>
            <a:r>
              <a:rPr lang="ar-JO" sz="2000" b="1" dirty="0" smtClean="0"/>
              <a:t>إدارة الشركة المساهمة:-</a:t>
            </a:r>
          </a:p>
          <a:p>
            <a:pPr marL="0" indent="0">
              <a:buNone/>
            </a:pPr>
            <a:r>
              <a:rPr lang="en-US" sz="2000" b="1" dirty="0" smtClean="0"/>
              <a:t>1</a:t>
            </a:r>
            <a:r>
              <a:rPr lang="ar-JO" sz="2000" b="1" dirty="0" smtClean="0"/>
              <a:t>- الجمعية العمومية:- </a:t>
            </a:r>
            <a:r>
              <a:rPr lang="ar-JO" sz="2000" dirty="0" smtClean="0"/>
              <a:t>الهيئة العمومية في الشركة المساهمة.</a:t>
            </a:r>
          </a:p>
          <a:p>
            <a:pPr marL="0" indent="0">
              <a:buNone/>
            </a:pPr>
            <a:r>
              <a:rPr lang="en-US" sz="2000" b="1" dirty="0" smtClean="0"/>
              <a:t>2</a:t>
            </a:r>
            <a:r>
              <a:rPr lang="ar-JO" sz="2000" b="1" dirty="0" smtClean="0"/>
              <a:t>- أعضاء مجلس الإدارة:- </a:t>
            </a:r>
            <a:r>
              <a:rPr lang="ar-JO" sz="2000" dirty="0" smtClean="0"/>
              <a:t>يعهد لهم الإشراف على إدارة الشركة ويتم انتخابهم عن طريق الجمعية العمومية.</a:t>
            </a:r>
          </a:p>
          <a:p>
            <a:pPr marL="0" indent="0">
              <a:buNone/>
            </a:pPr>
            <a:r>
              <a:rPr lang="en-US" sz="2000" b="1" dirty="0" smtClean="0"/>
              <a:t>3</a:t>
            </a:r>
            <a:r>
              <a:rPr lang="ar-JO" sz="2000" b="1" dirty="0" smtClean="0"/>
              <a:t>- المدير العام:- </a:t>
            </a:r>
            <a:r>
              <a:rPr lang="ar-JO" sz="2000" dirty="0" smtClean="0"/>
              <a:t>المسؤول عن إدارة الشركة ويتم تعينه من قبل أعضاء مجلس الإدارة.</a:t>
            </a:r>
          </a:p>
          <a:p>
            <a:pPr marL="0" indent="0">
              <a:buNone/>
            </a:pPr>
            <a:r>
              <a:rPr lang="ar-JO" sz="2000" dirty="0" smtClean="0"/>
              <a:t>- إجراءات تكوينها القانونية دقيقة وشاملة وتخضع للمراقبة المحاسبة والمالية لحماية حقوق المساهمين ، ويجب تعيين مدقق حسابات خارجي.                                         </a:t>
            </a:r>
          </a:p>
        </p:txBody>
      </p:sp>
    </p:spTree>
    <p:extLst>
      <p:ext uri="{BB962C8B-B14F-4D97-AF65-F5344CB8AC3E}">
        <p14:creationId xmlns:p14="http://schemas.microsoft.com/office/powerpoint/2010/main" val="1344853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06090"/>
          </a:xfrm>
        </p:spPr>
        <p:txBody>
          <a:bodyPr>
            <a:normAutofit/>
          </a:bodyPr>
          <a:lstStyle/>
          <a:p>
            <a:pPr algn="r"/>
            <a:r>
              <a:rPr lang="ar-JO" sz="3600" b="1" dirty="0" smtClean="0">
                <a:solidFill>
                  <a:srgbClr val="0070C0"/>
                </a:solidFill>
              </a:rPr>
              <a:t>المعلومات المحاسبية والقرارات المالية:</a:t>
            </a:r>
            <a:endParaRPr lang="en-US" sz="3600" b="1" dirty="0">
              <a:solidFill>
                <a:srgbClr val="0070C0"/>
              </a:solidFill>
            </a:endParaRPr>
          </a:p>
        </p:txBody>
      </p:sp>
      <p:sp>
        <p:nvSpPr>
          <p:cNvPr id="3" name="عنصر نائب للمحتوى 2"/>
          <p:cNvSpPr>
            <a:spLocks noGrp="1"/>
          </p:cNvSpPr>
          <p:nvPr>
            <p:ph idx="1"/>
          </p:nvPr>
        </p:nvSpPr>
        <p:spPr>
          <a:xfrm>
            <a:off x="457200" y="1124744"/>
            <a:ext cx="8229600" cy="5328592"/>
          </a:xfrm>
        </p:spPr>
        <p:txBody>
          <a:bodyPr>
            <a:normAutofit lnSpcReduction="10000"/>
          </a:bodyPr>
          <a:lstStyle/>
          <a:p>
            <a:pPr marL="0" indent="0">
              <a:buNone/>
            </a:pPr>
            <a:r>
              <a:rPr lang="ar-JO" sz="2400" dirty="0" smtClean="0"/>
              <a:t>لكي تستطيع الادارة المالية تحقيق هدف المنشأة وهو تعظيم ثروة الملاك، تحتاج إلى أدوات تساعدها في عملية اتخاذ القرارات وتتمثل في ثلاث قوائم رئيسية، يعتبر فهمها واستيعابها والقدرة على تحليل عناصرها من قبل الادارة المالية من شروط وأسباب اتخاذ القرارات المالية السليمة، وهذه القوائم هي:</a:t>
            </a:r>
          </a:p>
          <a:p>
            <a:pPr marL="0" indent="0">
              <a:buNone/>
            </a:pPr>
            <a:r>
              <a:rPr lang="ar-JO" sz="2400" b="1" dirty="0" smtClean="0">
                <a:solidFill>
                  <a:srgbClr val="00B0F0"/>
                </a:solidFill>
              </a:rPr>
              <a:t>أولاً: قائمة الدخل </a:t>
            </a:r>
            <a:r>
              <a:rPr lang="en-US" sz="2400" b="1" dirty="0" smtClean="0">
                <a:solidFill>
                  <a:srgbClr val="00B0F0"/>
                </a:solidFill>
              </a:rPr>
              <a:t>Incomes Statement</a:t>
            </a:r>
            <a:endParaRPr lang="ar-JO" sz="2400" b="1" dirty="0" smtClean="0">
              <a:solidFill>
                <a:srgbClr val="00B0F0"/>
              </a:solidFill>
            </a:endParaRPr>
          </a:p>
          <a:p>
            <a:pPr marL="0" indent="0">
              <a:buNone/>
            </a:pPr>
            <a:r>
              <a:rPr lang="ar-JO" sz="2400" b="1" dirty="0" smtClean="0"/>
              <a:t>تعريفها: </a:t>
            </a:r>
            <a:r>
              <a:rPr lang="ar-JO" sz="2400" dirty="0" smtClean="0"/>
              <a:t>عبارة عن قائمة تبين نتائج عمليات المنشأة خلال فترة زمنية غالباً ما تكون سنة.</a:t>
            </a:r>
          </a:p>
          <a:p>
            <a:pPr>
              <a:buFontTx/>
              <a:buChar char="-"/>
            </a:pPr>
            <a:r>
              <a:rPr lang="ar-JO" sz="2400" dirty="0" smtClean="0"/>
              <a:t>تبين الايرادات </a:t>
            </a:r>
            <a:r>
              <a:rPr lang="en-US" sz="2400" dirty="0" smtClean="0"/>
              <a:t>Revenues</a:t>
            </a:r>
            <a:r>
              <a:rPr lang="ar-JO" sz="2400" dirty="0" smtClean="0"/>
              <a:t> والمصاريف </a:t>
            </a:r>
            <a:r>
              <a:rPr lang="en-US" sz="2400" dirty="0" smtClean="0"/>
              <a:t>Expenses</a:t>
            </a:r>
            <a:r>
              <a:rPr lang="ar-JO" sz="2400" dirty="0" smtClean="0"/>
              <a:t> خلال الفترة المالية قيد البحث، والفرق بينهما يمثل الربح أو ( الخسارة ) عن تلك الفترة.</a:t>
            </a:r>
          </a:p>
          <a:p>
            <a:pPr>
              <a:buFontTx/>
              <a:buChar char="-"/>
            </a:pPr>
            <a:r>
              <a:rPr lang="ar-JO" sz="2400" dirty="0" smtClean="0"/>
              <a:t>تساعد الإدارة المالية بالشركة في تحديد وتقييم:</a:t>
            </a:r>
          </a:p>
          <a:p>
            <a:pPr marL="0" indent="0">
              <a:buNone/>
            </a:pPr>
            <a:r>
              <a:rPr lang="en-US" sz="2400" dirty="0" smtClean="0"/>
              <a:t>1</a:t>
            </a:r>
            <a:r>
              <a:rPr lang="ar-JO" sz="2400" dirty="0" smtClean="0"/>
              <a:t>- قدرة الشركة على توليد الأرباح وبالتالي العائد على الاستثمار لهذه الشركة.</a:t>
            </a:r>
          </a:p>
          <a:p>
            <a:pPr marL="0" indent="0">
              <a:buNone/>
            </a:pPr>
            <a:r>
              <a:rPr lang="en-US" sz="2400" dirty="0" smtClean="0"/>
              <a:t>2</a:t>
            </a:r>
            <a:r>
              <a:rPr lang="ar-JO" sz="2400" dirty="0" smtClean="0"/>
              <a:t>- قدرة الشركة على الاقتراض وخدمة ديونها.</a:t>
            </a:r>
          </a:p>
          <a:p>
            <a:pPr marL="0" indent="0">
              <a:buNone/>
            </a:pPr>
            <a:r>
              <a:rPr lang="ar-JO" sz="2400" dirty="0" smtClean="0"/>
              <a:t>- تتضمن كل من الايرادات والمصروفات والنشاطات غير العادية.</a:t>
            </a:r>
            <a:endParaRPr lang="en-US" sz="2400" dirty="0"/>
          </a:p>
        </p:txBody>
      </p:sp>
    </p:spTree>
    <p:extLst>
      <p:ext uri="{BB962C8B-B14F-4D97-AF65-F5344CB8AC3E}">
        <p14:creationId xmlns:p14="http://schemas.microsoft.com/office/powerpoint/2010/main" val="3175785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Effect transition="in" filter="fade">
                                      <p:cBhvr>
                                        <p:cTn id="48" dur="1000"/>
                                        <p:tgtEl>
                                          <p:spTgt spid="3">
                                            <p:txEl>
                                              <p:pRg st="5" end="5"/>
                                            </p:txEl>
                                          </p:spTgt>
                                        </p:tgtEl>
                                      </p:cBhvr>
                                    </p:animEffect>
                                    <p:anim calcmode="lin" valueType="num">
                                      <p:cBhvr>
                                        <p:cTn id="4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Effect transition="in" filter="fade">
                                      <p:cBhvr>
                                        <p:cTn id="55" dur="1000"/>
                                        <p:tgtEl>
                                          <p:spTgt spid="3">
                                            <p:txEl>
                                              <p:pRg st="6" end="6"/>
                                            </p:txEl>
                                          </p:spTgt>
                                        </p:tgtEl>
                                      </p:cBhvr>
                                    </p:animEffect>
                                    <p:anim calcmode="lin" valueType="num">
                                      <p:cBhvr>
                                        <p:cTn id="5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3">
                                            <p:txEl>
                                              <p:pRg st="7" end="7"/>
                                            </p:txEl>
                                          </p:spTgt>
                                        </p:tgtEl>
                                        <p:attrNameLst>
                                          <p:attrName>style.visibility</p:attrName>
                                        </p:attrNameLst>
                                      </p:cBhvr>
                                      <p:to>
                                        <p:strVal val="visible"/>
                                      </p:to>
                                    </p:set>
                                    <p:animEffect transition="in" filter="fade">
                                      <p:cBhvr>
                                        <p:cTn id="62" dur="1000"/>
                                        <p:tgtEl>
                                          <p:spTgt spid="3">
                                            <p:txEl>
                                              <p:pRg st="7" end="7"/>
                                            </p:txEl>
                                          </p:spTgt>
                                        </p:tgtEl>
                                      </p:cBhvr>
                                    </p:animEffect>
                                    <p:anim calcmode="lin" valueType="num">
                                      <p:cBhvr>
                                        <p:cTn id="6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62074"/>
          </a:xfrm>
        </p:spPr>
        <p:txBody>
          <a:bodyPr>
            <a:noAutofit/>
          </a:bodyPr>
          <a:lstStyle/>
          <a:p>
            <a:r>
              <a:rPr lang="ar-SA" sz="2400" b="1" dirty="0" smtClean="0">
                <a:solidFill>
                  <a:srgbClr val="00B0F0"/>
                </a:solidFill>
              </a:rPr>
              <a:t>قائمة الدخل لشركة فلسطين التجارية عن الفترة المنتهية في </a:t>
            </a:r>
            <a:r>
              <a:rPr lang="en-US" sz="2400" b="1" dirty="0" smtClean="0">
                <a:solidFill>
                  <a:srgbClr val="00B0F0"/>
                </a:solidFill>
              </a:rPr>
              <a:t>31</a:t>
            </a:r>
            <a:r>
              <a:rPr lang="ar-JO" sz="2400" b="1" dirty="0" smtClean="0">
                <a:solidFill>
                  <a:srgbClr val="00B0F0"/>
                </a:solidFill>
              </a:rPr>
              <a:t>/</a:t>
            </a:r>
            <a:r>
              <a:rPr lang="en-US" sz="2400" b="1" dirty="0" smtClean="0">
                <a:solidFill>
                  <a:srgbClr val="00B0F0"/>
                </a:solidFill>
              </a:rPr>
              <a:t>12</a:t>
            </a:r>
            <a:r>
              <a:rPr lang="ar-JO" sz="2400" b="1" dirty="0" smtClean="0">
                <a:solidFill>
                  <a:srgbClr val="00B0F0"/>
                </a:solidFill>
              </a:rPr>
              <a:t>/</a:t>
            </a:r>
            <a:r>
              <a:rPr lang="en-US" sz="2400" b="1" dirty="0" smtClean="0">
                <a:solidFill>
                  <a:srgbClr val="00B0F0"/>
                </a:solidFill>
              </a:rPr>
              <a:t>2000</a:t>
            </a:r>
            <a:endParaRPr lang="en-US" sz="2400" b="1" dirty="0">
              <a:solidFill>
                <a:srgbClr val="00B0F0"/>
              </a:solidFill>
            </a:endParaRPr>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1420942273"/>
              </p:ext>
            </p:extLst>
          </p:nvPr>
        </p:nvGraphicFramePr>
        <p:xfrm>
          <a:off x="395536" y="764704"/>
          <a:ext cx="6984776" cy="6217920"/>
        </p:xfrm>
        <a:graphic>
          <a:graphicData uri="http://schemas.openxmlformats.org/drawingml/2006/table">
            <a:tbl>
              <a:tblPr firstRow="1" bandRow="1">
                <a:tableStyleId>{5C22544A-7EE6-4342-B048-85BDC9FD1C3A}</a:tableStyleId>
              </a:tblPr>
              <a:tblGrid>
                <a:gridCol w="1159039"/>
                <a:gridCol w="1148726"/>
                <a:gridCol w="4677011"/>
              </a:tblGrid>
              <a:tr h="343097">
                <a:tc>
                  <a:txBody>
                    <a:bodyPr/>
                    <a:lstStyle/>
                    <a:p>
                      <a:pPr algn="ctr"/>
                      <a:r>
                        <a:rPr lang="ar-JO" dirty="0" smtClean="0"/>
                        <a:t>كلي</a:t>
                      </a:r>
                      <a:endParaRPr lang="en-US" dirty="0"/>
                    </a:p>
                  </a:txBody>
                  <a:tcPr/>
                </a:tc>
                <a:tc>
                  <a:txBody>
                    <a:bodyPr/>
                    <a:lstStyle/>
                    <a:p>
                      <a:pPr algn="ctr"/>
                      <a:r>
                        <a:rPr lang="ar-JO" dirty="0" smtClean="0"/>
                        <a:t>جزئي</a:t>
                      </a:r>
                      <a:endParaRPr lang="en-US" dirty="0"/>
                    </a:p>
                  </a:txBody>
                  <a:tcPr/>
                </a:tc>
                <a:tc>
                  <a:txBody>
                    <a:bodyPr/>
                    <a:lstStyle/>
                    <a:p>
                      <a:r>
                        <a:rPr lang="ar-JO" dirty="0" smtClean="0"/>
                        <a:t>البيـــــــــــــــــــــــــــــــــــان</a:t>
                      </a:r>
                      <a:endParaRPr lang="en-US" dirty="0"/>
                    </a:p>
                  </a:txBody>
                  <a:tcPr/>
                </a:tc>
              </a:tr>
              <a:tr h="210304">
                <a:tc>
                  <a:txBody>
                    <a:bodyPr/>
                    <a:lstStyle/>
                    <a:p>
                      <a:pPr algn="ctr"/>
                      <a:endParaRPr lang="en-US"/>
                    </a:p>
                  </a:txBody>
                  <a:tcPr/>
                </a:tc>
                <a:tc>
                  <a:txBody>
                    <a:bodyPr/>
                    <a:lstStyle/>
                    <a:p>
                      <a:pPr algn="ctr"/>
                      <a:r>
                        <a:rPr lang="en-US" dirty="0" smtClean="0"/>
                        <a:t>1200</a:t>
                      </a:r>
                      <a:endParaRPr lang="en-US" dirty="0"/>
                    </a:p>
                  </a:txBody>
                  <a:tcPr/>
                </a:tc>
                <a:tc>
                  <a:txBody>
                    <a:bodyPr/>
                    <a:lstStyle/>
                    <a:p>
                      <a:r>
                        <a:rPr lang="ar-JO" dirty="0" smtClean="0"/>
                        <a:t>         صافي المبيعات</a:t>
                      </a:r>
                      <a:endParaRPr lang="en-US" dirty="0"/>
                    </a:p>
                  </a:txBody>
                  <a:tcPr/>
                </a:tc>
              </a:tr>
              <a:tr h="343097">
                <a:tc>
                  <a:txBody>
                    <a:bodyPr/>
                    <a:lstStyle/>
                    <a:p>
                      <a:pPr algn="ctr"/>
                      <a:endParaRPr lang="en-US"/>
                    </a:p>
                  </a:txBody>
                  <a:tcPr/>
                </a:tc>
                <a:tc>
                  <a:txBody>
                    <a:bodyPr/>
                    <a:lstStyle/>
                    <a:p>
                      <a:pPr algn="ctr"/>
                      <a:r>
                        <a:rPr lang="en-US" dirty="0" smtClean="0"/>
                        <a:t>(800)</a:t>
                      </a:r>
                      <a:endParaRPr lang="en-US" dirty="0"/>
                    </a:p>
                  </a:txBody>
                  <a:tcPr/>
                </a:tc>
                <a:tc>
                  <a:txBody>
                    <a:bodyPr/>
                    <a:lstStyle/>
                    <a:p>
                      <a:r>
                        <a:rPr lang="ar-JO" dirty="0" smtClean="0"/>
                        <a:t>يطرح  تكلفة البضاعة المباعة</a:t>
                      </a:r>
                      <a:endParaRPr lang="en-US" dirty="0"/>
                    </a:p>
                  </a:txBody>
                  <a:tcPr/>
                </a:tc>
              </a:tr>
              <a:tr h="343097">
                <a:tc>
                  <a:txBody>
                    <a:bodyPr/>
                    <a:lstStyle/>
                    <a:p>
                      <a:pPr algn="ctr"/>
                      <a:r>
                        <a:rPr lang="en-US" dirty="0" smtClean="0"/>
                        <a:t>400</a:t>
                      </a:r>
                      <a:endParaRPr lang="en-US" dirty="0"/>
                    </a:p>
                  </a:txBody>
                  <a:tcPr/>
                </a:tc>
                <a:tc>
                  <a:txBody>
                    <a:bodyPr/>
                    <a:lstStyle/>
                    <a:p>
                      <a:pPr algn="ctr"/>
                      <a:endParaRPr lang="en-US" dirty="0"/>
                    </a:p>
                  </a:txBody>
                  <a:tcPr/>
                </a:tc>
                <a:tc>
                  <a:txBody>
                    <a:bodyPr/>
                    <a:lstStyle/>
                    <a:p>
                      <a:r>
                        <a:rPr lang="ar-JO" dirty="0" smtClean="0"/>
                        <a:t>         مجمل الربح</a:t>
                      </a:r>
                      <a:endParaRPr lang="en-US" dirty="0"/>
                    </a:p>
                  </a:txBody>
                  <a:tcPr/>
                </a:tc>
              </a:tr>
              <a:tr h="343097">
                <a:tc>
                  <a:txBody>
                    <a:bodyPr/>
                    <a:lstStyle/>
                    <a:p>
                      <a:pPr algn="ctr"/>
                      <a:endParaRPr lang="en-US"/>
                    </a:p>
                  </a:txBody>
                  <a:tcPr/>
                </a:tc>
                <a:tc>
                  <a:txBody>
                    <a:bodyPr/>
                    <a:lstStyle/>
                    <a:p>
                      <a:pPr algn="ctr"/>
                      <a:endParaRPr lang="en-US" dirty="0"/>
                    </a:p>
                  </a:txBody>
                  <a:tcPr/>
                </a:tc>
                <a:tc>
                  <a:txBody>
                    <a:bodyPr/>
                    <a:lstStyle/>
                    <a:p>
                      <a:r>
                        <a:rPr lang="ar-JO" dirty="0" smtClean="0"/>
                        <a:t>يطرح  المصاريف التشغيلية:</a:t>
                      </a:r>
                    </a:p>
                  </a:txBody>
                  <a:tcPr/>
                </a:tc>
              </a:tr>
              <a:tr h="343097">
                <a:tc>
                  <a:txBody>
                    <a:bodyPr/>
                    <a:lstStyle/>
                    <a:p>
                      <a:pPr algn="ctr"/>
                      <a:endParaRPr lang="en-US"/>
                    </a:p>
                  </a:txBody>
                  <a:tcPr/>
                </a:tc>
                <a:tc>
                  <a:txBody>
                    <a:bodyPr/>
                    <a:lstStyle/>
                    <a:p>
                      <a:pPr algn="ctr"/>
                      <a:r>
                        <a:rPr lang="en-US" dirty="0" smtClean="0"/>
                        <a:t>100</a:t>
                      </a:r>
                      <a:endParaRPr lang="en-US" dirty="0"/>
                    </a:p>
                  </a:txBody>
                  <a:tcPr/>
                </a:tc>
                <a:tc>
                  <a:txBody>
                    <a:bodyPr/>
                    <a:lstStyle/>
                    <a:p>
                      <a:r>
                        <a:rPr lang="ar-JO" dirty="0" smtClean="0"/>
                        <a:t>         المصاريف التسويقية</a:t>
                      </a:r>
                      <a:endParaRPr lang="en-US" dirty="0"/>
                    </a:p>
                  </a:txBody>
                  <a:tcPr/>
                </a:tc>
              </a:tr>
              <a:tr h="343097">
                <a:tc>
                  <a:txBody>
                    <a:bodyPr/>
                    <a:lstStyle/>
                    <a:p>
                      <a:pPr algn="ctr"/>
                      <a:endParaRPr lang="en-US"/>
                    </a:p>
                  </a:txBody>
                  <a:tcPr/>
                </a:tc>
                <a:tc>
                  <a:txBody>
                    <a:bodyPr/>
                    <a:lstStyle/>
                    <a:p>
                      <a:pPr algn="ctr"/>
                      <a:r>
                        <a:rPr lang="en-US" dirty="0" smtClean="0"/>
                        <a:t>30</a:t>
                      </a:r>
                      <a:endParaRPr lang="en-US" dirty="0"/>
                    </a:p>
                  </a:txBody>
                  <a:tcPr/>
                </a:tc>
                <a:tc>
                  <a:txBody>
                    <a:bodyPr/>
                    <a:lstStyle/>
                    <a:p>
                      <a:r>
                        <a:rPr lang="ar-JO" dirty="0" smtClean="0"/>
                        <a:t>         المصاريف الإدارية</a:t>
                      </a:r>
                      <a:endParaRPr lang="en-US" dirty="0"/>
                    </a:p>
                  </a:txBody>
                  <a:tcPr/>
                </a:tc>
              </a:tr>
              <a:tr h="343097">
                <a:tc>
                  <a:txBody>
                    <a:bodyPr/>
                    <a:lstStyle/>
                    <a:p>
                      <a:pPr algn="ctr"/>
                      <a:r>
                        <a:rPr lang="en-US" dirty="0" smtClean="0"/>
                        <a:t>(180)</a:t>
                      </a:r>
                      <a:endParaRPr lang="en-US" dirty="0"/>
                    </a:p>
                  </a:txBody>
                  <a:tcPr/>
                </a:tc>
                <a:tc>
                  <a:txBody>
                    <a:bodyPr/>
                    <a:lstStyle/>
                    <a:p>
                      <a:pPr algn="ctr"/>
                      <a:r>
                        <a:rPr lang="en-US" dirty="0" smtClean="0"/>
                        <a:t>50</a:t>
                      </a:r>
                      <a:endParaRPr lang="en-US" dirty="0"/>
                    </a:p>
                  </a:txBody>
                  <a:tcPr/>
                </a:tc>
                <a:tc>
                  <a:txBody>
                    <a:bodyPr/>
                    <a:lstStyle/>
                    <a:p>
                      <a:r>
                        <a:rPr lang="ar-JO" dirty="0" smtClean="0"/>
                        <a:t>        </a:t>
                      </a:r>
                      <a:r>
                        <a:rPr lang="ar-SA" baseline="0" dirty="0" smtClean="0"/>
                        <a:t> م. الاستهلاك</a:t>
                      </a:r>
                      <a:endParaRPr lang="en-US" dirty="0"/>
                    </a:p>
                  </a:txBody>
                  <a:tcPr/>
                </a:tc>
              </a:tr>
              <a:tr h="343097">
                <a:tc>
                  <a:txBody>
                    <a:bodyPr/>
                    <a:lstStyle/>
                    <a:p>
                      <a:pPr algn="ctr"/>
                      <a:r>
                        <a:rPr lang="en-US" dirty="0" smtClean="0"/>
                        <a:t>220</a:t>
                      </a:r>
                      <a:endParaRPr lang="en-US" dirty="0"/>
                    </a:p>
                  </a:txBody>
                  <a:tcPr/>
                </a:tc>
                <a:tc>
                  <a:txBody>
                    <a:bodyPr/>
                    <a:lstStyle/>
                    <a:p>
                      <a:pPr algn="ctr"/>
                      <a:endParaRPr lang="en-US" dirty="0"/>
                    </a:p>
                  </a:txBody>
                  <a:tcPr/>
                </a:tc>
                <a:tc>
                  <a:txBody>
                    <a:bodyPr/>
                    <a:lstStyle/>
                    <a:p>
                      <a:r>
                        <a:rPr lang="ar-JO" dirty="0" smtClean="0"/>
                        <a:t>صافي الدخل من العمليات المستمرة</a:t>
                      </a:r>
                      <a:endParaRPr lang="en-US" dirty="0"/>
                    </a:p>
                  </a:txBody>
                  <a:tcPr/>
                </a:tc>
              </a:tr>
              <a:tr h="343097">
                <a:tc>
                  <a:txBody>
                    <a:bodyPr/>
                    <a:lstStyle/>
                    <a:p>
                      <a:pPr algn="ctr"/>
                      <a:endParaRPr lang="en-US" dirty="0"/>
                    </a:p>
                  </a:txBody>
                  <a:tcPr/>
                </a:tc>
                <a:tc>
                  <a:txBody>
                    <a:bodyPr/>
                    <a:lstStyle/>
                    <a:p>
                      <a:pPr algn="ctr"/>
                      <a:r>
                        <a:rPr lang="en-US" dirty="0" smtClean="0"/>
                        <a:t>32</a:t>
                      </a:r>
                      <a:endParaRPr lang="en-US" dirty="0"/>
                    </a:p>
                  </a:txBody>
                  <a:tcPr/>
                </a:tc>
                <a:tc>
                  <a:txBody>
                    <a:bodyPr/>
                    <a:lstStyle/>
                    <a:p>
                      <a:r>
                        <a:rPr lang="ar-JO" dirty="0" smtClean="0"/>
                        <a:t>يضاف أو يطرح العمليات المستبعدة</a:t>
                      </a:r>
                    </a:p>
                  </a:txBody>
                  <a:tcPr/>
                </a:tc>
              </a:tr>
              <a:tr h="343097">
                <a:tc>
                  <a:txBody>
                    <a:bodyPr/>
                    <a:lstStyle/>
                    <a:p>
                      <a:pPr algn="ctr"/>
                      <a:r>
                        <a:rPr lang="en-US" dirty="0" smtClean="0"/>
                        <a:t>253</a:t>
                      </a:r>
                      <a:endParaRPr lang="en-US" dirty="0"/>
                    </a:p>
                  </a:txBody>
                  <a:tcPr/>
                </a:tc>
                <a:tc>
                  <a:txBody>
                    <a:bodyPr/>
                    <a:lstStyle/>
                    <a:p>
                      <a:pPr algn="ctr"/>
                      <a:endParaRPr lang="en-US" dirty="0"/>
                    </a:p>
                  </a:txBody>
                  <a:tcPr/>
                </a:tc>
                <a:tc>
                  <a:txBody>
                    <a:bodyPr/>
                    <a:lstStyle/>
                    <a:p>
                      <a:r>
                        <a:rPr lang="ar-JO" dirty="0" smtClean="0"/>
                        <a:t>صافي الدخل من النشاط</a:t>
                      </a:r>
                      <a:r>
                        <a:rPr lang="ar-JO" baseline="0" dirty="0" smtClean="0"/>
                        <a:t> العادي</a:t>
                      </a:r>
                      <a:endParaRPr lang="en-US" dirty="0"/>
                    </a:p>
                  </a:txBody>
                  <a:tcPr/>
                </a:tc>
              </a:tr>
              <a:tr h="343097">
                <a:tc>
                  <a:txBody>
                    <a:bodyPr/>
                    <a:lstStyle/>
                    <a:p>
                      <a:pPr algn="ctr"/>
                      <a:endParaRPr lang="en-US"/>
                    </a:p>
                  </a:txBody>
                  <a:tcPr/>
                </a:tc>
                <a:tc>
                  <a:txBody>
                    <a:bodyPr/>
                    <a:lstStyle/>
                    <a:p>
                      <a:pPr algn="ctr"/>
                      <a:r>
                        <a:rPr lang="en-US" dirty="0" smtClean="0"/>
                        <a:t>(40)</a:t>
                      </a:r>
                      <a:endParaRPr lang="en-US" dirty="0"/>
                    </a:p>
                  </a:txBody>
                  <a:tcPr/>
                </a:tc>
                <a:tc>
                  <a:txBody>
                    <a:bodyPr/>
                    <a:lstStyle/>
                    <a:p>
                      <a:r>
                        <a:rPr lang="ar-JO" dirty="0" smtClean="0"/>
                        <a:t>يضاف أو يطرح الأرباح أو الخسائر من الأحداث غير</a:t>
                      </a:r>
                      <a:r>
                        <a:rPr lang="ar-JO" baseline="0" dirty="0" smtClean="0"/>
                        <a:t> العادية</a:t>
                      </a:r>
                      <a:endParaRPr lang="en-US" dirty="0"/>
                    </a:p>
                  </a:txBody>
                  <a:tcPr/>
                </a:tc>
              </a:tr>
              <a:tr h="343097">
                <a:tc>
                  <a:txBody>
                    <a:bodyPr/>
                    <a:lstStyle/>
                    <a:p>
                      <a:pPr algn="ctr"/>
                      <a:r>
                        <a:rPr lang="en-US" dirty="0" smtClean="0"/>
                        <a:t>215</a:t>
                      </a:r>
                      <a:endParaRPr lang="en-US" dirty="0"/>
                    </a:p>
                  </a:txBody>
                  <a:tcPr/>
                </a:tc>
                <a:tc>
                  <a:txBody>
                    <a:bodyPr/>
                    <a:lstStyle/>
                    <a:p>
                      <a:pPr algn="ctr"/>
                      <a:endParaRPr lang="en-US" dirty="0"/>
                    </a:p>
                  </a:txBody>
                  <a:tcPr/>
                </a:tc>
                <a:tc>
                  <a:txBody>
                    <a:bodyPr/>
                    <a:lstStyle/>
                    <a:p>
                      <a:r>
                        <a:rPr lang="ar-JO" dirty="0" smtClean="0"/>
                        <a:t>صافي الدخل قبل الفوائد والضرائب</a:t>
                      </a:r>
                      <a:endParaRPr lang="en-US" dirty="0"/>
                    </a:p>
                  </a:txBody>
                  <a:tcPr/>
                </a:tc>
              </a:tr>
              <a:tr h="343097">
                <a:tc>
                  <a:txBody>
                    <a:bodyPr/>
                    <a:lstStyle/>
                    <a:p>
                      <a:pPr algn="ctr"/>
                      <a:endParaRPr lang="en-US"/>
                    </a:p>
                  </a:txBody>
                  <a:tcPr/>
                </a:tc>
                <a:tc>
                  <a:txBody>
                    <a:bodyPr/>
                    <a:lstStyle/>
                    <a:p>
                      <a:pPr algn="ctr"/>
                      <a:r>
                        <a:rPr lang="en-US" dirty="0" smtClean="0"/>
                        <a:t>(15)</a:t>
                      </a:r>
                      <a:endParaRPr lang="en-US" dirty="0"/>
                    </a:p>
                  </a:txBody>
                  <a:tcPr/>
                </a:tc>
                <a:tc>
                  <a:txBody>
                    <a:bodyPr/>
                    <a:lstStyle/>
                    <a:p>
                      <a:r>
                        <a:rPr lang="ar-JO" dirty="0" smtClean="0"/>
                        <a:t>تطرح   الفوائد</a:t>
                      </a:r>
                      <a:endParaRPr lang="en-US" dirty="0"/>
                    </a:p>
                  </a:txBody>
                  <a:tcPr/>
                </a:tc>
              </a:tr>
              <a:tr h="343097">
                <a:tc>
                  <a:txBody>
                    <a:bodyPr/>
                    <a:lstStyle/>
                    <a:p>
                      <a:pPr algn="ctr"/>
                      <a:r>
                        <a:rPr lang="en-US" dirty="0" smtClean="0"/>
                        <a:t>200</a:t>
                      </a:r>
                      <a:endParaRPr lang="en-US" dirty="0"/>
                    </a:p>
                  </a:txBody>
                  <a:tcPr/>
                </a:tc>
                <a:tc>
                  <a:txBody>
                    <a:bodyPr/>
                    <a:lstStyle/>
                    <a:p>
                      <a:pPr algn="ctr"/>
                      <a:endParaRPr lang="en-US" dirty="0"/>
                    </a:p>
                  </a:txBody>
                  <a:tcPr/>
                </a:tc>
                <a:tc>
                  <a:txBody>
                    <a:bodyPr/>
                    <a:lstStyle/>
                    <a:p>
                      <a:r>
                        <a:rPr lang="ar-JO" dirty="0" smtClean="0"/>
                        <a:t>صافي الدخل قبل الضرائب</a:t>
                      </a:r>
                      <a:endParaRPr lang="en-US" dirty="0"/>
                    </a:p>
                  </a:txBody>
                  <a:tcPr/>
                </a:tc>
              </a:tr>
              <a:tr h="343097">
                <a:tc>
                  <a:txBody>
                    <a:bodyPr/>
                    <a:lstStyle/>
                    <a:p>
                      <a:pPr algn="ctr"/>
                      <a:endParaRPr lang="en-US"/>
                    </a:p>
                  </a:txBody>
                  <a:tcPr/>
                </a:tc>
                <a:tc>
                  <a:txBody>
                    <a:bodyPr/>
                    <a:lstStyle/>
                    <a:p>
                      <a:pPr algn="ctr"/>
                      <a:r>
                        <a:rPr lang="en-US" dirty="0" smtClean="0"/>
                        <a:t>(40)</a:t>
                      </a:r>
                      <a:endParaRPr lang="en-US" dirty="0"/>
                    </a:p>
                  </a:txBody>
                  <a:tcPr/>
                </a:tc>
                <a:tc>
                  <a:txBody>
                    <a:bodyPr/>
                    <a:lstStyle/>
                    <a:p>
                      <a:r>
                        <a:rPr lang="ar-JO" dirty="0" smtClean="0"/>
                        <a:t>تطرح الضرائب </a:t>
                      </a:r>
                      <a:r>
                        <a:rPr lang="en-US" dirty="0" smtClean="0"/>
                        <a:t>20</a:t>
                      </a:r>
                      <a:r>
                        <a:rPr lang="ar-JO" dirty="0" smtClean="0"/>
                        <a:t>%</a:t>
                      </a:r>
                      <a:endParaRPr lang="en-US" dirty="0"/>
                    </a:p>
                  </a:txBody>
                  <a:tcPr/>
                </a:tc>
              </a:tr>
              <a:tr h="343097">
                <a:tc>
                  <a:txBody>
                    <a:bodyPr/>
                    <a:lstStyle/>
                    <a:p>
                      <a:pPr algn="ctr"/>
                      <a:r>
                        <a:rPr lang="en-US" dirty="0" smtClean="0"/>
                        <a:t>160</a:t>
                      </a:r>
                      <a:endParaRPr lang="en-US" dirty="0"/>
                    </a:p>
                  </a:txBody>
                  <a:tcPr/>
                </a:tc>
                <a:tc>
                  <a:txBody>
                    <a:bodyPr/>
                    <a:lstStyle/>
                    <a:p>
                      <a:pPr algn="ctr"/>
                      <a:endParaRPr lang="en-US" dirty="0"/>
                    </a:p>
                  </a:txBody>
                  <a:tcPr/>
                </a:tc>
                <a:tc>
                  <a:txBody>
                    <a:bodyPr/>
                    <a:lstStyle/>
                    <a:p>
                      <a:r>
                        <a:rPr lang="ar-JO" dirty="0" smtClean="0"/>
                        <a:t>صافي الدخل</a:t>
                      </a:r>
                      <a:endParaRPr lang="en-US" dirty="0"/>
                    </a:p>
                  </a:txBody>
                  <a:tcPr/>
                </a:tc>
              </a:tr>
            </a:tbl>
          </a:graphicData>
        </a:graphic>
      </p:graphicFrame>
    </p:spTree>
    <p:extLst>
      <p:ext uri="{BB962C8B-B14F-4D97-AF65-F5344CB8AC3E}">
        <p14:creationId xmlns:p14="http://schemas.microsoft.com/office/powerpoint/2010/main" val="3784810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6"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arn(inHorizontal)">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92696"/>
            <a:ext cx="8229600" cy="5433467"/>
          </a:xfrm>
        </p:spPr>
        <p:txBody>
          <a:bodyPr>
            <a:normAutofit lnSpcReduction="10000"/>
          </a:bodyPr>
          <a:lstStyle/>
          <a:p>
            <a:pPr marL="0" indent="0">
              <a:buNone/>
            </a:pPr>
            <a:r>
              <a:rPr lang="ar-JO" sz="2400" b="1" dirty="0" smtClean="0"/>
              <a:t>يتضح مما سبق أن نتيجة الأعمال يتم حسابها على عدة مراحل:  </a:t>
            </a:r>
          </a:p>
          <a:p>
            <a:pPr marL="0" indent="0">
              <a:buNone/>
            </a:pPr>
            <a:r>
              <a:rPr lang="en-US" sz="2400" b="1" dirty="0" smtClean="0">
                <a:solidFill>
                  <a:srgbClr val="00B0F0"/>
                </a:solidFill>
              </a:rPr>
              <a:t>1</a:t>
            </a:r>
            <a:r>
              <a:rPr lang="ar-JO" sz="2400" b="1" dirty="0" smtClean="0">
                <a:solidFill>
                  <a:srgbClr val="00B0F0"/>
                </a:solidFill>
              </a:rPr>
              <a:t>- مجمل الربح: </a:t>
            </a:r>
            <a:r>
              <a:rPr lang="en-US" sz="2400" b="1" dirty="0" smtClean="0">
                <a:solidFill>
                  <a:srgbClr val="00B0F0"/>
                </a:solidFill>
              </a:rPr>
              <a:t>Gross Profit</a:t>
            </a:r>
            <a:r>
              <a:rPr lang="ar-JO" sz="2400" b="1" dirty="0" smtClean="0">
                <a:solidFill>
                  <a:srgbClr val="00B0F0"/>
                </a:solidFill>
              </a:rPr>
              <a:t>  </a:t>
            </a:r>
          </a:p>
          <a:p>
            <a:pPr marL="0" indent="0">
              <a:buNone/>
            </a:pPr>
            <a:r>
              <a:rPr lang="ar-JO" sz="2000" b="1" dirty="0" smtClean="0"/>
              <a:t>=  صافي المبيعات ( </a:t>
            </a:r>
            <a:r>
              <a:rPr lang="en-US" sz="2000" b="1" dirty="0" smtClean="0"/>
              <a:t>Net Sales</a:t>
            </a:r>
            <a:r>
              <a:rPr lang="ar-JO" sz="2000" b="1" dirty="0" smtClean="0"/>
              <a:t> ) – تكلفة البضاعة المباعة </a:t>
            </a:r>
            <a:r>
              <a:rPr lang="en-US" sz="2000" b="1" dirty="0" smtClean="0"/>
              <a:t>)</a:t>
            </a:r>
            <a:r>
              <a:rPr lang="ar-JO" sz="2000" b="1" dirty="0" smtClean="0"/>
              <a:t> </a:t>
            </a:r>
            <a:r>
              <a:rPr lang="en-US" sz="2000" b="1" dirty="0" smtClean="0"/>
              <a:t>Cost of Goods Sold Cogs</a:t>
            </a:r>
            <a:r>
              <a:rPr lang="ar-JO" sz="2000" b="1" dirty="0" smtClean="0"/>
              <a:t>) </a:t>
            </a:r>
          </a:p>
          <a:p>
            <a:pPr marL="0" indent="0">
              <a:buNone/>
            </a:pPr>
            <a:r>
              <a:rPr lang="en-US" sz="2400" b="1" dirty="0" smtClean="0">
                <a:solidFill>
                  <a:srgbClr val="00B0F0"/>
                </a:solidFill>
              </a:rPr>
              <a:t>2</a:t>
            </a:r>
            <a:r>
              <a:rPr lang="ar-JO" sz="2400" b="1" dirty="0" smtClean="0">
                <a:solidFill>
                  <a:srgbClr val="00B0F0"/>
                </a:solidFill>
              </a:rPr>
              <a:t>- صافي الدخل من النشاط العادي أو الطبيعي: </a:t>
            </a:r>
            <a:r>
              <a:rPr lang="en-US" sz="2400" b="1" dirty="0" smtClean="0">
                <a:solidFill>
                  <a:srgbClr val="00B0F0"/>
                </a:solidFill>
              </a:rPr>
              <a:t>Operations Income</a:t>
            </a:r>
            <a:r>
              <a:rPr lang="ar-JO" sz="2400" b="1" dirty="0" smtClean="0">
                <a:solidFill>
                  <a:srgbClr val="00B0F0"/>
                </a:solidFill>
              </a:rPr>
              <a:t>  </a:t>
            </a:r>
          </a:p>
          <a:p>
            <a:pPr marL="0" indent="0">
              <a:buNone/>
            </a:pPr>
            <a:r>
              <a:rPr lang="ar-JO" sz="2000" b="1" dirty="0" smtClean="0"/>
              <a:t> = مجمل الدخل – المصاريف التشغيلية </a:t>
            </a:r>
          </a:p>
          <a:p>
            <a:pPr marL="0" indent="0">
              <a:buNone/>
            </a:pPr>
            <a:r>
              <a:rPr lang="ar-JO" sz="2000" b="1" dirty="0" smtClean="0"/>
              <a:t>- وإذا وجد نشاط مستبعد ( </a:t>
            </a:r>
            <a:r>
              <a:rPr lang="en-US" sz="2000" b="1" dirty="0" smtClean="0"/>
              <a:t>Operations Discontinued</a:t>
            </a:r>
            <a:r>
              <a:rPr lang="ar-JO" sz="2000" b="1" dirty="0" smtClean="0"/>
              <a:t> ) خلال الفترة يجب أخذه بعين الاعتبار</a:t>
            </a:r>
          </a:p>
          <a:p>
            <a:pPr marL="0" indent="0">
              <a:buNone/>
            </a:pPr>
            <a:r>
              <a:rPr lang="ar-JO" sz="2000" b="1" dirty="0" smtClean="0"/>
              <a:t>وهو عبارة عن الأرباح أو الخسائر عن تخلص الشركة من  أحد أقسامها عن طريق بيعه.</a:t>
            </a:r>
          </a:p>
          <a:p>
            <a:pPr>
              <a:buFontTx/>
              <a:buChar char="-"/>
            </a:pPr>
            <a:r>
              <a:rPr lang="ar-JO" sz="2000" b="1" dirty="0" smtClean="0"/>
              <a:t>وإذا كانت هناك أحداث غير عادية </a:t>
            </a:r>
            <a:r>
              <a:rPr lang="en-US" sz="2000" b="1" dirty="0" smtClean="0"/>
              <a:t>Extra Ordinary</a:t>
            </a:r>
            <a:r>
              <a:rPr lang="ar-JO" sz="2000" b="1" dirty="0" smtClean="0"/>
              <a:t> يجب أخذها بعين الاعتبار مثل الحروب أو الزلزال أو الفيضانات. </a:t>
            </a:r>
          </a:p>
          <a:p>
            <a:pPr marL="0" indent="0">
              <a:buNone/>
            </a:pPr>
            <a:r>
              <a:rPr lang="en-US" sz="2400" b="1" dirty="0">
                <a:solidFill>
                  <a:srgbClr val="00B0F0"/>
                </a:solidFill>
              </a:rPr>
              <a:t>3</a:t>
            </a:r>
            <a:r>
              <a:rPr lang="ar-JO" sz="2400" b="1" dirty="0">
                <a:solidFill>
                  <a:srgbClr val="00B0F0"/>
                </a:solidFill>
              </a:rPr>
              <a:t>- صافي الدخل قبل الفوائد والضرائب:</a:t>
            </a:r>
          </a:p>
          <a:p>
            <a:pPr marL="0" indent="0">
              <a:buNone/>
            </a:pPr>
            <a:r>
              <a:rPr lang="ar-JO" sz="2000" b="1" dirty="0" smtClean="0"/>
              <a:t>= صافي الدخل من النشاط العادي ± الايرادات الأخرى </a:t>
            </a:r>
          </a:p>
          <a:p>
            <a:pPr marL="0" indent="0">
              <a:buNone/>
            </a:pPr>
            <a:r>
              <a:rPr lang="en-US" sz="2400" b="1" dirty="0" smtClean="0">
                <a:solidFill>
                  <a:srgbClr val="00B0F0"/>
                </a:solidFill>
              </a:rPr>
              <a:t>4</a:t>
            </a:r>
            <a:r>
              <a:rPr lang="ar-JO" sz="2400" b="1" dirty="0" smtClean="0">
                <a:solidFill>
                  <a:srgbClr val="00B0F0"/>
                </a:solidFill>
              </a:rPr>
              <a:t>- صافي الدخل قبل الفوائد:</a:t>
            </a:r>
          </a:p>
          <a:p>
            <a:pPr marL="0" indent="0">
              <a:buNone/>
            </a:pPr>
            <a:r>
              <a:rPr lang="ar-JO" sz="2000" b="1" dirty="0" smtClean="0"/>
              <a:t>= صافي الدخل قبل الفوائد والضرائب – الفوائد  </a:t>
            </a:r>
          </a:p>
          <a:p>
            <a:pPr marL="0" indent="0">
              <a:buNone/>
            </a:pPr>
            <a:r>
              <a:rPr lang="en-US" sz="2400" b="1" dirty="0">
                <a:solidFill>
                  <a:srgbClr val="00B0F0"/>
                </a:solidFill>
              </a:rPr>
              <a:t>5</a:t>
            </a:r>
            <a:r>
              <a:rPr lang="ar-JO" sz="2400" b="1" dirty="0">
                <a:solidFill>
                  <a:srgbClr val="00B0F0"/>
                </a:solidFill>
              </a:rPr>
              <a:t>- صافي الدخل :</a:t>
            </a:r>
          </a:p>
          <a:p>
            <a:pPr marL="0" indent="0">
              <a:buNone/>
            </a:pPr>
            <a:r>
              <a:rPr lang="ar-JO" sz="2000" b="1" dirty="0"/>
              <a:t>= صافي الدخل قبل </a:t>
            </a:r>
            <a:r>
              <a:rPr lang="ar-JO" sz="2000" b="1" dirty="0" smtClean="0"/>
              <a:t>الضرائب </a:t>
            </a:r>
            <a:r>
              <a:rPr lang="ar-JO" sz="2000" b="1" dirty="0"/>
              <a:t>- </a:t>
            </a:r>
            <a:r>
              <a:rPr lang="ar-JO" sz="2000" b="1" dirty="0" smtClean="0"/>
              <a:t>الضرائب</a:t>
            </a:r>
            <a:endParaRPr lang="ar-JO" sz="2000" b="1" dirty="0"/>
          </a:p>
          <a:p>
            <a:pPr marL="0" indent="0">
              <a:buNone/>
            </a:pPr>
            <a:endParaRPr lang="ar-JO" sz="2000" b="1" dirty="0" smtClean="0"/>
          </a:p>
        </p:txBody>
      </p:sp>
    </p:spTree>
    <p:extLst>
      <p:ext uri="{BB962C8B-B14F-4D97-AF65-F5344CB8AC3E}">
        <p14:creationId xmlns:p14="http://schemas.microsoft.com/office/powerpoint/2010/main" val="1674126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Effect transition="in" filter="fade">
                                      <p:cBhvr>
                                        <p:cTn id="77" dur="1000"/>
                                        <p:tgtEl>
                                          <p:spTgt spid="3">
                                            <p:txEl>
                                              <p:pRg st="10" end="10"/>
                                            </p:txEl>
                                          </p:spTgt>
                                        </p:tgtEl>
                                      </p:cBhvr>
                                    </p:animEffect>
                                    <p:anim calcmode="lin" valueType="num">
                                      <p:cBhvr>
                                        <p:cTn id="7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3">
                                            <p:txEl>
                                              <p:pRg st="11" end="11"/>
                                            </p:txEl>
                                          </p:spTgt>
                                        </p:tgtEl>
                                        <p:attrNameLst>
                                          <p:attrName>style.visibility</p:attrName>
                                        </p:attrNameLst>
                                      </p:cBhvr>
                                      <p:to>
                                        <p:strVal val="visible"/>
                                      </p:to>
                                    </p:set>
                                    <p:animEffect transition="in" filter="fade">
                                      <p:cBhvr>
                                        <p:cTn id="84" dur="1000"/>
                                        <p:tgtEl>
                                          <p:spTgt spid="3">
                                            <p:txEl>
                                              <p:pRg st="11" end="11"/>
                                            </p:txEl>
                                          </p:spTgt>
                                        </p:tgtEl>
                                      </p:cBhvr>
                                    </p:animEffect>
                                    <p:anim calcmode="lin" valueType="num">
                                      <p:cBhvr>
                                        <p:cTn id="85"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3">
                                            <p:txEl>
                                              <p:pRg st="12" end="12"/>
                                            </p:txEl>
                                          </p:spTgt>
                                        </p:tgtEl>
                                        <p:attrNameLst>
                                          <p:attrName>style.visibility</p:attrName>
                                        </p:attrNameLst>
                                      </p:cBhvr>
                                      <p:to>
                                        <p:strVal val="visible"/>
                                      </p:to>
                                    </p:set>
                                    <p:animEffect transition="in" filter="fade">
                                      <p:cBhvr>
                                        <p:cTn id="91" dur="1000"/>
                                        <p:tgtEl>
                                          <p:spTgt spid="3">
                                            <p:txEl>
                                              <p:pRg st="12" end="12"/>
                                            </p:txEl>
                                          </p:spTgt>
                                        </p:tgtEl>
                                      </p:cBhvr>
                                    </p:animEffect>
                                    <p:anim calcmode="lin" valueType="num">
                                      <p:cBhvr>
                                        <p:cTn id="92"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93"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3">
                                            <p:txEl>
                                              <p:pRg st="13" end="13"/>
                                            </p:txEl>
                                          </p:spTgt>
                                        </p:tgtEl>
                                        <p:attrNameLst>
                                          <p:attrName>style.visibility</p:attrName>
                                        </p:attrNameLst>
                                      </p:cBhvr>
                                      <p:to>
                                        <p:strVal val="visible"/>
                                      </p:to>
                                    </p:set>
                                    <p:animEffect transition="in" filter="fade">
                                      <p:cBhvr>
                                        <p:cTn id="98" dur="1000"/>
                                        <p:tgtEl>
                                          <p:spTgt spid="3">
                                            <p:txEl>
                                              <p:pRg st="13" end="13"/>
                                            </p:txEl>
                                          </p:spTgt>
                                        </p:tgtEl>
                                      </p:cBhvr>
                                    </p:animEffect>
                                    <p:anim calcmode="lin" valueType="num">
                                      <p:cBhvr>
                                        <p:cTn id="99"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100"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06090"/>
          </a:xfrm>
        </p:spPr>
        <p:txBody>
          <a:bodyPr>
            <a:normAutofit/>
          </a:bodyPr>
          <a:lstStyle/>
          <a:p>
            <a:pPr algn="r"/>
            <a:r>
              <a:rPr lang="ar-JO" sz="3600" b="1" dirty="0" smtClean="0">
                <a:solidFill>
                  <a:srgbClr val="00B0F0"/>
                </a:solidFill>
              </a:rPr>
              <a:t>قائمة المركز المالي: </a:t>
            </a:r>
            <a:r>
              <a:rPr lang="en-US" sz="3600" b="1" dirty="0" smtClean="0">
                <a:solidFill>
                  <a:srgbClr val="00B0F0"/>
                </a:solidFill>
              </a:rPr>
              <a:t>Balance Sheet</a:t>
            </a:r>
            <a:endParaRPr lang="en-US" sz="3600" b="1" dirty="0">
              <a:solidFill>
                <a:srgbClr val="00B0F0"/>
              </a:solidFill>
            </a:endParaRPr>
          </a:p>
        </p:txBody>
      </p:sp>
      <p:sp>
        <p:nvSpPr>
          <p:cNvPr id="3" name="عنصر نائب للمحتوى 2"/>
          <p:cNvSpPr>
            <a:spLocks noGrp="1"/>
          </p:cNvSpPr>
          <p:nvPr>
            <p:ph idx="1"/>
          </p:nvPr>
        </p:nvSpPr>
        <p:spPr>
          <a:xfrm>
            <a:off x="457200" y="1052736"/>
            <a:ext cx="8229600" cy="5616624"/>
          </a:xfrm>
        </p:spPr>
        <p:txBody>
          <a:bodyPr>
            <a:normAutofit/>
          </a:bodyPr>
          <a:lstStyle/>
          <a:p>
            <a:pPr>
              <a:buFontTx/>
              <a:buChar char="-"/>
            </a:pPr>
            <a:r>
              <a:rPr lang="ar-SA" sz="3600" b="1" dirty="0" smtClean="0"/>
              <a:t>يطلق عليها التقرير المالي الأساسي، والميزانية العمومية </a:t>
            </a:r>
          </a:p>
          <a:p>
            <a:pPr>
              <a:buFontTx/>
              <a:buChar char="-"/>
            </a:pPr>
            <a:r>
              <a:rPr lang="ar-SA" sz="3600" b="1" dirty="0" smtClean="0"/>
              <a:t>هي عبارة عن تقرير مالي يعكس وضع المنشأة المالي في لحظة معينة.</a:t>
            </a:r>
          </a:p>
          <a:p>
            <a:pPr>
              <a:buFontTx/>
              <a:buChar char="-"/>
            </a:pPr>
            <a:r>
              <a:rPr lang="ar-SA" sz="3600" b="1" dirty="0" smtClean="0"/>
              <a:t>تبين استثمارات المنشأة (الأصول)، (الموجودات) والهيكل المالي للمنشأة (الالتزامات وحقوق الملكية)، (المطلوبات).</a:t>
            </a:r>
          </a:p>
          <a:p>
            <a:pPr marL="0" indent="0">
              <a:buNone/>
            </a:pPr>
            <a:endParaRPr lang="en-US" sz="3600" b="1" dirty="0"/>
          </a:p>
        </p:txBody>
      </p:sp>
    </p:spTree>
    <p:extLst>
      <p:ext uri="{BB962C8B-B14F-4D97-AF65-F5344CB8AC3E}">
        <p14:creationId xmlns:p14="http://schemas.microsoft.com/office/powerpoint/2010/main" val="2369220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6632"/>
            <a:ext cx="8229600" cy="360040"/>
          </a:xfrm>
        </p:spPr>
        <p:txBody>
          <a:bodyPr>
            <a:normAutofit fontScale="90000"/>
          </a:bodyPr>
          <a:lstStyle/>
          <a:p>
            <a:pPr algn="r"/>
            <a:r>
              <a:rPr lang="ar-SA" dirty="0"/>
              <a:t> </a:t>
            </a:r>
            <a:r>
              <a:rPr lang="ar-SA" sz="2700" b="1" dirty="0">
                <a:solidFill>
                  <a:srgbClr val="00B0F0"/>
                </a:solidFill>
              </a:rPr>
              <a:t>قائمة المركز المالي لشركة فلسطين التجارية في</a:t>
            </a:r>
            <a:r>
              <a:rPr lang="ar-JO" sz="2700" b="1" dirty="0">
                <a:solidFill>
                  <a:srgbClr val="00B0F0"/>
                </a:solidFill>
              </a:rPr>
              <a:t> </a:t>
            </a:r>
            <a:r>
              <a:rPr lang="en-US" sz="2700" b="1" dirty="0">
                <a:solidFill>
                  <a:srgbClr val="00B0F0"/>
                </a:solidFill>
              </a:rPr>
              <a:t>31</a:t>
            </a:r>
            <a:r>
              <a:rPr lang="ar-JO" sz="2700" b="1" dirty="0">
                <a:solidFill>
                  <a:srgbClr val="00B0F0"/>
                </a:solidFill>
              </a:rPr>
              <a:t>/</a:t>
            </a:r>
            <a:r>
              <a:rPr lang="en-US" sz="2700" b="1" dirty="0">
                <a:solidFill>
                  <a:srgbClr val="00B0F0"/>
                </a:solidFill>
              </a:rPr>
              <a:t>12</a:t>
            </a:r>
            <a:r>
              <a:rPr lang="ar-JO" sz="2700" b="1" dirty="0">
                <a:solidFill>
                  <a:srgbClr val="00B0F0"/>
                </a:solidFill>
              </a:rPr>
              <a:t>/</a:t>
            </a:r>
            <a:r>
              <a:rPr lang="en-US" sz="2700" b="1" dirty="0">
                <a:solidFill>
                  <a:srgbClr val="00B0F0"/>
                </a:solidFill>
              </a:rPr>
              <a:t>2000</a:t>
            </a:r>
            <a:r>
              <a:rPr lang="ar-JO" sz="2700" b="1" dirty="0">
                <a:solidFill>
                  <a:srgbClr val="00B0F0"/>
                </a:solidFill>
              </a:rPr>
              <a:t> </a:t>
            </a:r>
            <a:endParaRPr lang="en-US" sz="2700" b="1" dirty="0">
              <a:solidFill>
                <a:srgbClr val="00B0F0"/>
              </a:solidFill>
            </a:endParaRPr>
          </a:p>
        </p:txBody>
      </p:sp>
      <p:graphicFrame>
        <p:nvGraphicFramePr>
          <p:cNvPr id="5" name="عنصر نائب للمحتوى 4"/>
          <p:cNvGraphicFramePr>
            <a:graphicFrameLocks noGrp="1"/>
          </p:cNvGraphicFramePr>
          <p:nvPr>
            <p:ph idx="1"/>
            <p:extLst>
              <p:ext uri="{D42A27DB-BD31-4B8C-83A1-F6EECF244321}">
                <p14:modId xmlns:p14="http://schemas.microsoft.com/office/powerpoint/2010/main" val="2105975569"/>
              </p:ext>
            </p:extLst>
          </p:nvPr>
        </p:nvGraphicFramePr>
        <p:xfrm>
          <a:off x="467544" y="563880"/>
          <a:ext cx="8219256" cy="6294120"/>
        </p:xfrm>
        <a:graphic>
          <a:graphicData uri="http://schemas.openxmlformats.org/drawingml/2006/table">
            <a:tbl>
              <a:tblPr firstRow="1" bandRow="1">
                <a:tableStyleId>{5C22544A-7EE6-4342-B048-85BDC9FD1C3A}</a:tableStyleId>
              </a:tblPr>
              <a:tblGrid>
                <a:gridCol w="874440"/>
                <a:gridCol w="792088"/>
                <a:gridCol w="2448272"/>
                <a:gridCol w="864096"/>
                <a:gridCol w="792088"/>
                <a:gridCol w="2448272"/>
              </a:tblGrid>
              <a:tr h="370840">
                <a:tc>
                  <a:txBody>
                    <a:bodyPr/>
                    <a:lstStyle/>
                    <a:p>
                      <a:pPr algn="ctr"/>
                      <a:r>
                        <a:rPr lang="ar-JO" dirty="0" smtClean="0"/>
                        <a:t>كلي</a:t>
                      </a:r>
                      <a:endParaRPr lang="en-US" dirty="0"/>
                    </a:p>
                  </a:txBody>
                  <a:tcPr/>
                </a:tc>
                <a:tc>
                  <a:txBody>
                    <a:bodyPr/>
                    <a:lstStyle/>
                    <a:p>
                      <a:pPr algn="ctr"/>
                      <a:r>
                        <a:rPr lang="ar-JO" dirty="0" smtClean="0"/>
                        <a:t>جزئي</a:t>
                      </a:r>
                      <a:endParaRPr lang="en-US" dirty="0"/>
                    </a:p>
                  </a:txBody>
                  <a:tcPr/>
                </a:tc>
                <a:tc>
                  <a:txBody>
                    <a:bodyPr/>
                    <a:lstStyle/>
                    <a:p>
                      <a:r>
                        <a:rPr lang="ar-JO" dirty="0" smtClean="0"/>
                        <a:t>البيـــــــــــــــــــــــان</a:t>
                      </a:r>
                      <a:endParaRPr lang="en-US" dirty="0"/>
                    </a:p>
                  </a:txBody>
                  <a:tcPr/>
                </a:tc>
                <a:tc>
                  <a:txBody>
                    <a:bodyPr/>
                    <a:lstStyle/>
                    <a:p>
                      <a:pPr algn="ctr"/>
                      <a:r>
                        <a:rPr lang="ar-JO" dirty="0" smtClean="0"/>
                        <a:t>كلي</a:t>
                      </a:r>
                      <a:endParaRPr lang="en-US" dirty="0"/>
                    </a:p>
                  </a:txBody>
                  <a:tcPr/>
                </a:tc>
                <a:tc>
                  <a:txBody>
                    <a:bodyPr/>
                    <a:lstStyle/>
                    <a:p>
                      <a:pPr algn="ctr"/>
                      <a:r>
                        <a:rPr lang="ar-JO" dirty="0" smtClean="0"/>
                        <a:t>جزئي</a:t>
                      </a:r>
                      <a:endParaRPr lang="en-US" dirty="0"/>
                    </a:p>
                  </a:txBody>
                  <a:tcPr/>
                </a:tc>
                <a:tc>
                  <a:txBody>
                    <a:bodyPr/>
                    <a:lstStyle/>
                    <a:p>
                      <a:r>
                        <a:rPr lang="ar-JO" dirty="0" smtClean="0"/>
                        <a:t>البيـــــــــــــــــــــــــــان</a:t>
                      </a:r>
                      <a:endParaRPr lang="en-US" dirty="0"/>
                    </a:p>
                  </a:txBody>
                  <a:tcPr/>
                </a:tc>
              </a:tr>
              <a:tr h="133439">
                <a:tc>
                  <a:txBody>
                    <a:bodyPr/>
                    <a:lstStyle/>
                    <a:p>
                      <a:pPr algn="ctr"/>
                      <a:endParaRPr lang="en-US"/>
                    </a:p>
                  </a:txBody>
                  <a:tcPr/>
                </a:tc>
                <a:tc>
                  <a:txBody>
                    <a:bodyPr/>
                    <a:lstStyle/>
                    <a:p>
                      <a:pPr algn="ctr"/>
                      <a:endParaRPr lang="en-US" dirty="0"/>
                    </a:p>
                  </a:txBody>
                  <a:tcPr/>
                </a:tc>
                <a:tc>
                  <a:txBody>
                    <a:bodyPr/>
                    <a:lstStyle/>
                    <a:p>
                      <a:r>
                        <a:rPr lang="ar-JO" b="1" dirty="0" smtClean="0">
                          <a:solidFill>
                            <a:srgbClr val="C00000"/>
                          </a:solidFill>
                        </a:rPr>
                        <a:t>الالتزامات وحقوق الملكية</a:t>
                      </a:r>
                      <a:endParaRPr lang="en-US" b="1" dirty="0">
                        <a:solidFill>
                          <a:srgbClr val="C00000"/>
                        </a:solidFill>
                      </a:endParaRPr>
                    </a:p>
                  </a:txBody>
                  <a:tcPr/>
                </a:tc>
                <a:tc>
                  <a:txBody>
                    <a:bodyPr/>
                    <a:lstStyle/>
                    <a:p>
                      <a:pPr algn="ctr"/>
                      <a:endParaRPr lang="en-US" dirty="0"/>
                    </a:p>
                  </a:txBody>
                  <a:tcPr/>
                </a:tc>
                <a:tc>
                  <a:txBody>
                    <a:bodyPr/>
                    <a:lstStyle/>
                    <a:p>
                      <a:endParaRPr lang="en-US"/>
                    </a:p>
                  </a:txBody>
                  <a:tcPr/>
                </a:tc>
                <a:tc>
                  <a:txBody>
                    <a:bodyPr/>
                    <a:lstStyle/>
                    <a:p>
                      <a:r>
                        <a:rPr lang="ar-JO" b="1" dirty="0" smtClean="0">
                          <a:solidFill>
                            <a:srgbClr val="C00000"/>
                          </a:solidFill>
                        </a:rPr>
                        <a:t>الأصول: </a:t>
                      </a:r>
                      <a:r>
                        <a:rPr lang="en-US" b="1" dirty="0" smtClean="0">
                          <a:solidFill>
                            <a:srgbClr val="C00000"/>
                          </a:solidFill>
                        </a:rPr>
                        <a:t>Assets</a:t>
                      </a:r>
                      <a:r>
                        <a:rPr lang="ar-JO" b="1" dirty="0" smtClean="0">
                          <a:solidFill>
                            <a:srgbClr val="C00000"/>
                          </a:solidFill>
                        </a:rPr>
                        <a:t> </a:t>
                      </a:r>
                    </a:p>
                  </a:txBody>
                  <a:tcPr/>
                </a:tc>
              </a:tr>
              <a:tr h="370840">
                <a:tc>
                  <a:txBody>
                    <a:bodyPr/>
                    <a:lstStyle/>
                    <a:p>
                      <a:pPr algn="ctr"/>
                      <a:endParaRPr lang="en-US"/>
                    </a:p>
                  </a:txBody>
                  <a:tcPr/>
                </a:tc>
                <a:tc>
                  <a:txBody>
                    <a:bodyPr/>
                    <a:lstStyle/>
                    <a:p>
                      <a:pPr algn="ctr"/>
                      <a:endParaRPr lang="en-US" dirty="0"/>
                    </a:p>
                  </a:txBody>
                  <a:tcPr/>
                </a:tc>
                <a:tc>
                  <a:txBody>
                    <a:bodyPr/>
                    <a:lstStyle/>
                    <a:p>
                      <a:r>
                        <a:rPr lang="ar-JO" b="1" dirty="0" smtClean="0"/>
                        <a:t>الالتزامات المتداولة:</a:t>
                      </a:r>
                      <a:endParaRPr lang="en-US" b="1" dirty="0"/>
                    </a:p>
                  </a:txBody>
                  <a:tcPr/>
                </a:tc>
                <a:tc>
                  <a:txBody>
                    <a:bodyPr/>
                    <a:lstStyle/>
                    <a:p>
                      <a:pPr algn="ctr"/>
                      <a:endParaRPr lang="en-US" dirty="0"/>
                    </a:p>
                  </a:txBody>
                  <a:tcPr/>
                </a:tc>
                <a:tc>
                  <a:txBody>
                    <a:bodyPr/>
                    <a:lstStyle/>
                    <a:p>
                      <a:endParaRPr lang="en-US"/>
                    </a:p>
                  </a:txBody>
                  <a:tcPr/>
                </a:tc>
                <a:tc>
                  <a:txBody>
                    <a:bodyPr/>
                    <a:lstStyle/>
                    <a:p>
                      <a:r>
                        <a:rPr lang="ar-JO" b="1" dirty="0" smtClean="0"/>
                        <a:t>الأصول المتداولة:</a:t>
                      </a:r>
                      <a:endParaRPr lang="en-US" b="1" dirty="0"/>
                    </a:p>
                  </a:txBody>
                  <a:tcPr/>
                </a:tc>
              </a:tr>
              <a:tr h="370840">
                <a:tc>
                  <a:txBody>
                    <a:bodyPr/>
                    <a:lstStyle/>
                    <a:p>
                      <a:pPr algn="ctr"/>
                      <a:endParaRPr lang="en-US"/>
                    </a:p>
                  </a:txBody>
                  <a:tcPr/>
                </a:tc>
                <a:tc>
                  <a:txBody>
                    <a:bodyPr/>
                    <a:lstStyle/>
                    <a:p>
                      <a:pPr algn="ctr"/>
                      <a:r>
                        <a:rPr lang="en-US" dirty="0" smtClean="0"/>
                        <a:t>300</a:t>
                      </a:r>
                      <a:endParaRPr lang="en-US" dirty="0"/>
                    </a:p>
                  </a:txBody>
                  <a:tcPr/>
                </a:tc>
                <a:tc>
                  <a:txBody>
                    <a:bodyPr/>
                    <a:lstStyle/>
                    <a:p>
                      <a:r>
                        <a:rPr lang="ar-JO" dirty="0" smtClean="0"/>
                        <a:t>ذمم دائنة</a:t>
                      </a:r>
                      <a:endParaRPr lang="en-US" dirty="0"/>
                    </a:p>
                  </a:txBody>
                  <a:tcPr/>
                </a:tc>
                <a:tc>
                  <a:txBody>
                    <a:bodyPr/>
                    <a:lstStyle/>
                    <a:p>
                      <a:pPr algn="ctr"/>
                      <a:endParaRPr lang="en-US"/>
                    </a:p>
                  </a:txBody>
                  <a:tcPr/>
                </a:tc>
                <a:tc>
                  <a:txBody>
                    <a:bodyPr/>
                    <a:lstStyle/>
                    <a:p>
                      <a:pPr algn="ctr"/>
                      <a:r>
                        <a:rPr lang="en-US" dirty="0" smtClean="0"/>
                        <a:t>200</a:t>
                      </a:r>
                      <a:endParaRPr lang="en-US" dirty="0"/>
                    </a:p>
                  </a:txBody>
                  <a:tcPr/>
                </a:tc>
                <a:tc>
                  <a:txBody>
                    <a:bodyPr/>
                    <a:lstStyle/>
                    <a:p>
                      <a:r>
                        <a:rPr lang="ar-JO" dirty="0" smtClean="0"/>
                        <a:t>النقدية</a:t>
                      </a:r>
                      <a:endParaRPr lang="en-US" dirty="0"/>
                    </a:p>
                  </a:txBody>
                  <a:tcPr/>
                </a:tc>
              </a:tr>
              <a:tr h="370840">
                <a:tc>
                  <a:txBody>
                    <a:bodyPr/>
                    <a:lstStyle/>
                    <a:p>
                      <a:pPr algn="ctr"/>
                      <a:endParaRPr lang="en-US"/>
                    </a:p>
                  </a:txBody>
                  <a:tcPr/>
                </a:tc>
                <a:tc>
                  <a:txBody>
                    <a:bodyPr/>
                    <a:lstStyle/>
                    <a:p>
                      <a:pPr algn="ctr"/>
                      <a:r>
                        <a:rPr lang="en-US" dirty="0" smtClean="0"/>
                        <a:t>100</a:t>
                      </a:r>
                      <a:endParaRPr lang="en-US" dirty="0"/>
                    </a:p>
                  </a:txBody>
                  <a:tcPr/>
                </a:tc>
                <a:tc>
                  <a:txBody>
                    <a:bodyPr/>
                    <a:lstStyle/>
                    <a:p>
                      <a:r>
                        <a:rPr lang="ar-JO" dirty="0" smtClean="0"/>
                        <a:t>قروض قصيرة الأجل</a:t>
                      </a:r>
                      <a:endParaRPr lang="en-US" dirty="0"/>
                    </a:p>
                  </a:txBody>
                  <a:tcPr/>
                </a:tc>
                <a:tc>
                  <a:txBody>
                    <a:bodyPr/>
                    <a:lstStyle/>
                    <a:p>
                      <a:pPr algn="ctr"/>
                      <a:endParaRPr lang="en-US"/>
                    </a:p>
                  </a:txBody>
                  <a:tcPr/>
                </a:tc>
                <a:tc>
                  <a:txBody>
                    <a:bodyPr/>
                    <a:lstStyle/>
                    <a:p>
                      <a:pPr algn="ctr"/>
                      <a:r>
                        <a:rPr lang="en-US" dirty="0" smtClean="0"/>
                        <a:t>90</a:t>
                      </a:r>
                      <a:endParaRPr lang="en-US" dirty="0"/>
                    </a:p>
                  </a:txBody>
                  <a:tcPr/>
                </a:tc>
                <a:tc>
                  <a:txBody>
                    <a:bodyPr/>
                    <a:lstStyle/>
                    <a:p>
                      <a:r>
                        <a:rPr lang="ar-JO" dirty="0" smtClean="0"/>
                        <a:t>أوراق مالية </a:t>
                      </a:r>
                      <a:endParaRPr lang="en-US" dirty="0"/>
                    </a:p>
                  </a:txBody>
                  <a:tcPr/>
                </a:tc>
              </a:tr>
              <a:tr h="370840">
                <a:tc>
                  <a:txBody>
                    <a:bodyPr/>
                    <a:lstStyle/>
                    <a:p>
                      <a:pPr algn="ctr"/>
                      <a:endParaRPr lang="en-US"/>
                    </a:p>
                  </a:txBody>
                  <a:tcPr/>
                </a:tc>
                <a:tc>
                  <a:txBody>
                    <a:bodyPr/>
                    <a:lstStyle/>
                    <a:p>
                      <a:pPr algn="ctr"/>
                      <a:r>
                        <a:rPr lang="en-US" dirty="0" smtClean="0"/>
                        <a:t>50</a:t>
                      </a:r>
                      <a:endParaRPr lang="en-US" dirty="0"/>
                    </a:p>
                  </a:txBody>
                  <a:tcPr/>
                </a:tc>
                <a:tc>
                  <a:txBody>
                    <a:bodyPr/>
                    <a:lstStyle/>
                    <a:p>
                      <a:r>
                        <a:rPr lang="ar-JO" dirty="0" smtClean="0"/>
                        <a:t>مصاريف مستحقة</a:t>
                      </a:r>
                      <a:endParaRPr lang="en-US" dirty="0"/>
                    </a:p>
                  </a:txBody>
                  <a:tcPr/>
                </a:tc>
                <a:tc>
                  <a:txBody>
                    <a:bodyPr/>
                    <a:lstStyle/>
                    <a:p>
                      <a:pPr algn="ctr"/>
                      <a:endParaRPr lang="en-US" dirty="0"/>
                    </a:p>
                  </a:txBody>
                  <a:tcPr/>
                </a:tc>
                <a:tc>
                  <a:txBody>
                    <a:bodyPr/>
                    <a:lstStyle/>
                    <a:p>
                      <a:pPr algn="ctr"/>
                      <a:r>
                        <a:rPr lang="en-US" dirty="0" smtClean="0"/>
                        <a:t>260</a:t>
                      </a:r>
                      <a:endParaRPr lang="en-US" dirty="0"/>
                    </a:p>
                  </a:txBody>
                  <a:tcPr/>
                </a:tc>
                <a:tc>
                  <a:txBody>
                    <a:bodyPr/>
                    <a:lstStyle/>
                    <a:p>
                      <a:r>
                        <a:rPr lang="ar-JO" dirty="0" smtClean="0"/>
                        <a:t>ذمم مدينة بالصافي</a:t>
                      </a:r>
                      <a:endParaRPr lang="en-US" dirty="0"/>
                    </a:p>
                  </a:txBody>
                  <a:tcPr/>
                </a:tc>
              </a:tr>
              <a:tr h="37084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b="1" dirty="0" smtClean="0">
                          <a:solidFill>
                            <a:srgbClr val="C00000"/>
                          </a:solidFill>
                        </a:rPr>
                        <a:t>450</a:t>
                      </a:r>
                    </a:p>
                  </a:txBody>
                  <a:tcPr/>
                </a:tc>
                <a:tc>
                  <a:txBody>
                    <a:bodyPr/>
                    <a:lstStyle/>
                    <a:p>
                      <a:pPr algn="ctr"/>
                      <a:endParaRPr lang="en-US" dirty="0"/>
                    </a:p>
                  </a:txBody>
                  <a:tcPr/>
                </a:tc>
                <a:tc>
                  <a:txBody>
                    <a:bodyPr/>
                    <a:lstStyle/>
                    <a:p>
                      <a:r>
                        <a:rPr lang="ar-JO" b="1" dirty="0" smtClean="0">
                          <a:solidFill>
                            <a:srgbClr val="C00000"/>
                          </a:solidFill>
                        </a:rPr>
                        <a:t>اجمالي الالتزامات المتداولة</a:t>
                      </a:r>
                      <a:endParaRPr lang="en-US" b="1" dirty="0">
                        <a:solidFill>
                          <a:srgbClr val="C00000"/>
                        </a:solidFill>
                      </a:endParaRPr>
                    </a:p>
                  </a:txBody>
                  <a:tcPr/>
                </a:tc>
                <a:tc>
                  <a:txBody>
                    <a:bodyPr/>
                    <a:lstStyle/>
                    <a:p>
                      <a:pPr algn="ctr"/>
                      <a:endParaRPr lang="en-US" dirty="0"/>
                    </a:p>
                  </a:txBody>
                  <a:tcPr/>
                </a:tc>
                <a:tc>
                  <a:txBody>
                    <a:bodyPr/>
                    <a:lstStyle/>
                    <a:p>
                      <a:pPr algn="ctr"/>
                      <a:r>
                        <a:rPr lang="en-US" dirty="0" smtClean="0"/>
                        <a:t>500</a:t>
                      </a:r>
                      <a:endParaRPr lang="en-US" dirty="0"/>
                    </a:p>
                  </a:txBody>
                  <a:tcPr/>
                </a:tc>
                <a:tc>
                  <a:txBody>
                    <a:bodyPr/>
                    <a:lstStyle/>
                    <a:p>
                      <a:r>
                        <a:rPr lang="ar-JO" dirty="0" smtClean="0"/>
                        <a:t>مخزون سلعي</a:t>
                      </a:r>
                      <a:endParaRPr lang="en-US" dirty="0"/>
                    </a:p>
                  </a:txBody>
                  <a:tcPr/>
                </a:tc>
              </a:tr>
              <a:tr h="370840">
                <a:tc>
                  <a:txBody>
                    <a:bodyPr/>
                    <a:lstStyle/>
                    <a:p>
                      <a:pPr algn="ctr"/>
                      <a:endParaRPr lang="en-US" dirty="0"/>
                    </a:p>
                  </a:txBody>
                  <a:tcPr/>
                </a:tc>
                <a:tc>
                  <a:txBody>
                    <a:bodyPr/>
                    <a:lstStyle/>
                    <a:p>
                      <a:pPr algn="ctr"/>
                      <a:endParaRPr lang="en-US" dirty="0"/>
                    </a:p>
                  </a:txBody>
                  <a:tcPr/>
                </a:tc>
                <a:tc>
                  <a:txBody>
                    <a:bodyPr/>
                    <a:lstStyle/>
                    <a:p>
                      <a:r>
                        <a:rPr lang="ar-JO" b="1" dirty="0" smtClean="0"/>
                        <a:t>التزامات طويلة الأجل</a:t>
                      </a:r>
                      <a:endParaRPr lang="en-US" b="1" dirty="0"/>
                    </a:p>
                  </a:txBody>
                  <a:tcPr/>
                </a:tc>
                <a:tc>
                  <a:txBody>
                    <a:bodyPr/>
                    <a:lstStyle/>
                    <a:p>
                      <a:pPr algn="ctr"/>
                      <a:endParaRPr lang="en-US" dirty="0"/>
                    </a:p>
                  </a:txBody>
                  <a:tcPr/>
                </a:tc>
                <a:tc>
                  <a:txBody>
                    <a:bodyPr/>
                    <a:lstStyle/>
                    <a:p>
                      <a:pPr algn="ctr"/>
                      <a:r>
                        <a:rPr lang="en-US" dirty="0" smtClean="0"/>
                        <a:t>50</a:t>
                      </a:r>
                      <a:endParaRPr lang="en-US" dirty="0"/>
                    </a:p>
                  </a:txBody>
                  <a:tcPr/>
                </a:tc>
                <a:tc>
                  <a:txBody>
                    <a:bodyPr/>
                    <a:lstStyle/>
                    <a:p>
                      <a:r>
                        <a:rPr lang="ar-JO" dirty="0" smtClean="0"/>
                        <a:t>مصروفات مدفوعة مقدماً</a:t>
                      </a:r>
                      <a:endParaRPr lang="en-US" dirty="0"/>
                    </a:p>
                  </a:txBody>
                  <a:tcPr/>
                </a:tc>
              </a:tr>
              <a:tr h="370840">
                <a:tc>
                  <a:txBody>
                    <a:bodyPr/>
                    <a:lstStyle/>
                    <a:p>
                      <a:pPr algn="ctr"/>
                      <a:endParaRPr lang="en-US"/>
                    </a:p>
                  </a:txBody>
                  <a:tcPr/>
                </a:tc>
                <a:tc>
                  <a:txBody>
                    <a:bodyPr/>
                    <a:lstStyle/>
                    <a:p>
                      <a:pPr algn="ctr"/>
                      <a:r>
                        <a:rPr lang="en-US" dirty="0" smtClean="0"/>
                        <a:t>150</a:t>
                      </a:r>
                      <a:endParaRPr lang="en-US" dirty="0"/>
                    </a:p>
                  </a:txBody>
                  <a:tcPr/>
                </a:tc>
                <a:tc>
                  <a:txBody>
                    <a:bodyPr/>
                    <a:lstStyle/>
                    <a:p>
                      <a:r>
                        <a:rPr lang="ar-JO" dirty="0" smtClean="0"/>
                        <a:t>قروض طويلة الأجل</a:t>
                      </a:r>
                      <a:endParaRPr lang="en-US"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b="1" dirty="0" smtClean="0"/>
                        <a:t>1070</a:t>
                      </a:r>
                    </a:p>
                  </a:txBody>
                  <a:tcPr/>
                </a:tc>
                <a:tc>
                  <a:txBody>
                    <a:bodyPr/>
                    <a:lstStyle/>
                    <a:p>
                      <a:pPr algn="ctr"/>
                      <a:endParaRPr lang="en-US" dirty="0"/>
                    </a:p>
                  </a:txBody>
                  <a:tcPr/>
                </a:tc>
                <a:tc>
                  <a:txBody>
                    <a:bodyPr/>
                    <a:lstStyle/>
                    <a:p>
                      <a:r>
                        <a:rPr lang="ar-JO" b="1" dirty="0" smtClean="0">
                          <a:solidFill>
                            <a:srgbClr val="C00000"/>
                          </a:solidFill>
                        </a:rPr>
                        <a:t>اجمالي الأصول المتداولة</a:t>
                      </a:r>
                      <a:endParaRPr lang="en-US" b="1" dirty="0">
                        <a:solidFill>
                          <a:srgbClr val="C00000"/>
                        </a:solidFill>
                      </a:endParaRPr>
                    </a:p>
                  </a:txBody>
                  <a:tcPr/>
                </a:tc>
              </a:tr>
              <a:tr h="370840">
                <a:tc>
                  <a:txBody>
                    <a:bodyPr/>
                    <a:lstStyle/>
                    <a:p>
                      <a:pPr algn="ctr"/>
                      <a:endParaRPr lang="en-US"/>
                    </a:p>
                  </a:txBody>
                  <a:tcPr/>
                </a:tc>
                <a:tc>
                  <a:txBody>
                    <a:bodyPr/>
                    <a:lstStyle/>
                    <a:p>
                      <a:pPr algn="ctr"/>
                      <a:r>
                        <a:rPr lang="en-US" dirty="0" smtClean="0"/>
                        <a:t>200</a:t>
                      </a:r>
                      <a:endParaRPr lang="en-US" dirty="0"/>
                    </a:p>
                  </a:txBody>
                  <a:tcPr/>
                </a:tc>
                <a:tc>
                  <a:txBody>
                    <a:bodyPr/>
                    <a:lstStyle/>
                    <a:p>
                      <a:r>
                        <a:rPr lang="ar-JO" dirty="0" smtClean="0"/>
                        <a:t>سندات</a:t>
                      </a:r>
                      <a:endParaRPr lang="en-US" dirty="0"/>
                    </a:p>
                  </a:txBody>
                  <a:tcPr/>
                </a:tc>
                <a:tc>
                  <a:txBody>
                    <a:bodyPr/>
                    <a:lstStyle/>
                    <a:p>
                      <a:pPr algn="ctr"/>
                      <a:endParaRPr lang="en-US"/>
                    </a:p>
                  </a:txBody>
                  <a:tcPr/>
                </a:tc>
                <a:tc>
                  <a:txBody>
                    <a:bodyPr/>
                    <a:lstStyle/>
                    <a:p>
                      <a:pPr algn="ctr"/>
                      <a:r>
                        <a:rPr lang="en-US" dirty="0" smtClean="0"/>
                        <a:t>700</a:t>
                      </a:r>
                      <a:endParaRPr lang="en-US" dirty="0"/>
                    </a:p>
                  </a:txBody>
                  <a:tcPr/>
                </a:tc>
                <a:tc>
                  <a:txBody>
                    <a:bodyPr/>
                    <a:lstStyle/>
                    <a:p>
                      <a:r>
                        <a:rPr lang="ar-JO" b="1" dirty="0" smtClean="0"/>
                        <a:t>الأصول</a:t>
                      </a:r>
                      <a:r>
                        <a:rPr lang="ar-JO" b="1" baseline="0" dirty="0" smtClean="0"/>
                        <a:t> الثابتة (طويلة الأجل)</a:t>
                      </a:r>
                      <a:endParaRPr lang="en-US" b="1" dirty="0"/>
                    </a:p>
                  </a:txBody>
                  <a:tcPr/>
                </a:tc>
              </a:tr>
              <a:tr h="370840">
                <a:tc>
                  <a:txBody>
                    <a:bodyPr/>
                    <a:lstStyle/>
                    <a:p>
                      <a:pPr algn="ctr"/>
                      <a:r>
                        <a:rPr lang="en-US" sz="1800" b="1" kern="1200" dirty="0" smtClean="0">
                          <a:solidFill>
                            <a:srgbClr val="C00000"/>
                          </a:solidFill>
                          <a:latin typeface="+mn-lt"/>
                          <a:ea typeface="+mn-ea"/>
                          <a:cs typeface="+mn-cs"/>
                        </a:rPr>
                        <a:t>350</a:t>
                      </a:r>
                      <a:endParaRPr lang="en-US" sz="1800" b="1" kern="1200" dirty="0">
                        <a:solidFill>
                          <a:srgbClr val="C00000"/>
                        </a:solidFill>
                        <a:latin typeface="+mn-lt"/>
                        <a:ea typeface="+mn-ea"/>
                        <a:cs typeface="+mn-cs"/>
                      </a:endParaRPr>
                    </a:p>
                  </a:txBody>
                  <a:tcPr/>
                </a:tc>
                <a:tc>
                  <a:txBody>
                    <a:bodyPr/>
                    <a:lstStyle/>
                    <a:p>
                      <a:pPr algn="ctr"/>
                      <a:endParaRPr lang="en-US" dirty="0"/>
                    </a:p>
                  </a:txBody>
                  <a:tcPr/>
                </a:tc>
                <a:tc>
                  <a:txBody>
                    <a:bodyPr/>
                    <a:lstStyle/>
                    <a:p>
                      <a:r>
                        <a:rPr lang="ar-JO" b="1" dirty="0" smtClean="0">
                          <a:solidFill>
                            <a:srgbClr val="C00000"/>
                          </a:solidFill>
                        </a:rPr>
                        <a:t>اجمالي الالتزامات طويلة الأجل</a:t>
                      </a:r>
                      <a:endParaRPr lang="en-US" b="1" dirty="0">
                        <a:solidFill>
                          <a:srgbClr val="C00000"/>
                        </a:solidFill>
                      </a:endParaRPr>
                    </a:p>
                  </a:txBody>
                  <a:tcPr/>
                </a:tc>
                <a:tc>
                  <a:txBody>
                    <a:bodyPr/>
                    <a:lstStyle/>
                    <a:p>
                      <a:pPr algn="ctr"/>
                      <a:endParaRPr lang="en-US" dirty="0"/>
                    </a:p>
                  </a:txBody>
                  <a:tcPr/>
                </a:tc>
                <a:tc>
                  <a:txBody>
                    <a:bodyPr/>
                    <a:lstStyle/>
                    <a:p>
                      <a:pPr algn="ctr"/>
                      <a:r>
                        <a:rPr lang="en-US" dirty="0" smtClean="0"/>
                        <a:t>(150)</a:t>
                      </a:r>
                      <a:endParaRPr lang="en-US" dirty="0"/>
                    </a:p>
                  </a:txBody>
                  <a:tcPr/>
                </a:tc>
                <a:tc>
                  <a:txBody>
                    <a:bodyPr/>
                    <a:lstStyle/>
                    <a:p>
                      <a:r>
                        <a:rPr lang="ar-JO" dirty="0" smtClean="0"/>
                        <a:t>(مجمع</a:t>
                      </a:r>
                      <a:r>
                        <a:rPr lang="ar-JO" baseline="0" dirty="0" smtClean="0"/>
                        <a:t> الاهلاك)</a:t>
                      </a:r>
                      <a:endParaRPr lang="en-US" dirty="0"/>
                    </a:p>
                  </a:txBody>
                  <a:tcPr/>
                </a:tc>
              </a:tr>
              <a:tr h="370840">
                <a:tc>
                  <a:txBody>
                    <a:bodyPr/>
                    <a:lstStyle/>
                    <a:p>
                      <a:pPr algn="ctr"/>
                      <a:endParaRPr lang="en-US"/>
                    </a:p>
                  </a:txBody>
                  <a:tcPr/>
                </a:tc>
                <a:tc>
                  <a:txBody>
                    <a:bodyPr/>
                    <a:lstStyle/>
                    <a:p>
                      <a:pPr algn="ctr"/>
                      <a:endParaRPr lang="en-US" dirty="0"/>
                    </a:p>
                  </a:txBody>
                  <a:tcPr/>
                </a:tc>
                <a:tc>
                  <a:txBody>
                    <a:bodyPr/>
                    <a:lstStyle/>
                    <a:p>
                      <a:r>
                        <a:rPr lang="ar-JO" b="1" dirty="0" smtClean="0"/>
                        <a:t>حقوق الملكية</a:t>
                      </a:r>
                      <a:endParaRPr lang="en-US" b="1" dirty="0"/>
                    </a:p>
                  </a:txBody>
                  <a:tcPr/>
                </a:tc>
                <a:tc>
                  <a:txBody>
                    <a:bodyPr/>
                    <a:lstStyle/>
                    <a:p>
                      <a:pPr algn="ctr"/>
                      <a:endParaRPr lang="en-US"/>
                    </a:p>
                  </a:txBody>
                  <a:tcPr/>
                </a:tc>
                <a:tc>
                  <a:txBody>
                    <a:bodyPr/>
                    <a:lstStyle/>
                    <a:p>
                      <a:pPr algn="ctr"/>
                      <a:r>
                        <a:rPr lang="en-US" b="1" dirty="0" smtClean="0"/>
                        <a:t>550</a:t>
                      </a:r>
                      <a:endParaRPr lang="en-US" b="1" dirty="0"/>
                    </a:p>
                  </a:txBody>
                  <a:tcPr/>
                </a:tc>
                <a:tc>
                  <a:txBody>
                    <a:bodyPr/>
                    <a:lstStyle/>
                    <a:p>
                      <a:r>
                        <a:rPr lang="ar-JO" b="1" dirty="0" smtClean="0"/>
                        <a:t>الأصول</a:t>
                      </a:r>
                      <a:r>
                        <a:rPr lang="ar-JO" b="1" baseline="0" dirty="0" smtClean="0"/>
                        <a:t> الثابتة بالصافي</a:t>
                      </a:r>
                      <a:endParaRPr lang="en-US" b="1" dirty="0"/>
                    </a:p>
                  </a:txBody>
                  <a:tcPr/>
                </a:tc>
              </a:tr>
              <a:tr h="370840">
                <a:tc>
                  <a:txBody>
                    <a:bodyPr/>
                    <a:lstStyle/>
                    <a:p>
                      <a:pPr algn="ctr"/>
                      <a:endParaRPr lang="en-US"/>
                    </a:p>
                  </a:txBody>
                  <a:tcPr/>
                </a:tc>
                <a:tc>
                  <a:txBody>
                    <a:bodyPr/>
                    <a:lstStyle/>
                    <a:p>
                      <a:pPr algn="ctr"/>
                      <a:r>
                        <a:rPr lang="en-US" dirty="0" smtClean="0"/>
                        <a:t>500</a:t>
                      </a:r>
                      <a:endParaRPr lang="en-US"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JO" dirty="0" smtClean="0"/>
                        <a:t>رأس المال</a:t>
                      </a:r>
                      <a:r>
                        <a:rPr lang="ar-JO" baseline="0" dirty="0" smtClean="0"/>
                        <a:t> المدفوع</a:t>
                      </a:r>
                      <a:endParaRPr lang="en-US" dirty="0" smtClean="0"/>
                    </a:p>
                  </a:txBody>
                  <a:tcPr/>
                </a:tc>
                <a:tc>
                  <a:txBody>
                    <a:bodyPr/>
                    <a:lstStyle/>
                    <a:p>
                      <a:pPr algn="ctr"/>
                      <a:endParaRPr lang="en-US"/>
                    </a:p>
                  </a:txBody>
                  <a:tcPr/>
                </a:tc>
                <a:tc>
                  <a:txBody>
                    <a:bodyPr/>
                    <a:lstStyle/>
                    <a:p>
                      <a:pPr algn="ctr"/>
                      <a:r>
                        <a:rPr lang="en-US" dirty="0" smtClean="0"/>
                        <a:t>120</a:t>
                      </a:r>
                      <a:endParaRPr lang="en-US" dirty="0"/>
                    </a:p>
                  </a:txBody>
                  <a:tcPr/>
                </a:tc>
                <a:tc>
                  <a:txBody>
                    <a:bodyPr/>
                    <a:lstStyle/>
                    <a:p>
                      <a:r>
                        <a:rPr lang="ar-JO" b="1" dirty="0" smtClean="0"/>
                        <a:t>الأصول</a:t>
                      </a:r>
                      <a:r>
                        <a:rPr lang="ar-JO" b="1" baseline="0" dirty="0" smtClean="0"/>
                        <a:t> الثابتة غير الملموسة</a:t>
                      </a:r>
                      <a:endParaRPr lang="en-US" b="1" dirty="0"/>
                    </a:p>
                  </a:txBody>
                  <a:tcPr/>
                </a:tc>
              </a:tr>
              <a:tr h="370840">
                <a:tc>
                  <a:txBody>
                    <a:bodyPr/>
                    <a:lstStyle/>
                    <a:p>
                      <a:pPr algn="ctr"/>
                      <a:endParaRPr lang="en-US"/>
                    </a:p>
                  </a:txBody>
                  <a:tcPr/>
                </a:tc>
                <a:tc>
                  <a:txBody>
                    <a:bodyPr/>
                    <a:lstStyle/>
                    <a:p>
                      <a:pPr algn="ctr"/>
                      <a:r>
                        <a:rPr lang="en-US" dirty="0" smtClean="0"/>
                        <a:t>100</a:t>
                      </a:r>
                      <a:endParaRPr lang="en-US" dirty="0"/>
                    </a:p>
                  </a:txBody>
                  <a:tcPr/>
                </a:tc>
                <a:tc>
                  <a:txBody>
                    <a:bodyPr/>
                    <a:lstStyle/>
                    <a:p>
                      <a:r>
                        <a:rPr lang="ar-JO" dirty="0" smtClean="0"/>
                        <a:t>الاحتياطيات</a:t>
                      </a:r>
                      <a:endParaRPr lang="en-US" dirty="0"/>
                    </a:p>
                  </a:txBody>
                  <a:tcPr/>
                </a:tc>
                <a:tc>
                  <a:txBody>
                    <a:bodyPr/>
                    <a:lstStyle/>
                    <a:p>
                      <a:pPr algn="ctr"/>
                      <a:endParaRPr lang="en-US"/>
                    </a:p>
                  </a:txBody>
                  <a:tcPr/>
                </a:tc>
                <a:tc>
                  <a:txBody>
                    <a:bodyPr/>
                    <a:lstStyle/>
                    <a:p>
                      <a:pPr algn="ctr"/>
                      <a:r>
                        <a:rPr lang="en-US" dirty="0" smtClean="0"/>
                        <a:t>(40)</a:t>
                      </a:r>
                      <a:endParaRPr lang="en-US" dirty="0"/>
                    </a:p>
                  </a:txBody>
                  <a:tcPr/>
                </a:tc>
                <a:tc>
                  <a:txBody>
                    <a:bodyPr/>
                    <a:lstStyle/>
                    <a:p>
                      <a:r>
                        <a:rPr lang="ar-JO" dirty="0" smtClean="0"/>
                        <a:t>(مجمع</a:t>
                      </a:r>
                      <a:r>
                        <a:rPr lang="ar-JO" baseline="0" dirty="0" smtClean="0"/>
                        <a:t> الاطفاء )</a:t>
                      </a:r>
                      <a:endParaRPr lang="en-US" dirty="0"/>
                    </a:p>
                  </a:txBody>
                  <a:tcPr/>
                </a:tc>
              </a:tr>
              <a:tr h="370840">
                <a:tc>
                  <a:txBody>
                    <a:bodyPr/>
                    <a:lstStyle/>
                    <a:p>
                      <a:pPr algn="ctr"/>
                      <a:endParaRPr lang="en-US"/>
                    </a:p>
                  </a:txBody>
                  <a:tcPr/>
                </a:tc>
                <a:tc>
                  <a:txBody>
                    <a:bodyPr/>
                    <a:lstStyle/>
                    <a:p>
                      <a:pPr algn="ctr"/>
                      <a:r>
                        <a:rPr lang="en-US" dirty="0" smtClean="0"/>
                        <a:t>300</a:t>
                      </a:r>
                      <a:endParaRPr lang="en-US" dirty="0"/>
                    </a:p>
                  </a:txBody>
                  <a:tcPr/>
                </a:tc>
                <a:tc>
                  <a:txBody>
                    <a:bodyPr/>
                    <a:lstStyle/>
                    <a:p>
                      <a:r>
                        <a:rPr lang="ar-JO" dirty="0" smtClean="0"/>
                        <a:t>أرباح محتجزة</a:t>
                      </a:r>
                      <a:endParaRPr lang="en-US" dirty="0"/>
                    </a:p>
                  </a:txBody>
                  <a:tcPr/>
                </a:tc>
                <a:tc>
                  <a:txBody>
                    <a:bodyPr/>
                    <a:lstStyle/>
                    <a:p>
                      <a:pPr algn="ctr"/>
                      <a:endParaRPr lang="en-US" dirty="0"/>
                    </a:p>
                  </a:txBody>
                  <a:tcPr/>
                </a:tc>
                <a:tc>
                  <a:txBody>
                    <a:bodyPr/>
                    <a:lstStyle/>
                    <a:p>
                      <a:pPr algn="ctr"/>
                      <a:r>
                        <a:rPr lang="en-US" b="1" dirty="0" smtClean="0"/>
                        <a:t>80</a:t>
                      </a:r>
                      <a:endParaRPr lang="en-US" b="1" dirty="0"/>
                    </a:p>
                  </a:txBody>
                  <a:tcPr/>
                </a:tc>
                <a:tc>
                  <a:txBody>
                    <a:bodyPr/>
                    <a:lstStyle/>
                    <a:p>
                      <a:r>
                        <a:rPr lang="ar-JO" dirty="0" smtClean="0"/>
                        <a:t>الأصول الثابتة بالصافي</a:t>
                      </a:r>
                      <a:endParaRPr lang="en-US" dirty="0"/>
                    </a:p>
                  </a:txBody>
                  <a:tcPr/>
                </a:tc>
              </a:tr>
              <a:tr h="370840">
                <a:tc>
                  <a:txBody>
                    <a:bodyPr/>
                    <a:lstStyle/>
                    <a:p>
                      <a:pPr algn="ctr"/>
                      <a:r>
                        <a:rPr lang="en-US" sz="1800" b="1" kern="1200" dirty="0" smtClean="0">
                          <a:solidFill>
                            <a:srgbClr val="C00000"/>
                          </a:solidFill>
                          <a:latin typeface="+mn-lt"/>
                          <a:ea typeface="+mn-ea"/>
                          <a:cs typeface="+mn-cs"/>
                        </a:rPr>
                        <a:t>900</a:t>
                      </a:r>
                      <a:endParaRPr lang="en-US" sz="1800" b="1" kern="1200" dirty="0">
                        <a:solidFill>
                          <a:srgbClr val="C00000"/>
                        </a:solidFill>
                        <a:latin typeface="+mn-lt"/>
                        <a:ea typeface="+mn-ea"/>
                        <a:cs typeface="+mn-cs"/>
                      </a:endParaRPr>
                    </a:p>
                  </a:txBody>
                  <a:tcPr/>
                </a:tc>
                <a:tc>
                  <a:txBody>
                    <a:bodyPr/>
                    <a:lstStyle/>
                    <a:p>
                      <a:pPr algn="ctr"/>
                      <a:endParaRPr lang="en-US" dirty="0"/>
                    </a:p>
                  </a:txBody>
                  <a:tcPr/>
                </a:tc>
                <a:tc>
                  <a:txBody>
                    <a:bodyPr/>
                    <a:lstStyle/>
                    <a:p>
                      <a:r>
                        <a:rPr lang="ar-JO" b="1" dirty="0" smtClean="0">
                          <a:solidFill>
                            <a:srgbClr val="C00000"/>
                          </a:solidFill>
                        </a:rPr>
                        <a:t>اجمالي</a:t>
                      </a:r>
                      <a:r>
                        <a:rPr lang="ar-JO" b="1" baseline="0" dirty="0" smtClean="0">
                          <a:solidFill>
                            <a:srgbClr val="C00000"/>
                          </a:solidFill>
                        </a:rPr>
                        <a:t> حقوق الملكية</a:t>
                      </a:r>
                      <a:endParaRPr lang="en-US" b="1" dirty="0">
                        <a:solidFill>
                          <a:srgbClr val="C00000"/>
                        </a:solidFill>
                      </a:endParaRPr>
                    </a:p>
                  </a:txBody>
                  <a:tcPr/>
                </a:tc>
                <a:tc>
                  <a:txBody>
                    <a:bodyPr/>
                    <a:lstStyle/>
                    <a:p>
                      <a:pPr algn="ctr"/>
                      <a:r>
                        <a:rPr lang="en-US" b="1" dirty="0" smtClean="0"/>
                        <a:t>630</a:t>
                      </a:r>
                      <a:endParaRPr lang="en-US" b="1" dirty="0"/>
                    </a:p>
                  </a:txBody>
                  <a:tcPr/>
                </a:tc>
                <a:tc>
                  <a:txBody>
                    <a:bodyPr/>
                    <a:lstStyle/>
                    <a:p>
                      <a:pPr algn="ctr"/>
                      <a:endParaRPr lang="en-US" dirty="0"/>
                    </a:p>
                  </a:txBody>
                  <a:tcPr/>
                </a:tc>
                <a:tc>
                  <a:txBody>
                    <a:bodyPr/>
                    <a:lstStyle/>
                    <a:p>
                      <a:r>
                        <a:rPr lang="ar-JO" b="1" dirty="0" smtClean="0">
                          <a:solidFill>
                            <a:srgbClr val="C00000"/>
                          </a:solidFill>
                        </a:rPr>
                        <a:t>اجمالي الأصول طويلة الأجل </a:t>
                      </a:r>
                      <a:endParaRPr lang="en-US" b="1" dirty="0">
                        <a:solidFill>
                          <a:srgbClr val="C00000"/>
                        </a:solidFill>
                      </a:endParaRPr>
                    </a:p>
                  </a:txBody>
                  <a:tcPr/>
                </a:tc>
              </a:tr>
              <a:tr h="120312">
                <a:tc>
                  <a:txBody>
                    <a:bodyPr/>
                    <a:lstStyle/>
                    <a:p>
                      <a:pPr algn="ctr"/>
                      <a:r>
                        <a:rPr lang="en-US" b="1" dirty="0" smtClean="0">
                          <a:solidFill>
                            <a:srgbClr val="00B050"/>
                          </a:solidFill>
                        </a:rPr>
                        <a:t>1700</a:t>
                      </a:r>
                      <a:endParaRPr lang="en-US" b="1" dirty="0">
                        <a:solidFill>
                          <a:srgbClr val="00B050"/>
                        </a:solidFill>
                      </a:endParaRPr>
                    </a:p>
                  </a:txBody>
                  <a:tcPr/>
                </a:tc>
                <a:tc>
                  <a:txBody>
                    <a:bodyPr/>
                    <a:lstStyle/>
                    <a:p>
                      <a:pPr algn="ctr"/>
                      <a:endParaRPr lang="en-US" dirty="0"/>
                    </a:p>
                  </a:txBody>
                  <a:tcPr/>
                </a:tc>
                <a:tc>
                  <a:txBody>
                    <a:bodyPr/>
                    <a:lstStyle/>
                    <a:p>
                      <a:r>
                        <a:rPr lang="ar-JO" sz="1600" b="1" kern="1200" dirty="0" smtClean="0">
                          <a:solidFill>
                            <a:srgbClr val="FF0000"/>
                          </a:solidFill>
                          <a:latin typeface="+mn-lt"/>
                          <a:ea typeface="+mn-ea"/>
                          <a:cs typeface="+mn-cs"/>
                        </a:rPr>
                        <a:t>اجمالي الالتزامات وحقوق الملكية</a:t>
                      </a:r>
                      <a:endParaRPr lang="en-US" sz="1600" b="1" kern="1200" dirty="0">
                        <a:solidFill>
                          <a:srgbClr val="FF0000"/>
                        </a:solidFill>
                        <a:latin typeface="+mn-lt"/>
                        <a:ea typeface="+mn-ea"/>
                        <a:cs typeface="+mn-cs"/>
                      </a:endParaRPr>
                    </a:p>
                  </a:txBody>
                  <a:tcPr/>
                </a:tc>
                <a:tc>
                  <a:txBody>
                    <a:bodyPr/>
                    <a:lstStyle/>
                    <a:p>
                      <a:pPr algn="ctr"/>
                      <a:r>
                        <a:rPr lang="en-US" b="1" dirty="0" smtClean="0">
                          <a:solidFill>
                            <a:srgbClr val="00B050"/>
                          </a:solidFill>
                        </a:rPr>
                        <a:t>1700</a:t>
                      </a:r>
                      <a:endParaRPr lang="en-US" b="1" dirty="0">
                        <a:solidFill>
                          <a:srgbClr val="00B050"/>
                        </a:solidFill>
                      </a:endParaRPr>
                    </a:p>
                  </a:txBody>
                  <a:tcPr/>
                </a:tc>
                <a:tc>
                  <a:txBody>
                    <a:bodyPr/>
                    <a:lstStyle/>
                    <a:p>
                      <a:pPr algn="ctr"/>
                      <a:endParaRPr lang="en-US" dirty="0"/>
                    </a:p>
                  </a:txBody>
                  <a:tcPr/>
                </a:tc>
                <a:tc>
                  <a:txBody>
                    <a:bodyPr/>
                    <a:lstStyle/>
                    <a:p>
                      <a:r>
                        <a:rPr lang="ar-JO" b="1" dirty="0" smtClean="0">
                          <a:solidFill>
                            <a:srgbClr val="FF0000"/>
                          </a:solidFill>
                        </a:rPr>
                        <a:t>اجمالي الأصول</a:t>
                      </a:r>
                      <a:endParaRPr lang="en-US" b="1" dirty="0">
                        <a:solidFill>
                          <a:srgbClr val="FF0000"/>
                        </a:solidFill>
                      </a:endParaRPr>
                    </a:p>
                  </a:txBody>
                  <a:tcPr/>
                </a:tc>
              </a:tr>
            </a:tbl>
          </a:graphicData>
        </a:graphic>
      </p:graphicFrame>
    </p:spTree>
    <p:extLst>
      <p:ext uri="{BB962C8B-B14F-4D97-AF65-F5344CB8AC3E}">
        <p14:creationId xmlns:p14="http://schemas.microsoft.com/office/powerpoint/2010/main" val="582031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randombar(horizontal)">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txBody>
          <a:bodyPr>
            <a:normAutofit fontScale="85000" lnSpcReduction="20000"/>
          </a:bodyPr>
          <a:lstStyle/>
          <a:p>
            <a:pPr marL="0" indent="0">
              <a:buNone/>
            </a:pPr>
            <a:r>
              <a:rPr lang="ar-JO" sz="2400" b="1" dirty="0" smtClean="0">
                <a:solidFill>
                  <a:srgbClr val="0070C0"/>
                </a:solidFill>
              </a:rPr>
              <a:t>الموجودات (</a:t>
            </a:r>
            <a:r>
              <a:rPr lang="en-US" sz="2400" b="1" dirty="0" smtClean="0">
                <a:solidFill>
                  <a:srgbClr val="0070C0"/>
                </a:solidFill>
              </a:rPr>
              <a:t>Assets</a:t>
            </a:r>
            <a:r>
              <a:rPr lang="ar-JO" sz="2400" b="1" dirty="0" smtClean="0">
                <a:solidFill>
                  <a:srgbClr val="0070C0"/>
                </a:solidFill>
              </a:rPr>
              <a:t>):</a:t>
            </a:r>
          </a:p>
          <a:p>
            <a:pPr marL="0" indent="0">
              <a:buNone/>
            </a:pPr>
            <a:r>
              <a:rPr lang="ar-JO" sz="2000" dirty="0" smtClean="0"/>
              <a:t>- يتم ترتيب البنود فيها حسب السيولة ، وتعني سيولة الأصل سهولة وسرعة تحويل الأصل إلى نقدية.</a:t>
            </a:r>
          </a:p>
          <a:p>
            <a:pPr marL="0" indent="0">
              <a:buNone/>
            </a:pPr>
            <a:r>
              <a:rPr lang="ar-JO" sz="2000" dirty="0" smtClean="0"/>
              <a:t>- يعكس جانب الموجودات استثمارات الشركة، ويجب أن تكون جميع الأصول مملوكة للشركة حتى  تظهر بالميزانية.</a:t>
            </a:r>
          </a:p>
          <a:p>
            <a:pPr marL="0" indent="0">
              <a:buNone/>
            </a:pPr>
            <a:r>
              <a:rPr lang="ar-JO" sz="2000" dirty="0" smtClean="0"/>
              <a:t>- الأصول المستأجرة لا تظهر في الميزانية.</a:t>
            </a:r>
          </a:p>
          <a:p>
            <a:pPr marL="0" indent="0">
              <a:buNone/>
            </a:pPr>
            <a:r>
              <a:rPr lang="ar-JO" sz="2000" dirty="0" smtClean="0"/>
              <a:t>- يشترط في أصول الشركة أن تكون ذات قيمة اقتصادية يمكن قياسها نقدياً.</a:t>
            </a:r>
          </a:p>
          <a:p>
            <a:pPr marL="0" indent="0">
              <a:buNone/>
            </a:pPr>
            <a:r>
              <a:rPr lang="ar-JO" sz="2000" b="1" dirty="0">
                <a:solidFill>
                  <a:srgbClr val="00B0F0"/>
                </a:solidFill>
              </a:rPr>
              <a:t>الموجودات المتداولة (</a:t>
            </a:r>
            <a:r>
              <a:rPr lang="en-US" sz="2000" b="1" dirty="0" smtClean="0">
                <a:solidFill>
                  <a:srgbClr val="00B0F0"/>
                </a:solidFill>
              </a:rPr>
              <a:t>Assets</a:t>
            </a:r>
            <a:r>
              <a:rPr lang="ar-JO" sz="2000" b="1" dirty="0" smtClean="0">
                <a:solidFill>
                  <a:srgbClr val="00B0F0"/>
                </a:solidFill>
              </a:rPr>
              <a:t> </a:t>
            </a:r>
            <a:r>
              <a:rPr lang="en-US" sz="2000" b="1" dirty="0" smtClean="0">
                <a:solidFill>
                  <a:srgbClr val="00B0F0"/>
                </a:solidFill>
              </a:rPr>
              <a:t>Current</a:t>
            </a:r>
            <a:r>
              <a:rPr lang="ar-JO" sz="2000" b="1" dirty="0" smtClean="0">
                <a:solidFill>
                  <a:srgbClr val="00B0F0"/>
                </a:solidFill>
              </a:rPr>
              <a:t>):</a:t>
            </a:r>
            <a:endParaRPr lang="ar-JO" sz="2000" dirty="0" smtClean="0">
              <a:solidFill>
                <a:srgbClr val="00B0F0"/>
              </a:solidFill>
            </a:endParaRPr>
          </a:p>
          <a:p>
            <a:pPr marL="0" indent="0">
              <a:buNone/>
            </a:pPr>
            <a:r>
              <a:rPr lang="ar-JO" sz="2000" dirty="0" smtClean="0"/>
              <a:t>سميت متداولة لسرعة تحولها إلى نقدية، يتم الاحتفاظ بها لفترة قصيرة وعادة ما يتم تحويل الأصول إلى نقدية خلال الدورة التشغيلية للمنشأة.</a:t>
            </a:r>
          </a:p>
          <a:p>
            <a:pPr marL="0" indent="0">
              <a:buNone/>
            </a:pPr>
            <a:r>
              <a:rPr lang="en-US" sz="2000" b="1" dirty="0" smtClean="0"/>
              <a:t>1</a:t>
            </a:r>
            <a:r>
              <a:rPr lang="ar-JO" sz="2000" b="1" dirty="0" smtClean="0"/>
              <a:t>- النقدية  </a:t>
            </a:r>
            <a:r>
              <a:rPr lang="en-US" sz="2000" b="1" dirty="0" smtClean="0"/>
              <a:t>Cash</a:t>
            </a:r>
            <a:r>
              <a:rPr lang="ar-JO" sz="2000" b="1" dirty="0" smtClean="0"/>
              <a:t>:- </a:t>
            </a:r>
            <a:r>
              <a:rPr lang="ar-JO" sz="2000" dirty="0" smtClean="0"/>
              <a:t>الأموال الموجودة في خزانة المنشأة أو على شكل حساب جاري في البنوك.</a:t>
            </a:r>
          </a:p>
          <a:p>
            <a:pPr marL="0" indent="0">
              <a:buNone/>
            </a:pPr>
            <a:r>
              <a:rPr lang="en-US" sz="2000" b="1" dirty="0" smtClean="0"/>
              <a:t>2</a:t>
            </a:r>
            <a:r>
              <a:rPr lang="ar-JO" sz="2000" b="1" dirty="0" smtClean="0"/>
              <a:t>- الأوراق المالية:- </a:t>
            </a:r>
            <a:r>
              <a:rPr lang="ar-JO" sz="2000" dirty="0" smtClean="0"/>
              <a:t>عبارة عن استثمارات قصيرة الأجل يمكن تحويلها بسرعة وبسهولة إلى نقدية.</a:t>
            </a:r>
          </a:p>
          <a:p>
            <a:pPr marL="0" indent="0">
              <a:buNone/>
            </a:pPr>
            <a:r>
              <a:rPr lang="ar-JO" sz="2000" b="1" dirty="0" smtClean="0"/>
              <a:t> </a:t>
            </a:r>
            <a:r>
              <a:rPr lang="en-US" sz="2000" b="1" dirty="0" smtClean="0"/>
              <a:t>3</a:t>
            </a:r>
            <a:r>
              <a:rPr lang="ar-JO" sz="2000" b="1" dirty="0" smtClean="0"/>
              <a:t>- الذمم المدينة </a:t>
            </a:r>
            <a:r>
              <a:rPr lang="en-US" sz="2000" b="1" dirty="0" smtClean="0"/>
              <a:t>Accounts Receivable</a:t>
            </a:r>
            <a:r>
              <a:rPr lang="ar-JO" sz="2000" b="1" dirty="0" smtClean="0"/>
              <a:t>:- </a:t>
            </a:r>
            <a:r>
              <a:rPr lang="ar-JO" sz="2000" dirty="0" smtClean="0"/>
              <a:t>وتمثل المبالغ المستحقة على العملاء والتي تنشأ نتيجة بيع المنشأة لهم السلع أو الخدمات.</a:t>
            </a:r>
          </a:p>
          <a:p>
            <a:pPr marL="0" indent="0">
              <a:buNone/>
            </a:pPr>
            <a:r>
              <a:rPr lang="en-US" sz="2000" b="1" dirty="0" smtClean="0"/>
              <a:t>4</a:t>
            </a:r>
            <a:r>
              <a:rPr lang="ar-JO" sz="2000" b="1" dirty="0" smtClean="0"/>
              <a:t>- المخزون </a:t>
            </a:r>
            <a:r>
              <a:rPr lang="en-US" sz="2000" b="1" dirty="0" smtClean="0"/>
              <a:t>Inventory</a:t>
            </a:r>
            <a:r>
              <a:rPr lang="ar-JO" sz="2000" b="1" dirty="0" smtClean="0"/>
              <a:t>:- </a:t>
            </a:r>
            <a:r>
              <a:rPr lang="ar-JO" sz="2000" dirty="0" smtClean="0"/>
              <a:t>ويشمل المواد الخام وتحت التصنيع والسلع المصنعة.</a:t>
            </a:r>
          </a:p>
          <a:p>
            <a:pPr marL="0" indent="0">
              <a:buNone/>
            </a:pPr>
            <a:r>
              <a:rPr lang="ar-JO" sz="2000" b="1" dirty="0">
                <a:solidFill>
                  <a:srgbClr val="00B0F0"/>
                </a:solidFill>
              </a:rPr>
              <a:t>الموجودات الثابتة:- </a:t>
            </a:r>
            <a:r>
              <a:rPr lang="en-US" sz="2000" b="1" dirty="0" smtClean="0">
                <a:solidFill>
                  <a:srgbClr val="00B0F0"/>
                </a:solidFill>
              </a:rPr>
              <a:t>Long Term Assets</a:t>
            </a:r>
            <a:endParaRPr lang="ar-JO" sz="2000" b="1" dirty="0">
              <a:solidFill>
                <a:srgbClr val="00B0F0"/>
              </a:solidFill>
            </a:endParaRPr>
          </a:p>
          <a:p>
            <a:pPr marL="0" indent="0">
              <a:buNone/>
            </a:pPr>
            <a:r>
              <a:rPr lang="ar-JO" sz="2000" dirty="0" smtClean="0"/>
              <a:t>- هي أهم عناصر الأصول لأنها تبقى ثابتة لعدة سنوات.</a:t>
            </a:r>
          </a:p>
          <a:p>
            <a:pPr marL="0" indent="0">
              <a:buNone/>
            </a:pPr>
            <a:r>
              <a:rPr lang="ar-JO" sz="2000" dirty="0" smtClean="0"/>
              <a:t>- هي التي تولد الانتاج وتحقيق المبيعات والأرباح ولا تشتري لغرض إعادة البيع.</a:t>
            </a:r>
          </a:p>
          <a:p>
            <a:pPr marL="0" indent="0">
              <a:buNone/>
            </a:pPr>
            <a:r>
              <a:rPr lang="ar-JO" sz="2000" b="1" dirty="0" smtClean="0"/>
              <a:t>وتقسم إلى قسمين:-</a:t>
            </a:r>
          </a:p>
          <a:p>
            <a:pPr marL="0" indent="0">
              <a:buNone/>
            </a:pPr>
            <a:r>
              <a:rPr lang="en-US" sz="2000" b="1" dirty="0" smtClean="0"/>
              <a:t>1</a:t>
            </a:r>
            <a:r>
              <a:rPr lang="ar-JO" sz="2000" b="1" dirty="0" smtClean="0"/>
              <a:t>- الموجودات الملموسة </a:t>
            </a:r>
            <a:r>
              <a:rPr lang="en-US" sz="2000" b="1" dirty="0" smtClean="0"/>
              <a:t>Tangible Assets</a:t>
            </a:r>
            <a:endParaRPr lang="ar-JO" sz="2000" b="1" dirty="0" smtClean="0"/>
          </a:p>
          <a:p>
            <a:pPr marL="0" indent="0">
              <a:buNone/>
            </a:pPr>
            <a:r>
              <a:rPr lang="en-US" sz="2000" b="1" dirty="0" smtClean="0"/>
              <a:t>2</a:t>
            </a:r>
            <a:r>
              <a:rPr lang="ar-JO" sz="2000" b="1" dirty="0" smtClean="0"/>
              <a:t>- الموجودات غير ملموسة</a:t>
            </a:r>
            <a:r>
              <a:rPr lang="en-US" sz="2000" b="1" dirty="0" smtClean="0"/>
              <a:t> </a:t>
            </a:r>
            <a:r>
              <a:rPr lang="ar-JO" sz="2000" b="1" dirty="0" smtClean="0"/>
              <a:t> </a:t>
            </a:r>
            <a:r>
              <a:rPr lang="en-US" sz="2000" b="1" dirty="0" smtClean="0"/>
              <a:t>Intangibles Assets</a:t>
            </a:r>
            <a:endParaRPr lang="ar-JO" sz="2000" b="1" dirty="0" smtClean="0"/>
          </a:p>
          <a:p>
            <a:pPr marL="0" indent="0">
              <a:buNone/>
            </a:pPr>
            <a:r>
              <a:rPr lang="ar-JO" sz="2000" b="1" dirty="0" smtClean="0"/>
              <a:t>الموجودات الملموسة </a:t>
            </a:r>
            <a:r>
              <a:rPr lang="ar-JO" sz="2000" b="1" dirty="0"/>
              <a:t>مثل:-</a:t>
            </a:r>
            <a:r>
              <a:rPr lang="ar-JO" sz="2000" dirty="0" smtClean="0"/>
              <a:t> الأراضي </a:t>
            </a:r>
            <a:r>
              <a:rPr lang="ar-JO" sz="2000" dirty="0"/>
              <a:t>و</a:t>
            </a:r>
            <a:r>
              <a:rPr lang="ar-JO" sz="2000" dirty="0" smtClean="0"/>
              <a:t>الآلات والمعدات والأثاث ـــــــــــــــــــــ إلخ</a:t>
            </a:r>
          </a:p>
          <a:p>
            <a:pPr marL="0" indent="0">
              <a:buNone/>
            </a:pPr>
            <a:r>
              <a:rPr lang="ar-JO" sz="2000" dirty="0" smtClean="0"/>
              <a:t>- تظهر في الميزانية بسعر الكلفة وتخصم من قيمتها قسط الاستهلاك السنوي.</a:t>
            </a:r>
          </a:p>
          <a:p>
            <a:pPr marL="0" indent="0">
              <a:buNone/>
            </a:pPr>
            <a:r>
              <a:rPr lang="ar-JO" sz="2000" b="1" dirty="0" smtClean="0"/>
              <a:t>الموجودات غير الملموسة مثل:- </a:t>
            </a:r>
            <a:r>
              <a:rPr lang="ar-JO" sz="2000" dirty="0" smtClean="0"/>
              <a:t>العلاقة التجارية وحقوق الامتياز ــــــــــــــــــ </a:t>
            </a:r>
            <a:r>
              <a:rPr lang="ar-JO" sz="2000" dirty="0" err="1" smtClean="0"/>
              <a:t>ألخ</a:t>
            </a:r>
            <a:r>
              <a:rPr lang="ar-JO" sz="2000" dirty="0" smtClean="0"/>
              <a:t>.</a:t>
            </a:r>
          </a:p>
        </p:txBody>
      </p:sp>
    </p:spTree>
    <p:extLst>
      <p:ext uri="{BB962C8B-B14F-4D97-AF65-F5344CB8AC3E}">
        <p14:creationId xmlns:p14="http://schemas.microsoft.com/office/powerpoint/2010/main" val="3426052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Effect transition="in" filter="fade">
                                      <p:cBhvr>
                                        <p:cTn id="77" dur="1000"/>
                                        <p:tgtEl>
                                          <p:spTgt spid="3">
                                            <p:txEl>
                                              <p:pRg st="10" end="10"/>
                                            </p:txEl>
                                          </p:spTgt>
                                        </p:tgtEl>
                                      </p:cBhvr>
                                    </p:animEffect>
                                    <p:anim calcmode="lin" valueType="num">
                                      <p:cBhvr>
                                        <p:cTn id="7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3">
                                            <p:txEl>
                                              <p:pRg st="11" end="11"/>
                                            </p:txEl>
                                          </p:spTgt>
                                        </p:tgtEl>
                                        <p:attrNameLst>
                                          <p:attrName>style.visibility</p:attrName>
                                        </p:attrNameLst>
                                      </p:cBhvr>
                                      <p:to>
                                        <p:strVal val="visible"/>
                                      </p:to>
                                    </p:set>
                                    <p:animEffect transition="in" filter="fade">
                                      <p:cBhvr>
                                        <p:cTn id="84" dur="1000"/>
                                        <p:tgtEl>
                                          <p:spTgt spid="3">
                                            <p:txEl>
                                              <p:pRg st="11" end="11"/>
                                            </p:txEl>
                                          </p:spTgt>
                                        </p:tgtEl>
                                      </p:cBhvr>
                                    </p:animEffect>
                                    <p:anim calcmode="lin" valueType="num">
                                      <p:cBhvr>
                                        <p:cTn id="85"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3">
                                            <p:txEl>
                                              <p:pRg st="12" end="12"/>
                                            </p:txEl>
                                          </p:spTgt>
                                        </p:tgtEl>
                                        <p:attrNameLst>
                                          <p:attrName>style.visibility</p:attrName>
                                        </p:attrNameLst>
                                      </p:cBhvr>
                                      <p:to>
                                        <p:strVal val="visible"/>
                                      </p:to>
                                    </p:set>
                                    <p:animEffect transition="in" filter="fade">
                                      <p:cBhvr>
                                        <p:cTn id="91" dur="1000"/>
                                        <p:tgtEl>
                                          <p:spTgt spid="3">
                                            <p:txEl>
                                              <p:pRg st="12" end="12"/>
                                            </p:txEl>
                                          </p:spTgt>
                                        </p:tgtEl>
                                      </p:cBhvr>
                                    </p:animEffect>
                                    <p:anim calcmode="lin" valueType="num">
                                      <p:cBhvr>
                                        <p:cTn id="92"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93"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3">
                                            <p:txEl>
                                              <p:pRg st="13" end="13"/>
                                            </p:txEl>
                                          </p:spTgt>
                                        </p:tgtEl>
                                        <p:attrNameLst>
                                          <p:attrName>style.visibility</p:attrName>
                                        </p:attrNameLst>
                                      </p:cBhvr>
                                      <p:to>
                                        <p:strVal val="visible"/>
                                      </p:to>
                                    </p:set>
                                    <p:animEffect transition="in" filter="fade">
                                      <p:cBhvr>
                                        <p:cTn id="98" dur="1000"/>
                                        <p:tgtEl>
                                          <p:spTgt spid="3">
                                            <p:txEl>
                                              <p:pRg st="13" end="13"/>
                                            </p:txEl>
                                          </p:spTgt>
                                        </p:tgtEl>
                                      </p:cBhvr>
                                    </p:animEffect>
                                    <p:anim calcmode="lin" valueType="num">
                                      <p:cBhvr>
                                        <p:cTn id="99"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100"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2" presetClass="entr" presetSubtype="0" fill="hold" grpId="0" nodeType="clickEffect">
                                  <p:stCondLst>
                                    <p:cond delay="0"/>
                                  </p:stCondLst>
                                  <p:childTnLst>
                                    <p:set>
                                      <p:cBhvr>
                                        <p:cTn id="104" dur="1" fill="hold">
                                          <p:stCondLst>
                                            <p:cond delay="0"/>
                                          </p:stCondLst>
                                        </p:cTn>
                                        <p:tgtEl>
                                          <p:spTgt spid="3">
                                            <p:txEl>
                                              <p:pRg st="14" end="14"/>
                                            </p:txEl>
                                          </p:spTgt>
                                        </p:tgtEl>
                                        <p:attrNameLst>
                                          <p:attrName>style.visibility</p:attrName>
                                        </p:attrNameLst>
                                      </p:cBhvr>
                                      <p:to>
                                        <p:strVal val="visible"/>
                                      </p:to>
                                    </p:set>
                                    <p:animEffect transition="in" filter="fade">
                                      <p:cBhvr>
                                        <p:cTn id="105" dur="1000"/>
                                        <p:tgtEl>
                                          <p:spTgt spid="3">
                                            <p:txEl>
                                              <p:pRg st="14" end="14"/>
                                            </p:txEl>
                                          </p:spTgt>
                                        </p:tgtEl>
                                      </p:cBhvr>
                                    </p:animEffect>
                                    <p:anim calcmode="lin" valueType="num">
                                      <p:cBhvr>
                                        <p:cTn id="106"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107" dur="1000" fill="hold"/>
                                        <p:tgtEl>
                                          <p:spTgt spid="3">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42" presetClass="entr" presetSubtype="0" fill="hold" grpId="0" nodeType="clickEffect">
                                  <p:stCondLst>
                                    <p:cond delay="0"/>
                                  </p:stCondLst>
                                  <p:childTnLst>
                                    <p:set>
                                      <p:cBhvr>
                                        <p:cTn id="111" dur="1" fill="hold">
                                          <p:stCondLst>
                                            <p:cond delay="0"/>
                                          </p:stCondLst>
                                        </p:cTn>
                                        <p:tgtEl>
                                          <p:spTgt spid="3">
                                            <p:txEl>
                                              <p:pRg st="15" end="15"/>
                                            </p:txEl>
                                          </p:spTgt>
                                        </p:tgtEl>
                                        <p:attrNameLst>
                                          <p:attrName>style.visibility</p:attrName>
                                        </p:attrNameLst>
                                      </p:cBhvr>
                                      <p:to>
                                        <p:strVal val="visible"/>
                                      </p:to>
                                    </p:set>
                                    <p:animEffect transition="in" filter="fade">
                                      <p:cBhvr>
                                        <p:cTn id="112" dur="1000"/>
                                        <p:tgtEl>
                                          <p:spTgt spid="3">
                                            <p:txEl>
                                              <p:pRg st="15" end="15"/>
                                            </p:txEl>
                                          </p:spTgt>
                                        </p:tgtEl>
                                      </p:cBhvr>
                                    </p:animEffect>
                                    <p:anim calcmode="lin" valueType="num">
                                      <p:cBhvr>
                                        <p:cTn id="113" dur="1000" fill="hold"/>
                                        <p:tgtEl>
                                          <p:spTgt spid="3">
                                            <p:txEl>
                                              <p:pRg st="15" end="15"/>
                                            </p:txEl>
                                          </p:spTgt>
                                        </p:tgtEl>
                                        <p:attrNameLst>
                                          <p:attrName>ppt_x</p:attrName>
                                        </p:attrNameLst>
                                      </p:cBhvr>
                                      <p:tavLst>
                                        <p:tav tm="0">
                                          <p:val>
                                            <p:strVal val="#ppt_x"/>
                                          </p:val>
                                        </p:tav>
                                        <p:tav tm="100000">
                                          <p:val>
                                            <p:strVal val="#ppt_x"/>
                                          </p:val>
                                        </p:tav>
                                      </p:tavLst>
                                    </p:anim>
                                    <p:anim calcmode="lin" valueType="num">
                                      <p:cBhvr>
                                        <p:cTn id="114" dur="1000" fill="hold"/>
                                        <p:tgtEl>
                                          <p:spTgt spid="3">
                                            <p:txEl>
                                              <p:pRg st="15" end="15"/>
                                            </p:txEl>
                                          </p:spTgt>
                                        </p:tgtEl>
                                        <p:attrNameLst>
                                          <p:attrName>ppt_y</p:attrName>
                                        </p:attrNameLst>
                                      </p:cBhvr>
                                      <p:tavLst>
                                        <p:tav tm="0">
                                          <p:val>
                                            <p:strVal val="#ppt_y+.1"/>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42" presetClass="entr" presetSubtype="0" fill="hold" grpId="0" nodeType="clickEffect">
                                  <p:stCondLst>
                                    <p:cond delay="0"/>
                                  </p:stCondLst>
                                  <p:childTnLst>
                                    <p:set>
                                      <p:cBhvr>
                                        <p:cTn id="118" dur="1" fill="hold">
                                          <p:stCondLst>
                                            <p:cond delay="0"/>
                                          </p:stCondLst>
                                        </p:cTn>
                                        <p:tgtEl>
                                          <p:spTgt spid="3">
                                            <p:txEl>
                                              <p:pRg st="16" end="16"/>
                                            </p:txEl>
                                          </p:spTgt>
                                        </p:tgtEl>
                                        <p:attrNameLst>
                                          <p:attrName>style.visibility</p:attrName>
                                        </p:attrNameLst>
                                      </p:cBhvr>
                                      <p:to>
                                        <p:strVal val="visible"/>
                                      </p:to>
                                    </p:set>
                                    <p:animEffect transition="in" filter="fade">
                                      <p:cBhvr>
                                        <p:cTn id="119" dur="1000"/>
                                        <p:tgtEl>
                                          <p:spTgt spid="3">
                                            <p:txEl>
                                              <p:pRg st="16" end="16"/>
                                            </p:txEl>
                                          </p:spTgt>
                                        </p:tgtEl>
                                      </p:cBhvr>
                                    </p:animEffect>
                                    <p:anim calcmode="lin" valueType="num">
                                      <p:cBhvr>
                                        <p:cTn id="120" dur="1000" fill="hold"/>
                                        <p:tgtEl>
                                          <p:spTgt spid="3">
                                            <p:txEl>
                                              <p:pRg st="16" end="16"/>
                                            </p:txEl>
                                          </p:spTgt>
                                        </p:tgtEl>
                                        <p:attrNameLst>
                                          <p:attrName>ppt_x</p:attrName>
                                        </p:attrNameLst>
                                      </p:cBhvr>
                                      <p:tavLst>
                                        <p:tav tm="0">
                                          <p:val>
                                            <p:strVal val="#ppt_x"/>
                                          </p:val>
                                        </p:tav>
                                        <p:tav tm="100000">
                                          <p:val>
                                            <p:strVal val="#ppt_x"/>
                                          </p:val>
                                        </p:tav>
                                      </p:tavLst>
                                    </p:anim>
                                    <p:anim calcmode="lin" valueType="num">
                                      <p:cBhvr>
                                        <p:cTn id="121" dur="1000" fill="hold"/>
                                        <p:tgtEl>
                                          <p:spTgt spid="3">
                                            <p:txEl>
                                              <p:pRg st="16" end="16"/>
                                            </p:txEl>
                                          </p:spTgt>
                                        </p:tgtEl>
                                        <p:attrNameLst>
                                          <p:attrName>ppt_y</p:attrName>
                                        </p:attrNameLst>
                                      </p:cBhvr>
                                      <p:tavLst>
                                        <p:tav tm="0">
                                          <p:val>
                                            <p:strVal val="#ppt_y+.1"/>
                                          </p:val>
                                        </p:tav>
                                        <p:tav tm="100000">
                                          <p:val>
                                            <p:strVal val="#ppt_y"/>
                                          </p:val>
                                        </p:tav>
                                      </p:tavLst>
                                    </p:anim>
                                  </p:childTnLst>
                                </p:cTn>
                              </p:par>
                            </p:childTnLst>
                          </p:cTn>
                        </p:par>
                      </p:childTnLst>
                    </p:cTn>
                  </p:par>
                  <p:par>
                    <p:cTn id="122" fill="hold">
                      <p:stCondLst>
                        <p:cond delay="indefinite"/>
                      </p:stCondLst>
                      <p:childTnLst>
                        <p:par>
                          <p:cTn id="123" fill="hold">
                            <p:stCondLst>
                              <p:cond delay="0"/>
                            </p:stCondLst>
                            <p:childTnLst>
                              <p:par>
                                <p:cTn id="124" presetID="42" presetClass="entr" presetSubtype="0" fill="hold" grpId="0" nodeType="clickEffect">
                                  <p:stCondLst>
                                    <p:cond delay="0"/>
                                  </p:stCondLst>
                                  <p:childTnLst>
                                    <p:set>
                                      <p:cBhvr>
                                        <p:cTn id="125" dur="1" fill="hold">
                                          <p:stCondLst>
                                            <p:cond delay="0"/>
                                          </p:stCondLst>
                                        </p:cTn>
                                        <p:tgtEl>
                                          <p:spTgt spid="3">
                                            <p:txEl>
                                              <p:pRg st="17" end="17"/>
                                            </p:txEl>
                                          </p:spTgt>
                                        </p:tgtEl>
                                        <p:attrNameLst>
                                          <p:attrName>style.visibility</p:attrName>
                                        </p:attrNameLst>
                                      </p:cBhvr>
                                      <p:to>
                                        <p:strVal val="visible"/>
                                      </p:to>
                                    </p:set>
                                    <p:animEffect transition="in" filter="fade">
                                      <p:cBhvr>
                                        <p:cTn id="126" dur="1000"/>
                                        <p:tgtEl>
                                          <p:spTgt spid="3">
                                            <p:txEl>
                                              <p:pRg st="17" end="17"/>
                                            </p:txEl>
                                          </p:spTgt>
                                        </p:tgtEl>
                                      </p:cBhvr>
                                    </p:animEffect>
                                    <p:anim calcmode="lin" valueType="num">
                                      <p:cBhvr>
                                        <p:cTn id="127" dur="1000" fill="hold"/>
                                        <p:tgtEl>
                                          <p:spTgt spid="3">
                                            <p:txEl>
                                              <p:pRg st="17" end="17"/>
                                            </p:txEl>
                                          </p:spTgt>
                                        </p:tgtEl>
                                        <p:attrNameLst>
                                          <p:attrName>ppt_x</p:attrName>
                                        </p:attrNameLst>
                                      </p:cBhvr>
                                      <p:tavLst>
                                        <p:tav tm="0">
                                          <p:val>
                                            <p:strVal val="#ppt_x"/>
                                          </p:val>
                                        </p:tav>
                                        <p:tav tm="100000">
                                          <p:val>
                                            <p:strVal val="#ppt_x"/>
                                          </p:val>
                                        </p:tav>
                                      </p:tavLst>
                                    </p:anim>
                                    <p:anim calcmode="lin" valueType="num">
                                      <p:cBhvr>
                                        <p:cTn id="128" dur="1000" fill="hold"/>
                                        <p:tgtEl>
                                          <p:spTgt spid="3">
                                            <p:txEl>
                                              <p:pRg st="17" end="17"/>
                                            </p:txEl>
                                          </p:spTgt>
                                        </p:tgtEl>
                                        <p:attrNameLst>
                                          <p:attrName>ppt_y</p:attrName>
                                        </p:attrNameLst>
                                      </p:cBhvr>
                                      <p:tavLst>
                                        <p:tav tm="0">
                                          <p:val>
                                            <p:strVal val="#ppt_y+.1"/>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42" presetClass="entr" presetSubtype="0" fill="hold" grpId="0" nodeType="clickEffect">
                                  <p:stCondLst>
                                    <p:cond delay="0"/>
                                  </p:stCondLst>
                                  <p:childTnLst>
                                    <p:set>
                                      <p:cBhvr>
                                        <p:cTn id="132" dur="1" fill="hold">
                                          <p:stCondLst>
                                            <p:cond delay="0"/>
                                          </p:stCondLst>
                                        </p:cTn>
                                        <p:tgtEl>
                                          <p:spTgt spid="3">
                                            <p:txEl>
                                              <p:pRg st="18" end="18"/>
                                            </p:txEl>
                                          </p:spTgt>
                                        </p:tgtEl>
                                        <p:attrNameLst>
                                          <p:attrName>style.visibility</p:attrName>
                                        </p:attrNameLst>
                                      </p:cBhvr>
                                      <p:to>
                                        <p:strVal val="visible"/>
                                      </p:to>
                                    </p:set>
                                    <p:animEffect transition="in" filter="fade">
                                      <p:cBhvr>
                                        <p:cTn id="133" dur="1000"/>
                                        <p:tgtEl>
                                          <p:spTgt spid="3">
                                            <p:txEl>
                                              <p:pRg st="18" end="18"/>
                                            </p:txEl>
                                          </p:spTgt>
                                        </p:tgtEl>
                                      </p:cBhvr>
                                    </p:animEffect>
                                    <p:anim calcmode="lin" valueType="num">
                                      <p:cBhvr>
                                        <p:cTn id="134" dur="1000" fill="hold"/>
                                        <p:tgtEl>
                                          <p:spTgt spid="3">
                                            <p:txEl>
                                              <p:pRg st="18" end="18"/>
                                            </p:txEl>
                                          </p:spTgt>
                                        </p:tgtEl>
                                        <p:attrNameLst>
                                          <p:attrName>ppt_x</p:attrName>
                                        </p:attrNameLst>
                                      </p:cBhvr>
                                      <p:tavLst>
                                        <p:tav tm="0">
                                          <p:val>
                                            <p:strVal val="#ppt_x"/>
                                          </p:val>
                                        </p:tav>
                                        <p:tav tm="100000">
                                          <p:val>
                                            <p:strVal val="#ppt_x"/>
                                          </p:val>
                                        </p:tav>
                                      </p:tavLst>
                                    </p:anim>
                                    <p:anim calcmode="lin" valueType="num">
                                      <p:cBhvr>
                                        <p:cTn id="135" dur="1000" fill="hold"/>
                                        <p:tgtEl>
                                          <p:spTgt spid="3">
                                            <p:txEl>
                                              <p:pRg st="18" end="18"/>
                                            </p:txEl>
                                          </p:spTgt>
                                        </p:tgtEl>
                                        <p:attrNameLst>
                                          <p:attrName>ppt_y</p:attrName>
                                        </p:attrNameLst>
                                      </p:cBhvr>
                                      <p:tavLst>
                                        <p:tav tm="0">
                                          <p:val>
                                            <p:strVal val="#ppt_y+.1"/>
                                          </p:val>
                                        </p:tav>
                                        <p:tav tm="100000">
                                          <p:val>
                                            <p:strVal val="#ppt_y"/>
                                          </p:val>
                                        </p:tav>
                                      </p:tavLst>
                                    </p:anim>
                                  </p:childTnLst>
                                </p:cTn>
                              </p:par>
                            </p:childTnLst>
                          </p:cTn>
                        </p:par>
                      </p:childTnLst>
                    </p:cTn>
                  </p:par>
                  <p:par>
                    <p:cTn id="136" fill="hold">
                      <p:stCondLst>
                        <p:cond delay="indefinite"/>
                      </p:stCondLst>
                      <p:childTnLst>
                        <p:par>
                          <p:cTn id="137" fill="hold">
                            <p:stCondLst>
                              <p:cond delay="0"/>
                            </p:stCondLst>
                            <p:childTnLst>
                              <p:par>
                                <p:cTn id="138" presetID="42" presetClass="entr" presetSubtype="0" fill="hold" grpId="0" nodeType="clickEffect">
                                  <p:stCondLst>
                                    <p:cond delay="0"/>
                                  </p:stCondLst>
                                  <p:childTnLst>
                                    <p:set>
                                      <p:cBhvr>
                                        <p:cTn id="139" dur="1" fill="hold">
                                          <p:stCondLst>
                                            <p:cond delay="0"/>
                                          </p:stCondLst>
                                        </p:cTn>
                                        <p:tgtEl>
                                          <p:spTgt spid="3">
                                            <p:txEl>
                                              <p:pRg st="19" end="19"/>
                                            </p:txEl>
                                          </p:spTgt>
                                        </p:tgtEl>
                                        <p:attrNameLst>
                                          <p:attrName>style.visibility</p:attrName>
                                        </p:attrNameLst>
                                      </p:cBhvr>
                                      <p:to>
                                        <p:strVal val="visible"/>
                                      </p:to>
                                    </p:set>
                                    <p:animEffect transition="in" filter="fade">
                                      <p:cBhvr>
                                        <p:cTn id="140" dur="1000"/>
                                        <p:tgtEl>
                                          <p:spTgt spid="3">
                                            <p:txEl>
                                              <p:pRg st="19" end="19"/>
                                            </p:txEl>
                                          </p:spTgt>
                                        </p:tgtEl>
                                      </p:cBhvr>
                                    </p:animEffect>
                                    <p:anim calcmode="lin" valueType="num">
                                      <p:cBhvr>
                                        <p:cTn id="141" dur="1000" fill="hold"/>
                                        <p:tgtEl>
                                          <p:spTgt spid="3">
                                            <p:txEl>
                                              <p:pRg st="19" end="19"/>
                                            </p:txEl>
                                          </p:spTgt>
                                        </p:tgtEl>
                                        <p:attrNameLst>
                                          <p:attrName>ppt_x</p:attrName>
                                        </p:attrNameLst>
                                      </p:cBhvr>
                                      <p:tavLst>
                                        <p:tav tm="0">
                                          <p:val>
                                            <p:strVal val="#ppt_x"/>
                                          </p:val>
                                        </p:tav>
                                        <p:tav tm="100000">
                                          <p:val>
                                            <p:strVal val="#ppt_x"/>
                                          </p:val>
                                        </p:tav>
                                      </p:tavLst>
                                    </p:anim>
                                    <p:anim calcmode="lin" valueType="num">
                                      <p:cBhvr>
                                        <p:cTn id="142" dur="1000" fill="hold"/>
                                        <p:tgtEl>
                                          <p:spTgt spid="3">
                                            <p:txEl>
                                              <p:pRg st="19" end="1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9552" y="260648"/>
            <a:ext cx="8136904" cy="6336704"/>
          </a:xfrm>
        </p:spPr>
        <p:txBody>
          <a:bodyPr>
            <a:normAutofit/>
          </a:bodyPr>
          <a:lstStyle/>
          <a:p>
            <a:pPr marL="0" indent="0">
              <a:buNone/>
            </a:pPr>
            <a:r>
              <a:rPr lang="ar-JO" sz="2000" b="1" dirty="0" smtClean="0">
                <a:solidFill>
                  <a:srgbClr val="00B0F0"/>
                </a:solidFill>
              </a:rPr>
              <a:t>المطلوبات المتداولة </a:t>
            </a:r>
            <a:r>
              <a:rPr lang="en-US" sz="2000" b="1" dirty="0" smtClean="0">
                <a:solidFill>
                  <a:srgbClr val="00B0F0"/>
                </a:solidFill>
              </a:rPr>
              <a:t>Current Liabilities:</a:t>
            </a:r>
            <a:endParaRPr lang="ar-JO" sz="2000" b="1" dirty="0" smtClean="0">
              <a:solidFill>
                <a:srgbClr val="00B0F0"/>
              </a:solidFill>
            </a:endParaRPr>
          </a:p>
          <a:p>
            <a:pPr marL="0" indent="0">
              <a:buNone/>
            </a:pPr>
            <a:r>
              <a:rPr lang="ar-JO" sz="2000" dirty="0" smtClean="0"/>
              <a:t>- تمثل التزامات مالية على الشركة.</a:t>
            </a:r>
          </a:p>
          <a:p>
            <a:pPr marL="0" indent="0">
              <a:buNone/>
            </a:pPr>
            <a:r>
              <a:rPr lang="ar-JO" sz="2000" dirty="0" smtClean="0"/>
              <a:t>- هناك علاقة قوية بين الموجودات المتداولة والمطلوبات المتداولة.</a:t>
            </a:r>
          </a:p>
          <a:p>
            <a:pPr marL="0" indent="0">
              <a:buNone/>
            </a:pPr>
            <a:r>
              <a:rPr lang="ar-JO" sz="2000" dirty="0" smtClean="0"/>
              <a:t>مبدأ التغطية يقتضي أن تمويل الموجودات المتداولة المؤقتة من المطلوبات المتداولة.</a:t>
            </a:r>
          </a:p>
          <a:p>
            <a:pPr marL="0" indent="0">
              <a:buNone/>
            </a:pPr>
            <a:r>
              <a:rPr lang="ar-JO" sz="2000" b="1" dirty="0" smtClean="0"/>
              <a:t>وتشمل:- </a:t>
            </a:r>
            <a:endParaRPr lang="en-US" sz="2000" b="1" dirty="0" smtClean="0"/>
          </a:p>
          <a:p>
            <a:pPr marL="0" indent="0">
              <a:buNone/>
            </a:pPr>
            <a:r>
              <a:rPr lang="en-US" sz="2000" b="1" dirty="0" smtClean="0"/>
              <a:t>1</a:t>
            </a:r>
            <a:r>
              <a:rPr lang="ar-JO" sz="2000" b="1" dirty="0" smtClean="0"/>
              <a:t>- الذمم الدائنة: </a:t>
            </a:r>
            <a:r>
              <a:rPr lang="ar-JO" sz="2000" dirty="0" smtClean="0"/>
              <a:t>التزامات الشركة اتجاه الموردين.</a:t>
            </a:r>
          </a:p>
          <a:p>
            <a:pPr marL="0" indent="0">
              <a:buNone/>
            </a:pPr>
            <a:r>
              <a:rPr lang="en-US" sz="2000" b="1" dirty="0" smtClean="0"/>
              <a:t>2</a:t>
            </a:r>
            <a:r>
              <a:rPr lang="ar-JO" sz="2000" b="1" dirty="0" smtClean="0"/>
              <a:t>- أوراق الدفع: </a:t>
            </a:r>
            <a:r>
              <a:rPr lang="ar-JO" sz="2000" dirty="0" smtClean="0"/>
              <a:t>الكمبيالات المسجلة على الشركة.</a:t>
            </a:r>
          </a:p>
          <a:p>
            <a:pPr marL="0" indent="0">
              <a:buNone/>
            </a:pPr>
            <a:r>
              <a:rPr lang="en-US" sz="2000" b="1" dirty="0" smtClean="0"/>
              <a:t>3</a:t>
            </a:r>
            <a:r>
              <a:rPr lang="ar-JO" sz="2000" b="1" dirty="0" smtClean="0"/>
              <a:t>- القروض من المصارف التجارية.</a:t>
            </a:r>
          </a:p>
          <a:p>
            <a:pPr marL="0" indent="0">
              <a:buNone/>
            </a:pPr>
            <a:r>
              <a:rPr lang="en-US" sz="2000" b="1" dirty="0" smtClean="0"/>
              <a:t>4</a:t>
            </a:r>
            <a:r>
              <a:rPr lang="ar-JO" sz="2000" b="1" dirty="0" smtClean="0"/>
              <a:t>- المستحقات: </a:t>
            </a:r>
            <a:r>
              <a:rPr lang="ar-JO" sz="2000" dirty="0" smtClean="0"/>
              <a:t>ما استحق على الشركة دفعة خلال الفترة المالية ولم تدفعه.</a:t>
            </a:r>
          </a:p>
          <a:p>
            <a:pPr marL="0" indent="0">
              <a:buNone/>
            </a:pPr>
            <a:r>
              <a:rPr lang="ar-JO" sz="2000" b="1" dirty="0" smtClean="0"/>
              <a:t>المطلوبات طويلة الأجل:</a:t>
            </a:r>
          </a:p>
          <a:p>
            <a:pPr marL="0" indent="0">
              <a:buNone/>
            </a:pPr>
            <a:r>
              <a:rPr lang="ar-JO" sz="2000" b="1" dirty="0" smtClean="0"/>
              <a:t>أ- القروض طويلة الأجل.</a:t>
            </a:r>
          </a:p>
          <a:p>
            <a:pPr marL="0" indent="0">
              <a:buNone/>
            </a:pPr>
            <a:r>
              <a:rPr lang="ar-JO" sz="2000" b="1" dirty="0" smtClean="0"/>
              <a:t>ب- السندات طويلة الأجل.</a:t>
            </a:r>
          </a:p>
          <a:p>
            <a:pPr marL="0" indent="0">
              <a:buNone/>
            </a:pPr>
            <a:r>
              <a:rPr lang="ar-JO" sz="2000" b="1" dirty="0" smtClean="0">
                <a:solidFill>
                  <a:srgbClr val="00B0F0"/>
                </a:solidFill>
              </a:rPr>
              <a:t>حقوق الملكية: </a:t>
            </a:r>
            <a:r>
              <a:rPr lang="en-US" sz="2000" b="1" dirty="0" smtClean="0">
                <a:solidFill>
                  <a:srgbClr val="00B0F0"/>
                </a:solidFill>
              </a:rPr>
              <a:t>Owners Equity</a:t>
            </a:r>
            <a:endParaRPr lang="ar-JO" sz="2000" b="1" dirty="0" smtClean="0">
              <a:solidFill>
                <a:srgbClr val="00B0F0"/>
              </a:solidFill>
            </a:endParaRPr>
          </a:p>
          <a:p>
            <a:pPr marL="0" indent="0">
              <a:buNone/>
            </a:pPr>
            <a:r>
              <a:rPr lang="ar-JO" sz="2000" dirty="0" smtClean="0"/>
              <a:t> - تمثل أهم أجزاء الميزانية العمومية.</a:t>
            </a:r>
          </a:p>
          <a:p>
            <a:pPr>
              <a:buFontTx/>
              <a:buChar char="-"/>
            </a:pPr>
            <a:r>
              <a:rPr lang="ar-JO" sz="2000" dirty="0" smtClean="0"/>
              <a:t>تمثل رأس المال الذي دفعه المالكون للمنشأة.</a:t>
            </a:r>
          </a:p>
          <a:p>
            <a:pPr>
              <a:buFontTx/>
              <a:buChar char="-"/>
            </a:pPr>
            <a:r>
              <a:rPr lang="ar-JO" sz="2000" dirty="0" smtClean="0"/>
              <a:t>يتم إدراجها في جانب المطلوبات حيث تمثل التزام المنشأة اتجاه المالكين.</a:t>
            </a:r>
          </a:p>
          <a:p>
            <a:pPr>
              <a:buFontTx/>
              <a:buChar char="-"/>
            </a:pPr>
            <a:r>
              <a:rPr lang="ar-JO" sz="2000" dirty="0" smtClean="0"/>
              <a:t>كلما كان هذا الجانب مرتفعاً عزز قدرة المنشأة في الحصول على التمويل من المصادر المتعددة. </a:t>
            </a:r>
          </a:p>
          <a:p>
            <a:endParaRPr lang="ar-JO" sz="2000" dirty="0" smtClean="0"/>
          </a:p>
        </p:txBody>
      </p:sp>
    </p:spTree>
    <p:extLst>
      <p:ext uri="{BB962C8B-B14F-4D97-AF65-F5344CB8AC3E}">
        <p14:creationId xmlns:p14="http://schemas.microsoft.com/office/powerpoint/2010/main" val="1632619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Effect transition="in" filter="fade">
                                      <p:cBhvr>
                                        <p:cTn id="77" dur="1000"/>
                                        <p:tgtEl>
                                          <p:spTgt spid="3">
                                            <p:txEl>
                                              <p:pRg st="10" end="10"/>
                                            </p:txEl>
                                          </p:spTgt>
                                        </p:tgtEl>
                                      </p:cBhvr>
                                    </p:animEffect>
                                    <p:anim calcmode="lin" valueType="num">
                                      <p:cBhvr>
                                        <p:cTn id="7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3">
                                            <p:txEl>
                                              <p:pRg st="11" end="11"/>
                                            </p:txEl>
                                          </p:spTgt>
                                        </p:tgtEl>
                                        <p:attrNameLst>
                                          <p:attrName>style.visibility</p:attrName>
                                        </p:attrNameLst>
                                      </p:cBhvr>
                                      <p:to>
                                        <p:strVal val="visible"/>
                                      </p:to>
                                    </p:set>
                                    <p:animEffect transition="in" filter="fade">
                                      <p:cBhvr>
                                        <p:cTn id="84" dur="1000"/>
                                        <p:tgtEl>
                                          <p:spTgt spid="3">
                                            <p:txEl>
                                              <p:pRg st="11" end="11"/>
                                            </p:txEl>
                                          </p:spTgt>
                                        </p:tgtEl>
                                      </p:cBhvr>
                                    </p:animEffect>
                                    <p:anim calcmode="lin" valueType="num">
                                      <p:cBhvr>
                                        <p:cTn id="85"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3">
                                            <p:txEl>
                                              <p:pRg st="12" end="12"/>
                                            </p:txEl>
                                          </p:spTgt>
                                        </p:tgtEl>
                                        <p:attrNameLst>
                                          <p:attrName>style.visibility</p:attrName>
                                        </p:attrNameLst>
                                      </p:cBhvr>
                                      <p:to>
                                        <p:strVal val="visible"/>
                                      </p:to>
                                    </p:set>
                                    <p:animEffect transition="in" filter="fade">
                                      <p:cBhvr>
                                        <p:cTn id="91" dur="1000"/>
                                        <p:tgtEl>
                                          <p:spTgt spid="3">
                                            <p:txEl>
                                              <p:pRg st="12" end="12"/>
                                            </p:txEl>
                                          </p:spTgt>
                                        </p:tgtEl>
                                      </p:cBhvr>
                                    </p:animEffect>
                                    <p:anim calcmode="lin" valueType="num">
                                      <p:cBhvr>
                                        <p:cTn id="92"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93"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3">
                                            <p:txEl>
                                              <p:pRg st="13" end="13"/>
                                            </p:txEl>
                                          </p:spTgt>
                                        </p:tgtEl>
                                        <p:attrNameLst>
                                          <p:attrName>style.visibility</p:attrName>
                                        </p:attrNameLst>
                                      </p:cBhvr>
                                      <p:to>
                                        <p:strVal val="visible"/>
                                      </p:to>
                                    </p:set>
                                    <p:animEffect transition="in" filter="fade">
                                      <p:cBhvr>
                                        <p:cTn id="98" dur="1000"/>
                                        <p:tgtEl>
                                          <p:spTgt spid="3">
                                            <p:txEl>
                                              <p:pRg st="13" end="13"/>
                                            </p:txEl>
                                          </p:spTgt>
                                        </p:tgtEl>
                                      </p:cBhvr>
                                    </p:animEffect>
                                    <p:anim calcmode="lin" valueType="num">
                                      <p:cBhvr>
                                        <p:cTn id="99"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100"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2" presetClass="entr" presetSubtype="0" fill="hold" grpId="0" nodeType="clickEffect">
                                  <p:stCondLst>
                                    <p:cond delay="0"/>
                                  </p:stCondLst>
                                  <p:childTnLst>
                                    <p:set>
                                      <p:cBhvr>
                                        <p:cTn id="104" dur="1" fill="hold">
                                          <p:stCondLst>
                                            <p:cond delay="0"/>
                                          </p:stCondLst>
                                        </p:cTn>
                                        <p:tgtEl>
                                          <p:spTgt spid="3">
                                            <p:txEl>
                                              <p:pRg st="14" end="14"/>
                                            </p:txEl>
                                          </p:spTgt>
                                        </p:tgtEl>
                                        <p:attrNameLst>
                                          <p:attrName>style.visibility</p:attrName>
                                        </p:attrNameLst>
                                      </p:cBhvr>
                                      <p:to>
                                        <p:strVal val="visible"/>
                                      </p:to>
                                    </p:set>
                                    <p:animEffect transition="in" filter="fade">
                                      <p:cBhvr>
                                        <p:cTn id="105" dur="1000"/>
                                        <p:tgtEl>
                                          <p:spTgt spid="3">
                                            <p:txEl>
                                              <p:pRg st="14" end="14"/>
                                            </p:txEl>
                                          </p:spTgt>
                                        </p:tgtEl>
                                      </p:cBhvr>
                                    </p:animEffect>
                                    <p:anim calcmode="lin" valueType="num">
                                      <p:cBhvr>
                                        <p:cTn id="106"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107" dur="1000" fill="hold"/>
                                        <p:tgtEl>
                                          <p:spTgt spid="3">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42" presetClass="entr" presetSubtype="0" fill="hold" grpId="0" nodeType="clickEffect">
                                  <p:stCondLst>
                                    <p:cond delay="0"/>
                                  </p:stCondLst>
                                  <p:childTnLst>
                                    <p:set>
                                      <p:cBhvr>
                                        <p:cTn id="111" dur="1" fill="hold">
                                          <p:stCondLst>
                                            <p:cond delay="0"/>
                                          </p:stCondLst>
                                        </p:cTn>
                                        <p:tgtEl>
                                          <p:spTgt spid="3">
                                            <p:txEl>
                                              <p:pRg st="15" end="15"/>
                                            </p:txEl>
                                          </p:spTgt>
                                        </p:tgtEl>
                                        <p:attrNameLst>
                                          <p:attrName>style.visibility</p:attrName>
                                        </p:attrNameLst>
                                      </p:cBhvr>
                                      <p:to>
                                        <p:strVal val="visible"/>
                                      </p:to>
                                    </p:set>
                                    <p:animEffect transition="in" filter="fade">
                                      <p:cBhvr>
                                        <p:cTn id="112" dur="1000"/>
                                        <p:tgtEl>
                                          <p:spTgt spid="3">
                                            <p:txEl>
                                              <p:pRg st="15" end="15"/>
                                            </p:txEl>
                                          </p:spTgt>
                                        </p:tgtEl>
                                      </p:cBhvr>
                                    </p:animEffect>
                                    <p:anim calcmode="lin" valueType="num">
                                      <p:cBhvr>
                                        <p:cTn id="113" dur="1000" fill="hold"/>
                                        <p:tgtEl>
                                          <p:spTgt spid="3">
                                            <p:txEl>
                                              <p:pRg st="15" end="15"/>
                                            </p:txEl>
                                          </p:spTgt>
                                        </p:tgtEl>
                                        <p:attrNameLst>
                                          <p:attrName>ppt_x</p:attrName>
                                        </p:attrNameLst>
                                      </p:cBhvr>
                                      <p:tavLst>
                                        <p:tav tm="0">
                                          <p:val>
                                            <p:strVal val="#ppt_x"/>
                                          </p:val>
                                        </p:tav>
                                        <p:tav tm="100000">
                                          <p:val>
                                            <p:strVal val="#ppt_x"/>
                                          </p:val>
                                        </p:tav>
                                      </p:tavLst>
                                    </p:anim>
                                    <p:anim calcmode="lin" valueType="num">
                                      <p:cBhvr>
                                        <p:cTn id="114" dur="1000" fill="hold"/>
                                        <p:tgtEl>
                                          <p:spTgt spid="3">
                                            <p:txEl>
                                              <p:pRg st="15" end="15"/>
                                            </p:txEl>
                                          </p:spTgt>
                                        </p:tgtEl>
                                        <p:attrNameLst>
                                          <p:attrName>ppt_y</p:attrName>
                                        </p:attrNameLst>
                                      </p:cBhvr>
                                      <p:tavLst>
                                        <p:tav tm="0">
                                          <p:val>
                                            <p:strVal val="#ppt_y+.1"/>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42" presetClass="entr" presetSubtype="0" fill="hold" grpId="0" nodeType="clickEffect">
                                  <p:stCondLst>
                                    <p:cond delay="0"/>
                                  </p:stCondLst>
                                  <p:childTnLst>
                                    <p:set>
                                      <p:cBhvr>
                                        <p:cTn id="118" dur="1" fill="hold">
                                          <p:stCondLst>
                                            <p:cond delay="0"/>
                                          </p:stCondLst>
                                        </p:cTn>
                                        <p:tgtEl>
                                          <p:spTgt spid="3">
                                            <p:txEl>
                                              <p:pRg st="16" end="16"/>
                                            </p:txEl>
                                          </p:spTgt>
                                        </p:tgtEl>
                                        <p:attrNameLst>
                                          <p:attrName>style.visibility</p:attrName>
                                        </p:attrNameLst>
                                      </p:cBhvr>
                                      <p:to>
                                        <p:strVal val="visible"/>
                                      </p:to>
                                    </p:set>
                                    <p:animEffect transition="in" filter="fade">
                                      <p:cBhvr>
                                        <p:cTn id="119" dur="1000"/>
                                        <p:tgtEl>
                                          <p:spTgt spid="3">
                                            <p:txEl>
                                              <p:pRg st="16" end="16"/>
                                            </p:txEl>
                                          </p:spTgt>
                                        </p:tgtEl>
                                      </p:cBhvr>
                                    </p:animEffect>
                                    <p:anim calcmode="lin" valueType="num">
                                      <p:cBhvr>
                                        <p:cTn id="120" dur="1000" fill="hold"/>
                                        <p:tgtEl>
                                          <p:spTgt spid="3">
                                            <p:txEl>
                                              <p:pRg st="16" end="16"/>
                                            </p:txEl>
                                          </p:spTgt>
                                        </p:tgtEl>
                                        <p:attrNameLst>
                                          <p:attrName>ppt_x</p:attrName>
                                        </p:attrNameLst>
                                      </p:cBhvr>
                                      <p:tavLst>
                                        <p:tav tm="0">
                                          <p:val>
                                            <p:strVal val="#ppt_x"/>
                                          </p:val>
                                        </p:tav>
                                        <p:tav tm="100000">
                                          <p:val>
                                            <p:strVal val="#ppt_x"/>
                                          </p:val>
                                        </p:tav>
                                      </p:tavLst>
                                    </p:anim>
                                    <p:anim calcmode="lin" valueType="num">
                                      <p:cBhvr>
                                        <p:cTn id="121" dur="1000" fill="hold"/>
                                        <p:tgtEl>
                                          <p:spTgt spid="3">
                                            <p:txEl>
                                              <p:pRg st="16" end="1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78098"/>
          </a:xfrm>
        </p:spPr>
        <p:txBody>
          <a:bodyPr>
            <a:normAutofit/>
          </a:bodyPr>
          <a:lstStyle/>
          <a:p>
            <a:pPr algn="r"/>
            <a:r>
              <a:rPr lang="ar-JO" sz="3600" b="1" dirty="0" smtClean="0">
                <a:solidFill>
                  <a:srgbClr val="00B0F0"/>
                </a:solidFill>
              </a:rPr>
              <a:t>تتكون </a:t>
            </a:r>
            <a:r>
              <a:rPr lang="ar-JO" sz="3600" b="1" dirty="0">
                <a:solidFill>
                  <a:srgbClr val="00B0F0"/>
                </a:solidFill>
              </a:rPr>
              <a:t>حقوق الملكية من:</a:t>
            </a:r>
            <a:endParaRPr lang="en-US" sz="3600" b="1" dirty="0">
              <a:solidFill>
                <a:srgbClr val="00B0F0"/>
              </a:solidFill>
            </a:endParaRPr>
          </a:p>
        </p:txBody>
      </p:sp>
      <p:sp>
        <p:nvSpPr>
          <p:cNvPr id="3" name="عنصر نائب للمحتوى 2"/>
          <p:cNvSpPr>
            <a:spLocks noGrp="1"/>
          </p:cNvSpPr>
          <p:nvPr>
            <p:ph idx="1"/>
          </p:nvPr>
        </p:nvSpPr>
        <p:spPr>
          <a:xfrm>
            <a:off x="457200" y="1052736"/>
            <a:ext cx="8229600" cy="5073427"/>
          </a:xfrm>
        </p:spPr>
        <p:txBody>
          <a:bodyPr>
            <a:normAutofit/>
          </a:bodyPr>
          <a:lstStyle/>
          <a:p>
            <a:pPr marL="0" indent="0">
              <a:buNone/>
            </a:pPr>
            <a:r>
              <a:rPr lang="en-US" sz="2400" b="1" dirty="0" smtClean="0"/>
              <a:t>1</a:t>
            </a:r>
            <a:r>
              <a:rPr lang="ar-JO" sz="2400" b="1" dirty="0" smtClean="0"/>
              <a:t>- الأسهم العادية </a:t>
            </a:r>
            <a:r>
              <a:rPr lang="en-US" sz="2400" b="1" dirty="0" smtClean="0"/>
              <a:t>Common Shares</a:t>
            </a:r>
            <a:r>
              <a:rPr lang="ar-JO" sz="2400" b="1" dirty="0" smtClean="0"/>
              <a:t>: </a:t>
            </a:r>
          </a:p>
          <a:p>
            <a:pPr marL="0" indent="0">
              <a:buNone/>
            </a:pPr>
            <a:r>
              <a:rPr lang="ar-JO" sz="2400" dirty="0" smtClean="0"/>
              <a:t>هي عبارة عن حصص متساوية في المنشأة وكل حصة يطلق عليها سهم، وهو يخول صاحبه بالحصول على نصيبه من الأرباح، ويحق له المشاركة بالإدارة.</a:t>
            </a:r>
          </a:p>
          <a:p>
            <a:pPr marL="0" indent="0">
              <a:buNone/>
            </a:pPr>
            <a:r>
              <a:rPr lang="en-US" sz="2400" b="1" dirty="0" smtClean="0"/>
              <a:t>2</a:t>
            </a:r>
            <a:r>
              <a:rPr lang="ar-JO" sz="2400" b="1" dirty="0" smtClean="0"/>
              <a:t>- </a:t>
            </a:r>
            <a:r>
              <a:rPr lang="ar-JO" sz="2400" b="1" dirty="0"/>
              <a:t>الأسهم </a:t>
            </a:r>
            <a:r>
              <a:rPr lang="ar-JO" sz="2400" b="1" dirty="0" smtClean="0"/>
              <a:t>الممتازة </a:t>
            </a:r>
            <a:r>
              <a:rPr lang="en-US" sz="2400" b="1" dirty="0" smtClean="0"/>
              <a:t>Preferred </a:t>
            </a:r>
            <a:r>
              <a:rPr lang="en-US" sz="2400" b="1" dirty="0"/>
              <a:t>Shares</a:t>
            </a:r>
            <a:r>
              <a:rPr lang="ar-JO" sz="2400" b="1" dirty="0"/>
              <a:t>: </a:t>
            </a:r>
          </a:p>
          <a:p>
            <a:pPr marL="0" indent="0">
              <a:buNone/>
            </a:pPr>
            <a:r>
              <a:rPr lang="ar-JO" sz="2400" dirty="0" smtClean="0"/>
              <a:t>تختلف عن الأسهم العادية من حيث لها الأولوية في توزيع الأرباح، وغالباً ما تكون محددة وثابتة.</a:t>
            </a:r>
            <a:r>
              <a:rPr lang="ar-SA" sz="2400" dirty="0" smtClean="0"/>
              <a:t> </a:t>
            </a:r>
          </a:p>
          <a:p>
            <a:pPr marL="0" indent="0">
              <a:buNone/>
            </a:pPr>
            <a:r>
              <a:rPr lang="en-US" sz="2400" b="1" dirty="0"/>
              <a:t>3</a:t>
            </a:r>
            <a:r>
              <a:rPr lang="ar-JO" sz="2400" b="1" dirty="0" smtClean="0"/>
              <a:t>- الأرباح المحتجزة </a:t>
            </a:r>
            <a:r>
              <a:rPr lang="en-US" sz="2400" b="1" dirty="0" smtClean="0"/>
              <a:t>Retained Earning</a:t>
            </a:r>
            <a:r>
              <a:rPr lang="ar-JO" sz="2400" b="1" dirty="0" smtClean="0"/>
              <a:t>: </a:t>
            </a:r>
            <a:endParaRPr lang="ar-JO" sz="2400" b="1" dirty="0"/>
          </a:p>
          <a:p>
            <a:pPr marL="0" indent="0">
              <a:buNone/>
            </a:pPr>
            <a:r>
              <a:rPr lang="ar-JO" sz="2400" dirty="0" smtClean="0"/>
              <a:t>عبارة عن أرباح تخص المالكين ولكن لم يتم توزيعها عليهم.</a:t>
            </a:r>
          </a:p>
        </p:txBody>
      </p:sp>
    </p:spTree>
    <p:extLst>
      <p:ext uri="{BB962C8B-B14F-4D97-AF65-F5344CB8AC3E}">
        <p14:creationId xmlns:p14="http://schemas.microsoft.com/office/powerpoint/2010/main" val="1647148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Effect transition="in" filter="fade">
                                      <p:cBhvr>
                                        <p:cTn id="48" dur="1000"/>
                                        <p:tgtEl>
                                          <p:spTgt spid="3">
                                            <p:txEl>
                                              <p:pRg st="5" end="5"/>
                                            </p:txEl>
                                          </p:spTgt>
                                        </p:tgtEl>
                                      </p:cBhvr>
                                    </p:animEffect>
                                    <p:anim calcmode="lin" valueType="num">
                                      <p:cBhvr>
                                        <p:cTn id="4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06090"/>
          </a:xfrm>
        </p:spPr>
        <p:txBody>
          <a:bodyPr>
            <a:normAutofit/>
          </a:bodyPr>
          <a:lstStyle/>
          <a:p>
            <a:pPr algn="r"/>
            <a:r>
              <a:rPr lang="ar-JO" sz="3600" b="1" dirty="0" smtClean="0">
                <a:solidFill>
                  <a:srgbClr val="0070C0"/>
                </a:solidFill>
              </a:rPr>
              <a:t>قائمة التدفق النقدي: </a:t>
            </a:r>
            <a:r>
              <a:rPr lang="en-US" sz="3600" b="1" dirty="0" smtClean="0">
                <a:solidFill>
                  <a:srgbClr val="0070C0"/>
                </a:solidFill>
              </a:rPr>
              <a:t>Cash Flow Statement</a:t>
            </a:r>
            <a:endParaRPr lang="en-US" sz="3600" b="1" dirty="0">
              <a:solidFill>
                <a:srgbClr val="0070C0"/>
              </a:solidFill>
            </a:endParaRPr>
          </a:p>
        </p:txBody>
      </p:sp>
      <p:sp>
        <p:nvSpPr>
          <p:cNvPr id="3" name="عنصر نائب للمحتوى 2"/>
          <p:cNvSpPr>
            <a:spLocks noGrp="1"/>
          </p:cNvSpPr>
          <p:nvPr>
            <p:ph idx="1"/>
          </p:nvPr>
        </p:nvSpPr>
        <p:spPr>
          <a:xfrm>
            <a:off x="457200" y="980728"/>
            <a:ext cx="8229600" cy="5145435"/>
          </a:xfrm>
        </p:spPr>
        <p:txBody>
          <a:bodyPr>
            <a:normAutofit lnSpcReduction="10000"/>
          </a:bodyPr>
          <a:lstStyle/>
          <a:p>
            <a:pPr>
              <a:buFontTx/>
              <a:buChar char="-"/>
            </a:pPr>
            <a:r>
              <a:rPr lang="ar-JO" sz="2400" dirty="0" smtClean="0"/>
              <a:t>توفر هذه القائمة بيانات ومعلومات لا تظهرها القوائم المالية السابقة، (الدخل والمركز المالي)، وأصدرت لجنة المعايير المحاسبية الدولية (</a:t>
            </a:r>
            <a:r>
              <a:rPr lang="en-US" sz="2400" dirty="0" smtClean="0"/>
              <a:t>IASC</a:t>
            </a:r>
            <a:r>
              <a:rPr lang="ar-JO" sz="2400" dirty="0" smtClean="0"/>
              <a:t>) بيانات يلزم الشركات بإعداد هذه القائمة.</a:t>
            </a:r>
          </a:p>
          <a:p>
            <a:pPr>
              <a:buFontTx/>
              <a:buChar char="-"/>
            </a:pPr>
            <a:r>
              <a:rPr lang="ar-JO" sz="2400" dirty="0" smtClean="0"/>
              <a:t>الهدف الرئيسي من إعدادها بيان التدفقات النقدية الداخلة والخارجة من الشركة خلال فترة زمنية محددة.</a:t>
            </a:r>
          </a:p>
          <a:p>
            <a:pPr>
              <a:buFontTx/>
              <a:buChar char="-"/>
            </a:pPr>
            <a:r>
              <a:rPr lang="ar-JO" sz="2400" dirty="0" smtClean="0"/>
              <a:t>التدفقات النقدية تدخل أو تخرج من الشركة خلال ثلاثة أنشطة هي:</a:t>
            </a:r>
          </a:p>
          <a:p>
            <a:pPr marL="0" indent="0">
              <a:buNone/>
            </a:pPr>
            <a:r>
              <a:rPr lang="en-US" sz="2400" dirty="0" smtClean="0"/>
              <a:t>1</a:t>
            </a:r>
            <a:r>
              <a:rPr lang="ar-JO" sz="2400" dirty="0" smtClean="0"/>
              <a:t>- الأنشطة التشغيلية.</a:t>
            </a:r>
          </a:p>
          <a:p>
            <a:pPr marL="0" indent="0">
              <a:buNone/>
            </a:pPr>
            <a:r>
              <a:rPr lang="en-US" sz="2400" dirty="0" smtClean="0"/>
              <a:t>2</a:t>
            </a:r>
            <a:r>
              <a:rPr lang="ar-JO" sz="2400" dirty="0" smtClean="0"/>
              <a:t>- الأنشطة الاستثمارية.</a:t>
            </a:r>
          </a:p>
          <a:p>
            <a:pPr marL="0" indent="0">
              <a:buNone/>
            </a:pPr>
            <a:r>
              <a:rPr lang="en-US" sz="2400" dirty="0" smtClean="0"/>
              <a:t>3</a:t>
            </a:r>
            <a:r>
              <a:rPr lang="ar-JO" sz="2400" dirty="0" smtClean="0"/>
              <a:t>- الأنشطة التمويلية.</a:t>
            </a:r>
          </a:p>
          <a:p>
            <a:pPr marL="0" indent="0">
              <a:buNone/>
            </a:pPr>
            <a:r>
              <a:rPr lang="ar-JO" sz="2400" b="1" dirty="0" smtClean="0">
                <a:solidFill>
                  <a:srgbClr val="00B0F0"/>
                </a:solidFill>
              </a:rPr>
              <a:t>- تساعد هذه القائمة في تقييم وتحديد:-</a:t>
            </a:r>
          </a:p>
          <a:p>
            <a:pPr marL="0" indent="0">
              <a:buNone/>
            </a:pPr>
            <a:r>
              <a:rPr lang="en-US" sz="2400" dirty="0" smtClean="0"/>
              <a:t>1</a:t>
            </a:r>
            <a:r>
              <a:rPr lang="ar-JO" sz="2400" dirty="0" smtClean="0"/>
              <a:t>- قدرة الشركة على توليد التدفقات النقدية المستقبلية التشغيلية من أجل تسديد التزامات الشركة المختلفة وما يترتب عليها من فوائد.</a:t>
            </a:r>
          </a:p>
          <a:p>
            <a:pPr marL="0" indent="0">
              <a:buNone/>
            </a:pPr>
            <a:r>
              <a:rPr lang="en-US" sz="2400" dirty="0" smtClean="0"/>
              <a:t>2</a:t>
            </a:r>
            <a:r>
              <a:rPr lang="ar-JO" sz="2400" dirty="0" smtClean="0"/>
              <a:t>- حاجة الشركة من التمويل الخارجي.</a:t>
            </a:r>
          </a:p>
        </p:txBody>
      </p:sp>
    </p:spTree>
    <p:extLst>
      <p:ext uri="{BB962C8B-B14F-4D97-AF65-F5344CB8AC3E}">
        <p14:creationId xmlns:p14="http://schemas.microsoft.com/office/powerpoint/2010/main" val="1190176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Effect transition="in" filter="fade">
                                      <p:cBhvr>
                                        <p:cTn id="48" dur="1000"/>
                                        <p:tgtEl>
                                          <p:spTgt spid="3">
                                            <p:txEl>
                                              <p:pRg st="5" end="5"/>
                                            </p:txEl>
                                          </p:spTgt>
                                        </p:tgtEl>
                                      </p:cBhvr>
                                    </p:animEffect>
                                    <p:anim calcmode="lin" valueType="num">
                                      <p:cBhvr>
                                        <p:cTn id="4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Effect transition="in" filter="fade">
                                      <p:cBhvr>
                                        <p:cTn id="55" dur="1000"/>
                                        <p:tgtEl>
                                          <p:spTgt spid="3">
                                            <p:txEl>
                                              <p:pRg st="6" end="6"/>
                                            </p:txEl>
                                          </p:spTgt>
                                        </p:tgtEl>
                                      </p:cBhvr>
                                    </p:animEffect>
                                    <p:anim calcmode="lin" valueType="num">
                                      <p:cBhvr>
                                        <p:cTn id="5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3">
                                            <p:txEl>
                                              <p:pRg st="7" end="7"/>
                                            </p:txEl>
                                          </p:spTgt>
                                        </p:tgtEl>
                                        <p:attrNameLst>
                                          <p:attrName>style.visibility</p:attrName>
                                        </p:attrNameLst>
                                      </p:cBhvr>
                                      <p:to>
                                        <p:strVal val="visible"/>
                                      </p:to>
                                    </p:set>
                                    <p:animEffect transition="in" filter="fade">
                                      <p:cBhvr>
                                        <p:cTn id="62" dur="1000"/>
                                        <p:tgtEl>
                                          <p:spTgt spid="3">
                                            <p:txEl>
                                              <p:pRg st="7" end="7"/>
                                            </p:txEl>
                                          </p:spTgt>
                                        </p:tgtEl>
                                      </p:cBhvr>
                                    </p:animEffect>
                                    <p:anim calcmode="lin" valueType="num">
                                      <p:cBhvr>
                                        <p:cTn id="6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grpId="0" nodeType="clickEffect">
                                  <p:stCondLst>
                                    <p:cond delay="0"/>
                                  </p:stCondLst>
                                  <p:childTnLst>
                                    <p:set>
                                      <p:cBhvr>
                                        <p:cTn id="68" dur="1" fill="hold">
                                          <p:stCondLst>
                                            <p:cond delay="0"/>
                                          </p:stCondLst>
                                        </p:cTn>
                                        <p:tgtEl>
                                          <p:spTgt spid="3">
                                            <p:txEl>
                                              <p:pRg st="8" end="8"/>
                                            </p:txEl>
                                          </p:spTgt>
                                        </p:tgtEl>
                                        <p:attrNameLst>
                                          <p:attrName>style.visibility</p:attrName>
                                        </p:attrNameLst>
                                      </p:cBhvr>
                                      <p:to>
                                        <p:strVal val="visible"/>
                                      </p:to>
                                    </p:set>
                                    <p:animEffect transition="in" filter="fade">
                                      <p:cBhvr>
                                        <p:cTn id="69" dur="1000"/>
                                        <p:tgtEl>
                                          <p:spTgt spid="3">
                                            <p:txEl>
                                              <p:pRg st="8" end="8"/>
                                            </p:txEl>
                                          </p:spTgt>
                                        </p:tgtEl>
                                      </p:cBhvr>
                                    </p:animEffect>
                                    <p:anim calcmode="lin" valueType="num">
                                      <p:cBhvr>
                                        <p:cTn id="7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71"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78098"/>
          </a:xfrm>
        </p:spPr>
        <p:txBody>
          <a:bodyPr>
            <a:normAutofit/>
          </a:bodyPr>
          <a:lstStyle/>
          <a:p>
            <a:pPr algn="r"/>
            <a:r>
              <a:rPr lang="ar-SA" sz="3600" b="1" dirty="0" smtClean="0">
                <a:solidFill>
                  <a:srgbClr val="0070C0"/>
                </a:solidFill>
              </a:rPr>
              <a:t>أهداف المحاضرة:</a:t>
            </a:r>
            <a:endParaRPr lang="en-US" sz="3600" b="1" dirty="0">
              <a:solidFill>
                <a:srgbClr val="0070C0"/>
              </a:solidFill>
            </a:endParaRPr>
          </a:p>
        </p:txBody>
      </p:sp>
      <p:sp>
        <p:nvSpPr>
          <p:cNvPr id="3" name="عنصر نائب للمحتوى 2"/>
          <p:cNvSpPr>
            <a:spLocks noGrp="1"/>
          </p:cNvSpPr>
          <p:nvPr>
            <p:ph idx="1"/>
          </p:nvPr>
        </p:nvSpPr>
        <p:spPr>
          <a:xfrm>
            <a:off x="457200" y="1196752"/>
            <a:ext cx="8229600" cy="4929411"/>
          </a:xfrm>
        </p:spPr>
        <p:txBody>
          <a:bodyPr>
            <a:normAutofit lnSpcReduction="10000"/>
          </a:bodyPr>
          <a:lstStyle/>
          <a:p>
            <a:pPr marL="0" indent="0">
              <a:buNone/>
            </a:pPr>
            <a:r>
              <a:rPr lang="ar-SA" sz="2400" b="1" dirty="0" smtClean="0"/>
              <a:t>تهدف هذه المحاضرة إلى تحقيق الأهداف التالية: </a:t>
            </a:r>
          </a:p>
          <a:p>
            <a:pPr marL="0" lvl="0" indent="0">
              <a:buNone/>
            </a:pPr>
            <a:r>
              <a:rPr lang="en-US" sz="2400" dirty="0" smtClean="0"/>
              <a:t>1</a:t>
            </a:r>
            <a:r>
              <a:rPr lang="ar-JO" sz="2400" dirty="0" smtClean="0">
                <a:solidFill>
                  <a:prstClr val="black"/>
                </a:solidFill>
              </a:rPr>
              <a:t>- </a:t>
            </a:r>
            <a:r>
              <a:rPr lang="ar-JO" sz="2400" dirty="0">
                <a:solidFill>
                  <a:prstClr val="black"/>
                </a:solidFill>
              </a:rPr>
              <a:t>الاطلاع على أثر البيئة التشغيلية على قرارات المدير المالي.</a:t>
            </a:r>
          </a:p>
          <a:p>
            <a:pPr marL="0" lvl="0" indent="0">
              <a:buNone/>
            </a:pPr>
            <a:r>
              <a:rPr lang="ar-JO" sz="2400" dirty="0">
                <a:solidFill>
                  <a:prstClr val="black"/>
                </a:solidFill>
              </a:rPr>
              <a:t>    أ-الحكومة والسياسات المالية والنقدية التي تستخدمها وتؤثر على قرارات المدير المالي.</a:t>
            </a:r>
          </a:p>
          <a:p>
            <a:pPr marL="0" lvl="0" indent="0">
              <a:buNone/>
            </a:pPr>
            <a:r>
              <a:rPr lang="ar-JO" sz="2400" dirty="0">
                <a:solidFill>
                  <a:prstClr val="black"/>
                </a:solidFill>
              </a:rPr>
              <a:t>    ب- الضريبة على الدخل وأثرها على قرار المدير المالي.</a:t>
            </a:r>
          </a:p>
          <a:p>
            <a:pPr marL="0" lvl="0" indent="0">
              <a:buNone/>
            </a:pPr>
            <a:r>
              <a:rPr lang="en-US" sz="2400" dirty="0">
                <a:solidFill>
                  <a:prstClr val="black"/>
                </a:solidFill>
              </a:rPr>
              <a:t>2</a:t>
            </a:r>
            <a:r>
              <a:rPr lang="ar-JO" sz="2400" dirty="0">
                <a:solidFill>
                  <a:prstClr val="black"/>
                </a:solidFill>
              </a:rPr>
              <a:t>- التعرف على الأشكال القانونية لمنشآت الأعمال: </a:t>
            </a:r>
          </a:p>
          <a:p>
            <a:pPr marL="0" lvl="0" indent="0">
              <a:buNone/>
            </a:pPr>
            <a:r>
              <a:rPr lang="ar-JO" sz="2400" dirty="0">
                <a:solidFill>
                  <a:prstClr val="black"/>
                </a:solidFill>
              </a:rPr>
              <a:t>( فردية، تضامن، توصية بسيطة، ذات مسؤولية محدودة، مساهمة عامة )</a:t>
            </a:r>
            <a:endParaRPr lang="en-US" sz="2400" dirty="0">
              <a:solidFill>
                <a:prstClr val="black"/>
              </a:solidFill>
            </a:endParaRPr>
          </a:p>
          <a:p>
            <a:pPr marL="0" indent="0">
              <a:buNone/>
            </a:pPr>
            <a:r>
              <a:rPr lang="en-US" sz="2400" dirty="0" smtClean="0"/>
              <a:t>3</a:t>
            </a:r>
            <a:r>
              <a:rPr lang="ar-SA" sz="2400" dirty="0" smtClean="0"/>
              <a:t>- </a:t>
            </a:r>
            <a:r>
              <a:rPr lang="ar-JO" sz="2400" dirty="0" smtClean="0"/>
              <a:t>التذكير بمكونات قائمة الدخل.</a:t>
            </a:r>
          </a:p>
          <a:p>
            <a:pPr marL="0" indent="0">
              <a:buNone/>
            </a:pPr>
            <a:r>
              <a:rPr lang="en-US" sz="2400" dirty="0" smtClean="0"/>
              <a:t>4</a:t>
            </a:r>
            <a:r>
              <a:rPr lang="ar-JO" sz="2400" dirty="0" smtClean="0"/>
              <a:t>- إعادة التعريف بمكونات قائمة المركز المالي.</a:t>
            </a:r>
          </a:p>
          <a:p>
            <a:pPr marL="0" indent="0">
              <a:buNone/>
            </a:pPr>
            <a:r>
              <a:rPr lang="ar-SA" sz="2400" dirty="0" smtClean="0"/>
              <a:t>5</a:t>
            </a:r>
            <a:r>
              <a:rPr lang="ar-JO" sz="2400" dirty="0" smtClean="0"/>
              <a:t>- الاطلاع على مكونات قائمة التدفقات النقدية.</a:t>
            </a:r>
            <a:endParaRPr lang="ar-SA" sz="2400" dirty="0" smtClean="0"/>
          </a:p>
          <a:p>
            <a:pPr marL="0" indent="0">
              <a:buNone/>
            </a:pPr>
            <a:endParaRPr lang="ar-JO" sz="2400" dirty="0" smtClean="0"/>
          </a:p>
          <a:p>
            <a:pPr marL="0" indent="0">
              <a:buNone/>
            </a:pPr>
            <a:r>
              <a:rPr lang="ar-JO" sz="2400" dirty="0" smtClean="0"/>
              <a:t> </a:t>
            </a:r>
            <a:endParaRPr lang="ar-SA" sz="2400" dirty="0" smtClean="0"/>
          </a:p>
        </p:txBody>
      </p:sp>
    </p:spTree>
    <p:extLst>
      <p:ext uri="{BB962C8B-B14F-4D97-AF65-F5344CB8AC3E}">
        <p14:creationId xmlns:p14="http://schemas.microsoft.com/office/powerpoint/2010/main" val="3415345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Effect transition="in" filter="fade">
                                      <p:cBhvr>
                                        <p:cTn id="48" dur="1000"/>
                                        <p:tgtEl>
                                          <p:spTgt spid="3">
                                            <p:txEl>
                                              <p:pRg st="5" end="5"/>
                                            </p:txEl>
                                          </p:spTgt>
                                        </p:tgtEl>
                                      </p:cBhvr>
                                    </p:animEffect>
                                    <p:anim calcmode="lin" valueType="num">
                                      <p:cBhvr>
                                        <p:cTn id="4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Effect transition="in" filter="fade">
                                      <p:cBhvr>
                                        <p:cTn id="55" dur="1000"/>
                                        <p:tgtEl>
                                          <p:spTgt spid="3">
                                            <p:txEl>
                                              <p:pRg st="6" end="6"/>
                                            </p:txEl>
                                          </p:spTgt>
                                        </p:tgtEl>
                                      </p:cBhvr>
                                    </p:animEffect>
                                    <p:anim calcmode="lin" valueType="num">
                                      <p:cBhvr>
                                        <p:cTn id="5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3">
                                            <p:txEl>
                                              <p:pRg st="7" end="7"/>
                                            </p:txEl>
                                          </p:spTgt>
                                        </p:tgtEl>
                                        <p:attrNameLst>
                                          <p:attrName>style.visibility</p:attrName>
                                        </p:attrNameLst>
                                      </p:cBhvr>
                                      <p:to>
                                        <p:strVal val="visible"/>
                                      </p:to>
                                    </p:set>
                                    <p:animEffect transition="in" filter="fade">
                                      <p:cBhvr>
                                        <p:cTn id="62" dur="1000"/>
                                        <p:tgtEl>
                                          <p:spTgt spid="3">
                                            <p:txEl>
                                              <p:pRg st="7" end="7"/>
                                            </p:txEl>
                                          </p:spTgt>
                                        </p:tgtEl>
                                      </p:cBhvr>
                                    </p:animEffect>
                                    <p:anim calcmode="lin" valueType="num">
                                      <p:cBhvr>
                                        <p:cTn id="6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grpId="0" nodeType="clickEffect">
                                  <p:stCondLst>
                                    <p:cond delay="0"/>
                                  </p:stCondLst>
                                  <p:childTnLst>
                                    <p:set>
                                      <p:cBhvr>
                                        <p:cTn id="68" dur="1" fill="hold">
                                          <p:stCondLst>
                                            <p:cond delay="0"/>
                                          </p:stCondLst>
                                        </p:cTn>
                                        <p:tgtEl>
                                          <p:spTgt spid="3">
                                            <p:txEl>
                                              <p:pRg st="8" end="8"/>
                                            </p:txEl>
                                          </p:spTgt>
                                        </p:tgtEl>
                                        <p:attrNameLst>
                                          <p:attrName>style.visibility</p:attrName>
                                        </p:attrNameLst>
                                      </p:cBhvr>
                                      <p:to>
                                        <p:strVal val="visible"/>
                                      </p:to>
                                    </p:set>
                                    <p:animEffect transition="in" filter="fade">
                                      <p:cBhvr>
                                        <p:cTn id="69" dur="1000"/>
                                        <p:tgtEl>
                                          <p:spTgt spid="3">
                                            <p:txEl>
                                              <p:pRg st="8" end="8"/>
                                            </p:txEl>
                                          </p:spTgt>
                                        </p:tgtEl>
                                      </p:cBhvr>
                                    </p:animEffect>
                                    <p:anim calcmode="lin" valueType="num">
                                      <p:cBhvr>
                                        <p:cTn id="7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71"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42" presetClass="entr" presetSubtype="0" fill="hold" grpId="0" nodeType="clickEffect">
                                  <p:stCondLst>
                                    <p:cond delay="0"/>
                                  </p:stCondLst>
                                  <p:childTnLst>
                                    <p:set>
                                      <p:cBhvr>
                                        <p:cTn id="75" dur="1" fill="hold">
                                          <p:stCondLst>
                                            <p:cond delay="0"/>
                                          </p:stCondLst>
                                        </p:cTn>
                                        <p:tgtEl>
                                          <p:spTgt spid="3">
                                            <p:txEl>
                                              <p:pRg st="10" end="10"/>
                                            </p:txEl>
                                          </p:spTgt>
                                        </p:tgtEl>
                                        <p:attrNameLst>
                                          <p:attrName>style.visibility</p:attrName>
                                        </p:attrNameLst>
                                      </p:cBhvr>
                                      <p:to>
                                        <p:strVal val="visible"/>
                                      </p:to>
                                    </p:set>
                                    <p:animEffect transition="in" filter="fade">
                                      <p:cBhvr>
                                        <p:cTn id="76" dur="1000"/>
                                        <p:tgtEl>
                                          <p:spTgt spid="3">
                                            <p:txEl>
                                              <p:pRg st="10" end="10"/>
                                            </p:txEl>
                                          </p:spTgt>
                                        </p:tgtEl>
                                      </p:cBhvr>
                                    </p:animEffect>
                                    <p:anim calcmode="lin" valueType="num">
                                      <p:cBhvr>
                                        <p:cTn id="77"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8"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06090"/>
          </a:xfrm>
        </p:spPr>
        <p:txBody>
          <a:bodyPr>
            <a:normAutofit fontScale="90000"/>
          </a:bodyPr>
          <a:lstStyle/>
          <a:p>
            <a:pPr algn="r"/>
            <a:r>
              <a:rPr lang="ar-JO" sz="3600" b="1" dirty="0" smtClean="0">
                <a:solidFill>
                  <a:srgbClr val="00B0F0"/>
                </a:solidFill>
              </a:rPr>
              <a:t>قائمة التدفق النقدي عن السنة المنتهية في </a:t>
            </a:r>
            <a:r>
              <a:rPr lang="en-US" sz="3600" b="1" dirty="0" smtClean="0">
                <a:solidFill>
                  <a:srgbClr val="00B0F0"/>
                </a:solidFill>
              </a:rPr>
              <a:t>31</a:t>
            </a:r>
            <a:r>
              <a:rPr lang="ar-JO" sz="3600" b="1" dirty="0" smtClean="0">
                <a:solidFill>
                  <a:srgbClr val="00B0F0"/>
                </a:solidFill>
              </a:rPr>
              <a:t>/ </a:t>
            </a:r>
            <a:r>
              <a:rPr lang="en-US" sz="3600" b="1" dirty="0" smtClean="0">
                <a:solidFill>
                  <a:srgbClr val="00B0F0"/>
                </a:solidFill>
              </a:rPr>
              <a:t>12</a:t>
            </a:r>
            <a:r>
              <a:rPr lang="ar-JO" sz="3600" b="1" dirty="0" smtClean="0">
                <a:solidFill>
                  <a:srgbClr val="00B0F0"/>
                </a:solidFill>
              </a:rPr>
              <a:t>/ </a:t>
            </a:r>
            <a:r>
              <a:rPr lang="en-US" sz="3600" b="1" dirty="0" smtClean="0">
                <a:solidFill>
                  <a:srgbClr val="00B0F0"/>
                </a:solidFill>
              </a:rPr>
              <a:t>2000</a:t>
            </a:r>
            <a:endParaRPr lang="en-US" sz="3600" b="1" dirty="0">
              <a:solidFill>
                <a:srgbClr val="00B0F0"/>
              </a:solidFill>
            </a:endParaRPr>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3168950742"/>
              </p:ext>
            </p:extLst>
          </p:nvPr>
        </p:nvGraphicFramePr>
        <p:xfrm>
          <a:off x="457200" y="908050"/>
          <a:ext cx="8229600" cy="4815840"/>
        </p:xfrm>
        <a:graphic>
          <a:graphicData uri="http://schemas.openxmlformats.org/drawingml/2006/table">
            <a:tbl>
              <a:tblPr firstRow="1" bandRow="1">
                <a:tableStyleId>{5C22544A-7EE6-4342-B048-85BDC9FD1C3A}</a:tableStyleId>
              </a:tblPr>
              <a:tblGrid>
                <a:gridCol w="1306488"/>
                <a:gridCol w="1296144"/>
                <a:gridCol w="1296144"/>
                <a:gridCol w="4330824"/>
              </a:tblGrid>
              <a:tr h="370840">
                <a:tc>
                  <a:txBody>
                    <a:bodyPr/>
                    <a:lstStyle/>
                    <a:p>
                      <a:pPr algn="ctr"/>
                      <a:r>
                        <a:rPr lang="ar-JO" dirty="0" smtClean="0"/>
                        <a:t>كلي</a:t>
                      </a:r>
                      <a:endParaRPr lang="en-US" dirty="0"/>
                    </a:p>
                  </a:txBody>
                  <a:tcPr/>
                </a:tc>
                <a:tc>
                  <a:txBody>
                    <a:bodyPr/>
                    <a:lstStyle/>
                    <a:p>
                      <a:pPr algn="ctr"/>
                      <a:r>
                        <a:rPr lang="ar-JO" dirty="0" smtClean="0"/>
                        <a:t>جزئي</a:t>
                      </a:r>
                      <a:endParaRPr lang="en-US" dirty="0"/>
                    </a:p>
                  </a:txBody>
                  <a:tcPr/>
                </a:tc>
                <a:tc>
                  <a:txBody>
                    <a:bodyPr/>
                    <a:lstStyle/>
                    <a:p>
                      <a:pPr algn="ctr"/>
                      <a:r>
                        <a:rPr lang="ar-JO" dirty="0" smtClean="0"/>
                        <a:t>جزئي</a:t>
                      </a:r>
                      <a:endParaRPr lang="en-US" dirty="0"/>
                    </a:p>
                  </a:txBody>
                  <a:tcPr/>
                </a:tc>
                <a:tc>
                  <a:txBody>
                    <a:bodyPr/>
                    <a:lstStyle/>
                    <a:p>
                      <a:r>
                        <a:rPr lang="ar-JO" dirty="0" smtClean="0"/>
                        <a:t>البيـــــــــــــــــــــــــــــــــــــــــــــــــــــــــان</a:t>
                      </a:r>
                      <a:endParaRPr lang="en-US" dirty="0"/>
                    </a:p>
                  </a:txBody>
                  <a:tcPr/>
                </a:tc>
              </a:tr>
              <a:tr h="370840">
                <a:tc>
                  <a:txBody>
                    <a:bodyPr/>
                    <a:lstStyle/>
                    <a:p>
                      <a:pPr algn="ctr"/>
                      <a:endParaRPr lang="en-US"/>
                    </a:p>
                  </a:txBody>
                  <a:tcPr/>
                </a:tc>
                <a:tc>
                  <a:txBody>
                    <a:bodyPr/>
                    <a:lstStyle/>
                    <a:p>
                      <a:pPr algn="ctr"/>
                      <a:endParaRPr lang="en-US"/>
                    </a:p>
                  </a:txBody>
                  <a:tcPr/>
                </a:tc>
                <a:tc>
                  <a:txBody>
                    <a:bodyPr/>
                    <a:lstStyle/>
                    <a:p>
                      <a:pPr algn="ctr"/>
                      <a:endParaRPr lang="en-US" dirty="0"/>
                    </a:p>
                  </a:txBody>
                  <a:tcPr/>
                </a:tc>
                <a:tc>
                  <a:txBody>
                    <a:bodyPr/>
                    <a:lstStyle/>
                    <a:p>
                      <a:r>
                        <a:rPr lang="en-US" dirty="0" smtClean="0"/>
                        <a:t>1</a:t>
                      </a:r>
                      <a:r>
                        <a:rPr lang="ar-JO" dirty="0" smtClean="0"/>
                        <a:t>-</a:t>
                      </a:r>
                      <a:r>
                        <a:rPr lang="ar-JO" baseline="0" dirty="0" smtClean="0"/>
                        <a:t> التدفقات النقدية من الأنشطة التشغيلية</a:t>
                      </a:r>
                      <a:endParaRPr lang="en-US" dirty="0"/>
                    </a:p>
                  </a:txBody>
                  <a:tcPr/>
                </a:tc>
              </a:tr>
              <a:tr h="370840">
                <a:tc>
                  <a:txBody>
                    <a:bodyPr/>
                    <a:lstStyle/>
                    <a:p>
                      <a:pPr algn="ctr"/>
                      <a:endParaRPr lang="en-US"/>
                    </a:p>
                  </a:txBody>
                  <a:tcPr/>
                </a:tc>
                <a:tc>
                  <a:txBody>
                    <a:bodyPr/>
                    <a:lstStyle/>
                    <a:p>
                      <a:pPr algn="ctr"/>
                      <a:endParaRPr lang="en-US"/>
                    </a:p>
                  </a:txBody>
                  <a:tcPr/>
                </a:tc>
                <a:tc>
                  <a:txBody>
                    <a:bodyPr/>
                    <a:lstStyle/>
                    <a:p>
                      <a:pPr algn="ctr"/>
                      <a:endParaRPr lang="en-US" dirty="0"/>
                    </a:p>
                  </a:txBody>
                  <a:tcPr/>
                </a:tc>
                <a:tc>
                  <a:txBody>
                    <a:bodyPr/>
                    <a:lstStyle/>
                    <a:p>
                      <a:r>
                        <a:rPr lang="ar-JO" dirty="0" smtClean="0"/>
                        <a:t>التدفقات النقدية الداخلة:</a:t>
                      </a:r>
                      <a:endParaRPr lang="en-US" dirty="0"/>
                    </a:p>
                  </a:txBody>
                  <a:tcPr/>
                </a:tc>
              </a:tr>
              <a:tr h="184294">
                <a:tc>
                  <a:txBody>
                    <a:bodyPr/>
                    <a:lstStyle/>
                    <a:p>
                      <a:pPr algn="ctr"/>
                      <a:endParaRPr lang="en-US"/>
                    </a:p>
                  </a:txBody>
                  <a:tcPr/>
                </a:tc>
                <a:tc>
                  <a:txBody>
                    <a:bodyPr/>
                    <a:lstStyle/>
                    <a:p>
                      <a:pPr algn="ctr"/>
                      <a:endParaRPr lang="en-US"/>
                    </a:p>
                  </a:txBody>
                  <a:tcPr/>
                </a:tc>
                <a:tc>
                  <a:txBody>
                    <a:bodyPr/>
                    <a:lstStyle/>
                    <a:p>
                      <a:pPr algn="ctr"/>
                      <a:r>
                        <a:rPr lang="en-US" dirty="0" smtClean="0"/>
                        <a:t>1000</a:t>
                      </a:r>
                      <a:endParaRPr lang="en-US" dirty="0"/>
                    </a:p>
                  </a:txBody>
                  <a:tcPr/>
                </a:tc>
                <a:tc>
                  <a:txBody>
                    <a:bodyPr/>
                    <a:lstStyle/>
                    <a:p>
                      <a:r>
                        <a:rPr lang="ar-JO" dirty="0" smtClean="0"/>
                        <a:t>نقدية محصلة من مبيعات نقدية</a:t>
                      </a:r>
                      <a:endParaRPr lang="en-US" dirty="0"/>
                    </a:p>
                  </a:txBody>
                  <a:tcPr/>
                </a:tc>
              </a:tr>
              <a:tr h="370840">
                <a:tc>
                  <a:txBody>
                    <a:bodyPr/>
                    <a:lstStyle/>
                    <a:p>
                      <a:pPr algn="ctr"/>
                      <a:endParaRPr lang="en-US"/>
                    </a:p>
                  </a:txBody>
                  <a:tcPr/>
                </a:tc>
                <a:tc>
                  <a:txBody>
                    <a:bodyPr/>
                    <a:lstStyle/>
                    <a:p>
                      <a:pPr algn="ctr"/>
                      <a:endParaRPr lang="en-US"/>
                    </a:p>
                  </a:txBody>
                  <a:tcPr/>
                </a:tc>
                <a:tc>
                  <a:txBody>
                    <a:bodyPr/>
                    <a:lstStyle/>
                    <a:p>
                      <a:pPr algn="ctr"/>
                      <a:r>
                        <a:rPr lang="en-US" dirty="0" smtClean="0"/>
                        <a:t>200</a:t>
                      </a:r>
                      <a:endParaRPr lang="en-US" dirty="0"/>
                    </a:p>
                  </a:txBody>
                  <a:tcPr/>
                </a:tc>
                <a:tc>
                  <a:txBody>
                    <a:bodyPr/>
                    <a:lstStyle/>
                    <a:p>
                      <a:r>
                        <a:rPr lang="ar-JO" dirty="0" smtClean="0"/>
                        <a:t>نقدية محصلة من تحصيلات من العملاء الزبائن</a:t>
                      </a:r>
                      <a:endParaRPr lang="en-US" dirty="0"/>
                    </a:p>
                  </a:txBody>
                  <a:tcPr/>
                </a:tc>
              </a:tr>
              <a:tr h="370840">
                <a:tc>
                  <a:txBody>
                    <a:bodyPr/>
                    <a:lstStyle/>
                    <a:p>
                      <a:pPr algn="ctr"/>
                      <a:endParaRPr lang="en-US"/>
                    </a:p>
                  </a:txBody>
                  <a:tcPr/>
                </a:tc>
                <a:tc>
                  <a:txBody>
                    <a:bodyPr/>
                    <a:lstStyle/>
                    <a:p>
                      <a:pPr algn="ctr"/>
                      <a:r>
                        <a:rPr lang="en-US" dirty="0" smtClean="0"/>
                        <a:t>1500</a:t>
                      </a:r>
                      <a:endParaRPr lang="en-US" dirty="0"/>
                    </a:p>
                  </a:txBody>
                  <a:tcPr/>
                </a:tc>
                <a:tc>
                  <a:txBody>
                    <a:bodyPr/>
                    <a:lstStyle/>
                    <a:p>
                      <a:pPr algn="ctr"/>
                      <a:r>
                        <a:rPr lang="en-US" dirty="0" smtClean="0"/>
                        <a:t>300</a:t>
                      </a:r>
                      <a:endParaRPr lang="en-US" dirty="0"/>
                    </a:p>
                  </a:txBody>
                  <a:tcPr/>
                </a:tc>
                <a:tc>
                  <a:txBody>
                    <a:bodyPr/>
                    <a:lstStyle/>
                    <a:p>
                      <a:r>
                        <a:rPr lang="ar-JO" dirty="0" smtClean="0"/>
                        <a:t>نقدية محصلة من عوائد الاستثمارات المختلفة / أسهم</a:t>
                      </a:r>
                      <a:endParaRPr lang="en-US" dirty="0"/>
                    </a:p>
                  </a:txBody>
                  <a:tcPr/>
                </a:tc>
              </a:tr>
              <a:tr h="370840">
                <a:tc>
                  <a:txBody>
                    <a:bodyPr/>
                    <a:lstStyle/>
                    <a:p>
                      <a:pPr algn="ctr"/>
                      <a:endParaRPr lang="en-US"/>
                    </a:p>
                  </a:txBody>
                  <a:tcPr/>
                </a:tc>
                <a:tc>
                  <a:txBody>
                    <a:bodyPr/>
                    <a:lstStyle/>
                    <a:p>
                      <a:pPr algn="ctr"/>
                      <a:endParaRPr lang="en-US"/>
                    </a:p>
                  </a:txBody>
                  <a:tcPr/>
                </a:tc>
                <a:tc>
                  <a:txBody>
                    <a:bodyPr/>
                    <a:lstStyle/>
                    <a:p>
                      <a:pPr algn="ctr"/>
                      <a:endParaRPr lang="en-US" dirty="0"/>
                    </a:p>
                  </a:txBody>
                  <a:tcPr/>
                </a:tc>
                <a:tc>
                  <a:txBody>
                    <a:bodyPr/>
                    <a:lstStyle/>
                    <a:p>
                      <a:r>
                        <a:rPr lang="ar-JO" dirty="0" smtClean="0"/>
                        <a:t>التدفقات النقدية الخارجة:</a:t>
                      </a:r>
                      <a:endParaRPr lang="en-US" dirty="0"/>
                    </a:p>
                  </a:txBody>
                  <a:tcPr/>
                </a:tc>
              </a:tr>
              <a:tr h="370840">
                <a:tc>
                  <a:txBody>
                    <a:bodyPr/>
                    <a:lstStyle/>
                    <a:p>
                      <a:pPr algn="ctr"/>
                      <a:endParaRPr lang="en-US"/>
                    </a:p>
                  </a:txBody>
                  <a:tcPr/>
                </a:tc>
                <a:tc>
                  <a:txBody>
                    <a:bodyPr/>
                    <a:lstStyle/>
                    <a:p>
                      <a:pPr algn="ctr"/>
                      <a:endParaRPr lang="en-US"/>
                    </a:p>
                  </a:txBody>
                  <a:tcPr/>
                </a:tc>
                <a:tc>
                  <a:txBody>
                    <a:bodyPr/>
                    <a:lstStyle/>
                    <a:p>
                      <a:pPr algn="ctr"/>
                      <a:r>
                        <a:rPr lang="en-US" dirty="0" smtClean="0"/>
                        <a:t>(500)</a:t>
                      </a:r>
                      <a:endParaRPr lang="en-US" dirty="0"/>
                    </a:p>
                  </a:txBody>
                  <a:tcPr/>
                </a:tc>
                <a:tc>
                  <a:txBody>
                    <a:bodyPr/>
                    <a:lstStyle/>
                    <a:p>
                      <a:r>
                        <a:rPr lang="ar-JO" dirty="0" smtClean="0"/>
                        <a:t>مشتريات بضائع نقدية</a:t>
                      </a:r>
                      <a:endParaRPr lang="en-US" dirty="0"/>
                    </a:p>
                  </a:txBody>
                  <a:tcPr/>
                </a:tc>
              </a:tr>
              <a:tr h="370840">
                <a:tc>
                  <a:txBody>
                    <a:bodyPr/>
                    <a:lstStyle/>
                    <a:p>
                      <a:pPr algn="ctr"/>
                      <a:endParaRPr lang="en-US"/>
                    </a:p>
                  </a:txBody>
                  <a:tcPr/>
                </a:tc>
                <a:tc>
                  <a:txBody>
                    <a:bodyPr/>
                    <a:lstStyle/>
                    <a:p>
                      <a:pPr algn="ctr"/>
                      <a:endParaRPr lang="en-US"/>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dirty="0" smtClean="0"/>
                        <a:t>(250)</a:t>
                      </a:r>
                    </a:p>
                  </a:txBody>
                  <a:tcPr/>
                </a:tc>
                <a:tc>
                  <a:txBody>
                    <a:bodyPr/>
                    <a:lstStyle/>
                    <a:p>
                      <a:r>
                        <a:rPr lang="ar-JO" dirty="0" smtClean="0"/>
                        <a:t>تسديدات</a:t>
                      </a:r>
                      <a:r>
                        <a:rPr lang="ar-JO" baseline="0" dirty="0" smtClean="0"/>
                        <a:t> نقدية للموردين</a:t>
                      </a:r>
                      <a:endParaRPr lang="en-US" dirty="0"/>
                    </a:p>
                  </a:txBody>
                  <a:tcPr/>
                </a:tc>
              </a:tr>
              <a:tr h="370840">
                <a:tc>
                  <a:txBody>
                    <a:bodyPr/>
                    <a:lstStyle/>
                    <a:p>
                      <a:pPr algn="ctr"/>
                      <a:endParaRPr lang="en-US"/>
                    </a:p>
                  </a:txBody>
                  <a:tcPr/>
                </a:tc>
                <a:tc>
                  <a:txBody>
                    <a:bodyPr/>
                    <a:lstStyle/>
                    <a:p>
                      <a:pPr algn="ctr"/>
                      <a:endParaRPr lang="en-US"/>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dirty="0" smtClean="0"/>
                        <a:t>(10)</a:t>
                      </a:r>
                    </a:p>
                  </a:txBody>
                  <a:tcPr/>
                </a:tc>
                <a:tc>
                  <a:txBody>
                    <a:bodyPr/>
                    <a:lstStyle/>
                    <a:p>
                      <a:r>
                        <a:rPr lang="ar-JO" dirty="0" smtClean="0"/>
                        <a:t>فوائد قروض مدفوعة</a:t>
                      </a:r>
                      <a:endParaRPr lang="en-US" dirty="0"/>
                    </a:p>
                  </a:txBody>
                  <a:tcPr/>
                </a:tc>
              </a:tr>
              <a:tr h="370840">
                <a:tc>
                  <a:txBody>
                    <a:bodyPr/>
                    <a:lstStyle/>
                    <a:p>
                      <a:pPr algn="ctr"/>
                      <a:endParaRPr lang="en-US"/>
                    </a:p>
                  </a:txBody>
                  <a:tcPr/>
                </a:tc>
                <a:tc>
                  <a:txBody>
                    <a:bodyPr/>
                    <a:lstStyle/>
                    <a:p>
                      <a:pPr algn="ctr"/>
                      <a:endParaRPr lang="en-US"/>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dirty="0" smtClean="0"/>
                        <a:t>(300)</a:t>
                      </a:r>
                    </a:p>
                  </a:txBody>
                  <a:tcPr/>
                </a:tc>
                <a:tc>
                  <a:txBody>
                    <a:bodyPr/>
                    <a:lstStyle/>
                    <a:p>
                      <a:r>
                        <a:rPr lang="ar-JO" dirty="0" smtClean="0"/>
                        <a:t>مصاريف تشغيلية (م. إدارية، بيعية،</a:t>
                      </a:r>
                      <a:r>
                        <a:rPr lang="ar-JO" baseline="0" dirty="0" smtClean="0"/>
                        <a:t> عمومية،......)</a:t>
                      </a:r>
                      <a:endParaRPr lang="en-US" dirty="0"/>
                    </a:p>
                  </a:txBody>
                  <a:tcPr/>
                </a:tc>
              </a:tr>
              <a:tr h="370840">
                <a:tc>
                  <a:txBody>
                    <a:bodyPr/>
                    <a:lstStyle/>
                    <a:p>
                      <a:pPr algn="ctr"/>
                      <a:endParaRPr lang="en-US"/>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dirty="0" smtClean="0"/>
                        <a:t>(1210)</a:t>
                      </a: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dirty="0" smtClean="0"/>
                        <a:t>(150)</a:t>
                      </a:r>
                    </a:p>
                  </a:txBody>
                  <a:tcPr/>
                </a:tc>
                <a:tc>
                  <a:txBody>
                    <a:bodyPr/>
                    <a:lstStyle/>
                    <a:p>
                      <a:r>
                        <a:rPr lang="ar-JO" dirty="0" smtClean="0"/>
                        <a:t>ضريبة دخل مدفوعة</a:t>
                      </a:r>
                      <a:endParaRPr lang="en-US" dirty="0"/>
                    </a:p>
                  </a:txBody>
                  <a:tcPr/>
                </a:tc>
              </a:tr>
              <a:tr h="370840">
                <a:tc>
                  <a:txBody>
                    <a:bodyPr/>
                    <a:lstStyle/>
                    <a:p>
                      <a:pPr algn="ctr"/>
                      <a:r>
                        <a:rPr lang="en-US" dirty="0" smtClean="0"/>
                        <a:t>290</a:t>
                      </a:r>
                      <a:endParaRPr lang="en-US" dirty="0"/>
                    </a:p>
                  </a:txBody>
                  <a:tcPr/>
                </a:tc>
                <a:tc>
                  <a:txBody>
                    <a:bodyPr/>
                    <a:lstStyle/>
                    <a:p>
                      <a:pPr algn="ctr"/>
                      <a:endParaRPr lang="en-US"/>
                    </a:p>
                  </a:txBody>
                  <a:tcPr/>
                </a:tc>
                <a:tc>
                  <a:txBody>
                    <a:bodyPr/>
                    <a:lstStyle/>
                    <a:p>
                      <a:pPr algn="ctr"/>
                      <a:endParaRPr lang="en-US" dirty="0"/>
                    </a:p>
                  </a:txBody>
                  <a:tcPr/>
                </a:tc>
                <a:tc>
                  <a:txBody>
                    <a:bodyPr/>
                    <a:lstStyle/>
                    <a:p>
                      <a:r>
                        <a:rPr lang="ar-JO" dirty="0" smtClean="0"/>
                        <a:t>صافي التدفقات النقدية من الأنشطة التشغيلية</a:t>
                      </a:r>
                      <a:endParaRPr lang="en-US" dirty="0"/>
                    </a:p>
                  </a:txBody>
                  <a:tcPr/>
                </a:tc>
              </a:tr>
            </a:tbl>
          </a:graphicData>
        </a:graphic>
      </p:graphicFrame>
    </p:spTree>
    <p:extLst>
      <p:ext uri="{BB962C8B-B14F-4D97-AF65-F5344CB8AC3E}">
        <p14:creationId xmlns:p14="http://schemas.microsoft.com/office/powerpoint/2010/main" val="3886653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arn(inVertical)">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val="207999390"/>
              </p:ext>
            </p:extLst>
          </p:nvPr>
        </p:nvGraphicFramePr>
        <p:xfrm>
          <a:off x="457200" y="908050"/>
          <a:ext cx="8229600" cy="3337560"/>
        </p:xfrm>
        <a:graphic>
          <a:graphicData uri="http://schemas.openxmlformats.org/drawingml/2006/table">
            <a:tbl>
              <a:tblPr firstRow="1" bandRow="1">
                <a:tableStyleId>{5C22544A-7EE6-4342-B048-85BDC9FD1C3A}</a:tableStyleId>
              </a:tblPr>
              <a:tblGrid>
                <a:gridCol w="1306488"/>
                <a:gridCol w="1296144"/>
                <a:gridCol w="1296144"/>
                <a:gridCol w="4330824"/>
              </a:tblGrid>
              <a:tr h="370840">
                <a:tc>
                  <a:txBody>
                    <a:bodyPr/>
                    <a:lstStyle/>
                    <a:p>
                      <a:pPr algn="ctr"/>
                      <a:r>
                        <a:rPr lang="ar-JO" dirty="0" smtClean="0"/>
                        <a:t>كلي</a:t>
                      </a:r>
                      <a:endParaRPr lang="en-US" dirty="0"/>
                    </a:p>
                  </a:txBody>
                  <a:tcPr/>
                </a:tc>
                <a:tc>
                  <a:txBody>
                    <a:bodyPr/>
                    <a:lstStyle/>
                    <a:p>
                      <a:pPr algn="ctr"/>
                      <a:r>
                        <a:rPr lang="ar-JO" dirty="0" smtClean="0"/>
                        <a:t>جزئي</a:t>
                      </a:r>
                      <a:endParaRPr lang="en-US" dirty="0"/>
                    </a:p>
                  </a:txBody>
                  <a:tcPr/>
                </a:tc>
                <a:tc>
                  <a:txBody>
                    <a:bodyPr/>
                    <a:lstStyle/>
                    <a:p>
                      <a:pPr algn="ctr"/>
                      <a:r>
                        <a:rPr lang="ar-JO" dirty="0" smtClean="0"/>
                        <a:t>جزئي</a:t>
                      </a:r>
                      <a:endParaRPr lang="en-US" dirty="0"/>
                    </a:p>
                  </a:txBody>
                  <a:tcPr/>
                </a:tc>
                <a:tc>
                  <a:txBody>
                    <a:bodyPr/>
                    <a:lstStyle/>
                    <a:p>
                      <a:r>
                        <a:rPr lang="ar-JO" dirty="0" smtClean="0"/>
                        <a:t>البيـــــــــــــــــــــــــــــــــــــــــــــــــــــــــان</a:t>
                      </a:r>
                      <a:endParaRPr lang="en-US" dirty="0"/>
                    </a:p>
                  </a:txBody>
                  <a:tcPr/>
                </a:tc>
              </a:tr>
              <a:tr h="370840">
                <a:tc>
                  <a:txBody>
                    <a:bodyPr/>
                    <a:lstStyle/>
                    <a:p>
                      <a:pPr algn="ctr"/>
                      <a:endParaRPr lang="en-US"/>
                    </a:p>
                  </a:txBody>
                  <a:tcPr/>
                </a:tc>
                <a:tc>
                  <a:txBody>
                    <a:bodyPr/>
                    <a:lstStyle/>
                    <a:p>
                      <a:pPr algn="ctr"/>
                      <a:endParaRPr lang="en-US"/>
                    </a:p>
                  </a:txBody>
                  <a:tcPr/>
                </a:tc>
                <a:tc>
                  <a:txBody>
                    <a:bodyPr/>
                    <a:lstStyle/>
                    <a:p>
                      <a:pPr algn="ctr"/>
                      <a:endParaRPr lang="en-US" dirty="0"/>
                    </a:p>
                  </a:txBody>
                  <a:tcPr/>
                </a:tc>
                <a:tc>
                  <a:txBody>
                    <a:bodyPr/>
                    <a:lstStyle/>
                    <a:p>
                      <a:r>
                        <a:rPr lang="en-US" dirty="0" smtClean="0"/>
                        <a:t>2</a:t>
                      </a:r>
                      <a:r>
                        <a:rPr lang="ar-JO" dirty="0" smtClean="0"/>
                        <a:t>-</a:t>
                      </a:r>
                      <a:r>
                        <a:rPr lang="ar-JO" baseline="0" dirty="0" smtClean="0"/>
                        <a:t> التدفقات النقدية من الأنشطة الاستثمارية</a:t>
                      </a:r>
                      <a:endParaRPr lang="en-US" dirty="0"/>
                    </a:p>
                  </a:txBody>
                  <a:tcPr/>
                </a:tc>
              </a:tr>
              <a:tr h="370840">
                <a:tc>
                  <a:txBody>
                    <a:bodyPr/>
                    <a:lstStyle/>
                    <a:p>
                      <a:pPr algn="ctr"/>
                      <a:endParaRPr lang="en-US"/>
                    </a:p>
                  </a:txBody>
                  <a:tcPr/>
                </a:tc>
                <a:tc>
                  <a:txBody>
                    <a:bodyPr/>
                    <a:lstStyle/>
                    <a:p>
                      <a:pPr algn="ctr"/>
                      <a:endParaRPr lang="en-US"/>
                    </a:p>
                  </a:txBody>
                  <a:tcPr/>
                </a:tc>
                <a:tc>
                  <a:txBody>
                    <a:bodyPr/>
                    <a:lstStyle/>
                    <a:p>
                      <a:pPr algn="ctr"/>
                      <a:endParaRPr lang="en-US" dirty="0"/>
                    </a:p>
                  </a:txBody>
                  <a:tcPr/>
                </a:tc>
                <a:tc>
                  <a:txBody>
                    <a:bodyPr/>
                    <a:lstStyle/>
                    <a:p>
                      <a:r>
                        <a:rPr lang="ar-JO" dirty="0" smtClean="0"/>
                        <a:t>التدفقات النقدية الداخلة:</a:t>
                      </a:r>
                      <a:endParaRPr lang="en-US" dirty="0"/>
                    </a:p>
                  </a:txBody>
                  <a:tcPr/>
                </a:tc>
              </a:tr>
              <a:tr h="370840">
                <a:tc>
                  <a:txBody>
                    <a:bodyPr/>
                    <a:lstStyle/>
                    <a:p>
                      <a:pPr algn="ctr"/>
                      <a:endParaRPr lang="en-US"/>
                    </a:p>
                  </a:txBody>
                  <a:tcPr/>
                </a:tc>
                <a:tc>
                  <a:txBody>
                    <a:bodyPr/>
                    <a:lstStyle/>
                    <a:p>
                      <a:pPr algn="ctr"/>
                      <a:endParaRPr lang="en-US"/>
                    </a:p>
                  </a:txBody>
                  <a:tcPr/>
                </a:tc>
                <a:tc>
                  <a:txBody>
                    <a:bodyPr/>
                    <a:lstStyle/>
                    <a:p>
                      <a:pPr algn="ctr"/>
                      <a:r>
                        <a:rPr lang="en-US" dirty="0" smtClean="0"/>
                        <a:t>250</a:t>
                      </a:r>
                      <a:endParaRPr lang="en-US" dirty="0"/>
                    </a:p>
                  </a:txBody>
                  <a:tcPr/>
                </a:tc>
                <a:tc>
                  <a:txBody>
                    <a:bodyPr/>
                    <a:lstStyle/>
                    <a:p>
                      <a:r>
                        <a:rPr lang="ar-JO" dirty="0" smtClean="0"/>
                        <a:t>نقدية محصلة من بيع أصول طويلة الأجل ( سيارات،...)</a:t>
                      </a:r>
                      <a:endParaRPr lang="en-US" dirty="0"/>
                    </a:p>
                  </a:txBody>
                  <a:tcPr/>
                </a:tc>
              </a:tr>
              <a:tr h="370840">
                <a:tc>
                  <a:txBody>
                    <a:bodyPr/>
                    <a:lstStyle/>
                    <a:p>
                      <a:pPr algn="ctr"/>
                      <a:endParaRPr lang="en-US"/>
                    </a:p>
                  </a:txBody>
                  <a:tcPr/>
                </a:tc>
                <a:tc>
                  <a:txBody>
                    <a:bodyPr/>
                    <a:lstStyle/>
                    <a:p>
                      <a:pPr algn="ctr"/>
                      <a:r>
                        <a:rPr lang="en-US" dirty="0" smtClean="0"/>
                        <a:t>300</a:t>
                      </a:r>
                      <a:endParaRPr lang="en-US" dirty="0"/>
                    </a:p>
                  </a:txBody>
                  <a:tcPr/>
                </a:tc>
                <a:tc>
                  <a:txBody>
                    <a:bodyPr/>
                    <a:lstStyle/>
                    <a:p>
                      <a:pPr algn="ctr"/>
                      <a:r>
                        <a:rPr lang="en-US" dirty="0" smtClean="0"/>
                        <a:t>50</a:t>
                      </a:r>
                      <a:endParaRPr lang="en-US" dirty="0"/>
                    </a:p>
                  </a:txBody>
                  <a:tcPr/>
                </a:tc>
                <a:tc>
                  <a:txBody>
                    <a:bodyPr/>
                    <a:lstStyle/>
                    <a:p>
                      <a:r>
                        <a:rPr lang="ar-JO" dirty="0" smtClean="0"/>
                        <a:t>نقدية محصلة من استثمارات أوراق مالية طويلة الأجل</a:t>
                      </a:r>
                      <a:endParaRPr lang="en-US" dirty="0"/>
                    </a:p>
                  </a:txBody>
                  <a:tcPr/>
                </a:tc>
              </a:tr>
              <a:tr h="370840">
                <a:tc>
                  <a:txBody>
                    <a:bodyPr/>
                    <a:lstStyle/>
                    <a:p>
                      <a:pPr algn="ctr"/>
                      <a:endParaRPr lang="en-US"/>
                    </a:p>
                  </a:txBody>
                  <a:tcPr/>
                </a:tc>
                <a:tc>
                  <a:txBody>
                    <a:bodyPr/>
                    <a:lstStyle/>
                    <a:p>
                      <a:pPr algn="ctr"/>
                      <a:endParaRPr lang="en-US" dirty="0"/>
                    </a:p>
                  </a:txBody>
                  <a:tcPr/>
                </a:tc>
                <a:tc>
                  <a:txBody>
                    <a:bodyPr/>
                    <a:lstStyle/>
                    <a:p>
                      <a:pPr algn="ctr"/>
                      <a:endParaRPr lang="en-US" dirty="0"/>
                    </a:p>
                  </a:txBody>
                  <a:tcPr/>
                </a:tc>
                <a:tc>
                  <a:txBody>
                    <a:bodyPr/>
                    <a:lstStyle/>
                    <a:p>
                      <a:r>
                        <a:rPr lang="ar-JO" dirty="0" smtClean="0"/>
                        <a:t>التدفقات النقدية الخارجة:</a:t>
                      </a:r>
                      <a:endParaRPr lang="en-US" dirty="0"/>
                    </a:p>
                  </a:txBody>
                  <a:tcPr/>
                </a:tc>
              </a:tr>
              <a:tr h="370840">
                <a:tc>
                  <a:txBody>
                    <a:bodyPr/>
                    <a:lstStyle/>
                    <a:p>
                      <a:pPr algn="ctr"/>
                      <a:endParaRPr lang="en-US"/>
                    </a:p>
                  </a:txBody>
                  <a:tcPr/>
                </a:tc>
                <a:tc>
                  <a:txBody>
                    <a:bodyPr/>
                    <a:lstStyle/>
                    <a:p>
                      <a:pPr algn="ctr"/>
                      <a:endParaRPr lang="en-US"/>
                    </a:p>
                  </a:txBody>
                  <a:tcPr/>
                </a:tc>
                <a:tc>
                  <a:txBody>
                    <a:bodyPr/>
                    <a:lstStyle/>
                    <a:p>
                      <a:pPr algn="ctr"/>
                      <a:r>
                        <a:rPr lang="en-US" dirty="0" smtClean="0"/>
                        <a:t>(400)</a:t>
                      </a:r>
                      <a:endParaRPr lang="en-US" dirty="0"/>
                    </a:p>
                  </a:txBody>
                  <a:tcPr/>
                </a:tc>
                <a:tc>
                  <a:txBody>
                    <a:bodyPr/>
                    <a:lstStyle/>
                    <a:p>
                      <a:r>
                        <a:rPr lang="ar-JO" dirty="0" smtClean="0"/>
                        <a:t>مشتريات أصول طويلة الأجل</a:t>
                      </a:r>
                      <a:endParaRPr lang="en-US" dirty="0"/>
                    </a:p>
                  </a:txBody>
                  <a:tcPr/>
                </a:tc>
              </a:tr>
              <a:tr h="370840">
                <a:tc>
                  <a:txBody>
                    <a:bodyPr/>
                    <a:lstStyle/>
                    <a:p>
                      <a:pPr algn="ctr"/>
                      <a:endParaRPr lang="en-US"/>
                    </a:p>
                  </a:txBody>
                  <a:tcPr/>
                </a:tc>
                <a:tc>
                  <a:txBody>
                    <a:bodyPr/>
                    <a:lstStyle/>
                    <a:p>
                      <a:pPr algn="ctr"/>
                      <a:r>
                        <a:rPr lang="en-US" dirty="0" smtClean="0"/>
                        <a:t>(550)</a:t>
                      </a:r>
                      <a:endParaRPr lang="en-US" dirty="0"/>
                    </a:p>
                  </a:txBody>
                  <a:tcPr/>
                </a:tc>
                <a:tc>
                  <a:txBody>
                    <a:bodyPr/>
                    <a:lstStyle/>
                    <a:p>
                      <a:pPr algn="ctr"/>
                      <a:r>
                        <a:rPr lang="en-US" dirty="0" smtClean="0"/>
                        <a:t>(150)</a:t>
                      </a:r>
                      <a:endParaRPr lang="en-US" dirty="0"/>
                    </a:p>
                  </a:txBody>
                  <a:tcPr/>
                </a:tc>
                <a:tc>
                  <a:txBody>
                    <a:bodyPr/>
                    <a:lstStyle/>
                    <a:p>
                      <a:r>
                        <a:rPr lang="ar-JO" dirty="0" smtClean="0"/>
                        <a:t>مشتريات استثمارات أوراق مالية طويلة الأجل</a:t>
                      </a:r>
                      <a:endParaRPr lang="en-US" dirty="0"/>
                    </a:p>
                  </a:txBody>
                  <a:tcPr/>
                </a:tc>
              </a:tr>
              <a:tr h="37084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dirty="0" smtClean="0"/>
                        <a:t>(250)</a:t>
                      </a:r>
                    </a:p>
                  </a:txBody>
                  <a:tcPr/>
                </a:tc>
                <a:tc>
                  <a:txBody>
                    <a:bodyPr/>
                    <a:lstStyle/>
                    <a:p>
                      <a:pPr algn="ctr"/>
                      <a:endParaRPr lang="en-US"/>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endParaRPr lang="en-US" dirty="0" smtClean="0"/>
                    </a:p>
                  </a:txBody>
                  <a:tcPr/>
                </a:tc>
                <a:tc>
                  <a:txBody>
                    <a:bodyPr/>
                    <a:lstStyle/>
                    <a:p>
                      <a:r>
                        <a:rPr lang="ar-JO" dirty="0" smtClean="0"/>
                        <a:t>صافي التدفقات النقدية من الأنشطة الاستثمارية</a:t>
                      </a:r>
                      <a:endParaRPr lang="en-US" dirty="0"/>
                    </a:p>
                  </a:txBody>
                  <a:tcPr/>
                </a:tc>
              </a:tr>
            </a:tbl>
          </a:graphicData>
        </a:graphic>
      </p:graphicFrame>
    </p:spTree>
    <p:extLst>
      <p:ext uri="{BB962C8B-B14F-4D97-AF65-F5344CB8AC3E}">
        <p14:creationId xmlns:p14="http://schemas.microsoft.com/office/powerpoint/2010/main" val="3740518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val="1259709890"/>
              </p:ext>
            </p:extLst>
          </p:nvPr>
        </p:nvGraphicFramePr>
        <p:xfrm>
          <a:off x="457200" y="908050"/>
          <a:ext cx="8229600" cy="4719320"/>
        </p:xfrm>
        <a:graphic>
          <a:graphicData uri="http://schemas.openxmlformats.org/drawingml/2006/table">
            <a:tbl>
              <a:tblPr firstRow="1" bandRow="1">
                <a:tableStyleId>{5C22544A-7EE6-4342-B048-85BDC9FD1C3A}</a:tableStyleId>
              </a:tblPr>
              <a:tblGrid>
                <a:gridCol w="1018456"/>
                <a:gridCol w="1224136"/>
                <a:gridCol w="1296144"/>
                <a:gridCol w="4690864"/>
              </a:tblGrid>
              <a:tr h="370840">
                <a:tc>
                  <a:txBody>
                    <a:bodyPr/>
                    <a:lstStyle/>
                    <a:p>
                      <a:pPr algn="ctr"/>
                      <a:r>
                        <a:rPr lang="ar-JO" dirty="0" smtClean="0"/>
                        <a:t>كلي</a:t>
                      </a:r>
                      <a:endParaRPr lang="en-US" dirty="0"/>
                    </a:p>
                  </a:txBody>
                  <a:tcPr/>
                </a:tc>
                <a:tc>
                  <a:txBody>
                    <a:bodyPr/>
                    <a:lstStyle/>
                    <a:p>
                      <a:pPr algn="ctr"/>
                      <a:r>
                        <a:rPr lang="ar-JO" dirty="0" smtClean="0"/>
                        <a:t>جزئي</a:t>
                      </a:r>
                      <a:endParaRPr lang="en-US" dirty="0"/>
                    </a:p>
                  </a:txBody>
                  <a:tcPr/>
                </a:tc>
                <a:tc>
                  <a:txBody>
                    <a:bodyPr/>
                    <a:lstStyle/>
                    <a:p>
                      <a:pPr algn="ctr"/>
                      <a:r>
                        <a:rPr lang="ar-JO" dirty="0" smtClean="0"/>
                        <a:t>جزئي</a:t>
                      </a:r>
                      <a:endParaRPr lang="en-US" dirty="0"/>
                    </a:p>
                  </a:txBody>
                  <a:tcPr/>
                </a:tc>
                <a:tc>
                  <a:txBody>
                    <a:bodyPr/>
                    <a:lstStyle/>
                    <a:p>
                      <a:r>
                        <a:rPr lang="ar-JO" dirty="0" smtClean="0"/>
                        <a:t>البيـــــــــــــــــــــــــــــــــــــــــــــــــــــــــان</a:t>
                      </a:r>
                      <a:endParaRPr lang="en-US" dirty="0"/>
                    </a:p>
                  </a:txBody>
                  <a:tcPr/>
                </a:tc>
              </a:tr>
              <a:tr h="370840">
                <a:tc>
                  <a:txBody>
                    <a:bodyPr/>
                    <a:lstStyle/>
                    <a:p>
                      <a:pPr algn="ctr"/>
                      <a:endParaRPr lang="en-US"/>
                    </a:p>
                  </a:txBody>
                  <a:tcPr/>
                </a:tc>
                <a:tc>
                  <a:txBody>
                    <a:bodyPr/>
                    <a:lstStyle/>
                    <a:p>
                      <a:pPr algn="ctr"/>
                      <a:endParaRPr lang="en-US"/>
                    </a:p>
                  </a:txBody>
                  <a:tcPr/>
                </a:tc>
                <a:tc>
                  <a:txBody>
                    <a:bodyPr/>
                    <a:lstStyle/>
                    <a:p>
                      <a:pPr algn="ctr"/>
                      <a:endParaRPr lang="en-US" dirty="0"/>
                    </a:p>
                  </a:txBody>
                  <a:tcPr/>
                </a:tc>
                <a:tc>
                  <a:txBody>
                    <a:bodyPr/>
                    <a:lstStyle/>
                    <a:p>
                      <a:r>
                        <a:rPr lang="en-US" dirty="0" smtClean="0"/>
                        <a:t>3</a:t>
                      </a:r>
                      <a:r>
                        <a:rPr lang="ar-JO" dirty="0" smtClean="0"/>
                        <a:t>-</a:t>
                      </a:r>
                      <a:r>
                        <a:rPr lang="ar-JO" baseline="0" dirty="0" smtClean="0"/>
                        <a:t> التدفقات النقدية من الأنشطة التمويلية</a:t>
                      </a:r>
                      <a:endParaRPr lang="en-US" dirty="0"/>
                    </a:p>
                  </a:txBody>
                  <a:tcPr/>
                </a:tc>
              </a:tr>
              <a:tr h="370840">
                <a:tc>
                  <a:txBody>
                    <a:bodyPr/>
                    <a:lstStyle/>
                    <a:p>
                      <a:pPr algn="ctr"/>
                      <a:endParaRPr lang="en-US"/>
                    </a:p>
                  </a:txBody>
                  <a:tcPr/>
                </a:tc>
                <a:tc>
                  <a:txBody>
                    <a:bodyPr/>
                    <a:lstStyle/>
                    <a:p>
                      <a:pPr algn="ctr"/>
                      <a:endParaRPr lang="en-US"/>
                    </a:p>
                  </a:txBody>
                  <a:tcPr/>
                </a:tc>
                <a:tc>
                  <a:txBody>
                    <a:bodyPr/>
                    <a:lstStyle/>
                    <a:p>
                      <a:pPr algn="ctr"/>
                      <a:endParaRPr lang="en-US" dirty="0"/>
                    </a:p>
                  </a:txBody>
                  <a:tcPr/>
                </a:tc>
                <a:tc>
                  <a:txBody>
                    <a:bodyPr/>
                    <a:lstStyle/>
                    <a:p>
                      <a:r>
                        <a:rPr lang="ar-JO" dirty="0" smtClean="0"/>
                        <a:t>التدفقات النقدية الداخلة:</a:t>
                      </a:r>
                      <a:endParaRPr lang="en-US" dirty="0"/>
                    </a:p>
                  </a:txBody>
                  <a:tcPr/>
                </a:tc>
              </a:tr>
              <a:tr h="370840">
                <a:tc>
                  <a:txBody>
                    <a:bodyPr/>
                    <a:lstStyle/>
                    <a:p>
                      <a:pPr algn="ctr"/>
                      <a:endParaRPr lang="en-US"/>
                    </a:p>
                  </a:txBody>
                  <a:tcPr/>
                </a:tc>
                <a:tc>
                  <a:txBody>
                    <a:bodyPr/>
                    <a:lstStyle/>
                    <a:p>
                      <a:pPr algn="ctr"/>
                      <a:endParaRPr lang="en-US"/>
                    </a:p>
                  </a:txBody>
                  <a:tcPr/>
                </a:tc>
                <a:tc>
                  <a:txBody>
                    <a:bodyPr/>
                    <a:lstStyle/>
                    <a:p>
                      <a:pPr algn="ctr"/>
                      <a:r>
                        <a:rPr lang="en-US" dirty="0" smtClean="0"/>
                        <a:t>300</a:t>
                      </a:r>
                      <a:endParaRPr lang="en-US" dirty="0"/>
                    </a:p>
                  </a:txBody>
                  <a:tcPr/>
                </a:tc>
                <a:tc>
                  <a:txBody>
                    <a:bodyPr/>
                    <a:lstStyle/>
                    <a:p>
                      <a:r>
                        <a:rPr lang="ar-JO" dirty="0" smtClean="0"/>
                        <a:t>نقدية محصلة من اصدار أسهم عادية بزيادة رأس</a:t>
                      </a:r>
                      <a:r>
                        <a:rPr lang="ar-JO" baseline="0" dirty="0" smtClean="0"/>
                        <a:t> المال</a:t>
                      </a:r>
                      <a:endParaRPr lang="en-US" dirty="0"/>
                    </a:p>
                  </a:txBody>
                  <a:tcPr/>
                </a:tc>
              </a:tr>
              <a:tr h="370840">
                <a:tc>
                  <a:txBody>
                    <a:bodyPr/>
                    <a:lstStyle/>
                    <a:p>
                      <a:pPr algn="ctr"/>
                      <a:endParaRPr lang="en-US"/>
                    </a:p>
                  </a:txBody>
                  <a:tcPr/>
                </a:tc>
                <a:tc>
                  <a:txBody>
                    <a:bodyPr/>
                    <a:lstStyle/>
                    <a:p>
                      <a:pPr algn="ctr"/>
                      <a:r>
                        <a:rPr lang="en-US" dirty="0" smtClean="0"/>
                        <a:t>300</a:t>
                      </a:r>
                      <a:endParaRPr lang="en-US" dirty="0"/>
                    </a:p>
                  </a:txBody>
                  <a:tcPr/>
                </a:tc>
                <a:tc>
                  <a:txBody>
                    <a:bodyPr/>
                    <a:lstStyle/>
                    <a:p>
                      <a:pPr algn="ctr"/>
                      <a:r>
                        <a:rPr lang="en-US" dirty="0" smtClean="0"/>
                        <a:t>100</a:t>
                      </a:r>
                      <a:endParaRPr lang="en-US" dirty="0"/>
                    </a:p>
                  </a:txBody>
                  <a:tcPr/>
                </a:tc>
                <a:tc>
                  <a:txBody>
                    <a:bodyPr/>
                    <a:lstStyle/>
                    <a:p>
                      <a:r>
                        <a:rPr lang="ar-JO" dirty="0" smtClean="0"/>
                        <a:t>نقدية محصلة من سندات دين ( اقتراض</a:t>
                      </a:r>
                      <a:r>
                        <a:rPr lang="ar-JO" baseline="0" dirty="0" smtClean="0"/>
                        <a:t> بنكي طويل الأجل)</a:t>
                      </a:r>
                      <a:endParaRPr lang="en-US" dirty="0"/>
                    </a:p>
                  </a:txBody>
                  <a:tcPr/>
                </a:tc>
              </a:tr>
              <a:tr h="370840">
                <a:tc>
                  <a:txBody>
                    <a:bodyPr/>
                    <a:lstStyle/>
                    <a:p>
                      <a:pPr algn="ctr"/>
                      <a:endParaRPr lang="en-US"/>
                    </a:p>
                  </a:txBody>
                  <a:tcPr/>
                </a:tc>
                <a:tc>
                  <a:txBody>
                    <a:bodyPr/>
                    <a:lstStyle/>
                    <a:p>
                      <a:pPr algn="ctr"/>
                      <a:endParaRPr lang="en-US" dirty="0"/>
                    </a:p>
                  </a:txBody>
                  <a:tcPr/>
                </a:tc>
                <a:tc>
                  <a:txBody>
                    <a:bodyPr/>
                    <a:lstStyle/>
                    <a:p>
                      <a:pPr algn="ctr"/>
                      <a:endParaRPr lang="en-US" dirty="0"/>
                    </a:p>
                  </a:txBody>
                  <a:tcPr/>
                </a:tc>
                <a:tc>
                  <a:txBody>
                    <a:bodyPr/>
                    <a:lstStyle/>
                    <a:p>
                      <a:r>
                        <a:rPr lang="ar-JO" dirty="0" smtClean="0"/>
                        <a:t>التدفقات النقدية الخارجة:</a:t>
                      </a:r>
                      <a:endParaRPr lang="en-US" dirty="0"/>
                    </a:p>
                  </a:txBody>
                  <a:tcPr/>
                </a:tc>
              </a:tr>
              <a:tr h="370840">
                <a:tc>
                  <a:txBody>
                    <a:bodyPr/>
                    <a:lstStyle/>
                    <a:p>
                      <a:pPr algn="ctr"/>
                      <a:endParaRPr lang="en-US"/>
                    </a:p>
                  </a:txBody>
                  <a:tcPr/>
                </a:tc>
                <a:tc>
                  <a:txBody>
                    <a:bodyPr/>
                    <a:lstStyle/>
                    <a:p>
                      <a:pPr algn="ctr"/>
                      <a:endParaRPr lang="en-US"/>
                    </a:p>
                  </a:txBody>
                  <a:tcPr/>
                </a:tc>
                <a:tc>
                  <a:txBody>
                    <a:bodyPr/>
                    <a:lstStyle/>
                    <a:p>
                      <a:pPr algn="ctr"/>
                      <a:r>
                        <a:rPr lang="en-US" dirty="0" smtClean="0"/>
                        <a:t>(60)</a:t>
                      </a:r>
                      <a:endParaRPr lang="en-US" dirty="0"/>
                    </a:p>
                  </a:txBody>
                  <a:tcPr/>
                </a:tc>
                <a:tc>
                  <a:txBody>
                    <a:bodyPr/>
                    <a:lstStyle/>
                    <a:p>
                      <a:r>
                        <a:rPr lang="ar-JO" dirty="0" smtClean="0"/>
                        <a:t>توزيعات أرباح نقدية على المساهمين</a:t>
                      </a:r>
                      <a:endParaRPr lang="en-US" dirty="0"/>
                    </a:p>
                  </a:txBody>
                  <a:tcPr/>
                </a:tc>
              </a:tr>
              <a:tr h="370840">
                <a:tc>
                  <a:txBody>
                    <a:bodyPr/>
                    <a:lstStyle/>
                    <a:p>
                      <a:pPr algn="ctr"/>
                      <a:endParaRPr lang="en-US" dirty="0"/>
                    </a:p>
                  </a:txBody>
                  <a:tcPr/>
                </a:tc>
                <a:tc>
                  <a:txBody>
                    <a:bodyPr/>
                    <a:lstStyle/>
                    <a:p>
                      <a:pPr algn="ctr"/>
                      <a:r>
                        <a:rPr lang="en-US" dirty="0" smtClean="0"/>
                        <a:t>(260)</a:t>
                      </a:r>
                      <a:endParaRPr lang="en-US"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dirty="0" smtClean="0"/>
                        <a:t>(200)</a:t>
                      </a:r>
                    </a:p>
                  </a:txBody>
                  <a:tcPr/>
                </a:tc>
                <a:tc>
                  <a:txBody>
                    <a:bodyPr/>
                    <a:lstStyle/>
                    <a:p>
                      <a:r>
                        <a:rPr lang="ar-JO" dirty="0" smtClean="0"/>
                        <a:t>تسديدات</a:t>
                      </a:r>
                      <a:r>
                        <a:rPr lang="ar-JO" baseline="0" dirty="0" smtClean="0"/>
                        <a:t> قروض  بنكية طويلة الأجل ( لا تشمل الفوائد )</a:t>
                      </a:r>
                      <a:endParaRPr lang="en-US" dirty="0"/>
                    </a:p>
                  </a:txBody>
                  <a:tcPr/>
                </a:tc>
              </a:tr>
              <a:tr h="370840">
                <a:tc>
                  <a:txBody>
                    <a:bodyPr/>
                    <a:lstStyle/>
                    <a:p>
                      <a:pPr algn="ctr"/>
                      <a:r>
                        <a:rPr lang="en-US" dirty="0" smtClean="0"/>
                        <a:t>40</a:t>
                      </a:r>
                      <a:endParaRPr lang="en-US" dirty="0"/>
                    </a:p>
                  </a:txBody>
                  <a:tcPr/>
                </a:tc>
                <a:tc>
                  <a:txBody>
                    <a:bodyPr/>
                    <a:lstStyle/>
                    <a:p>
                      <a:pPr algn="ctr"/>
                      <a:endParaRPr lang="en-US"/>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endParaRPr lang="en-US" dirty="0" smtClean="0"/>
                    </a:p>
                  </a:txBody>
                  <a:tcPr/>
                </a:tc>
                <a:tc>
                  <a:txBody>
                    <a:bodyPr/>
                    <a:lstStyle/>
                    <a:p>
                      <a:r>
                        <a:rPr lang="ar-JO" dirty="0" smtClean="0"/>
                        <a:t>صافي التدفقات النقدية من الأنشطة التمويلية</a:t>
                      </a:r>
                      <a:endParaRPr lang="en-US" dirty="0"/>
                    </a:p>
                  </a:txBody>
                  <a:tcPr/>
                </a:tc>
              </a:tr>
              <a:tr h="370840">
                <a:tc>
                  <a:txBody>
                    <a:bodyPr/>
                    <a:lstStyle/>
                    <a:p>
                      <a:pPr algn="ctr"/>
                      <a:r>
                        <a:rPr lang="en-US" dirty="0" smtClean="0"/>
                        <a:t>80</a:t>
                      </a:r>
                      <a:endParaRPr lang="en-US" dirty="0"/>
                    </a:p>
                  </a:txBody>
                  <a:tcPr/>
                </a:tc>
                <a:tc>
                  <a:txBody>
                    <a:bodyPr/>
                    <a:lstStyle/>
                    <a:p>
                      <a:pPr algn="ctr"/>
                      <a:endParaRPr lang="en-US"/>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endParaRPr lang="en-US" dirty="0" smtClean="0"/>
                    </a:p>
                  </a:txBody>
                  <a:tcPr/>
                </a:tc>
                <a:tc>
                  <a:txBody>
                    <a:bodyPr/>
                    <a:lstStyle/>
                    <a:p>
                      <a:r>
                        <a:rPr lang="ar-JO" dirty="0" smtClean="0"/>
                        <a:t>صافي التغير الزيادة أو النقصان في النقدية</a:t>
                      </a:r>
                      <a:r>
                        <a:rPr lang="ar-JO" baseline="0" dirty="0" smtClean="0"/>
                        <a:t> خلال العام</a:t>
                      </a:r>
                    </a:p>
                    <a:p>
                      <a:r>
                        <a:rPr lang="ar-JO" baseline="0" dirty="0" smtClean="0"/>
                        <a:t>( </a:t>
                      </a:r>
                      <a:r>
                        <a:rPr lang="en-US" baseline="0" dirty="0" smtClean="0"/>
                        <a:t>1</a:t>
                      </a:r>
                      <a:r>
                        <a:rPr lang="ar-JO" baseline="0" dirty="0" smtClean="0"/>
                        <a:t> + </a:t>
                      </a:r>
                      <a:r>
                        <a:rPr lang="en-US" baseline="0" dirty="0" smtClean="0"/>
                        <a:t>2</a:t>
                      </a:r>
                      <a:r>
                        <a:rPr lang="ar-JO" baseline="0" dirty="0" smtClean="0"/>
                        <a:t> + </a:t>
                      </a:r>
                      <a:r>
                        <a:rPr lang="en-US" baseline="0" dirty="0" smtClean="0"/>
                        <a:t>3</a:t>
                      </a:r>
                      <a:r>
                        <a:rPr lang="ar-JO" baseline="0" dirty="0" smtClean="0"/>
                        <a:t> )</a:t>
                      </a:r>
                      <a:endParaRPr lang="en-US" dirty="0"/>
                    </a:p>
                  </a:txBody>
                  <a:tcPr/>
                </a:tc>
              </a:tr>
              <a:tr h="370840">
                <a:tc>
                  <a:txBody>
                    <a:bodyPr/>
                    <a:lstStyle/>
                    <a:p>
                      <a:pPr algn="ctr"/>
                      <a:r>
                        <a:rPr lang="en-US" dirty="0" smtClean="0"/>
                        <a:t>13</a:t>
                      </a:r>
                      <a:endParaRPr lang="en-US"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endParaRPr lang="en-US" dirty="0" smtClean="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endParaRPr lang="en-US" dirty="0" smtClean="0"/>
                    </a:p>
                  </a:txBody>
                  <a:tcPr/>
                </a:tc>
                <a:tc>
                  <a:txBody>
                    <a:bodyPr/>
                    <a:lstStyle/>
                    <a:p>
                      <a:r>
                        <a:rPr lang="ar-JO" dirty="0" smtClean="0"/>
                        <a:t>رصيد النقدية في بداية العام </a:t>
                      </a:r>
                      <a:r>
                        <a:rPr lang="en-US" dirty="0" smtClean="0"/>
                        <a:t>1</a:t>
                      </a:r>
                      <a:r>
                        <a:rPr lang="ar-JO" dirty="0" smtClean="0"/>
                        <a:t> / </a:t>
                      </a:r>
                      <a:r>
                        <a:rPr lang="en-US" dirty="0" smtClean="0"/>
                        <a:t>1</a:t>
                      </a:r>
                      <a:r>
                        <a:rPr lang="ar-JO" dirty="0" smtClean="0"/>
                        <a:t> / </a:t>
                      </a:r>
                      <a:r>
                        <a:rPr lang="en-US" dirty="0" smtClean="0"/>
                        <a:t>2000</a:t>
                      </a:r>
                      <a:endParaRPr lang="en-US" dirty="0"/>
                    </a:p>
                  </a:txBody>
                  <a:tcPr/>
                </a:tc>
              </a:tr>
              <a:tr h="370840">
                <a:tc>
                  <a:txBody>
                    <a:bodyPr/>
                    <a:lstStyle/>
                    <a:p>
                      <a:pPr algn="ctr"/>
                      <a:r>
                        <a:rPr lang="en-US" dirty="0" smtClean="0"/>
                        <a:t>93</a:t>
                      </a:r>
                      <a:endParaRPr lang="en-US" dirty="0"/>
                    </a:p>
                  </a:txBody>
                  <a:tcPr/>
                </a:tc>
                <a:tc>
                  <a:txBody>
                    <a:bodyPr/>
                    <a:lstStyle/>
                    <a:p>
                      <a:pPr algn="ctr"/>
                      <a:endParaRPr lang="en-US"/>
                    </a:p>
                  </a:txBody>
                  <a:tcPr/>
                </a:tc>
                <a:tc>
                  <a:txBody>
                    <a:bodyPr/>
                    <a:lstStyle/>
                    <a:p>
                      <a:pPr algn="ctr"/>
                      <a:endParaRPr lang="en-US"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JO" dirty="0" smtClean="0"/>
                        <a:t>رصيد النقدية في نهاية العام </a:t>
                      </a:r>
                      <a:r>
                        <a:rPr lang="en-US" dirty="0" smtClean="0"/>
                        <a:t>31</a:t>
                      </a:r>
                      <a:r>
                        <a:rPr lang="ar-JO" dirty="0" smtClean="0"/>
                        <a:t> / </a:t>
                      </a:r>
                      <a:r>
                        <a:rPr lang="en-US" dirty="0" smtClean="0"/>
                        <a:t>12</a:t>
                      </a:r>
                      <a:r>
                        <a:rPr lang="ar-JO" dirty="0" smtClean="0"/>
                        <a:t> / </a:t>
                      </a:r>
                      <a:r>
                        <a:rPr lang="en-US" dirty="0" smtClean="0"/>
                        <a:t>2000</a:t>
                      </a:r>
                    </a:p>
                  </a:txBody>
                  <a:tcPr/>
                </a:tc>
              </a:tr>
            </a:tbl>
          </a:graphicData>
        </a:graphic>
      </p:graphicFrame>
    </p:spTree>
    <p:extLst>
      <p:ext uri="{BB962C8B-B14F-4D97-AF65-F5344CB8AC3E}">
        <p14:creationId xmlns:p14="http://schemas.microsoft.com/office/powerpoint/2010/main" val="2425831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260648"/>
            <a:ext cx="8229600" cy="490066"/>
          </a:xfrm>
        </p:spPr>
        <p:txBody>
          <a:bodyPr>
            <a:noAutofit/>
          </a:bodyPr>
          <a:lstStyle/>
          <a:p>
            <a:pPr algn="r"/>
            <a:r>
              <a:rPr lang="ar-JO" sz="2800" b="1" dirty="0" smtClean="0">
                <a:solidFill>
                  <a:srgbClr val="0070C0"/>
                </a:solidFill>
              </a:rPr>
              <a:t>البيئة التشغيلية لمنظمات الأعمال وتأثيرها على قرارات المدير المالي:</a:t>
            </a:r>
            <a:endParaRPr lang="en-US" sz="2800" b="1" dirty="0">
              <a:solidFill>
                <a:srgbClr val="0070C0"/>
              </a:solidFill>
            </a:endParaRPr>
          </a:p>
        </p:txBody>
      </p:sp>
      <p:sp>
        <p:nvSpPr>
          <p:cNvPr id="3" name="عنصر نائب للمحتوى 2"/>
          <p:cNvSpPr>
            <a:spLocks noGrp="1"/>
          </p:cNvSpPr>
          <p:nvPr>
            <p:ph idx="1"/>
          </p:nvPr>
        </p:nvSpPr>
        <p:spPr>
          <a:xfrm>
            <a:off x="457200" y="1052736"/>
            <a:ext cx="8229600" cy="5073427"/>
          </a:xfrm>
        </p:spPr>
        <p:txBody>
          <a:bodyPr>
            <a:normAutofit lnSpcReduction="10000"/>
          </a:bodyPr>
          <a:lstStyle/>
          <a:p>
            <a:pPr marL="0" indent="0">
              <a:buNone/>
            </a:pPr>
            <a:r>
              <a:rPr lang="ar-JO" sz="2400" dirty="0" smtClean="0"/>
              <a:t>إن منظمات الأعمال تعمل في نظام مفتوح لذلك فهي تتأثر وتؤثر في مكونات هذا النظام والتي يطلق عليها البيئة التشغيلية، لذلك يتوجب على المدير المالي أن يأخذ بعين الاعتبار عناصر هذا النظام عند اتخاذه لأي قرار.</a:t>
            </a:r>
          </a:p>
          <a:p>
            <a:pPr marL="0" indent="0">
              <a:buNone/>
            </a:pPr>
            <a:r>
              <a:rPr lang="ar-JO" sz="2400" b="1" dirty="0" smtClean="0">
                <a:solidFill>
                  <a:srgbClr val="0070C0"/>
                </a:solidFill>
              </a:rPr>
              <a:t>أولاً: الحكومة </a:t>
            </a:r>
            <a:r>
              <a:rPr lang="en-US" sz="2400" b="1" dirty="0" smtClean="0">
                <a:solidFill>
                  <a:srgbClr val="0070C0"/>
                </a:solidFill>
              </a:rPr>
              <a:t>Government</a:t>
            </a:r>
            <a:r>
              <a:rPr lang="ar-JO" sz="2400" b="1" dirty="0" smtClean="0">
                <a:solidFill>
                  <a:srgbClr val="0070C0"/>
                </a:solidFill>
              </a:rPr>
              <a:t>:</a:t>
            </a:r>
          </a:p>
          <a:p>
            <a:pPr marL="0" indent="0">
              <a:buNone/>
            </a:pPr>
            <a:r>
              <a:rPr lang="ar-JO" sz="2400" dirty="0" smtClean="0"/>
              <a:t>تلعب الحكومة دوراً مهماً في جميع جوانب الحياة خاصة في الجوانب الاقتصادية منها، ورغم تفاوت تدخل الحكومة في الاقتصاد من وقت لآخر ومن بلد لآخر إلا أن دورها يتمثل في:</a:t>
            </a:r>
          </a:p>
          <a:p>
            <a:pPr marL="457200" indent="-457200">
              <a:buAutoNum type="arabic1Minus"/>
            </a:pPr>
            <a:r>
              <a:rPr lang="ar-JO" sz="2400" dirty="0" smtClean="0"/>
              <a:t>تهيئة البيئة الاستثمارية.</a:t>
            </a:r>
          </a:p>
          <a:p>
            <a:pPr marL="457200" indent="-457200">
              <a:buAutoNum type="arabic1Minus"/>
            </a:pPr>
            <a:r>
              <a:rPr lang="ar-JO" sz="2400" dirty="0" smtClean="0"/>
              <a:t>توفير المناخ الاستثماري للعمل على تحقيق أفضل معدلات نمو اقتصادي.</a:t>
            </a:r>
          </a:p>
          <a:p>
            <a:pPr marL="0" indent="0">
              <a:buNone/>
            </a:pPr>
            <a:r>
              <a:rPr lang="ar-JO" sz="2400" dirty="0" smtClean="0"/>
              <a:t>ج- تحقيق مستوى عال من الاستخدام الفعال.</a:t>
            </a:r>
          </a:p>
          <a:p>
            <a:pPr marL="0" indent="0">
              <a:buNone/>
            </a:pPr>
            <a:r>
              <a:rPr lang="ar-JO" sz="2400" dirty="0" smtClean="0"/>
              <a:t>ويتم تحقيق ذلك من خلال استخدام السياسات المالية والنقدية التي تمارسها.</a:t>
            </a:r>
          </a:p>
          <a:p>
            <a:pPr marL="0" indent="0">
              <a:buNone/>
            </a:pPr>
            <a:r>
              <a:rPr lang="en-US" sz="2400" b="1" dirty="0">
                <a:solidFill>
                  <a:srgbClr val="65D7FF"/>
                </a:solidFill>
              </a:rPr>
              <a:t>1</a:t>
            </a:r>
            <a:r>
              <a:rPr lang="ar-JO" sz="2400" b="1" dirty="0">
                <a:solidFill>
                  <a:srgbClr val="65D7FF"/>
                </a:solidFill>
              </a:rPr>
              <a:t>- السياسات المالية: </a:t>
            </a:r>
            <a:r>
              <a:rPr lang="en-US" sz="2400" b="1" dirty="0">
                <a:solidFill>
                  <a:srgbClr val="65D7FF"/>
                </a:solidFill>
              </a:rPr>
              <a:t>Fiscal Policy</a:t>
            </a:r>
            <a:endParaRPr lang="ar-JO" sz="2400" b="1" dirty="0">
              <a:solidFill>
                <a:srgbClr val="65D7FF"/>
              </a:solidFill>
            </a:endParaRPr>
          </a:p>
          <a:p>
            <a:pPr marL="0" indent="0">
              <a:buNone/>
            </a:pPr>
            <a:r>
              <a:rPr lang="ar-JO" sz="2000" dirty="0" smtClean="0"/>
              <a:t> وهي تتعلق بالإيرادات والنفقات.</a:t>
            </a:r>
            <a:endParaRPr lang="en-US" sz="2000" dirty="0"/>
          </a:p>
        </p:txBody>
      </p:sp>
    </p:spTree>
    <p:extLst>
      <p:ext uri="{BB962C8B-B14F-4D97-AF65-F5344CB8AC3E}">
        <p14:creationId xmlns:p14="http://schemas.microsoft.com/office/powerpoint/2010/main" val="1890906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6" end="6"/>
                                            </p:txEl>
                                          </p:spTgt>
                                        </p:tgtEl>
                                        <p:attrNameLst>
                                          <p:attrName>style.visibility</p:attrName>
                                        </p:attrNameLst>
                                      </p:cBhvr>
                                      <p:to>
                                        <p:strVal val="visible"/>
                                      </p:to>
                                    </p:set>
                                    <p:animEffect transition="in" filter="fade">
                                      <p:cBhvr>
                                        <p:cTn id="56" dur="1000"/>
                                        <p:tgtEl>
                                          <p:spTgt spid="3">
                                            <p:txEl>
                                              <p:pRg st="6" end="6"/>
                                            </p:txEl>
                                          </p:spTgt>
                                        </p:tgtEl>
                                      </p:cBhvr>
                                    </p:animEffect>
                                    <p:anim calcmode="lin" valueType="num">
                                      <p:cBhvr>
                                        <p:cTn id="5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Effect transition="in" filter="fade">
                                      <p:cBhvr>
                                        <p:cTn id="63" dur="1000"/>
                                        <p:tgtEl>
                                          <p:spTgt spid="3">
                                            <p:txEl>
                                              <p:pRg st="7" end="7"/>
                                            </p:txEl>
                                          </p:spTgt>
                                        </p:tgtEl>
                                      </p:cBhvr>
                                    </p:animEffect>
                                    <p:anim calcmode="lin" valueType="num">
                                      <p:cBhvr>
                                        <p:cTn id="6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8" end="8"/>
                                            </p:txEl>
                                          </p:spTgt>
                                        </p:tgtEl>
                                        <p:attrNameLst>
                                          <p:attrName>style.visibility</p:attrName>
                                        </p:attrNameLst>
                                      </p:cBhvr>
                                      <p:to>
                                        <p:strVal val="visible"/>
                                      </p:to>
                                    </p:set>
                                    <p:animEffect transition="in" filter="fade">
                                      <p:cBhvr>
                                        <p:cTn id="70" dur="1000"/>
                                        <p:tgtEl>
                                          <p:spTgt spid="3">
                                            <p:txEl>
                                              <p:pRg st="8" end="8"/>
                                            </p:txEl>
                                          </p:spTgt>
                                        </p:tgtEl>
                                      </p:cBhvr>
                                    </p:animEffect>
                                    <p:anim calcmode="lin" valueType="num">
                                      <p:cBhvr>
                                        <p:cTn id="71"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5760" y="404664"/>
            <a:ext cx="8229600" cy="5784301"/>
          </a:xfrm>
        </p:spPr>
        <p:txBody>
          <a:bodyPr>
            <a:normAutofit fontScale="85000" lnSpcReduction="20000"/>
          </a:bodyPr>
          <a:lstStyle/>
          <a:p>
            <a:pPr marL="0" indent="0">
              <a:buNone/>
            </a:pPr>
            <a:r>
              <a:rPr lang="ar-JO" sz="2400" b="1" dirty="0" smtClean="0">
                <a:solidFill>
                  <a:srgbClr val="00B0F0"/>
                </a:solidFill>
              </a:rPr>
              <a:t>وتقسم الايرادات إلى:</a:t>
            </a:r>
          </a:p>
          <a:p>
            <a:pPr marL="457200" indent="-457200">
              <a:buAutoNum type="arabic1Minus"/>
            </a:pPr>
            <a:r>
              <a:rPr lang="ar-JO" sz="2400" b="1" dirty="0" smtClean="0"/>
              <a:t>إيرادات عادية:- </a:t>
            </a:r>
            <a:r>
              <a:rPr lang="ar-JO" sz="2400" dirty="0" smtClean="0"/>
              <a:t>وهي التي تكرر دورياً في موازنة الدولة مثل: ( ضريبة الدخل، ضريبة القيمة المضافة، الجمارك، الرسوم والرخص).</a:t>
            </a:r>
          </a:p>
          <a:p>
            <a:pPr marL="0" indent="0">
              <a:buNone/>
            </a:pPr>
            <a:r>
              <a:rPr lang="ar-JO" sz="2400" dirty="0" smtClean="0"/>
              <a:t>فمثلاً: زيادة الضريبة يؤثر سلباً على الشركات بينما زيادة الجمارك تؤثر ايجابياً على الشركات المحلية، والعكس صحيح.</a:t>
            </a:r>
          </a:p>
          <a:p>
            <a:pPr marL="0" indent="0">
              <a:buNone/>
            </a:pPr>
            <a:r>
              <a:rPr lang="ar-JO" sz="2400" dirty="0" smtClean="0"/>
              <a:t>ب- </a:t>
            </a:r>
            <a:r>
              <a:rPr lang="ar-JO" sz="2400" b="1" dirty="0" smtClean="0"/>
              <a:t>ايرادات غير عادية:-</a:t>
            </a:r>
          </a:p>
          <a:p>
            <a:pPr marL="0" indent="0">
              <a:buNone/>
            </a:pPr>
            <a:r>
              <a:rPr lang="ar-JO" sz="2400" dirty="0" smtClean="0"/>
              <a:t>وهي لا تتكر دورياً في موازنة الدولة ومن أهمها القروض والمساعدات الخارجية والقروض الداخلية.</a:t>
            </a:r>
          </a:p>
          <a:p>
            <a:pPr marL="0" indent="0">
              <a:buNone/>
            </a:pPr>
            <a:r>
              <a:rPr lang="ar-JO" sz="2400" b="1" dirty="0" smtClean="0">
                <a:solidFill>
                  <a:srgbClr val="00B0F0"/>
                </a:solidFill>
              </a:rPr>
              <a:t>- النفقات العامة وتتكون من:-</a:t>
            </a:r>
          </a:p>
          <a:p>
            <a:pPr marL="457200" indent="-457200">
              <a:buAutoNum type="arabic1Minus"/>
            </a:pPr>
            <a:r>
              <a:rPr lang="ar-JO" sz="2400" b="1" dirty="0" smtClean="0"/>
              <a:t>نفقات جارية:-</a:t>
            </a:r>
            <a:endParaRPr lang="ar-JO" sz="2400" b="1" dirty="0"/>
          </a:p>
          <a:p>
            <a:pPr marL="0" indent="0">
              <a:buNone/>
            </a:pPr>
            <a:r>
              <a:rPr lang="ar-JO" sz="2400" dirty="0" smtClean="0"/>
              <a:t>وهي نفقات ضرورية لتسيير الجهاز الحكومي مثل: رواتب موظفي الدولة.</a:t>
            </a:r>
          </a:p>
          <a:p>
            <a:pPr marL="0" indent="0">
              <a:buNone/>
            </a:pPr>
            <a:r>
              <a:rPr lang="ar-JO" sz="2400" b="1" dirty="0" smtClean="0"/>
              <a:t>ب- نفقات رأس المال:-</a:t>
            </a:r>
          </a:p>
          <a:p>
            <a:pPr marL="0" indent="0">
              <a:buNone/>
            </a:pPr>
            <a:r>
              <a:rPr lang="ar-JO" sz="2400" dirty="0" smtClean="0"/>
              <a:t>وهي النفقات التي تؤدي إلى زيادة رأس المال القومي التي تؤثر في تحريك النشاط الاقتصادي داخل الدولة.</a:t>
            </a:r>
          </a:p>
          <a:p>
            <a:pPr marL="0" indent="0">
              <a:buNone/>
            </a:pPr>
            <a:r>
              <a:rPr lang="en-US" sz="2800" b="1" dirty="0" smtClean="0">
                <a:solidFill>
                  <a:srgbClr val="00B0F0"/>
                </a:solidFill>
              </a:rPr>
              <a:t>2</a:t>
            </a:r>
            <a:r>
              <a:rPr lang="ar-JO" sz="2800" b="1" dirty="0" smtClean="0">
                <a:solidFill>
                  <a:srgbClr val="00B0F0"/>
                </a:solidFill>
              </a:rPr>
              <a:t>- السياسية النقدية:-</a:t>
            </a:r>
          </a:p>
          <a:p>
            <a:pPr marL="0" indent="0">
              <a:buNone/>
            </a:pPr>
            <a:r>
              <a:rPr lang="ar-JO" sz="2400" b="1" dirty="0" smtClean="0"/>
              <a:t>تهدف هذه السياسة إلى:-</a:t>
            </a:r>
          </a:p>
          <a:p>
            <a:pPr marL="457200" indent="-457200">
              <a:buAutoNum type="arabic1Minus"/>
            </a:pPr>
            <a:r>
              <a:rPr lang="ar-JO" sz="2400" dirty="0" smtClean="0"/>
              <a:t>الحفاظ على القوة الشرائية لوحدة النقد.</a:t>
            </a:r>
          </a:p>
          <a:p>
            <a:pPr marL="457200" indent="-457200">
              <a:buAutoNum type="arabic1Minus"/>
            </a:pPr>
            <a:r>
              <a:rPr lang="ar-JO" sz="2400" dirty="0" smtClean="0"/>
              <a:t>الحد من زيادة معدلات التضخم.</a:t>
            </a:r>
          </a:p>
          <a:p>
            <a:pPr marL="0" indent="0">
              <a:buNone/>
            </a:pPr>
            <a:r>
              <a:rPr lang="ar-JO" sz="2400" dirty="0" smtClean="0"/>
              <a:t>ج- العمل على زيادة معدلات النمو الاقتصادي في الدولة. </a:t>
            </a:r>
          </a:p>
        </p:txBody>
      </p:sp>
    </p:spTree>
    <p:extLst>
      <p:ext uri="{BB962C8B-B14F-4D97-AF65-F5344CB8AC3E}">
        <p14:creationId xmlns:p14="http://schemas.microsoft.com/office/powerpoint/2010/main" val="1968980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3">
                                            <p:txEl>
                                              <p:pRg st="14" end="14"/>
                                            </p:txEl>
                                          </p:spTgt>
                                        </p:tgtEl>
                                        <p:attrNameLst>
                                          <p:attrName>style.visibility</p:attrName>
                                        </p:attrNameLst>
                                      </p:cBhvr>
                                      <p:to>
                                        <p:strVal val="visible"/>
                                      </p:to>
                                    </p:set>
                                    <p:anim calcmode="lin" valueType="num">
                                      <p:cBhvr additive="base">
                                        <p:cTn id="91"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260648"/>
            <a:ext cx="8229600" cy="5865515"/>
          </a:xfrm>
        </p:spPr>
        <p:txBody>
          <a:bodyPr>
            <a:normAutofit/>
          </a:bodyPr>
          <a:lstStyle/>
          <a:p>
            <a:pPr marL="0" indent="0">
              <a:buNone/>
            </a:pPr>
            <a:r>
              <a:rPr lang="ar-JO" sz="2000" dirty="0" smtClean="0"/>
              <a:t>- الجهة المسؤولة عن استخدام وتنفيذ السياسة النقدية هي البنك المركزي في الدول.</a:t>
            </a:r>
          </a:p>
          <a:p>
            <a:pPr marL="0" indent="0">
              <a:buNone/>
            </a:pPr>
            <a:r>
              <a:rPr lang="ar-JO" sz="2000" dirty="0" smtClean="0"/>
              <a:t>ويعتبر بنك لدولة – فمثلاً- :-</a:t>
            </a:r>
          </a:p>
          <a:p>
            <a:pPr marL="0" indent="0">
              <a:buNone/>
            </a:pPr>
            <a:r>
              <a:rPr lang="ar-JO" sz="2000" dirty="0" smtClean="0"/>
              <a:t>عند رفع البنك لنسبة الفائدة فإنه يحد من قوة المنشأة على الاقتراض فيتجه المدير المالي إلى توفير الأموال من مصادر أخرى.</a:t>
            </a:r>
          </a:p>
          <a:p>
            <a:pPr>
              <a:buFontTx/>
              <a:buChar char="-"/>
            </a:pPr>
            <a:r>
              <a:rPr lang="ar-JO" sz="2000" dirty="0" smtClean="0"/>
              <a:t>يقوم البنك المركزي بمراقبة الكتلة النقدية أي (عرض النقود) </a:t>
            </a:r>
            <a:r>
              <a:rPr lang="en-US" sz="2000" dirty="0" smtClean="0"/>
              <a:t>Money Supply</a:t>
            </a:r>
            <a:r>
              <a:rPr lang="ar-JO" sz="2000" dirty="0" smtClean="0"/>
              <a:t> لتحريك الاقتصاد ومحاربة التضخم – والذي يقصد به الارتفاع </a:t>
            </a:r>
            <a:r>
              <a:rPr lang="ar-JO" sz="2000" dirty="0"/>
              <a:t>في </a:t>
            </a:r>
            <a:r>
              <a:rPr lang="en-US" sz="2000" dirty="0" smtClean="0"/>
              <a:t> </a:t>
            </a:r>
            <a:r>
              <a:rPr lang="ar-JO" sz="2000" dirty="0" smtClean="0"/>
              <a:t>متوسط الأسعار.</a:t>
            </a:r>
          </a:p>
          <a:p>
            <a:pPr>
              <a:buFontTx/>
              <a:buChar char="-"/>
            </a:pPr>
            <a:r>
              <a:rPr lang="ar-JO" sz="2000" dirty="0" smtClean="0"/>
              <a:t>ففي حالة الكساد يقوم البنك المركزي بالعمل على زيادة الكتلة النقدية (عرض النقود) وذلك من خلال استخدامه لأدوات السياسة النقدية المتمثل في:-</a:t>
            </a:r>
          </a:p>
          <a:p>
            <a:pPr marL="0" indent="0">
              <a:buNone/>
            </a:pPr>
            <a:r>
              <a:rPr lang="ar-JO" sz="2000" b="1" dirty="0" smtClean="0"/>
              <a:t>أ- عمليات السوق المفتوح: </a:t>
            </a:r>
            <a:r>
              <a:rPr lang="ar-JO" sz="2000" dirty="0" smtClean="0"/>
              <a:t>حيث يدخل مشترياً للأوراق المالية مما يؤدي إلى زيادة السيولة لدى البنوك التجارية وبالتالي زيادة قدرتها على منح الائتمان.</a:t>
            </a:r>
          </a:p>
          <a:p>
            <a:pPr marL="0" indent="0">
              <a:buNone/>
            </a:pPr>
            <a:r>
              <a:rPr lang="ar-JO" sz="2000" b="1" dirty="0" smtClean="0"/>
              <a:t>ب- خفض معدلات الفائدة ( معدل إعادة </a:t>
            </a:r>
            <a:r>
              <a:rPr lang="ar-JO" sz="2000" b="1" dirty="0" smtClean="0"/>
              <a:t>ال</a:t>
            </a:r>
            <a:r>
              <a:rPr lang="ar-SA" sz="2000" b="1" dirty="0" smtClean="0"/>
              <a:t>خص</a:t>
            </a:r>
            <a:r>
              <a:rPr lang="ar-JO" sz="2000" b="1" dirty="0" smtClean="0"/>
              <a:t>م </a:t>
            </a:r>
            <a:r>
              <a:rPr lang="ar-JO" sz="2000" b="1" dirty="0" smtClean="0"/>
              <a:t>):</a:t>
            </a:r>
            <a:r>
              <a:rPr lang="ar-JO" sz="2000" dirty="0" smtClean="0"/>
              <a:t> مما يشجع البنوك على إعادة خصم الأوراق التجارية لدى البنك المركزي وبالتالي زيادة النقود لديها وبالتالي زيادة قدرتها على عرض النقود .</a:t>
            </a:r>
          </a:p>
          <a:p>
            <a:pPr marL="0" indent="0">
              <a:buNone/>
            </a:pPr>
            <a:r>
              <a:rPr lang="ar-JO" sz="2000" b="1" dirty="0" smtClean="0"/>
              <a:t>ج- خفض نسبة الاحتياطي النقدي الالزامي</a:t>
            </a:r>
            <a:r>
              <a:rPr lang="ar-JO" sz="2000" dirty="0" smtClean="0"/>
              <a:t>: وهي أكثر الأدوات فاعلية مما يؤدي إلى زيادة قدرة البنوك على عرض النقود.</a:t>
            </a:r>
          </a:p>
          <a:p>
            <a:pPr>
              <a:buFontTx/>
              <a:buChar char="-"/>
            </a:pPr>
            <a:r>
              <a:rPr lang="ar-JO" sz="2000" b="1" dirty="0" smtClean="0"/>
              <a:t>أما إذا أراد خفض الكتلة النقدية كما  حالة التضخم فإنه يقوم بالعكس تماماً في طريقة استخدامه لهذه الأدوات.</a:t>
            </a:r>
          </a:p>
          <a:p>
            <a:pPr marL="0" indent="0">
              <a:buNone/>
            </a:pPr>
            <a:endParaRPr lang="ar-JO" sz="2000" dirty="0" smtClean="0"/>
          </a:p>
        </p:txBody>
      </p:sp>
    </p:spTree>
    <p:extLst>
      <p:ext uri="{BB962C8B-B14F-4D97-AF65-F5344CB8AC3E}">
        <p14:creationId xmlns:p14="http://schemas.microsoft.com/office/powerpoint/2010/main" val="1367141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Effect transition="in" filter="fade">
                                      <p:cBhvr>
                                        <p:cTn id="56" dur="1000"/>
                                        <p:tgtEl>
                                          <p:spTgt spid="2">
                                            <p:txEl>
                                              <p:pRg st="7" end="7"/>
                                            </p:txEl>
                                          </p:spTgt>
                                        </p:tgtEl>
                                      </p:cBhvr>
                                    </p:animEffect>
                                    <p:anim calcmode="lin" valueType="num">
                                      <p:cBhvr>
                                        <p:cTn id="5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2">
                                            <p:txEl>
                                              <p:pRg st="8" end="8"/>
                                            </p:txEl>
                                          </p:spTgt>
                                        </p:tgtEl>
                                        <p:attrNameLst>
                                          <p:attrName>style.visibility</p:attrName>
                                        </p:attrNameLst>
                                      </p:cBhvr>
                                      <p:to>
                                        <p:strVal val="visible"/>
                                      </p:to>
                                    </p:set>
                                    <p:animEffect transition="in" filter="fade">
                                      <p:cBhvr>
                                        <p:cTn id="63" dur="1000"/>
                                        <p:tgtEl>
                                          <p:spTgt spid="2">
                                            <p:txEl>
                                              <p:pRg st="8" end="8"/>
                                            </p:txEl>
                                          </p:spTgt>
                                        </p:tgtEl>
                                      </p:cBhvr>
                                    </p:animEffect>
                                    <p:anim calcmode="lin" valueType="num">
                                      <p:cBhvr>
                                        <p:cTn id="64"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395536" y="260648"/>
            <a:ext cx="8229600" cy="6381328"/>
          </a:xfrm>
        </p:spPr>
        <p:txBody>
          <a:bodyPr>
            <a:normAutofit lnSpcReduction="10000"/>
          </a:bodyPr>
          <a:lstStyle/>
          <a:p>
            <a:pPr marL="0" indent="0">
              <a:buNone/>
            </a:pPr>
            <a:r>
              <a:rPr lang="ar-JO" sz="2000" b="1" dirty="0" smtClean="0">
                <a:solidFill>
                  <a:srgbClr val="00B0F0"/>
                </a:solidFill>
              </a:rPr>
              <a:t>ثانياً: الضريبة على الدخل</a:t>
            </a:r>
          </a:p>
          <a:p>
            <a:pPr marL="0" indent="0">
              <a:buNone/>
            </a:pPr>
            <a:r>
              <a:rPr lang="ar-JO" sz="2000" dirty="0" smtClean="0"/>
              <a:t>هي أحد العناصر الخارجية التي تؤثر على منشأة الأعمال:</a:t>
            </a:r>
          </a:p>
          <a:p>
            <a:pPr marL="0" indent="0">
              <a:buNone/>
            </a:pPr>
            <a:r>
              <a:rPr lang="en-US" sz="2000" dirty="0" smtClean="0"/>
              <a:t>1</a:t>
            </a:r>
            <a:r>
              <a:rPr lang="ar-JO" sz="2000" dirty="0" smtClean="0"/>
              <a:t>- تؤثر بشكل مباشر على قرارات المدير المالي سواء كانت قرارات تمويلية أو استثمارية.</a:t>
            </a:r>
          </a:p>
          <a:p>
            <a:pPr marL="0" indent="0">
              <a:buNone/>
            </a:pPr>
            <a:r>
              <a:rPr lang="en-US" sz="2000" dirty="0" smtClean="0"/>
              <a:t>2</a:t>
            </a:r>
            <a:r>
              <a:rPr lang="ar-JO" sz="2000" dirty="0" smtClean="0"/>
              <a:t>- تؤثر على اختيار الشكل القانوني للمنشأة التي سيتم العمل بها.</a:t>
            </a:r>
          </a:p>
          <a:p>
            <a:pPr>
              <a:buFontTx/>
              <a:buChar char="-"/>
            </a:pPr>
            <a:r>
              <a:rPr lang="ar-JO" sz="2000" dirty="0" smtClean="0"/>
              <a:t>تعتبر الضرائب على الدخل في العديد من الدول المصدر الأساسي في تمويل نفقاتها وتأخذ هذه الضرائب عدة أشكال:-</a:t>
            </a:r>
          </a:p>
          <a:p>
            <a:pPr marL="0" indent="0">
              <a:buNone/>
            </a:pPr>
            <a:r>
              <a:rPr lang="ar-JO" sz="2000" dirty="0" smtClean="0"/>
              <a:t> أ- ضريبة الدخل الشخصي.</a:t>
            </a:r>
          </a:p>
          <a:p>
            <a:pPr marL="0" indent="0">
              <a:buNone/>
            </a:pPr>
            <a:r>
              <a:rPr lang="ar-JO" sz="2000" dirty="0" smtClean="0"/>
              <a:t> ب- الضريبة على الثروة.</a:t>
            </a:r>
          </a:p>
          <a:p>
            <a:pPr marL="0" indent="0">
              <a:buNone/>
            </a:pPr>
            <a:r>
              <a:rPr lang="ar-JO" sz="2000" dirty="0" smtClean="0"/>
              <a:t>ج- الضريبة على أرباح منشآت الاعمال.</a:t>
            </a:r>
          </a:p>
          <a:p>
            <a:pPr marL="0" indent="0">
              <a:buNone/>
            </a:pPr>
            <a:r>
              <a:rPr lang="ar-JO" sz="2000" dirty="0"/>
              <a:t> </a:t>
            </a:r>
            <a:r>
              <a:rPr lang="ar-JO" sz="2000" dirty="0" smtClean="0"/>
              <a:t>د- الضريبة على المبيعات.</a:t>
            </a:r>
          </a:p>
          <a:p>
            <a:pPr marL="0" indent="0">
              <a:buNone/>
            </a:pPr>
            <a:r>
              <a:rPr lang="ar-JO" sz="2000" dirty="0" smtClean="0"/>
              <a:t>- تعرف الضريبة بأنها اقتطاع نقدي أو فريضة نقدية، تدفع جبراً إلى الدولة أو إحدى الهيئات العامة المحلية بصفة نهائية، والجبر قانونياً وليس معنوياً.</a:t>
            </a:r>
          </a:p>
          <a:p>
            <a:pPr marL="0" indent="0">
              <a:buNone/>
            </a:pPr>
            <a:r>
              <a:rPr lang="ar-JO" sz="2000" dirty="0" smtClean="0"/>
              <a:t>بدأت حتى القرن السابع عشر حيث أصبحت وسيلة دائمة وإجبارية لدخل الدولة، تلجأ إليها الدولة      أ- لضمان كيانها ب- استمرار الحياة الاجتماعية بانتظام.</a:t>
            </a:r>
          </a:p>
          <a:p>
            <a:pPr marL="0" indent="0">
              <a:buNone/>
            </a:pPr>
            <a:r>
              <a:rPr lang="ar-JO" sz="2000" dirty="0"/>
              <a:t> </a:t>
            </a:r>
            <a:r>
              <a:rPr lang="ar-JO" sz="2000" dirty="0" smtClean="0"/>
              <a:t>- الضريبة شبيهة بقسط تأمين يدفعه الممول سنوياً لضمان رأسماله ولتحميه الحكومة من كل عدوان وكل ضرر.</a:t>
            </a:r>
          </a:p>
          <a:p>
            <a:pPr marL="0" indent="0">
              <a:buNone/>
            </a:pPr>
            <a:r>
              <a:rPr lang="ar-JO" sz="2000" dirty="0" smtClean="0"/>
              <a:t>- توجد علاقة بين مقدار الضريبة وحالة الممول المالية.</a:t>
            </a:r>
          </a:p>
          <a:p>
            <a:pPr marL="0" indent="0">
              <a:buNone/>
            </a:pPr>
            <a:r>
              <a:rPr lang="ar-JO" sz="2000" dirty="0"/>
              <a:t> </a:t>
            </a:r>
            <a:r>
              <a:rPr lang="ar-JO" sz="2000" dirty="0" smtClean="0"/>
              <a:t>   ففي حين أن الحكومة توفر للأفراد أو الجماعات الحماية والبيئة الاقتصادية الملائمة لنمو أعمالهم لذلك لا بد من وجود نصيب لها في هذه الاستثمارات تحصل عليه عن طريق فرض الضرائب.</a:t>
            </a:r>
          </a:p>
        </p:txBody>
      </p:sp>
    </p:spTree>
    <p:extLst>
      <p:ext uri="{BB962C8B-B14F-4D97-AF65-F5344CB8AC3E}">
        <p14:creationId xmlns:p14="http://schemas.microsoft.com/office/powerpoint/2010/main" val="1650631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 calcmode="lin" valueType="num">
                                      <p:cBhvr additive="base">
                                        <p:cTn id="4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
                                            <p:txEl>
                                              <p:pRg st="8" end="8"/>
                                            </p:txEl>
                                          </p:spTgt>
                                        </p:tgtEl>
                                        <p:attrNameLst>
                                          <p:attrName>style.visibility</p:attrName>
                                        </p:attrNameLst>
                                      </p:cBhvr>
                                      <p:to>
                                        <p:strVal val="visible"/>
                                      </p:to>
                                    </p:set>
                                    <p:anim calcmode="lin" valueType="num">
                                      <p:cBhvr additive="base">
                                        <p:cTn id="5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
                                            <p:txEl>
                                              <p:pRg st="9" end="9"/>
                                            </p:txEl>
                                          </p:spTgt>
                                        </p:tgtEl>
                                        <p:attrNameLst>
                                          <p:attrName>style.visibility</p:attrName>
                                        </p:attrNameLst>
                                      </p:cBhvr>
                                      <p:to>
                                        <p:strVal val="visible"/>
                                      </p:to>
                                    </p:set>
                                    <p:anim calcmode="lin" valueType="num">
                                      <p:cBhvr additive="base">
                                        <p:cTn id="61"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
                                            <p:txEl>
                                              <p:pRg st="10" end="10"/>
                                            </p:txEl>
                                          </p:spTgt>
                                        </p:tgtEl>
                                        <p:attrNameLst>
                                          <p:attrName>style.visibility</p:attrName>
                                        </p:attrNameLst>
                                      </p:cBhvr>
                                      <p:to>
                                        <p:strVal val="visible"/>
                                      </p:to>
                                    </p:set>
                                    <p:anim calcmode="lin" valueType="num">
                                      <p:cBhvr additive="base">
                                        <p:cTn id="67"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2">
                                            <p:txEl>
                                              <p:pRg st="11" end="11"/>
                                            </p:txEl>
                                          </p:spTgt>
                                        </p:tgtEl>
                                        <p:attrNameLst>
                                          <p:attrName>style.visibility</p:attrName>
                                        </p:attrNameLst>
                                      </p:cBhvr>
                                      <p:to>
                                        <p:strVal val="visible"/>
                                      </p:to>
                                    </p:set>
                                    <p:anim calcmode="lin" valueType="num">
                                      <p:cBhvr additive="base">
                                        <p:cTn id="73"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2">
                                            <p:txEl>
                                              <p:pRg st="12" end="12"/>
                                            </p:txEl>
                                          </p:spTgt>
                                        </p:tgtEl>
                                        <p:attrNameLst>
                                          <p:attrName>style.visibility</p:attrName>
                                        </p:attrNameLst>
                                      </p:cBhvr>
                                      <p:to>
                                        <p:strVal val="visible"/>
                                      </p:to>
                                    </p:set>
                                    <p:anim calcmode="lin" valueType="num">
                                      <p:cBhvr additive="base">
                                        <p:cTn id="79"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2">
                                            <p:txEl>
                                              <p:pRg st="13" end="13"/>
                                            </p:txEl>
                                          </p:spTgt>
                                        </p:tgtEl>
                                        <p:attrNameLst>
                                          <p:attrName>style.visibility</p:attrName>
                                        </p:attrNameLst>
                                      </p:cBhvr>
                                      <p:to>
                                        <p:strVal val="visible"/>
                                      </p:to>
                                    </p:set>
                                    <p:anim calcmode="lin" valueType="num">
                                      <p:cBhvr additive="base">
                                        <p:cTn id="85" dur="500" fill="hold"/>
                                        <p:tgtEl>
                                          <p:spTgt spid="2">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2">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332656"/>
            <a:ext cx="8229600" cy="5793507"/>
          </a:xfrm>
        </p:spPr>
        <p:txBody>
          <a:bodyPr>
            <a:normAutofit/>
          </a:bodyPr>
          <a:lstStyle/>
          <a:p>
            <a:pPr marL="0" indent="0">
              <a:buNone/>
            </a:pPr>
            <a:r>
              <a:rPr lang="ar-JO" sz="2000" dirty="0" smtClean="0"/>
              <a:t>- تقوم ضريبة الدخل التي تفرض على منشآت الأعمال بدور مهم في القرارات المالية التي تتخذها هذه المنشآت فمثلاً:-</a:t>
            </a:r>
          </a:p>
          <a:p>
            <a:pPr marL="0" indent="0">
              <a:buNone/>
            </a:pPr>
            <a:r>
              <a:rPr lang="en-US" sz="2000" b="1" dirty="0" smtClean="0"/>
              <a:t>1</a:t>
            </a:r>
            <a:r>
              <a:rPr lang="ar-JO" sz="2000" b="1" dirty="0" smtClean="0"/>
              <a:t>- الاختيار بين شراء الأصول أو بين استئجارها.</a:t>
            </a:r>
          </a:p>
          <a:p>
            <a:pPr marL="0" indent="0">
              <a:buNone/>
            </a:pPr>
            <a:r>
              <a:rPr lang="ar-JO" sz="2000" dirty="0" smtClean="0"/>
              <a:t>حيث إذا كان قسط الاستهلاك أكبر من قسط الايجار يتم شراء الأصل بينما إذا كان قسط الايجار أكبر من قسط الاستهلاك فإنه يتم استئجار الأصل وذلك لأنه يؤدي إلى وفر ضريبي.</a:t>
            </a:r>
          </a:p>
          <a:p>
            <a:pPr marL="0" indent="0">
              <a:buNone/>
            </a:pPr>
            <a:r>
              <a:rPr lang="en-US" sz="2000" b="1" dirty="0" smtClean="0"/>
              <a:t>2</a:t>
            </a:r>
            <a:r>
              <a:rPr lang="ar-JO" sz="2000" b="1" dirty="0" smtClean="0"/>
              <a:t>- الاختيار بين إصدار أسهم السندات.</a:t>
            </a:r>
          </a:p>
          <a:p>
            <a:pPr marL="0" indent="0">
              <a:buNone/>
            </a:pPr>
            <a:r>
              <a:rPr lang="en-US" sz="2000" b="1" dirty="0" smtClean="0"/>
              <a:t>3</a:t>
            </a:r>
            <a:r>
              <a:rPr lang="ar-JO" sz="2000" b="1" dirty="0" smtClean="0"/>
              <a:t>- الاندماج مع منشأة أخرى أو عدمه.</a:t>
            </a:r>
          </a:p>
          <a:p>
            <a:pPr marL="0" indent="0">
              <a:buNone/>
            </a:pPr>
            <a:r>
              <a:rPr lang="ar-JO" sz="2000" dirty="0" smtClean="0"/>
              <a:t>- في بعض الدول يتم التعامل مع أرباح المنشآت المفردة أو شركات التضامن كدخل شخصي وتخضع لضريبة الدخل الشخصي.</a:t>
            </a:r>
          </a:p>
          <a:p>
            <a:pPr marL="0" indent="0">
              <a:buNone/>
            </a:pPr>
            <a:r>
              <a:rPr lang="ar-JO" sz="2000" dirty="0" smtClean="0"/>
              <a:t>بينما أرباح الشركات المساهمة فتخضع لنظام خاص لضريبة الشركات المساهمة.</a:t>
            </a:r>
          </a:p>
          <a:p>
            <a:pPr marL="0" indent="0">
              <a:buNone/>
            </a:pPr>
            <a:r>
              <a:rPr lang="ar-JO" sz="2000" b="1" dirty="0" smtClean="0">
                <a:solidFill>
                  <a:srgbClr val="00B0F0"/>
                </a:solidFill>
              </a:rPr>
              <a:t> الضريبة على دخل ( أرباح ) الشركات المساهمة: </a:t>
            </a:r>
            <a:r>
              <a:rPr lang="en-US" sz="2000" b="1" dirty="0" smtClean="0">
                <a:solidFill>
                  <a:srgbClr val="00B0F0"/>
                </a:solidFill>
              </a:rPr>
              <a:t>Corporate Income Tax</a:t>
            </a:r>
            <a:endParaRPr lang="ar-JO" sz="2000" b="1" dirty="0" smtClean="0">
              <a:solidFill>
                <a:srgbClr val="00B0F0"/>
              </a:solidFill>
            </a:endParaRPr>
          </a:p>
          <a:p>
            <a:pPr marL="0" indent="0">
              <a:buNone/>
            </a:pPr>
            <a:r>
              <a:rPr lang="ar-JO" sz="2000" dirty="0" smtClean="0"/>
              <a:t>- تبلغ نسبة الضريبة على الشركات المساهمة في فلسطين </a:t>
            </a:r>
            <a:r>
              <a:rPr lang="en-US" sz="2000" dirty="0" smtClean="0"/>
              <a:t>20</a:t>
            </a:r>
            <a:r>
              <a:rPr lang="ar-JO" sz="2000" dirty="0" smtClean="0"/>
              <a:t>%  باستثناء شركات استخراج المواد النفطية والهيدروكربونية أو تصديرها والتي تبلغ ضريبتها </a:t>
            </a:r>
            <a:r>
              <a:rPr lang="en-US" sz="2000" dirty="0" smtClean="0"/>
              <a:t>50</a:t>
            </a:r>
            <a:r>
              <a:rPr lang="ar-JO" sz="2000" dirty="0" smtClean="0"/>
              <a:t>% من دخلها.</a:t>
            </a:r>
          </a:p>
          <a:p>
            <a:pPr marL="0" indent="0">
              <a:buNone/>
            </a:pPr>
            <a:r>
              <a:rPr lang="ar-JO" sz="2000" dirty="0" smtClean="0"/>
              <a:t>وهي تصنف ضمن الضريبة غير التصاعدية.</a:t>
            </a:r>
          </a:p>
          <a:p>
            <a:pPr marL="0" indent="0">
              <a:buNone/>
            </a:pPr>
            <a:r>
              <a:rPr lang="ar-JO" sz="2000" dirty="0" smtClean="0"/>
              <a:t>أي يبقى معدلها ثابت مهما اختلف حجم الدخل.</a:t>
            </a:r>
          </a:p>
          <a:p>
            <a:pPr marL="0" indent="0">
              <a:buNone/>
            </a:pPr>
            <a:endParaRPr lang="en-US" sz="2000" dirty="0"/>
          </a:p>
        </p:txBody>
      </p:sp>
    </p:spTree>
    <p:extLst>
      <p:ext uri="{BB962C8B-B14F-4D97-AF65-F5344CB8AC3E}">
        <p14:creationId xmlns:p14="http://schemas.microsoft.com/office/powerpoint/2010/main" val="1169929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Effect transition="in" filter="fade">
                                      <p:cBhvr>
                                        <p:cTn id="56" dur="1000"/>
                                        <p:tgtEl>
                                          <p:spTgt spid="2">
                                            <p:txEl>
                                              <p:pRg st="7" end="7"/>
                                            </p:txEl>
                                          </p:spTgt>
                                        </p:tgtEl>
                                      </p:cBhvr>
                                    </p:animEffect>
                                    <p:anim calcmode="lin" valueType="num">
                                      <p:cBhvr>
                                        <p:cTn id="5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2">
                                            <p:txEl>
                                              <p:pRg st="8" end="8"/>
                                            </p:txEl>
                                          </p:spTgt>
                                        </p:tgtEl>
                                        <p:attrNameLst>
                                          <p:attrName>style.visibility</p:attrName>
                                        </p:attrNameLst>
                                      </p:cBhvr>
                                      <p:to>
                                        <p:strVal val="visible"/>
                                      </p:to>
                                    </p:set>
                                    <p:animEffect transition="in" filter="fade">
                                      <p:cBhvr>
                                        <p:cTn id="63" dur="1000"/>
                                        <p:tgtEl>
                                          <p:spTgt spid="2">
                                            <p:txEl>
                                              <p:pRg st="8" end="8"/>
                                            </p:txEl>
                                          </p:spTgt>
                                        </p:tgtEl>
                                      </p:cBhvr>
                                    </p:animEffect>
                                    <p:anim calcmode="lin" valueType="num">
                                      <p:cBhvr>
                                        <p:cTn id="64"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2">
                                            <p:txEl>
                                              <p:pRg st="9" end="9"/>
                                            </p:txEl>
                                          </p:spTgt>
                                        </p:tgtEl>
                                        <p:attrNameLst>
                                          <p:attrName>style.visibility</p:attrName>
                                        </p:attrNameLst>
                                      </p:cBhvr>
                                      <p:to>
                                        <p:strVal val="visible"/>
                                      </p:to>
                                    </p:set>
                                    <p:animEffect transition="in" filter="fade">
                                      <p:cBhvr>
                                        <p:cTn id="70" dur="1000"/>
                                        <p:tgtEl>
                                          <p:spTgt spid="2">
                                            <p:txEl>
                                              <p:pRg st="9" end="9"/>
                                            </p:txEl>
                                          </p:spTgt>
                                        </p:tgtEl>
                                      </p:cBhvr>
                                    </p:animEffect>
                                    <p:anim calcmode="lin" valueType="num">
                                      <p:cBhvr>
                                        <p:cTn id="71"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2">
                                            <p:txEl>
                                              <p:pRg st="10" end="10"/>
                                            </p:txEl>
                                          </p:spTgt>
                                        </p:tgtEl>
                                        <p:attrNameLst>
                                          <p:attrName>style.visibility</p:attrName>
                                        </p:attrNameLst>
                                      </p:cBhvr>
                                      <p:to>
                                        <p:strVal val="visible"/>
                                      </p:to>
                                    </p:set>
                                    <p:animEffect transition="in" filter="fade">
                                      <p:cBhvr>
                                        <p:cTn id="77" dur="1000"/>
                                        <p:tgtEl>
                                          <p:spTgt spid="2">
                                            <p:txEl>
                                              <p:pRg st="10" end="10"/>
                                            </p:txEl>
                                          </p:spTgt>
                                        </p:tgtEl>
                                      </p:cBhvr>
                                    </p:animEffect>
                                    <p:anim calcmode="lin" valueType="num">
                                      <p:cBhvr>
                                        <p:cTn id="78" dur="1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2">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88640"/>
            <a:ext cx="8229600" cy="5937523"/>
          </a:xfrm>
        </p:spPr>
        <p:txBody>
          <a:bodyPr>
            <a:normAutofit lnSpcReduction="10000"/>
          </a:bodyPr>
          <a:lstStyle/>
          <a:p>
            <a:pPr marL="0" indent="0">
              <a:buNone/>
            </a:pPr>
            <a:r>
              <a:rPr lang="ar-JO" sz="2000" b="1" dirty="0" smtClean="0">
                <a:solidFill>
                  <a:srgbClr val="00B0F0"/>
                </a:solidFill>
              </a:rPr>
              <a:t>الأشكال القانونية لمنشآت الأعمال:-</a:t>
            </a:r>
          </a:p>
          <a:p>
            <a:pPr marL="0" indent="0">
              <a:buNone/>
            </a:pPr>
            <a:r>
              <a:rPr lang="ar-JO" sz="2000" b="1" dirty="0" smtClean="0">
                <a:solidFill>
                  <a:srgbClr val="00B0F0"/>
                </a:solidFill>
              </a:rPr>
              <a:t>أولاً:- المنشأة الفردية:- </a:t>
            </a:r>
            <a:r>
              <a:rPr lang="en-US" sz="2000" b="1" dirty="0" smtClean="0">
                <a:solidFill>
                  <a:srgbClr val="00B0F0"/>
                </a:solidFill>
              </a:rPr>
              <a:t>Sole Proprietorship</a:t>
            </a:r>
            <a:endParaRPr lang="ar-JO" sz="2000" b="1" dirty="0" smtClean="0">
              <a:solidFill>
                <a:srgbClr val="00B0F0"/>
              </a:solidFill>
            </a:endParaRPr>
          </a:p>
          <a:p>
            <a:pPr marL="0" indent="0">
              <a:buNone/>
            </a:pPr>
            <a:r>
              <a:rPr lang="ar-JO" sz="2000" dirty="0" smtClean="0"/>
              <a:t>- أبسط أنواع المنشآت، يلزم أصحابها بالتراخيص المعمول بها وأصول المحاسبة ومسك دفاتر المحاسبة وفق الأصول في البلد لأغراض الضريبة.</a:t>
            </a:r>
          </a:p>
          <a:p>
            <a:pPr marL="0" indent="0">
              <a:buNone/>
            </a:pPr>
            <a:r>
              <a:rPr lang="ar-JO" sz="2000" dirty="0" smtClean="0"/>
              <a:t>- تخضع جميع أرباحها للضريبة الدخل الشخصية، سواء كانت الأرباح في المنشأة لإعادة استثمارها أم سحبت من قبل مالكها.</a:t>
            </a:r>
          </a:p>
          <a:p>
            <a:pPr marL="0" indent="0">
              <a:buNone/>
            </a:pPr>
            <a:r>
              <a:rPr lang="ar-JO" sz="2000" b="1" dirty="0" smtClean="0">
                <a:solidFill>
                  <a:srgbClr val="00B0F0"/>
                </a:solidFill>
              </a:rPr>
              <a:t>أهم عيوبها:-</a:t>
            </a:r>
          </a:p>
          <a:p>
            <a:pPr marL="0" indent="0">
              <a:buNone/>
            </a:pPr>
            <a:r>
              <a:rPr lang="en-US" sz="2000" dirty="0" smtClean="0"/>
              <a:t>1</a:t>
            </a:r>
            <a:r>
              <a:rPr lang="ar-JO" sz="2000" dirty="0" smtClean="0"/>
              <a:t>- رأس مالها محدد بالقدرة المالية للمالك مما يحد من فرص الاستثمار</a:t>
            </a:r>
            <a:r>
              <a:rPr lang="ar-SA" sz="2000" dirty="0" smtClean="0"/>
              <a:t> </a:t>
            </a:r>
            <a:r>
              <a:rPr lang="ar-JO" sz="2000" dirty="0" smtClean="0"/>
              <a:t>وفرص الحصول على الائتمان.</a:t>
            </a:r>
          </a:p>
          <a:p>
            <a:pPr marL="0" indent="0">
              <a:buNone/>
            </a:pPr>
            <a:r>
              <a:rPr lang="en-US" sz="2000" dirty="0" smtClean="0"/>
              <a:t>2</a:t>
            </a:r>
            <a:r>
              <a:rPr lang="ar-JO" sz="2000" dirty="0" smtClean="0"/>
              <a:t>- المسؤولية غير المحدودة في حالة الخسائر أو الافلاس.</a:t>
            </a:r>
          </a:p>
          <a:p>
            <a:pPr marL="0" indent="0">
              <a:buNone/>
            </a:pPr>
            <a:r>
              <a:rPr lang="en-US" sz="2000" dirty="0" smtClean="0"/>
              <a:t>3</a:t>
            </a:r>
            <a:r>
              <a:rPr lang="ar-JO" sz="2000" dirty="0" smtClean="0"/>
              <a:t>- المنافسة الشديدة في مجالها نظراً لتعدد المنشآت المماثلة.</a:t>
            </a:r>
          </a:p>
          <a:p>
            <a:pPr marL="0" indent="0">
              <a:buNone/>
            </a:pPr>
            <a:r>
              <a:rPr lang="en-US" sz="2000" dirty="0" smtClean="0"/>
              <a:t>4</a:t>
            </a:r>
            <a:r>
              <a:rPr lang="ar-JO" sz="2000" dirty="0" smtClean="0"/>
              <a:t>- صعوبة الاستمرارية لارتباط عمر المنشأة في أغلب الأحيان مالك هذه المنشأة.</a:t>
            </a:r>
          </a:p>
          <a:p>
            <a:pPr marL="0" indent="0">
              <a:buNone/>
            </a:pPr>
            <a:r>
              <a:rPr lang="ar-JO" sz="2000" b="1" dirty="0" smtClean="0">
                <a:solidFill>
                  <a:srgbClr val="00B0F0"/>
                </a:solidFill>
              </a:rPr>
              <a:t>ثانياً:- شركة التضامن:- </a:t>
            </a:r>
            <a:r>
              <a:rPr lang="en-US" sz="2000" b="1" dirty="0" smtClean="0">
                <a:solidFill>
                  <a:srgbClr val="00B0F0"/>
                </a:solidFill>
              </a:rPr>
              <a:t>Partner Ship</a:t>
            </a:r>
            <a:r>
              <a:rPr lang="ar-JO" sz="2000" b="1" dirty="0" smtClean="0">
                <a:solidFill>
                  <a:srgbClr val="00B0F0"/>
                </a:solidFill>
              </a:rPr>
              <a:t> </a:t>
            </a:r>
          </a:p>
          <a:p>
            <a:pPr marL="0" indent="0">
              <a:buNone/>
            </a:pPr>
            <a:r>
              <a:rPr lang="ar-JO" sz="2000" dirty="0" smtClean="0"/>
              <a:t>- تعود ملكيتها لشخصين أو أكثر على أن لا يزيد العدد عن </a:t>
            </a:r>
            <a:r>
              <a:rPr lang="en-US" sz="2000" dirty="0" smtClean="0"/>
              <a:t>20</a:t>
            </a:r>
            <a:r>
              <a:rPr lang="ar-JO" sz="2000" dirty="0" smtClean="0"/>
              <a:t> شخص.</a:t>
            </a:r>
          </a:p>
          <a:p>
            <a:pPr marL="0" indent="0">
              <a:buNone/>
            </a:pPr>
            <a:r>
              <a:rPr lang="ar-JO" sz="2000" dirty="0" smtClean="0"/>
              <a:t>- تمتاز ببساطة تكوينها وخضوعها لقليل من الأنظمة الحكومية وتخضع أرباحها إلى الضريبة الشخصية. </a:t>
            </a:r>
          </a:p>
          <a:p>
            <a:pPr marL="0" indent="0">
              <a:buNone/>
            </a:pPr>
            <a:r>
              <a:rPr lang="ar-JO" sz="2000" dirty="0" smtClean="0"/>
              <a:t>- كل شريك يضيف حصته من الأرباح إلى دخله الشخصي قبل حساب الضريبة الشخصية ولو لم يتم  توزيع الأرباح بين الشركاء.</a:t>
            </a:r>
          </a:p>
          <a:p>
            <a:endParaRPr lang="ar-JO" sz="2600" dirty="0"/>
          </a:p>
          <a:p>
            <a:endParaRPr lang="ar-JO" sz="2000" dirty="0" smtClean="0"/>
          </a:p>
          <a:p>
            <a:endParaRPr lang="ar-JO" sz="2000" dirty="0"/>
          </a:p>
          <a:p>
            <a:endParaRPr lang="ar-JO" sz="2000" dirty="0" smtClean="0"/>
          </a:p>
          <a:p>
            <a:endParaRPr lang="ar-JO" sz="2000" dirty="0"/>
          </a:p>
          <a:p>
            <a:endParaRPr lang="ar-JO" sz="2000" dirty="0" smtClean="0"/>
          </a:p>
          <a:p>
            <a:endParaRPr lang="ar-JO" sz="2000" dirty="0"/>
          </a:p>
          <a:p>
            <a:pPr marL="0" indent="0">
              <a:buNone/>
            </a:pPr>
            <a:endParaRPr lang="en-US" sz="2000" dirty="0"/>
          </a:p>
        </p:txBody>
      </p:sp>
    </p:spTree>
    <p:extLst>
      <p:ext uri="{BB962C8B-B14F-4D97-AF65-F5344CB8AC3E}">
        <p14:creationId xmlns:p14="http://schemas.microsoft.com/office/powerpoint/2010/main" val="1733745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Effect transition="in" filter="fade">
                                      <p:cBhvr>
                                        <p:cTn id="77" dur="1000"/>
                                        <p:tgtEl>
                                          <p:spTgt spid="3">
                                            <p:txEl>
                                              <p:pRg st="10" end="10"/>
                                            </p:txEl>
                                          </p:spTgt>
                                        </p:tgtEl>
                                      </p:cBhvr>
                                    </p:animEffect>
                                    <p:anim calcmode="lin" valueType="num">
                                      <p:cBhvr>
                                        <p:cTn id="7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3">
                                            <p:txEl>
                                              <p:pRg st="11" end="11"/>
                                            </p:txEl>
                                          </p:spTgt>
                                        </p:tgtEl>
                                        <p:attrNameLst>
                                          <p:attrName>style.visibility</p:attrName>
                                        </p:attrNameLst>
                                      </p:cBhvr>
                                      <p:to>
                                        <p:strVal val="visible"/>
                                      </p:to>
                                    </p:set>
                                    <p:animEffect transition="in" filter="fade">
                                      <p:cBhvr>
                                        <p:cTn id="84" dur="1000"/>
                                        <p:tgtEl>
                                          <p:spTgt spid="3">
                                            <p:txEl>
                                              <p:pRg st="11" end="11"/>
                                            </p:txEl>
                                          </p:spTgt>
                                        </p:tgtEl>
                                      </p:cBhvr>
                                    </p:animEffect>
                                    <p:anim calcmode="lin" valueType="num">
                                      <p:cBhvr>
                                        <p:cTn id="85"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3">
                                            <p:txEl>
                                              <p:pRg st="12" end="12"/>
                                            </p:txEl>
                                          </p:spTgt>
                                        </p:tgtEl>
                                        <p:attrNameLst>
                                          <p:attrName>style.visibility</p:attrName>
                                        </p:attrNameLst>
                                      </p:cBhvr>
                                      <p:to>
                                        <p:strVal val="visible"/>
                                      </p:to>
                                    </p:set>
                                    <p:animEffect transition="in" filter="fade">
                                      <p:cBhvr>
                                        <p:cTn id="91" dur="1000"/>
                                        <p:tgtEl>
                                          <p:spTgt spid="3">
                                            <p:txEl>
                                              <p:pRg st="12" end="12"/>
                                            </p:txEl>
                                          </p:spTgt>
                                        </p:tgtEl>
                                      </p:cBhvr>
                                    </p:animEffect>
                                    <p:anim calcmode="lin" valueType="num">
                                      <p:cBhvr>
                                        <p:cTn id="92"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93"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88640"/>
            <a:ext cx="8229600" cy="6624736"/>
          </a:xfrm>
        </p:spPr>
        <p:txBody>
          <a:bodyPr>
            <a:normAutofit lnSpcReduction="10000"/>
          </a:bodyPr>
          <a:lstStyle/>
          <a:p>
            <a:pPr marL="0" indent="0">
              <a:buNone/>
            </a:pPr>
            <a:r>
              <a:rPr lang="ar-JO" sz="2000" b="1" dirty="0" smtClean="0">
                <a:solidFill>
                  <a:srgbClr val="00B0F0"/>
                </a:solidFill>
              </a:rPr>
              <a:t>ميزاتها:-</a:t>
            </a:r>
          </a:p>
          <a:p>
            <a:pPr marL="0" indent="0">
              <a:buNone/>
            </a:pPr>
            <a:r>
              <a:rPr lang="en-US" sz="2000" dirty="0" smtClean="0"/>
              <a:t>1</a:t>
            </a:r>
            <a:r>
              <a:rPr lang="ar-JO" sz="2000" dirty="0" smtClean="0"/>
              <a:t>- وجود شريكين أو أكثر يوفر للشركة رأس مال أكبر ومصادر أخرى فنية أو إدارية.</a:t>
            </a:r>
          </a:p>
          <a:p>
            <a:pPr marL="0" indent="0">
              <a:buNone/>
            </a:pPr>
            <a:r>
              <a:rPr lang="en-US" sz="2000" dirty="0" smtClean="0"/>
              <a:t>2</a:t>
            </a:r>
            <a:r>
              <a:rPr lang="ar-JO" sz="2000" dirty="0" smtClean="0"/>
              <a:t>- انفراد الشركاء المتضامنين بالأرباح.</a:t>
            </a:r>
          </a:p>
          <a:p>
            <a:pPr marL="0" indent="0">
              <a:buNone/>
            </a:pPr>
            <a:r>
              <a:rPr lang="ar-JO" sz="2000" b="1" dirty="0" smtClean="0">
                <a:solidFill>
                  <a:srgbClr val="00B0F0"/>
                </a:solidFill>
              </a:rPr>
              <a:t>عيوبها:-</a:t>
            </a:r>
          </a:p>
          <a:p>
            <a:pPr marL="0" indent="0">
              <a:buNone/>
            </a:pPr>
            <a:r>
              <a:rPr lang="en-US" sz="2000" dirty="0" smtClean="0"/>
              <a:t>1</a:t>
            </a:r>
            <a:r>
              <a:rPr lang="ar-JO" sz="2000" dirty="0" smtClean="0"/>
              <a:t>- المسؤولية المالية غير المحدود للشركاء في حالة الخسارة أو الإفلاس.</a:t>
            </a:r>
          </a:p>
          <a:p>
            <a:pPr marL="0" indent="0">
              <a:buNone/>
            </a:pPr>
            <a:r>
              <a:rPr lang="en-US" sz="2000" dirty="0" smtClean="0"/>
              <a:t>2</a:t>
            </a:r>
            <a:r>
              <a:rPr lang="ar-JO" sz="2000" dirty="0" smtClean="0"/>
              <a:t>- ارتباط عمر الشركة بعمر ورغبة الشركاء المتضامنين.</a:t>
            </a:r>
          </a:p>
          <a:p>
            <a:pPr marL="0" indent="0">
              <a:buNone/>
            </a:pPr>
            <a:r>
              <a:rPr lang="en-US" sz="2000" dirty="0" smtClean="0"/>
              <a:t>3</a:t>
            </a:r>
            <a:r>
              <a:rPr lang="ar-JO" sz="2000" dirty="0" smtClean="0"/>
              <a:t>- الاعتماد الكلي على العلاقة بين الشركاء فيعتمد استمرار الشركة على الثقة المتبادلة بين الشركاء.</a:t>
            </a:r>
          </a:p>
          <a:p>
            <a:pPr marL="0" indent="0">
              <a:buNone/>
            </a:pPr>
            <a:r>
              <a:rPr lang="ar-JO" sz="2000" b="1" dirty="0" smtClean="0">
                <a:solidFill>
                  <a:srgbClr val="00B0F0"/>
                </a:solidFill>
              </a:rPr>
              <a:t>ثالثاً:- شركات التوصية البسيطة:- </a:t>
            </a:r>
          </a:p>
          <a:p>
            <a:pPr marL="0" indent="0">
              <a:buNone/>
            </a:pPr>
            <a:r>
              <a:rPr lang="ar-JO" sz="2000" dirty="0" smtClean="0"/>
              <a:t>تتكون من نوعين من الشركاء </a:t>
            </a:r>
            <a:r>
              <a:rPr lang="ar-JO" sz="2000" b="1" dirty="0" smtClean="0"/>
              <a:t>المتضامنون:</a:t>
            </a:r>
            <a:r>
              <a:rPr lang="ar-JO" sz="2000" dirty="0" smtClean="0"/>
              <a:t> وهم اللذين يتولون إدارة الشركة والالتزامات المترتبة عليها في أموالهم الخاصة.</a:t>
            </a:r>
          </a:p>
          <a:p>
            <a:pPr marL="0" indent="0">
              <a:buNone/>
            </a:pPr>
            <a:r>
              <a:rPr lang="ar-JO" sz="2000" dirty="0" smtClean="0"/>
              <a:t>والشركاء </a:t>
            </a:r>
            <a:r>
              <a:rPr lang="ar-JO" sz="2000" b="1" dirty="0" smtClean="0"/>
              <a:t>الموصين:- </a:t>
            </a:r>
            <a:r>
              <a:rPr lang="ar-JO" sz="2000" dirty="0" smtClean="0"/>
              <a:t>ويشاركون في رأس مال الشركة دون أن يحق لهم إدارة الشركة أو ممارسة أعمالها، ويكون المسؤول عن ديون الشركة والتزاماتها بمقدار حصته في رأس مال الشركات فقط.</a:t>
            </a:r>
          </a:p>
          <a:p>
            <a:pPr marL="0" indent="0">
              <a:buNone/>
            </a:pPr>
            <a:r>
              <a:rPr lang="ar-JO" sz="2000" b="1" dirty="0" smtClean="0">
                <a:solidFill>
                  <a:srgbClr val="00B0F0"/>
                </a:solidFill>
              </a:rPr>
              <a:t>رابعاً:- الشركات ذات المسؤولية المحدودة:-</a:t>
            </a:r>
          </a:p>
          <a:p>
            <a:pPr marL="0" indent="0">
              <a:buNone/>
            </a:pPr>
            <a:r>
              <a:rPr lang="ar-JO" sz="2000" dirty="0" smtClean="0"/>
              <a:t>- نوع من أنواع الشركات تتكون من شريكين على الأقل ولا يزيد عن خمسين شخصاً.</a:t>
            </a:r>
          </a:p>
          <a:p>
            <a:pPr marL="0" indent="0">
              <a:buNone/>
            </a:pPr>
            <a:r>
              <a:rPr lang="ar-JO" sz="2000" dirty="0" smtClean="0"/>
              <a:t>- تكون مسؤولية الشريك فيها عن ديونها والتزاماتها المترتبة عليها وخسائرها بمقدار حصته في رأس المال، وإذا توفى أي شريك في الشركة تنتقل حصته إلى ورثته.</a:t>
            </a:r>
          </a:p>
          <a:p>
            <a:pPr marL="0" indent="0">
              <a:buNone/>
            </a:pPr>
            <a:r>
              <a:rPr lang="ar-JO" sz="2000" dirty="0" smtClean="0"/>
              <a:t>- رأسمالها مقسم إلى حصص متساوية غير قابلة للتجزئة.</a:t>
            </a:r>
          </a:p>
          <a:p>
            <a:pPr marL="0" indent="0">
              <a:buNone/>
            </a:pPr>
            <a:r>
              <a:rPr lang="ar-JO" sz="2000" dirty="0" smtClean="0"/>
              <a:t>- لا يجوز للشركة ذات المسؤولية المحددة طرح حصصها للاكتتاب للعام، أو زيادة رأسمالها، أو الاقتراض بهذه الطريقة، ولا يحق لها إصدار أسهم أو إسناد قرض قابل للتداول.</a:t>
            </a:r>
          </a:p>
        </p:txBody>
      </p:sp>
    </p:spTree>
    <p:extLst>
      <p:ext uri="{BB962C8B-B14F-4D97-AF65-F5344CB8AC3E}">
        <p14:creationId xmlns:p14="http://schemas.microsoft.com/office/powerpoint/2010/main" val="1159479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3">
                                            <p:txEl>
                                              <p:pRg st="14" end="14"/>
                                            </p:txEl>
                                          </p:spTgt>
                                        </p:tgtEl>
                                        <p:attrNameLst>
                                          <p:attrName>style.visibility</p:attrName>
                                        </p:attrNameLst>
                                      </p:cBhvr>
                                      <p:to>
                                        <p:strVal val="visible"/>
                                      </p:to>
                                    </p:set>
                                    <p:anim calcmode="lin" valueType="num">
                                      <p:cBhvr additive="base">
                                        <p:cTn id="91"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967</TotalTime>
  <Words>2968</Words>
  <Application>Microsoft Office PowerPoint</Application>
  <PresentationFormat>عرض على الشاشة (3:4)‏</PresentationFormat>
  <Paragraphs>381</Paragraphs>
  <Slides>22</Slides>
  <Notes>1</Notes>
  <HiddenSlides>0</HiddenSlides>
  <MMClips>0</MMClips>
  <ScaleCrop>false</ScaleCrop>
  <HeadingPairs>
    <vt:vector size="4" baseType="variant">
      <vt:variant>
        <vt:lpstr>نسق</vt:lpstr>
      </vt:variant>
      <vt:variant>
        <vt:i4>1</vt:i4>
      </vt:variant>
      <vt:variant>
        <vt:lpstr>عناوين الشرائح</vt:lpstr>
      </vt:variant>
      <vt:variant>
        <vt:i4>22</vt:i4>
      </vt:variant>
    </vt:vector>
  </HeadingPairs>
  <TitlesOfParts>
    <vt:vector size="23" baseType="lpstr">
      <vt:lpstr>سمة Office</vt:lpstr>
      <vt:lpstr>مبادئ التمويل – التمويل والبيئة والتشغيلية د. محمد احمد سيد احمد</vt:lpstr>
      <vt:lpstr>أهداف المحاضرة:</vt:lpstr>
      <vt:lpstr>البيئة التشغيلية لمنظمات الأعمال وتأثيرها على قرارات المدير المالي:</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المعلومات المحاسبية والقرارات المالية:</vt:lpstr>
      <vt:lpstr>قائمة الدخل لشركة فلسطين التجارية عن الفترة المنتهية في 31/12/2000</vt:lpstr>
      <vt:lpstr>عرض تقديمي في PowerPoint</vt:lpstr>
      <vt:lpstr>قائمة المركز المالي: Balance Sheet</vt:lpstr>
      <vt:lpstr> قائمة المركز المالي لشركة فلسطين التجارية في 31/12/2000 </vt:lpstr>
      <vt:lpstr>عرض تقديمي في PowerPoint</vt:lpstr>
      <vt:lpstr>عرض تقديمي في PowerPoint</vt:lpstr>
      <vt:lpstr>تتكون حقوق الملكية من:</vt:lpstr>
      <vt:lpstr>قائمة التدفق النقدي: Cash Flow Statement</vt:lpstr>
      <vt:lpstr>قائمة التدفق النقدي عن السنة المنتهية في 31/ 12/ 2000</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Ahmad</dc:creator>
  <cp:lastModifiedBy>hp</cp:lastModifiedBy>
  <cp:revision>68</cp:revision>
  <dcterms:created xsi:type="dcterms:W3CDTF">2020-06-09T13:55:15Z</dcterms:created>
  <dcterms:modified xsi:type="dcterms:W3CDTF">2024-07-23T07:31:59Z</dcterms:modified>
</cp:coreProperties>
</file>