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22/01/1446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22/01/1446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825312"/>
            <a:ext cx="7772400" cy="1594288"/>
          </a:xfrm>
        </p:spPr>
        <p:txBody>
          <a:bodyPr>
            <a:normAutofit fontScale="90000"/>
          </a:bodyPr>
          <a:lstStyle/>
          <a:p>
            <a:r>
              <a:rPr lang="ar-SA" b="1" dirty="0"/>
              <a:t>بحوث عمليات – الوحدة الثانية</a:t>
            </a:r>
            <a:br>
              <a:rPr lang="ar-JO" b="1" dirty="0"/>
            </a:br>
            <a:r>
              <a:rPr lang="ar-SA" b="1" dirty="0"/>
              <a:t>البرمجة الخطية – تعظيم الأرباح</a:t>
            </a:r>
            <a:br>
              <a:rPr lang="ar-JO" b="1" dirty="0"/>
            </a:br>
            <a:r>
              <a:rPr lang="ar-SA" sz="3600" b="1" dirty="0"/>
              <a:t>د. </a:t>
            </a:r>
            <a:r>
              <a:rPr lang="ar-SY" sz="3600" b="1" dirty="0"/>
              <a:t>سالم </a:t>
            </a:r>
            <a:r>
              <a:rPr lang="ar-SA" sz="3600" b="1" dirty="0"/>
              <a:t>محمد</a:t>
            </a:r>
            <a:r>
              <a:rPr lang="ar-SY" sz="3600" b="1" dirty="0"/>
              <a:t> سالم 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700" y="4419600"/>
            <a:ext cx="6400800" cy="1752600"/>
          </a:xfrm>
        </p:spPr>
        <p:txBody>
          <a:bodyPr>
            <a:normAutofit/>
          </a:bodyPr>
          <a:lstStyle/>
          <a:p>
            <a:pPr lvl="0" rtl="1"/>
            <a:endParaRPr lang="ar-SA" sz="2400" dirty="0"/>
          </a:p>
        </p:txBody>
      </p:sp>
      <p:sp>
        <p:nvSpPr>
          <p:cNvPr id="4" name="Rectangle 3"/>
          <p:cNvSpPr/>
          <p:nvPr/>
        </p:nvSpPr>
        <p:spPr>
          <a:xfrm>
            <a:off x="1600200" y="1935809"/>
            <a:ext cx="601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dirty="0">
                <a:solidFill>
                  <a:prstClr val="black"/>
                </a:solidFill>
              </a:rPr>
              <a:t>كلية الأعمال والاقتصاد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>
                <a:solidFill>
                  <a:prstClr val="black"/>
                </a:solidFill>
              </a:rPr>
              <a:t>قسم العلوم المالية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ar-SA" dirty="0">
                <a:solidFill>
                  <a:prstClr val="black"/>
                </a:solidFill>
              </a:rPr>
              <a:t> 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050" name="Picture 2" descr="Untit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819" y="548680"/>
            <a:ext cx="12334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46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ar-SA" b="1" dirty="0">
                <a:solidFill>
                  <a:srgbClr val="00B0F0"/>
                </a:solidFill>
              </a:rPr>
              <a:t>مثال(</a:t>
            </a:r>
            <a:r>
              <a:rPr lang="en-US" b="1" dirty="0">
                <a:solidFill>
                  <a:srgbClr val="00B0F0"/>
                </a:solidFill>
              </a:rPr>
              <a:t>2</a:t>
            </a:r>
            <a:r>
              <a:rPr lang="ar-SA" b="1" dirty="0">
                <a:solidFill>
                  <a:srgbClr val="00B0F0"/>
                </a:solidFill>
              </a:rPr>
              <a:t>): </a:t>
            </a:r>
          </a:p>
          <a:p>
            <a:pPr marL="0" indent="0">
              <a:buNone/>
            </a:pPr>
            <a:endParaRPr lang="ar-SA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36712"/>
            <a:ext cx="8280919" cy="554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9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ar-SA" b="1" dirty="0">
                <a:solidFill>
                  <a:srgbClr val="00B0F0"/>
                </a:solidFill>
              </a:rPr>
              <a:t>الحل:</a:t>
            </a:r>
          </a:p>
          <a:p>
            <a:pPr marL="0" indent="0">
              <a:buNone/>
            </a:pPr>
            <a:endParaRPr lang="ar-SA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772816"/>
            <a:ext cx="3312368" cy="720080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387" y="2636912"/>
            <a:ext cx="1820653" cy="504056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907" y="3212976"/>
            <a:ext cx="2265309" cy="576064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906" y="4004348"/>
            <a:ext cx="2481333" cy="576064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884" y="4700545"/>
            <a:ext cx="2247323" cy="88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82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ar-SA" b="1" dirty="0">
                <a:solidFill>
                  <a:srgbClr val="00B0F0"/>
                </a:solidFill>
              </a:rPr>
              <a:t>مثال (</a:t>
            </a:r>
            <a:r>
              <a:rPr lang="en-US" b="1" dirty="0">
                <a:solidFill>
                  <a:srgbClr val="00B0F0"/>
                </a:solidFill>
              </a:rPr>
              <a:t>3</a:t>
            </a:r>
            <a:r>
              <a:rPr lang="ar-SA" b="1" dirty="0">
                <a:solidFill>
                  <a:srgbClr val="00B0F0"/>
                </a:solidFill>
              </a:rPr>
              <a:t>): </a:t>
            </a:r>
          </a:p>
          <a:p>
            <a:pPr marL="0" indent="0">
              <a:buNone/>
            </a:pPr>
            <a:endParaRPr lang="ar-SA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87" y="908720"/>
            <a:ext cx="8136904" cy="1105054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29" y="2204864"/>
            <a:ext cx="8424936" cy="2048161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65" y="4437388"/>
            <a:ext cx="7776864" cy="543001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29" y="5032038"/>
            <a:ext cx="7776863" cy="590632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799653"/>
            <a:ext cx="8568952" cy="31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3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712968" cy="864096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6752"/>
            <a:ext cx="7344816" cy="704948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901700"/>
            <a:ext cx="5112568" cy="413483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4385" y="2315183"/>
            <a:ext cx="5256584" cy="384216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90" y="2705350"/>
            <a:ext cx="8784976" cy="1809721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3" y="4684318"/>
            <a:ext cx="5472608" cy="555276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3" y="5445224"/>
            <a:ext cx="5472608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9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88640"/>
            <a:ext cx="4611025" cy="576064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764704"/>
            <a:ext cx="7056783" cy="1152686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917390"/>
            <a:ext cx="4752528" cy="719522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700" y="2780928"/>
            <a:ext cx="6048671" cy="288032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284984"/>
            <a:ext cx="6264696" cy="266737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717032"/>
            <a:ext cx="4104456" cy="285790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142" y="4149080"/>
            <a:ext cx="5184575" cy="394193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653136"/>
            <a:ext cx="5472608" cy="333422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5301208"/>
            <a:ext cx="3528392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40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712968" cy="1008112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273632"/>
            <a:ext cx="3240360" cy="576064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49696"/>
            <a:ext cx="3129123" cy="648072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177" y="2420888"/>
            <a:ext cx="3312368" cy="570180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011768"/>
            <a:ext cx="3312368" cy="576064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861048"/>
            <a:ext cx="3377926" cy="432048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543" y="4581128"/>
            <a:ext cx="5256584" cy="58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67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/>
          <a:lstStyle/>
          <a:p>
            <a:pPr marL="0" indent="0">
              <a:buNone/>
            </a:pPr>
            <a:r>
              <a:rPr lang="ar-JO" b="1" dirty="0">
                <a:solidFill>
                  <a:srgbClr val="00B0F0"/>
                </a:solidFill>
              </a:rPr>
              <a:t>مثال (</a:t>
            </a:r>
            <a:r>
              <a:rPr lang="en-US" b="1" dirty="0">
                <a:solidFill>
                  <a:srgbClr val="00B0F0"/>
                </a:solidFill>
              </a:rPr>
              <a:t>4</a:t>
            </a:r>
            <a:r>
              <a:rPr lang="ar-SA" b="1" dirty="0">
                <a:solidFill>
                  <a:srgbClr val="00B0F0"/>
                </a:solidFill>
              </a:rPr>
              <a:t>): </a:t>
            </a:r>
          </a:p>
          <a:p>
            <a:pPr marL="0" indent="0">
              <a:buNone/>
            </a:pPr>
            <a:endParaRPr lang="ar-SA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599" y="692696"/>
            <a:ext cx="6912768" cy="648072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847" y="1341443"/>
            <a:ext cx="6988432" cy="2958210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551" y="4509120"/>
            <a:ext cx="655272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56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ar-SA" b="1" dirty="0">
                <a:solidFill>
                  <a:srgbClr val="00B0F0"/>
                </a:solidFill>
              </a:rPr>
              <a:t>الحل:</a:t>
            </a:r>
          </a:p>
          <a:p>
            <a:pPr marL="0" indent="0">
              <a:buNone/>
            </a:pPr>
            <a:endParaRPr lang="ar-SA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164303"/>
            <a:ext cx="4450510" cy="527311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68148"/>
            <a:ext cx="1859617" cy="413249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831" y="2281397"/>
            <a:ext cx="3929578" cy="432048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916114"/>
            <a:ext cx="4274413" cy="356202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684" y="3630518"/>
            <a:ext cx="4465871" cy="446588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451" y="4365104"/>
            <a:ext cx="3048338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51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ar-JO" sz="3200" b="1" dirty="0">
                <a:solidFill>
                  <a:srgbClr val="00B0F0"/>
                </a:solidFill>
              </a:rPr>
              <a:t>الوحدة الثانية-البرمجة الخطية: </a:t>
            </a:r>
            <a:r>
              <a:rPr lang="en-US" sz="3200" b="1" dirty="0">
                <a:solidFill>
                  <a:srgbClr val="00B0F0"/>
                </a:solidFill>
              </a:rPr>
              <a:t>Linear Programming</a:t>
            </a:r>
            <a:endParaRPr lang="ar-SA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ar-SA" b="1" dirty="0"/>
              <a:t>- </a:t>
            </a:r>
            <a:r>
              <a:rPr lang="ar-SA" b="1" dirty="0">
                <a:solidFill>
                  <a:srgbClr val="00B0F0"/>
                </a:solidFill>
              </a:rPr>
              <a:t>البرمجة: </a:t>
            </a:r>
            <a:r>
              <a:rPr lang="ar-SA" b="1" dirty="0"/>
              <a:t>تعني وضع خطوات لحل مسألة أو موضوع ما لتحقيق هدف معين.</a:t>
            </a:r>
          </a:p>
          <a:p>
            <a:pPr marL="0" indent="0">
              <a:buNone/>
            </a:pPr>
            <a:r>
              <a:rPr lang="ar-SA" b="1" dirty="0"/>
              <a:t>- </a:t>
            </a:r>
            <a:r>
              <a:rPr lang="ar-SA" b="1" dirty="0">
                <a:solidFill>
                  <a:srgbClr val="00B0F0"/>
                </a:solidFill>
              </a:rPr>
              <a:t>خطية: </a:t>
            </a:r>
            <a:r>
              <a:rPr lang="ar-SA" b="1" dirty="0"/>
              <a:t>تعني افتراض تغير الظاهرة التي نقوم بدراستها على شكل خط مستقيم وذلك لتقريب الواقع إلى صيغة رياضية سهلة.</a:t>
            </a:r>
          </a:p>
          <a:p>
            <a:pPr>
              <a:buFontTx/>
              <a:buChar char="-"/>
            </a:pPr>
            <a:r>
              <a:rPr lang="ar-SA" b="1" dirty="0"/>
              <a:t>نموذج البرمجة الخطية أبسط وأسهل أنواع النماذج الرياضية التي يمكن انشاؤها لمعالجة م</a:t>
            </a:r>
            <a:r>
              <a:rPr lang="ar-JO" b="1" dirty="0"/>
              <a:t>ش</a:t>
            </a:r>
            <a:r>
              <a:rPr lang="ar-SA" b="1" dirty="0"/>
              <a:t>اكل البرمجة الصناعية والحكومية الكبرى.</a:t>
            </a:r>
            <a:endParaRPr lang="ar-JO" b="1" dirty="0"/>
          </a:p>
          <a:p>
            <a:pPr>
              <a:buFontTx/>
              <a:buChar char="-"/>
            </a:pPr>
            <a:r>
              <a:rPr lang="ar-SA" b="1" dirty="0">
                <a:solidFill>
                  <a:srgbClr val="00B0F0"/>
                </a:solidFill>
              </a:rPr>
              <a:t>تعريف البرمجة الخطية: </a:t>
            </a:r>
            <a:r>
              <a:rPr lang="ar-SA" b="1" dirty="0"/>
              <a:t>هي اسلوب رياضي لتوزيع مجموعة من الموارد والامكانيات المحدودة على عدد من الحاجيات المتنافسة على هذه الموارد ضمن مجموعة من القيود والعوامل بحيث يحقق هذا التوزيع أفضل نتيجة ممكنة.</a:t>
            </a:r>
          </a:p>
          <a:p>
            <a:pPr>
              <a:buFontTx/>
              <a:buChar char="-"/>
            </a:pPr>
            <a:r>
              <a:rPr lang="ar-SA" b="1" dirty="0"/>
              <a:t>أهم مرحلة في البرمجة الخطية هي مرحلة انشاء نموج البرمجة.</a:t>
            </a:r>
            <a:endParaRPr lang="en-US" b="1" dirty="0"/>
          </a:p>
          <a:p>
            <a:pPr>
              <a:buFontTx/>
              <a:buChar char="-"/>
            </a:pPr>
            <a:r>
              <a:rPr lang="ar-SA" b="1" dirty="0"/>
              <a:t>يعني النموذج التعبير عن علاقات واقعية بعلاقات رياضية مفترضة ومبنية على دراسة الواقع وتحليله، وتبعاً لصيغة المسألة يمكن تقييم النموذج إما بيانياً ( الرسم البياني) أو رياضياً (الطريقة المبسطة).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3561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>
                <a:solidFill>
                  <a:srgbClr val="00B0F0"/>
                </a:solidFill>
              </a:rPr>
              <a:t>مكونات</a:t>
            </a:r>
            <a:r>
              <a:rPr lang="ar-JO" b="1" dirty="0">
                <a:solidFill>
                  <a:srgbClr val="00B0F0"/>
                </a:solidFill>
              </a:rPr>
              <a:t> نموذج </a:t>
            </a:r>
            <a:r>
              <a:rPr lang="ar-SA" b="1" dirty="0">
                <a:solidFill>
                  <a:srgbClr val="00B0F0"/>
                </a:solidFill>
              </a:rPr>
              <a:t>البرمجة الخطية: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JO" b="1" dirty="0">
                <a:solidFill>
                  <a:srgbClr val="00B0F0"/>
                </a:solidFill>
              </a:rPr>
              <a:t>- يتكون نموذج </a:t>
            </a:r>
            <a:r>
              <a:rPr lang="ar-SA" b="1" dirty="0">
                <a:solidFill>
                  <a:srgbClr val="00B0F0"/>
                </a:solidFill>
              </a:rPr>
              <a:t>البرمجة الخطية</a:t>
            </a:r>
            <a:r>
              <a:rPr lang="ar-JO" b="1" dirty="0">
                <a:solidFill>
                  <a:srgbClr val="00B0F0"/>
                </a:solidFill>
              </a:rPr>
              <a:t> من عدة عناصر أساسية:</a:t>
            </a:r>
          </a:p>
          <a:p>
            <a:pPr marL="0" indent="0">
              <a:buNone/>
            </a:pPr>
            <a:r>
              <a:rPr lang="en-US" b="1" dirty="0"/>
              <a:t>1</a:t>
            </a:r>
            <a:r>
              <a:rPr lang="ar-SA" b="1" dirty="0"/>
              <a:t>- </a:t>
            </a:r>
            <a:r>
              <a:rPr lang="ar-JO" b="1" dirty="0"/>
              <a:t>دالة الهدف: </a:t>
            </a:r>
            <a:r>
              <a:rPr lang="en-US" b="1" dirty="0"/>
              <a:t>Objective Function</a:t>
            </a:r>
            <a:r>
              <a:rPr lang="ar-JO" b="1" dirty="0"/>
              <a:t> </a:t>
            </a:r>
            <a:endParaRPr lang="ar-SA" b="1" dirty="0"/>
          </a:p>
          <a:p>
            <a:pPr marL="0" indent="0">
              <a:buNone/>
            </a:pPr>
            <a:r>
              <a:rPr lang="ar-SA" b="1" dirty="0"/>
              <a:t>- </a:t>
            </a:r>
            <a:r>
              <a:rPr lang="ar-SA" dirty="0"/>
              <a:t>تبين الهدف المنشود الذي نرغب في تحقيقه، ويكون عادة الوصول إلى أقصى ربح ممكن، أو أدنى تكلفة ممكنة.</a:t>
            </a:r>
          </a:p>
          <a:p>
            <a:pPr>
              <a:buFontTx/>
              <a:buChar char="-"/>
            </a:pPr>
            <a:r>
              <a:rPr lang="ar-JO" dirty="0"/>
              <a:t>المعامل الخاص بكل متغير في دالة الهدف يعبر عن ربح الوحدة في حالة التعظيم </a:t>
            </a:r>
            <a:r>
              <a:rPr lang="en-US" b="1" dirty="0"/>
              <a:t>Maximization)</a:t>
            </a:r>
            <a:r>
              <a:rPr lang="ar-JO" b="1" dirty="0"/>
              <a:t>)، </a:t>
            </a:r>
            <a:r>
              <a:rPr lang="ar-JO" dirty="0"/>
              <a:t>وتكلفة الوحدة في حالة </a:t>
            </a:r>
            <a:r>
              <a:rPr lang="ar-JO" b="1" dirty="0"/>
              <a:t>(</a:t>
            </a:r>
            <a:r>
              <a:rPr lang="en-US" b="1" dirty="0"/>
              <a:t>Minimization</a:t>
            </a:r>
            <a:r>
              <a:rPr lang="ar-JO" b="1" dirty="0"/>
              <a:t>).</a:t>
            </a:r>
            <a:endParaRPr lang="ar-SA" b="1" dirty="0"/>
          </a:p>
          <a:p>
            <a:pPr marL="0" indent="0">
              <a:buNone/>
            </a:pPr>
            <a:r>
              <a:rPr lang="en-US" b="1" dirty="0"/>
              <a:t>2</a:t>
            </a:r>
            <a:r>
              <a:rPr lang="ar-SA" b="1" dirty="0"/>
              <a:t>- وجود عدد من المتغيرات الأساسية: </a:t>
            </a:r>
            <a:r>
              <a:rPr lang="en-US" b="1" dirty="0"/>
              <a:t>Basic Variables</a:t>
            </a:r>
            <a:r>
              <a:rPr lang="ar-SA" b="1" dirty="0"/>
              <a:t> </a:t>
            </a:r>
          </a:p>
          <a:p>
            <a:pPr marL="0" indent="0">
              <a:buNone/>
            </a:pPr>
            <a:r>
              <a:rPr lang="ar-SA" dirty="0"/>
              <a:t>- يشترط وجود متغيرين لكي يتم التعبير عنها بالمتغيرات الأساسية (</a:t>
            </a: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,X</a:t>
            </a:r>
            <a:r>
              <a:rPr lang="en-US" baseline="-25000" dirty="0"/>
              <a:t>2</a:t>
            </a:r>
            <a:r>
              <a:rPr lang="ar-SA" dirty="0"/>
              <a:t>)</a:t>
            </a:r>
            <a:endParaRPr lang="ar-JO" dirty="0"/>
          </a:p>
          <a:p>
            <a:pPr marL="0" indent="0">
              <a:buNone/>
            </a:pPr>
            <a:r>
              <a:rPr lang="en-US" b="1" dirty="0"/>
              <a:t>3</a:t>
            </a:r>
            <a:r>
              <a:rPr lang="ar-SA" b="1" dirty="0"/>
              <a:t>- </a:t>
            </a:r>
            <a:r>
              <a:rPr lang="ar-JO" b="1" dirty="0"/>
              <a:t>القيود: </a:t>
            </a:r>
            <a:r>
              <a:rPr lang="en-US" b="1" dirty="0"/>
              <a:t>Constraints</a:t>
            </a:r>
            <a:r>
              <a:rPr lang="ar-JO" b="1" dirty="0"/>
              <a:t> </a:t>
            </a:r>
            <a:endParaRPr lang="ar-SA" b="1" dirty="0"/>
          </a:p>
          <a:p>
            <a:pPr>
              <a:buFontTx/>
              <a:buChar char="-"/>
            </a:pPr>
            <a:r>
              <a:rPr lang="ar-SA" dirty="0"/>
              <a:t>تشير عادة إلى كميات المواد المتاحة، أو العلاقات الفنية التي توضح ما تحتاجه كل وحدة انتاج من كل مورد من الموارد المتاحة المحدودة.</a:t>
            </a:r>
          </a:p>
          <a:p>
            <a:pPr>
              <a:buFontTx/>
              <a:buChar char="-"/>
            </a:pPr>
            <a:r>
              <a:rPr lang="ar-SA" dirty="0"/>
              <a:t>يتم التعبير عنها بصورة متباينات بينها علاقة أقل من أو يساوي (</a:t>
            </a:r>
            <a:r>
              <a:rPr lang="ar-SA" dirty="0">
                <a:latin typeface="Algerian"/>
              </a:rPr>
              <a:t>≥)، أو أكبر من أو يساوي (≤)، أو يساوي (=).</a:t>
            </a:r>
            <a:endParaRPr lang="ar-JO" dirty="0"/>
          </a:p>
          <a:p>
            <a:pPr marL="0" indent="0">
              <a:buNone/>
            </a:pPr>
            <a:r>
              <a:rPr lang="en-US" b="1" dirty="0"/>
              <a:t>4</a:t>
            </a:r>
            <a:r>
              <a:rPr lang="ar-SA" b="1" dirty="0"/>
              <a:t>- </a:t>
            </a:r>
            <a:r>
              <a:rPr lang="ar-JO" b="1" dirty="0"/>
              <a:t>شرط عدم السالبية: </a:t>
            </a:r>
            <a:r>
              <a:rPr lang="en-US" b="1" dirty="0"/>
              <a:t>Non- Negativity</a:t>
            </a:r>
            <a:endParaRPr lang="ar-SA" b="1" dirty="0"/>
          </a:p>
          <a:p>
            <a:pPr marL="0" indent="0">
              <a:buNone/>
            </a:pPr>
            <a:r>
              <a:rPr lang="ar-SA" b="1" dirty="0"/>
              <a:t>- </a:t>
            </a:r>
            <a:r>
              <a:rPr lang="ar-SA" dirty="0"/>
              <a:t>يعني أن جميع المتغيرات في المشكلة قيد الدراسة لا يمكن أن تكون سالبة بل تكون موجبة أو صفرية، وهذا عام وأساسي لجميع أنواع البرمجة الخطية.</a:t>
            </a:r>
            <a:endParaRPr lang="ar-JO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42118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116632"/>
            <a:ext cx="9001001" cy="6480720"/>
          </a:xfrm>
        </p:spPr>
      </p:pic>
    </p:spTree>
    <p:extLst>
      <p:ext uri="{BB962C8B-B14F-4D97-AF65-F5344CB8AC3E}">
        <p14:creationId xmlns:p14="http://schemas.microsoft.com/office/powerpoint/2010/main" val="3892381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88640"/>
            <a:ext cx="8856984" cy="6552728"/>
          </a:xfrm>
        </p:spPr>
      </p:pic>
    </p:spTree>
    <p:extLst>
      <p:ext uri="{BB962C8B-B14F-4D97-AF65-F5344CB8AC3E}">
        <p14:creationId xmlns:p14="http://schemas.microsoft.com/office/powerpoint/2010/main" val="78922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r"/>
            <a:r>
              <a:rPr lang="ar-SA" sz="3200" b="1" dirty="0">
                <a:solidFill>
                  <a:srgbClr val="00B0F0"/>
                </a:solidFill>
              </a:rPr>
              <a:t>صياغة المشكلة البرمجية العملية في حالة تعظيم الأرباح:</a:t>
            </a:r>
            <a:endParaRPr lang="ar-SA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ar-SA" b="1" dirty="0">
                <a:solidFill>
                  <a:srgbClr val="00B0F0"/>
                </a:solidFill>
              </a:rPr>
              <a:t>مثال (</a:t>
            </a:r>
            <a:r>
              <a:rPr lang="en-US" b="1" dirty="0">
                <a:solidFill>
                  <a:srgbClr val="00B0F0"/>
                </a:solidFill>
              </a:rPr>
              <a:t>1</a:t>
            </a:r>
            <a:r>
              <a:rPr lang="ar-SA" b="1" dirty="0">
                <a:solidFill>
                  <a:srgbClr val="00B0F0"/>
                </a:solidFill>
              </a:rPr>
              <a:t>):  </a:t>
            </a:r>
          </a:p>
          <a:p>
            <a:pPr marL="0" indent="0">
              <a:buNone/>
            </a:pPr>
            <a:endParaRPr lang="ar-SA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02" y="1412776"/>
            <a:ext cx="7920880" cy="1800200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212976"/>
            <a:ext cx="7776864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03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ar-SA" b="1" dirty="0">
                <a:solidFill>
                  <a:srgbClr val="00B0F0"/>
                </a:solidFill>
              </a:rPr>
              <a:t>الحل:</a:t>
            </a:r>
          </a:p>
          <a:p>
            <a:pPr marL="0" indent="0">
              <a:buNone/>
            </a:pPr>
            <a:endParaRPr lang="ar-SA" dirty="0"/>
          </a:p>
        </p:txBody>
      </p:sp>
      <p:pic>
        <p:nvPicPr>
          <p:cNvPr id="4" name="عنصر نائب للمحتوى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836712"/>
            <a:ext cx="7873058" cy="899678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7" y="1844824"/>
            <a:ext cx="7585025" cy="304843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25" y="2149667"/>
            <a:ext cx="7344816" cy="342948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25" y="2564904"/>
            <a:ext cx="7344816" cy="61921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25" y="3284984"/>
            <a:ext cx="7344816" cy="609685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7" y="3894669"/>
            <a:ext cx="7344816" cy="638264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690" y="4548176"/>
            <a:ext cx="7441593" cy="571580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925" y="5119756"/>
            <a:ext cx="7128792" cy="101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54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>
              <a:buNone/>
            </a:pPr>
            <a:r>
              <a:rPr lang="ar-SA" b="1" dirty="0">
                <a:solidFill>
                  <a:srgbClr val="00B0F0"/>
                </a:solidFill>
              </a:rPr>
              <a:t>القيود </a:t>
            </a:r>
            <a:r>
              <a:rPr lang="en-US" b="1" dirty="0">
                <a:solidFill>
                  <a:srgbClr val="00B0F0"/>
                </a:solidFill>
              </a:rPr>
              <a:t>Constraints</a:t>
            </a:r>
            <a:r>
              <a:rPr lang="ar-SA" b="1" dirty="0">
                <a:solidFill>
                  <a:srgbClr val="00B0F0"/>
                </a:solidFill>
              </a:rPr>
              <a:t>:</a:t>
            </a:r>
          </a:p>
          <a:p>
            <a:pPr marL="0" indent="0">
              <a:buNone/>
            </a:pPr>
            <a:endParaRPr lang="ar-SA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764704"/>
            <a:ext cx="7416824" cy="609685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14301"/>
            <a:ext cx="7560840" cy="876422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767" y="2348880"/>
            <a:ext cx="5040560" cy="400106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87" y="3140968"/>
            <a:ext cx="7488832" cy="1181265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92" y="4565717"/>
            <a:ext cx="6441900" cy="257211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085184"/>
            <a:ext cx="7344817" cy="66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8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352928" cy="1656184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16832"/>
            <a:ext cx="6912767" cy="502935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801" y="2419767"/>
            <a:ext cx="5112567" cy="512461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41" y="2996952"/>
            <a:ext cx="3096343" cy="454182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7" y="3451134"/>
            <a:ext cx="4176463" cy="574943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149080"/>
            <a:ext cx="3193290" cy="581388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050" y="5157192"/>
            <a:ext cx="2560806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4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383</Words>
  <Application>Microsoft Office PowerPoint</Application>
  <PresentationFormat>On-screen Show (4:3)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Algerian</vt:lpstr>
      <vt:lpstr>Arial</vt:lpstr>
      <vt:lpstr>Calibri</vt:lpstr>
      <vt:lpstr>سمة Office</vt:lpstr>
      <vt:lpstr>بحوث عمليات – الوحدة الثانية البرمجة الخطية – تعظيم الأرباح د. سالم محمد سالم </vt:lpstr>
      <vt:lpstr>الوحدة الثانية-البرمجة الخطية: Linear Programming</vt:lpstr>
      <vt:lpstr>مكونات نموذج البرمجة الخطية:</vt:lpstr>
      <vt:lpstr>PowerPoint Presentation</vt:lpstr>
      <vt:lpstr>PowerPoint Presentation</vt:lpstr>
      <vt:lpstr>صياغة المشكلة البرمجية العملية في حالة تعظيم الأرباح: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مفهوم بحوث العمليات Concept of Operations Research د. محمد احمد سيد احمد</dc:title>
  <dc:creator>HP</dc:creator>
  <cp:lastModifiedBy>salem salem</cp:lastModifiedBy>
  <cp:revision>11</cp:revision>
  <dcterms:created xsi:type="dcterms:W3CDTF">2022-07-18T19:31:05Z</dcterms:created>
  <dcterms:modified xsi:type="dcterms:W3CDTF">2024-07-27T21:08:42Z</dcterms:modified>
</cp:coreProperties>
</file>