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307" r:id="rId2"/>
    <p:sldId id="308" r:id="rId3"/>
    <p:sldId id="309" r:id="rId4"/>
    <p:sldId id="310" r:id="rId5"/>
    <p:sldId id="311" r:id="rId6"/>
    <p:sldId id="312" r:id="rId7"/>
    <p:sldId id="313" r:id="rId8"/>
    <p:sldId id="314" r:id="rId9"/>
    <p:sldId id="315" r:id="rId10"/>
    <p:sldId id="316" r:id="rId11"/>
    <p:sldId id="317" r:id="rId12"/>
    <p:sldId id="318" r:id="rId13"/>
    <p:sldId id="319" r:id="rId14"/>
    <p:sldId id="320" r:id="rId15"/>
    <p:sldId id="32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1" autoAdjust="0"/>
    <p:restoredTop sz="94660"/>
  </p:normalViewPr>
  <p:slideViewPr>
    <p:cSldViewPr>
      <p:cViewPr>
        <p:scale>
          <a:sx n="76" d="100"/>
          <a:sy n="76" d="100"/>
        </p:scale>
        <p:origin x="-1694" y="-22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04A516-6C8E-4CD3-8208-715EC7787BEC}" type="datetimeFigureOut">
              <a:rPr lang="en-US" smtClean="0"/>
              <a:pPr/>
              <a:t>4/8/2024</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C9D9DD-0813-4E5B-8816-A20CA2F35385}" type="slidenum">
              <a:rPr lang="en-US" smtClean="0"/>
              <a:pPr/>
              <a:t>‹#›</a:t>
            </a:fld>
            <a:endParaRPr lang="en-US"/>
          </a:p>
        </p:txBody>
      </p:sp>
    </p:spTree>
    <p:extLst>
      <p:ext uri="{BB962C8B-B14F-4D97-AF65-F5344CB8AC3E}">
        <p14:creationId xmlns:p14="http://schemas.microsoft.com/office/powerpoint/2010/main" val="518722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عنوان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عنوان فرعي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عنصر نائب للتاريخ 29"/>
          <p:cNvSpPr>
            <a:spLocks noGrp="1"/>
          </p:cNvSpPr>
          <p:nvPr>
            <p:ph type="dt" sz="half" idx="10"/>
          </p:nvPr>
        </p:nvSpPr>
        <p:spPr/>
        <p:txBody>
          <a:bodyPr/>
          <a:lstStyle/>
          <a:p>
            <a:fld id="{5D15304A-FA3D-458C-BD85-5B54112B6639}" type="datetimeFigureOut">
              <a:rPr lang="en-US" smtClean="0"/>
              <a:pPr/>
              <a:t>4/8/2024</a:t>
            </a:fld>
            <a:endParaRPr lang="en-US"/>
          </a:p>
        </p:txBody>
      </p:sp>
      <p:sp>
        <p:nvSpPr>
          <p:cNvPr id="19" name="عنصر نائب للتذييل 18"/>
          <p:cNvSpPr>
            <a:spLocks noGrp="1"/>
          </p:cNvSpPr>
          <p:nvPr>
            <p:ph type="ftr" sz="quarter" idx="11"/>
          </p:nvPr>
        </p:nvSpPr>
        <p:spPr/>
        <p:txBody>
          <a:bodyPr/>
          <a:lstStyle/>
          <a:p>
            <a:endParaRPr lang="en-US"/>
          </a:p>
        </p:txBody>
      </p:sp>
      <p:sp>
        <p:nvSpPr>
          <p:cNvPr id="27" name="عنصر نائب لرقم الشريحة 26"/>
          <p:cNvSpPr>
            <a:spLocks noGrp="1"/>
          </p:cNvSpPr>
          <p:nvPr>
            <p:ph type="sldNum" sz="quarter" idx="12"/>
          </p:nvPr>
        </p:nvSpPr>
        <p:spPr/>
        <p:txBody>
          <a:bodyPr/>
          <a:lstStyle/>
          <a:p>
            <a:fld id="{3A415A65-E40B-47A0-94F3-3AE2A578535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5D15304A-FA3D-458C-BD85-5B54112B6639}" type="datetimeFigureOut">
              <a:rPr lang="en-US" smtClean="0"/>
              <a:pPr/>
              <a:t>4/8/2024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3A415A65-E40B-47A0-94F3-3AE2A578535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5D15304A-FA3D-458C-BD85-5B54112B6639}" type="datetimeFigureOut">
              <a:rPr lang="en-US" smtClean="0"/>
              <a:pPr/>
              <a:t>4/8/2024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3A415A65-E40B-47A0-94F3-3AE2A578535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2268300"/>
            <a:ext cx="45924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4275200"/>
            <a:ext cx="24021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309134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5D15304A-FA3D-458C-BD85-5B54112B6639}" type="datetimeFigureOut">
              <a:rPr lang="en-US" smtClean="0"/>
              <a:pPr/>
              <a:t>4/8/2024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3A415A65-E40B-47A0-94F3-3AE2A578535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5D15304A-FA3D-458C-BD85-5B54112B6639}" type="datetimeFigureOut">
              <a:rPr lang="en-US" smtClean="0"/>
              <a:pPr/>
              <a:t>4/8/2024</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3A415A65-E40B-47A0-94F3-3AE2A578535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5D15304A-FA3D-458C-BD85-5B54112B6639}" type="datetimeFigureOut">
              <a:rPr lang="en-US" smtClean="0"/>
              <a:pPr/>
              <a:t>4/8/2024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3A415A65-E40B-47A0-94F3-3AE2A578535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5D15304A-FA3D-458C-BD85-5B54112B6639}" type="datetimeFigureOut">
              <a:rPr lang="en-US" smtClean="0"/>
              <a:pPr/>
              <a:t>4/8/2024</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3A415A65-E40B-47A0-94F3-3AE2A578535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5D15304A-FA3D-458C-BD85-5B54112B6639}" type="datetimeFigureOut">
              <a:rPr lang="en-US" smtClean="0"/>
              <a:pPr/>
              <a:t>4/8/2024</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3A415A65-E40B-47A0-94F3-3AE2A578535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5D15304A-FA3D-458C-BD85-5B54112B6639}" type="datetimeFigureOut">
              <a:rPr lang="en-US" smtClean="0"/>
              <a:pPr/>
              <a:t>4/8/2024</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3A415A65-E40B-47A0-94F3-3AE2A578535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5D15304A-FA3D-458C-BD85-5B54112B6639}" type="datetimeFigureOut">
              <a:rPr lang="en-US" smtClean="0"/>
              <a:pPr/>
              <a:t>4/8/2024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3A415A65-E40B-47A0-94F3-3AE2A578535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مستطيل ذو زاوية واحدة مخدوشة ودائرية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مثلث قائم الزاوية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عنوان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عنصر نائب للنص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5D15304A-FA3D-458C-BD85-5B54112B6639}" type="datetimeFigureOut">
              <a:rPr lang="en-US" smtClean="0"/>
              <a:pPr/>
              <a:t>4/8/2024</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a:xfrm>
            <a:off x="8077200" y="6356350"/>
            <a:ext cx="609600" cy="365125"/>
          </a:xfrm>
        </p:spPr>
        <p:txBody>
          <a:bodyPr/>
          <a:lstStyle/>
          <a:p>
            <a:fld id="{3A415A65-E40B-47A0-94F3-3AE2A578535C}" type="slidenum">
              <a:rPr lang="en-US" smtClean="0"/>
              <a:pPr/>
              <a:t>‹#›</a:t>
            </a:fld>
            <a:endParaRPr lang="en-US"/>
          </a:p>
        </p:txBody>
      </p:sp>
      <p:sp>
        <p:nvSpPr>
          <p:cNvPr id="3" name="عنصر نائب للصورة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الرمز لإضافة صورة</a:t>
            </a:r>
            <a:endParaRPr kumimoji="0" lang="en-US" dirty="0"/>
          </a:p>
        </p:txBody>
      </p:sp>
      <p:sp>
        <p:nvSpPr>
          <p:cNvPr id="10" name="شكل حر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شكل حر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شكل حر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شكل حر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عنصر نائب للعنوان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عنصر نائب للنص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عنصر نائب للتاريخ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D15304A-FA3D-458C-BD85-5B54112B6639}" type="datetimeFigureOut">
              <a:rPr lang="en-US" smtClean="0"/>
              <a:pPr/>
              <a:t>4/8/2024</a:t>
            </a:fld>
            <a:endParaRPr lang="en-US"/>
          </a:p>
        </p:txBody>
      </p:sp>
      <p:sp>
        <p:nvSpPr>
          <p:cNvPr id="22" name="عنصر نائب للتذييل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عنصر نائب لرقم الشريحة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A415A65-E40B-47A0-94F3-3AE2A578535C}" type="slidenum">
              <a:rPr lang="en-US" smtClean="0"/>
              <a:pPr/>
              <a:t>‹#›</a:t>
            </a:fld>
            <a:endParaRPr lang="en-US"/>
          </a:p>
        </p:txBody>
      </p:sp>
      <p:grpSp>
        <p:nvGrpSpPr>
          <p:cNvPr id="2" name="مجموعة 1"/>
          <p:cNvGrpSpPr/>
          <p:nvPr/>
        </p:nvGrpSpPr>
        <p:grpSpPr>
          <a:xfrm>
            <a:off x="-19017" y="202408"/>
            <a:ext cx="9180548" cy="649224"/>
            <a:chOff x="-19045" y="216550"/>
            <a:chExt cx="9180548" cy="649224"/>
          </a:xfrm>
        </p:grpSpPr>
        <p:sp>
          <p:nvSpPr>
            <p:cNvPr id="12" name="شكل حر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شكل حر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Google Shape;127;p24"/>
          <p:cNvSpPr/>
          <p:nvPr/>
        </p:nvSpPr>
        <p:spPr>
          <a:xfrm rot="-5400000" flipH="1">
            <a:off x="-1955978" y="3080722"/>
            <a:ext cx="4133056"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89664"/>
            <a:ext cx="3923332" cy="1323112"/>
          </a:xfrm>
          <a:prstGeom prst="rect">
            <a:avLst/>
          </a:prstGeom>
        </p:spPr>
      </p:pic>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412776"/>
            <a:ext cx="5334000" cy="3616424"/>
          </a:xfrm>
          <a:prstGeom prst="rect">
            <a:avLst/>
          </a:prstGeom>
        </p:spPr>
      </p:pic>
    </p:spTree>
    <p:extLst>
      <p:ext uri="{BB962C8B-B14F-4D97-AF65-F5344CB8AC3E}">
        <p14:creationId xmlns:p14="http://schemas.microsoft.com/office/powerpoint/2010/main" val="1447468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86" y="961644"/>
            <a:ext cx="4015690" cy="2006454"/>
          </a:xfrm>
          <a:prstGeom prst="rect">
            <a:avLst/>
          </a:prstGeom>
        </p:spPr>
      </p:pic>
      <p:pic>
        <p:nvPicPr>
          <p:cNvPr id="1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587" y="979773"/>
            <a:ext cx="4407455" cy="1988325"/>
          </a:xfrm>
          <a:prstGeom prst="rect">
            <a:avLst/>
          </a:prstGeom>
        </p:spPr>
      </p:pic>
      <p:pic>
        <p:nvPicPr>
          <p:cNvPr id="13" name="صورة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814" y="3109421"/>
            <a:ext cx="5889186" cy="3313495"/>
          </a:xfrm>
          <a:prstGeom prst="rect">
            <a:avLst/>
          </a:prstGeom>
        </p:spPr>
      </p:pic>
    </p:spTree>
    <p:extLst>
      <p:ext uri="{BB962C8B-B14F-4D97-AF65-F5344CB8AC3E}">
        <p14:creationId xmlns:p14="http://schemas.microsoft.com/office/powerpoint/2010/main" val="1110626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76" y="839827"/>
            <a:ext cx="4682524" cy="3063540"/>
          </a:xfrm>
          <a:prstGeom prst="rect">
            <a:avLst/>
          </a:prstGeom>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963906"/>
            <a:ext cx="3200400" cy="2896806"/>
          </a:xfrm>
          <a:prstGeom prst="rect">
            <a:avLst/>
          </a:prstGeom>
        </p:spPr>
      </p:pic>
      <p:pic>
        <p:nvPicPr>
          <p:cNvPr id="3" name="صورة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42" y="4018377"/>
            <a:ext cx="4660258" cy="2386954"/>
          </a:xfrm>
          <a:prstGeom prst="rect">
            <a:avLst/>
          </a:prstGeom>
        </p:spPr>
      </p:pic>
    </p:spTree>
    <p:extLst>
      <p:ext uri="{BB962C8B-B14F-4D97-AF65-F5344CB8AC3E}">
        <p14:creationId xmlns:p14="http://schemas.microsoft.com/office/powerpoint/2010/main" val="354266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sp>
        <p:nvSpPr>
          <p:cNvPr id="2" name="مستطيل 1"/>
          <p:cNvSpPr/>
          <p:nvPr/>
        </p:nvSpPr>
        <p:spPr>
          <a:xfrm>
            <a:off x="118076" y="734761"/>
            <a:ext cx="9021830" cy="2308324"/>
          </a:xfrm>
          <a:prstGeom prst="rect">
            <a:avLst/>
          </a:prstGeom>
        </p:spPr>
        <p:txBody>
          <a:bodyPr wrap="square">
            <a:spAutoFit/>
          </a:bodyPr>
          <a:lstStyle/>
          <a:p>
            <a:pPr algn="r" rtl="1"/>
            <a:r>
              <a:rPr lang="ar-SA" b="1" dirty="0">
                <a:solidFill>
                  <a:schemeClr val="bg1"/>
                </a:solidFill>
              </a:rPr>
              <a:t>مميزات و عيوب </a:t>
            </a:r>
            <a:r>
              <a:rPr lang="en-US" b="1" dirty="0">
                <a:solidFill>
                  <a:schemeClr val="bg1"/>
                </a:solidFill>
              </a:rPr>
              <a:t>Limit switch : </a:t>
            </a:r>
            <a:br>
              <a:rPr lang="en-US" b="1" dirty="0">
                <a:solidFill>
                  <a:schemeClr val="bg1"/>
                </a:solidFill>
              </a:rPr>
            </a:br>
            <a:r>
              <a:rPr lang="ar-SA" b="1" dirty="0">
                <a:solidFill>
                  <a:srgbClr val="FF0000"/>
                </a:solidFill>
              </a:rPr>
              <a:t>المميزات :</a:t>
            </a:r>
            <a:r>
              <a:rPr lang="ar-SA" b="1" dirty="0">
                <a:solidFill>
                  <a:schemeClr val="bg1"/>
                </a:solidFill>
              </a:rPr>
              <a:t/>
            </a:r>
            <a:br>
              <a:rPr lang="ar-SA" b="1" dirty="0">
                <a:solidFill>
                  <a:schemeClr val="bg1"/>
                </a:solidFill>
              </a:rPr>
            </a:br>
            <a:r>
              <a:rPr lang="ar-SA" b="1" dirty="0">
                <a:solidFill>
                  <a:schemeClr val="bg1"/>
                </a:solidFill>
              </a:rPr>
              <a:t>مقاوم للعوامل البيئية السيئة و التلوث لذلك يسهل استخدامه </a:t>
            </a:r>
            <a:r>
              <a:rPr lang="ar-SA" b="1" dirty="0" smtClean="0">
                <a:solidFill>
                  <a:schemeClr val="bg1"/>
                </a:solidFill>
              </a:rPr>
              <a:t>في </a:t>
            </a:r>
            <a:r>
              <a:rPr lang="ar-SA" b="1" dirty="0">
                <a:solidFill>
                  <a:schemeClr val="bg1"/>
                </a:solidFill>
              </a:rPr>
              <a:t>المصانع و الماكينات</a:t>
            </a:r>
            <a:br>
              <a:rPr lang="ar-SA" b="1" dirty="0">
                <a:solidFill>
                  <a:schemeClr val="bg1"/>
                </a:solidFill>
              </a:rPr>
            </a:br>
            <a:r>
              <a:rPr lang="ar-SA" b="1" dirty="0">
                <a:solidFill>
                  <a:schemeClr val="bg1"/>
                </a:solidFill>
              </a:rPr>
              <a:t>لا يتأثر بالمجالات المغناطيسية </a:t>
            </a:r>
            <a:r>
              <a:rPr lang="ar-SA" b="1" dirty="0" smtClean="0">
                <a:solidFill>
                  <a:schemeClr val="bg1"/>
                </a:solidFill>
              </a:rPr>
              <a:t>المحيطة </a:t>
            </a:r>
            <a:r>
              <a:rPr lang="ar-SA" b="1" dirty="0">
                <a:solidFill>
                  <a:schemeClr val="bg1"/>
                </a:solidFill>
              </a:rPr>
              <a:t>( حيث انه مفتاح </a:t>
            </a:r>
            <a:r>
              <a:rPr lang="ar-SA" b="1" dirty="0" smtClean="0">
                <a:solidFill>
                  <a:schemeClr val="bg1"/>
                </a:solidFill>
              </a:rPr>
              <a:t>ميكانيكي </a:t>
            </a:r>
            <a:r>
              <a:rPr lang="ar-SA" b="1" dirty="0">
                <a:solidFill>
                  <a:schemeClr val="bg1"/>
                </a:solidFill>
              </a:rPr>
              <a:t>و لا يحتوى على </a:t>
            </a:r>
            <a:r>
              <a:rPr lang="ar-SA" b="1" dirty="0" err="1">
                <a:solidFill>
                  <a:schemeClr val="bg1"/>
                </a:solidFill>
              </a:rPr>
              <a:t>اى</a:t>
            </a:r>
            <a:r>
              <a:rPr lang="ar-SA" b="1" dirty="0">
                <a:solidFill>
                  <a:schemeClr val="bg1"/>
                </a:solidFill>
              </a:rPr>
              <a:t> ملفات او دوائر الكترونية )</a:t>
            </a:r>
            <a:br>
              <a:rPr lang="ar-SA" b="1" dirty="0">
                <a:solidFill>
                  <a:schemeClr val="bg1"/>
                </a:solidFill>
              </a:rPr>
            </a:br>
            <a:r>
              <a:rPr lang="ar-SA" b="1" dirty="0">
                <a:solidFill>
                  <a:schemeClr val="bg1"/>
                </a:solidFill>
              </a:rPr>
              <a:t>لا يحتاج الى مصدر جهد </a:t>
            </a:r>
            <a:r>
              <a:rPr lang="ar-SA" b="1" dirty="0" smtClean="0">
                <a:solidFill>
                  <a:schemeClr val="bg1"/>
                </a:solidFill>
              </a:rPr>
              <a:t>كهربائي</a:t>
            </a:r>
            <a:r>
              <a:rPr lang="ar-SA" b="1" dirty="0">
                <a:solidFill>
                  <a:schemeClr val="bg1"/>
                </a:solidFill>
              </a:rPr>
              <a:t/>
            </a:r>
            <a:br>
              <a:rPr lang="ar-SA" b="1" dirty="0">
                <a:solidFill>
                  <a:schemeClr val="bg1"/>
                </a:solidFill>
              </a:rPr>
            </a:br>
            <a:r>
              <a:rPr lang="ar-SA" b="1" dirty="0">
                <a:solidFill>
                  <a:srgbClr val="FF0000"/>
                </a:solidFill>
              </a:rPr>
              <a:t>العيوب :</a:t>
            </a:r>
            <a:r>
              <a:rPr lang="ar-SA" b="1" dirty="0">
                <a:solidFill>
                  <a:schemeClr val="bg1"/>
                </a:solidFill>
              </a:rPr>
              <a:t/>
            </a:r>
            <a:br>
              <a:rPr lang="ar-SA" b="1" dirty="0">
                <a:solidFill>
                  <a:schemeClr val="bg1"/>
                </a:solidFill>
              </a:rPr>
            </a:br>
            <a:r>
              <a:rPr lang="ar-SA" b="1" dirty="0">
                <a:solidFill>
                  <a:schemeClr val="bg1"/>
                </a:solidFill>
              </a:rPr>
              <a:t>وجود اجزاء ميكانيكية به فتتلف بعد فتره مما يقلل من العمر </a:t>
            </a:r>
            <a:r>
              <a:rPr lang="ar-SA" b="1" dirty="0" smtClean="0">
                <a:solidFill>
                  <a:schemeClr val="bg1"/>
                </a:solidFill>
              </a:rPr>
              <a:t>الافتراضي</a:t>
            </a:r>
            <a:r>
              <a:rPr lang="ar-SA" b="1" dirty="0">
                <a:solidFill>
                  <a:schemeClr val="bg1"/>
                </a:solidFill>
              </a:rPr>
              <a:t/>
            </a:r>
            <a:br>
              <a:rPr lang="ar-SA" b="1" dirty="0">
                <a:solidFill>
                  <a:schemeClr val="bg1"/>
                </a:solidFill>
              </a:rPr>
            </a:br>
            <a:r>
              <a:rPr lang="ar-SA" b="1" dirty="0">
                <a:solidFill>
                  <a:schemeClr val="bg1"/>
                </a:solidFill>
              </a:rPr>
              <a:t>لا يصلح </a:t>
            </a:r>
            <a:r>
              <a:rPr lang="ar-SA" b="1" dirty="0" smtClean="0">
                <a:solidFill>
                  <a:schemeClr val="bg1"/>
                </a:solidFill>
              </a:rPr>
              <a:t>في </a:t>
            </a:r>
            <a:r>
              <a:rPr lang="ar-SA" b="1" dirty="0">
                <a:solidFill>
                  <a:schemeClr val="bg1"/>
                </a:solidFill>
              </a:rPr>
              <a:t>بعض التطبيقات</a:t>
            </a:r>
            <a:endParaRPr lang="en-US" b="1" dirty="0">
              <a:solidFill>
                <a:schemeClr val="bg1"/>
              </a:solidFill>
            </a:endParaRPr>
          </a:p>
        </p:txBody>
      </p:sp>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63" y="3276600"/>
            <a:ext cx="4754237" cy="2630491"/>
          </a:xfrm>
          <a:prstGeom prst="rect">
            <a:avLst/>
          </a:prstGeom>
        </p:spPr>
      </p:pic>
    </p:spTree>
    <p:extLst>
      <p:ext uri="{BB962C8B-B14F-4D97-AF65-F5344CB8AC3E}">
        <p14:creationId xmlns:p14="http://schemas.microsoft.com/office/powerpoint/2010/main" val="378094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736453"/>
            <a:ext cx="6739923" cy="482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72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846138"/>
            <a:ext cx="5101306" cy="482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1" y="1448620"/>
            <a:ext cx="3586896" cy="39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381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419" y="736453"/>
            <a:ext cx="4361421" cy="280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020" y="3505201"/>
            <a:ext cx="359917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963407"/>
            <a:ext cx="27146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548" y="1298645"/>
            <a:ext cx="44862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236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4"/>
          <p:cNvSpPr/>
          <p:nvPr/>
        </p:nvSpPr>
        <p:spPr>
          <a:xfrm rot="5400000">
            <a:off x="668771" y="1125974"/>
            <a:ext cx="3541450" cy="4265006"/>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n>
                <a:solidFill>
                  <a:sysClr val="windowText" lastClr="000000"/>
                </a:solidFill>
              </a:ln>
              <a:solidFill>
                <a:sysClr val="windowText" lastClr="000000"/>
              </a:solidFill>
            </a:endParaRPr>
          </a:p>
        </p:txBody>
      </p:sp>
      <p:sp>
        <p:nvSpPr>
          <p:cNvPr id="125" name="Google Shape;125;p24"/>
          <p:cNvSpPr txBox="1">
            <a:spLocks noGrp="1"/>
          </p:cNvSpPr>
          <p:nvPr>
            <p:ph type="subTitle" idx="1"/>
          </p:nvPr>
        </p:nvSpPr>
        <p:spPr>
          <a:xfrm>
            <a:off x="467544" y="4293096"/>
            <a:ext cx="5256584" cy="6720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Second Semester 2024/2025</a:t>
            </a:r>
          </a:p>
        </p:txBody>
      </p:sp>
      <p:sp>
        <p:nvSpPr>
          <p:cNvPr id="126" name="Google Shape;126;p24"/>
          <p:cNvSpPr txBox="1">
            <a:spLocks noGrp="1"/>
          </p:cNvSpPr>
          <p:nvPr>
            <p:ph type="ctrTitle"/>
          </p:nvPr>
        </p:nvSpPr>
        <p:spPr>
          <a:xfrm>
            <a:off x="306993" y="1676400"/>
            <a:ext cx="4184731" cy="1992357"/>
          </a:xfrm>
          <a:prstGeom prst="rect">
            <a:avLst/>
          </a:prstGeom>
        </p:spPr>
        <p:txBody>
          <a:bodyPr spcFirstLastPara="1" wrap="square" lIns="91425" tIns="91425" rIns="91425" bIns="91425" anchor="b" anchorCtr="0">
            <a:noAutofit/>
          </a:bodyPr>
          <a:lstStyle/>
          <a:p>
            <a:pPr algn="ctr"/>
            <a:r>
              <a:rPr lang="en-US" sz="3600" b="1" dirty="0" smtClean="0">
                <a:solidFill>
                  <a:schemeClr val="accent4">
                    <a:lumMod val="75000"/>
                  </a:schemeClr>
                </a:solidFill>
              </a:rPr>
              <a:t>LECTURE14:</a:t>
            </a:r>
            <a:br>
              <a:rPr lang="en-US" sz="3600" b="1" dirty="0" smtClean="0">
                <a:solidFill>
                  <a:schemeClr val="accent4">
                    <a:lumMod val="75000"/>
                  </a:schemeClr>
                </a:solidFill>
              </a:rPr>
            </a:br>
            <a:endParaRPr sz="2800" b="1" dirty="0">
              <a:solidFill>
                <a:schemeClr val="accent4">
                  <a:lumMod val="75000"/>
                </a:schemeClr>
              </a:solidFill>
              <a:sym typeface="Livvic"/>
            </a:endParaRPr>
          </a:p>
        </p:txBody>
      </p:sp>
      <p:sp>
        <p:nvSpPr>
          <p:cNvPr id="127" name="Google Shape;127;p24"/>
          <p:cNvSpPr/>
          <p:nvPr/>
        </p:nvSpPr>
        <p:spPr>
          <a:xfrm rot="-5400000" flipH="1">
            <a:off x="-1660175" y="3147927"/>
            <a:ext cx="3541452" cy="2211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75" y="68627"/>
            <a:ext cx="3923332" cy="1226773"/>
          </a:xfrm>
          <a:prstGeom prst="rect">
            <a:avLst/>
          </a:prstGeom>
        </p:spPr>
      </p:pic>
      <p:sp>
        <p:nvSpPr>
          <p:cNvPr id="7" name="مستطيل 6"/>
          <p:cNvSpPr/>
          <p:nvPr/>
        </p:nvSpPr>
        <p:spPr>
          <a:xfrm>
            <a:off x="0" y="6405331"/>
            <a:ext cx="9144000" cy="45266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solidFill>
                  <a:schemeClr val="accent4">
                    <a:lumMod val="75000"/>
                  </a:schemeClr>
                </a:solidFill>
                <a:latin typeface="Corbel" panose="020B0503020204020204" pitchFamily="34" charset="0"/>
                <a:ea typeface="BatangChe" panose="02030609000101010101" pitchFamily="49" charset="-127"/>
              </a:rPr>
              <a:t>Eng. Asma’  shara’b </a:t>
            </a:r>
            <a:r>
              <a:rPr lang="en-US" sz="1800" b="1" dirty="0" smtClean="0">
                <a:solidFill>
                  <a:schemeClr val="accent4">
                    <a:lumMod val="75000"/>
                  </a:schemeClr>
                </a:solidFill>
                <a:latin typeface="Corbel" panose="020B0503020204020204" pitchFamily="34" charset="0"/>
                <a:ea typeface="BatangChe" panose="02030609000101010101" pitchFamily="49" charset="-127"/>
              </a:rPr>
              <a:t>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981200"/>
            <a:ext cx="3962400" cy="2743200"/>
          </a:xfrm>
          <a:prstGeom prst="rect">
            <a:avLst/>
          </a:prstGeom>
        </p:spPr>
      </p:pic>
      <p:sp>
        <p:nvSpPr>
          <p:cNvPr id="3" name="مستطيل 2"/>
          <p:cNvSpPr/>
          <p:nvPr/>
        </p:nvSpPr>
        <p:spPr>
          <a:xfrm>
            <a:off x="1034624" y="3339011"/>
            <a:ext cx="2255297" cy="461665"/>
          </a:xfrm>
          <a:prstGeom prst="rect">
            <a:avLst/>
          </a:prstGeom>
        </p:spPr>
        <p:txBody>
          <a:bodyPr wrap="none">
            <a:spAutoFit/>
          </a:bodyPr>
          <a:lstStyle/>
          <a:p>
            <a:pPr algn="ctr"/>
            <a:r>
              <a:rPr lang="en-US" sz="2400" b="1" dirty="0">
                <a:solidFill>
                  <a:srgbClr val="FF0000"/>
                </a:solidFill>
              </a:rPr>
              <a:t>* Limit switch </a:t>
            </a:r>
          </a:p>
        </p:txBody>
      </p:sp>
    </p:spTree>
    <p:extLst>
      <p:ext uri="{BB962C8B-B14F-4D97-AF65-F5344CB8AC3E}">
        <p14:creationId xmlns:p14="http://schemas.microsoft.com/office/powerpoint/2010/main" val="2520827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sp>
        <p:nvSpPr>
          <p:cNvPr id="13" name="عنوان فرعي 2"/>
          <p:cNvSpPr>
            <a:spLocks noGrp="1"/>
          </p:cNvSpPr>
          <p:nvPr>
            <p:ph type="subTitle" idx="1"/>
          </p:nvPr>
        </p:nvSpPr>
        <p:spPr>
          <a:xfrm>
            <a:off x="301752" y="980066"/>
            <a:ext cx="5489448" cy="1001134"/>
          </a:xfrm>
        </p:spPr>
        <p:txBody>
          <a:bodyPr>
            <a:normAutofit/>
          </a:bodyPr>
          <a:lstStyle/>
          <a:p>
            <a:pPr algn="ctr"/>
            <a:r>
              <a:rPr lang="en-US" sz="3600" b="1" dirty="0" smtClean="0">
                <a:solidFill>
                  <a:schemeClr val="bg1"/>
                </a:solidFill>
              </a:rPr>
              <a:t>* Limit switch </a:t>
            </a:r>
          </a:p>
          <a:p>
            <a:pPr algn="ctr"/>
            <a:endParaRPr lang="en-US" sz="3600" b="1" dirty="0" smtClean="0">
              <a:solidFill>
                <a:schemeClr val="bg1"/>
              </a:solidFill>
            </a:endParaRPr>
          </a:p>
          <a:p>
            <a:endParaRPr lang="en-US" dirty="0"/>
          </a:p>
        </p:txBody>
      </p:sp>
      <p:pic>
        <p:nvPicPr>
          <p:cNvPr id="1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471" y="76840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12" y="2971800"/>
            <a:ext cx="5867400" cy="3105150"/>
          </a:xfrm>
          <a:prstGeom prst="rect">
            <a:avLst/>
          </a:prstGeom>
        </p:spPr>
      </p:pic>
      <p:pic>
        <p:nvPicPr>
          <p:cNvPr id="4" name="صورة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3200400"/>
            <a:ext cx="2895600" cy="2057400"/>
          </a:xfrm>
          <a:prstGeom prst="rect">
            <a:avLst/>
          </a:prstGeom>
        </p:spPr>
      </p:pic>
    </p:spTree>
    <p:extLst>
      <p:ext uri="{BB962C8B-B14F-4D97-AF65-F5344CB8AC3E}">
        <p14:creationId xmlns:p14="http://schemas.microsoft.com/office/powerpoint/2010/main" val="3497712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Limit switch</a:t>
            </a: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sp>
        <p:nvSpPr>
          <p:cNvPr id="25" name="Rectangle 1"/>
          <p:cNvSpPr/>
          <p:nvPr/>
        </p:nvSpPr>
        <p:spPr>
          <a:xfrm>
            <a:off x="100985" y="961644"/>
            <a:ext cx="9043015" cy="2862322"/>
          </a:xfrm>
          <a:prstGeom prst="rect">
            <a:avLst/>
          </a:prstGeom>
        </p:spPr>
        <p:txBody>
          <a:bodyPr wrap="square">
            <a:spAutoFit/>
          </a:bodyPr>
          <a:lstStyle/>
          <a:p>
            <a:pPr algn="r"/>
            <a:r>
              <a:rPr lang="ar-SA" sz="2000" b="1" dirty="0">
                <a:solidFill>
                  <a:schemeClr val="bg1"/>
                </a:solidFill>
              </a:rPr>
              <a:t>وهو عبارة عن مفتاح عادي له نقطة ملامس مفتوحة أو مغلقة أو أكثر. والاختلاف الوحيد بينه وبين المفتاح العادي هو أن شكل رأس المفتاح العادي مصمم للضغط عليه بأصابع اليد أما رأس مفتاح نهاية الشوط فهو مصمم على عدة أشكال تبعاً لطبيعة عمله ويسمى أيضا بمفتاح نهاية الشوط . ووظيفة مفتاح نهاية الشوط هي فصل أو وصل دارة كهربائية عند وصول الحمل الى مسافة محددة. فأي محرك عند دورانه يحرك حملا معينا حركةً راسية أو عاموديه، ويجب أن يكون لهذه الحركة حدودا. فمثلا المصعد عند صعوده يجب أن يتوقف عند نقطة معينة لا يمكن حسابها بالوقت بشكل دقيق. فمن الممكن أن تتغير قيمة هذه المسافة ولو قليلا بسبب زيادة الحمل مثلا. ولذلك يتم تثبيت مفتاح نهاية الشوط عن نقطة معينة وعند وصول الحمل الى هذه النقطة المعينة يضغط جزء بارز على هذا المفتاح مما يؤدي الى تغير وضع الملامسات وبالتالي يعمل على إيقاف أو تشغيل محرك آخر</a:t>
            </a:r>
            <a:endParaRPr lang="en-US" sz="2000" dirty="0">
              <a:solidFill>
                <a:schemeClr val="bg1"/>
              </a:solidFill>
            </a:endParaRPr>
          </a:p>
        </p:txBody>
      </p:sp>
      <p:pic>
        <p:nvPicPr>
          <p:cNvPr id="4" name="صورة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5" y="3975003"/>
            <a:ext cx="3217333" cy="1809750"/>
          </a:xfrm>
          <a:prstGeom prst="rect">
            <a:avLst/>
          </a:prstGeom>
        </p:spPr>
      </p:pic>
      <p:pic>
        <p:nvPicPr>
          <p:cNvPr id="26" name="Picture 2" descr="C:\Users\master\Desktop\فصل اول 2019\Microswitch.jpg"/>
          <p:cNvPicPr>
            <a:picLocks noChangeAspect="1" noChangeArrowheads="1"/>
          </p:cNvPicPr>
          <p:nvPr/>
        </p:nvPicPr>
        <p:blipFill>
          <a:blip r:embed="rId5" cstate="print"/>
          <a:srcRect/>
          <a:stretch>
            <a:fillRect/>
          </a:stretch>
        </p:blipFill>
        <p:spPr bwMode="auto">
          <a:xfrm>
            <a:off x="3744099" y="3940015"/>
            <a:ext cx="2055884" cy="2041853"/>
          </a:xfrm>
          <a:prstGeom prst="rect">
            <a:avLst/>
          </a:prstGeom>
          <a:noFill/>
        </p:spPr>
      </p:pic>
      <p:pic>
        <p:nvPicPr>
          <p:cNvPr id="27" name="Picture 3" descr="C:\Users\master\Desktop\فصل اول 2019\images.png"/>
          <p:cNvPicPr>
            <a:picLocks noChangeAspect="1" noChangeArrowheads="1"/>
          </p:cNvPicPr>
          <p:nvPr/>
        </p:nvPicPr>
        <p:blipFill>
          <a:blip r:embed="rId6"/>
          <a:srcRect/>
          <a:stretch>
            <a:fillRect/>
          </a:stretch>
        </p:blipFill>
        <p:spPr bwMode="auto">
          <a:xfrm>
            <a:off x="6324600" y="4349958"/>
            <a:ext cx="2051696" cy="1309593"/>
          </a:xfrm>
          <a:prstGeom prst="rect">
            <a:avLst/>
          </a:prstGeom>
          <a:noFill/>
        </p:spPr>
      </p:pic>
    </p:spTree>
    <p:extLst>
      <p:ext uri="{BB962C8B-B14F-4D97-AF65-F5344CB8AC3E}">
        <p14:creationId xmlns:p14="http://schemas.microsoft.com/office/powerpoint/2010/main" val="3492756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sp>
        <p:nvSpPr>
          <p:cNvPr id="11" name="Rectangle 1"/>
          <p:cNvSpPr/>
          <p:nvPr/>
        </p:nvSpPr>
        <p:spPr>
          <a:xfrm>
            <a:off x="300706" y="274638"/>
            <a:ext cx="8839200" cy="4801314"/>
          </a:xfrm>
          <a:prstGeom prst="rect">
            <a:avLst/>
          </a:prstGeom>
        </p:spPr>
        <p:txBody>
          <a:bodyPr wrap="square">
            <a:spAutoFit/>
          </a:bodyPr>
          <a:lstStyle/>
          <a:p>
            <a:pPr algn="r" rtl="1"/>
            <a:r>
              <a:rPr lang="ar-SA" b="1" u="sng" dirty="0" smtClean="0">
                <a:solidFill>
                  <a:schemeClr val="bg1"/>
                </a:solidFill>
              </a:rPr>
              <a:t>المفاتيح </a:t>
            </a:r>
            <a:r>
              <a:rPr lang="ar-SA" b="1" u="sng" dirty="0">
                <a:solidFill>
                  <a:schemeClr val="bg1"/>
                </a:solidFill>
              </a:rPr>
              <a:t>الحدية / نهاية المشوار </a:t>
            </a:r>
            <a:r>
              <a:rPr lang="en-US" b="1" u="sng" dirty="0" smtClean="0">
                <a:solidFill>
                  <a:schemeClr val="bg1"/>
                </a:solidFill>
              </a:rPr>
              <a:t>Limit Switches </a:t>
            </a:r>
            <a:r>
              <a:rPr lang="en-US" dirty="0" smtClean="0">
                <a:solidFill>
                  <a:schemeClr val="bg1"/>
                </a:solidFill>
              </a:rPr>
              <a:t>:</a:t>
            </a:r>
          </a:p>
          <a:p>
            <a:pPr algn="r" rtl="1"/>
            <a:r>
              <a:rPr lang="en-US" dirty="0">
                <a:solidFill>
                  <a:schemeClr val="bg1"/>
                </a:solidFill>
              </a:rPr>
              <a:t/>
            </a:r>
            <a:br>
              <a:rPr lang="en-US" dirty="0">
                <a:solidFill>
                  <a:schemeClr val="bg1"/>
                </a:solidFill>
              </a:rPr>
            </a:br>
            <a:r>
              <a:rPr lang="ar-SA" dirty="0">
                <a:solidFill>
                  <a:schemeClr val="bg1"/>
                </a:solidFill>
              </a:rPr>
              <a:t>تعتبر مفاتيح نهاية الشوط من اهم المفاتيح المستخدمة فى التحكم الالى</a:t>
            </a:r>
            <a:br>
              <a:rPr lang="ar-SA" dirty="0">
                <a:solidFill>
                  <a:schemeClr val="bg1"/>
                </a:solidFill>
              </a:rPr>
            </a:br>
            <a:r>
              <a:rPr lang="ar-SA" dirty="0">
                <a:solidFill>
                  <a:schemeClr val="bg1"/>
                </a:solidFill>
              </a:rPr>
              <a:t>فكرة عملها : تحمل مفاتيح نهاية الشوط عددا من نقاط التوصيل و يتغير وضع هذه النقاط عند اصطدام شئ ما بها لتعمل هذه النقاط على تشغيل حمل ما ( مثل محرك مثلا ) او ايقافه او اصدار تنبيه و ذلك حسب التطبيق المطلوب و تبعا لدائرة التحكم</a:t>
            </a:r>
            <a:br>
              <a:rPr lang="ar-SA" dirty="0">
                <a:solidFill>
                  <a:schemeClr val="bg1"/>
                </a:solidFill>
              </a:rPr>
            </a:br>
            <a:r>
              <a:rPr lang="ar-SA" dirty="0">
                <a:solidFill>
                  <a:schemeClr val="bg1"/>
                </a:solidFill>
              </a:rPr>
              <a:t>شرح كل جزء</a:t>
            </a:r>
            <a:br>
              <a:rPr lang="ar-SA" dirty="0">
                <a:solidFill>
                  <a:schemeClr val="bg1"/>
                </a:solidFill>
              </a:rPr>
            </a:br>
            <a:r>
              <a:rPr lang="ar-SA" dirty="0">
                <a:solidFill>
                  <a:schemeClr val="bg1"/>
                </a:solidFill>
              </a:rPr>
              <a:t>1-</a:t>
            </a:r>
            <a:r>
              <a:rPr lang="en-US" dirty="0">
                <a:solidFill>
                  <a:schemeClr val="bg1"/>
                </a:solidFill>
              </a:rPr>
              <a:t>actuator : </a:t>
            </a:r>
            <a:r>
              <a:rPr lang="ar-SA" dirty="0">
                <a:solidFill>
                  <a:schemeClr val="bg1"/>
                </a:solidFill>
              </a:rPr>
              <a:t>و هو الجزء الذى يصطدم به الحمل الميكانيكى ( مثل كابينة المصعد او منتج ما على سير كهربى الخ ) مما يؤدى الى الضغط على نقاط التوصيل و تغيير حالتها و قد يكون مزود </a:t>
            </a:r>
            <a:r>
              <a:rPr lang="ar-SA" dirty="0" smtClean="0">
                <a:solidFill>
                  <a:schemeClr val="bg1"/>
                </a:solidFill>
              </a:rPr>
              <a:t>بزنبرك</a:t>
            </a:r>
            <a:r>
              <a:rPr lang="en-US" dirty="0" smtClean="0">
                <a:solidFill>
                  <a:schemeClr val="bg1"/>
                </a:solidFill>
              </a:rPr>
              <a:t>spring </a:t>
            </a:r>
            <a:r>
              <a:rPr lang="ar-SA" dirty="0">
                <a:solidFill>
                  <a:schemeClr val="bg1"/>
                </a:solidFill>
              </a:rPr>
              <a:t>ليرجع لوضعه بعد ابتعاد الحمل الميكانيكى الضاغط عليه و قد لا يكون مزود </a:t>
            </a:r>
            <a:r>
              <a:rPr lang="ar-SA" dirty="0" smtClean="0">
                <a:solidFill>
                  <a:schemeClr val="bg1"/>
                </a:solidFill>
              </a:rPr>
              <a:t>بزنبركو </a:t>
            </a:r>
            <a:r>
              <a:rPr lang="ar-SA" dirty="0">
                <a:solidFill>
                  <a:schemeClr val="bg1"/>
                </a:solidFill>
              </a:rPr>
              <a:t>يتم الاختيار من بينهما حسب التطبيق المطلوب</a:t>
            </a:r>
            <a:br>
              <a:rPr lang="ar-SA" dirty="0">
                <a:solidFill>
                  <a:schemeClr val="bg1"/>
                </a:solidFill>
              </a:rPr>
            </a:br>
            <a:r>
              <a:rPr lang="ar-SA" dirty="0">
                <a:solidFill>
                  <a:schemeClr val="bg1"/>
                </a:solidFill>
              </a:rPr>
              <a:t>2- </a:t>
            </a:r>
            <a:r>
              <a:rPr lang="en-US" dirty="0">
                <a:solidFill>
                  <a:schemeClr val="bg1"/>
                </a:solidFill>
              </a:rPr>
              <a:t>head : </a:t>
            </a:r>
            <a:r>
              <a:rPr lang="ar-SA" dirty="0">
                <a:solidFill>
                  <a:schemeClr val="bg1"/>
                </a:solidFill>
              </a:rPr>
              <a:t>هذا الجزء العلوى من المفتاح يحتوى ال </a:t>
            </a:r>
            <a:r>
              <a:rPr lang="en-US" dirty="0">
                <a:solidFill>
                  <a:schemeClr val="bg1"/>
                </a:solidFill>
              </a:rPr>
              <a:t>actuator </a:t>
            </a:r>
            <a:r>
              <a:rPr lang="ar-SA" dirty="0">
                <a:solidFill>
                  <a:schemeClr val="bg1"/>
                </a:solidFill>
              </a:rPr>
              <a:t>و يقوم بنقل </a:t>
            </a:r>
            <a:r>
              <a:rPr lang="ar-SA" dirty="0" smtClean="0">
                <a:solidFill>
                  <a:schemeClr val="bg1"/>
                </a:solidFill>
              </a:rPr>
              <a:t>اشارة </a:t>
            </a:r>
            <a:r>
              <a:rPr lang="ar-SA" dirty="0">
                <a:solidFill>
                  <a:schemeClr val="bg1"/>
                </a:solidFill>
              </a:rPr>
              <a:t>الحركة منه الى نقاط التوصيل</a:t>
            </a:r>
            <a:br>
              <a:rPr lang="ar-SA" dirty="0">
                <a:solidFill>
                  <a:schemeClr val="bg1"/>
                </a:solidFill>
              </a:rPr>
            </a:br>
            <a:r>
              <a:rPr lang="ar-SA" dirty="0">
                <a:solidFill>
                  <a:schemeClr val="bg1"/>
                </a:solidFill>
              </a:rPr>
              <a:t>3- </a:t>
            </a:r>
            <a:r>
              <a:rPr lang="en-US" dirty="0">
                <a:solidFill>
                  <a:schemeClr val="bg1"/>
                </a:solidFill>
              </a:rPr>
              <a:t>contacts : </a:t>
            </a:r>
            <a:r>
              <a:rPr lang="ar-SA" dirty="0">
                <a:solidFill>
                  <a:schemeClr val="bg1"/>
                </a:solidFill>
              </a:rPr>
              <a:t>مجموعة من نقاط التوصيل ممكن ان تكون </a:t>
            </a:r>
            <a:r>
              <a:rPr lang="en-US" dirty="0">
                <a:solidFill>
                  <a:schemeClr val="bg1"/>
                </a:solidFill>
              </a:rPr>
              <a:t>Normally closed </a:t>
            </a:r>
            <a:r>
              <a:rPr lang="ar-SA" dirty="0">
                <a:solidFill>
                  <a:schemeClr val="bg1"/>
                </a:solidFill>
              </a:rPr>
              <a:t>او </a:t>
            </a:r>
            <a:r>
              <a:rPr lang="en-US" dirty="0">
                <a:solidFill>
                  <a:schemeClr val="bg1"/>
                </a:solidFill>
              </a:rPr>
              <a:t>Normally opened </a:t>
            </a:r>
            <a:r>
              <a:rPr lang="ar-SA" dirty="0">
                <a:solidFill>
                  <a:schemeClr val="bg1"/>
                </a:solidFill>
              </a:rPr>
              <a:t>و عادة تكون زوج من النقاط احدهما </a:t>
            </a:r>
            <a:r>
              <a:rPr lang="en-US" dirty="0">
                <a:solidFill>
                  <a:schemeClr val="bg1"/>
                </a:solidFill>
              </a:rPr>
              <a:t>NC </a:t>
            </a:r>
            <a:r>
              <a:rPr lang="ar-SA" dirty="0">
                <a:solidFill>
                  <a:schemeClr val="bg1"/>
                </a:solidFill>
              </a:rPr>
              <a:t>و الاخرى </a:t>
            </a:r>
            <a:r>
              <a:rPr lang="en-US" dirty="0">
                <a:solidFill>
                  <a:schemeClr val="bg1"/>
                </a:solidFill>
              </a:rPr>
              <a:t>NO</a:t>
            </a:r>
            <a:br>
              <a:rPr lang="en-US" dirty="0">
                <a:solidFill>
                  <a:schemeClr val="bg1"/>
                </a:solidFill>
              </a:rPr>
            </a:br>
            <a:r>
              <a:rPr lang="en-US" dirty="0">
                <a:solidFill>
                  <a:schemeClr val="bg1"/>
                </a:solidFill>
              </a:rPr>
              <a:t>4- terminals : </a:t>
            </a:r>
            <a:r>
              <a:rPr lang="ar-SA" dirty="0">
                <a:solidFill>
                  <a:schemeClr val="bg1"/>
                </a:solidFill>
              </a:rPr>
              <a:t>و هى مكان تركيب اسلاك التحكم الواصلة بنقاط التوصيل و بالطبع توجد مسامير ربط لتثبيت هذه الاسلاك</a:t>
            </a:r>
            <a:br>
              <a:rPr lang="ar-SA" dirty="0">
                <a:solidFill>
                  <a:schemeClr val="bg1"/>
                </a:solidFill>
              </a:rPr>
            </a:br>
            <a:r>
              <a:rPr lang="ar-SA" dirty="0">
                <a:solidFill>
                  <a:schemeClr val="bg1"/>
                </a:solidFill>
              </a:rPr>
              <a:t>5- </a:t>
            </a:r>
            <a:r>
              <a:rPr lang="en-US" dirty="0">
                <a:solidFill>
                  <a:schemeClr val="bg1"/>
                </a:solidFill>
              </a:rPr>
              <a:t>body : </a:t>
            </a:r>
            <a:r>
              <a:rPr lang="ar-SA" dirty="0">
                <a:solidFill>
                  <a:schemeClr val="bg1"/>
                </a:solidFill>
              </a:rPr>
              <a:t>جسم مفتاح نهاية الشوط و يحتوى جميع اجزاءه و عادة يصنع من البلاستيك المقوى او من المعدن</a:t>
            </a:r>
            <a:br>
              <a:rPr lang="ar-SA" dirty="0">
                <a:solidFill>
                  <a:schemeClr val="bg1"/>
                </a:solidFill>
              </a:rPr>
            </a:br>
            <a:r>
              <a:rPr lang="ar-SA" dirty="0">
                <a:solidFill>
                  <a:schemeClr val="bg1"/>
                </a:solidFill>
              </a:rPr>
              <a:t>6- </a:t>
            </a:r>
            <a:r>
              <a:rPr lang="en-US" dirty="0">
                <a:solidFill>
                  <a:schemeClr val="bg1"/>
                </a:solidFill>
              </a:rPr>
              <a:t>switch base : </a:t>
            </a:r>
            <a:r>
              <a:rPr lang="ar-SA" dirty="0">
                <a:solidFill>
                  <a:schemeClr val="bg1"/>
                </a:solidFill>
              </a:rPr>
              <a:t>قاعدة ال </a:t>
            </a:r>
            <a:r>
              <a:rPr lang="en-US" dirty="0">
                <a:solidFill>
                  <a:schemeClr val="bg1"/>
                </a:solidFill>
              </a:rPr>
              <a:t>limit switch </a:t>
            </a:r>
            <a:r>
              <a:rPr lang="ar-SA" dirty="0">
                <a:solidFill>
                  <a:schemeClr val="bg1"/>
                </a:solidFill>
              </a:rPr>
              <a:t>و تحتوى على مسامير ربط لتثبيته فى المكان المخصص ل</a:t>
            </a:r>
            <a:endParaRPr lang="en-US" dirty="0">
              <a:solidFill>
                <a:schemeClr val="bg1"/>
              </a:solidFill>
            </a:endParaRPr>
          </a:p>
        </p:txBody>
      </p:sp>
      <p:pic>
        <p:nvPicPr>
          <p:cNvPr id="12" name="Picture 2" descr="No phot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 y="5025904"/>
            <a:ext cx="1676400" cy="125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966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sp>
        <p:nvSpPr>
          <p:cNvPr id="11" name="Rectangle 1"/>
          <p:cNvSpPr/>
          <p:nvPr/>
        </p:nvSpPr>
        <p:spPr>
          <a:xfrm>
            <a:off x="187960" y="400327"/>
            <a:ext cx="8763000" cy="3970318"/>
          </a:xfrm>
          <a:prstGeom prst="rect">
            <a:avLst/>
          </a:prstGeom>
        </p:spPr>
        <p:txBody>
          <a:bodyPr wrap="square">
            <a:spAutoFit/>
          </a:bodyPr>
          <a:lstStyle/>
          <a:p>
            <a:pPr algn="r" rtl="1" fontAlgn="base"/>
            <a:r>
              <a:rPr lang="ar-SA" dirty="0" smtClean="0">
                <a:solidFill>
                  <a:schemeClr val="bg1"/>
                </a:solidFill>
              </a:rPr>
              <a:t>ما </a:t>
            </a:r>
            <a:r>
              <a:rPr lang="ar-SA" dirty="0">
                <a:solidFill>
                  <a:schemeClr val="bg1"/>
                </a:solidFill>
              </a:rPr>
              <a:t>هي مكونات </a:t>
            </a:r>
            <a:r>
              <a:rPr lang="en-US" dirty="0">
                <a:solidFill>
                  <a:schemeClr val="bg1"/>
                </a:solidFill>
              </a:rPr>
              <a:t>limit switch</a:t>
            </a:r>
            <a:endParaRPr lang="en-US" b="1" dirty="0">
              <a:solidFill>
                <a:schemeClr val="bg1"/>
              </a:solidFill>
            </a:endParaRPr>
          </a:p>
          <a:p>
            <a:pPr algn="r" rtl="1" fontAlgn="base"/>
            <a:r>
              <a:rPr lang="ar-SA" b="1" dirty="0" smtClean="0">
                <a:solidFill>
                  <a:schemeClr val="bg1"/>
                </a:solidFill>
              </a:rPr>
              <a:t>المشغل  </a:t>
            </a:r>
            <a:r>
              <a:rPr lang="en-US" b="1" dirty="0" smtClean="0">
                <a:solidFill>
                  <a:schemeClr val="bg1"/>
                </a:solidFill>
              </a:rPr>
              <a:t>actuator </a:t>
            </a:r>
            <a:r>
              <a:rPr lang="ar-SA" b="1" dirty="0" smtClean="0">
                <a:solidFill>
                  <a:schemeClr val="bg1"/>
                </a:solidFill>
              </a:rPr>
              <a:t>يعتبر جزء من المفتاح ومن خلاله ينقل الاحساس الى باقي اجزاء المفتاح ويوجد منه اشكال عديدة ومنه ثلاثة انواع هي :</a:t>
            </a:r>
            <a:br>
              <a:rPr lang="ar-SA" b="1" dirty="0" smtClean="0">
                <a:solidFill>
                  <a:schemeClr val="bg1"/>
                </a:solidFill>
              </a:rPr>
            </a:br>
            <a:r>
              <a:rPr lang="ar-SA" b="1" dirty="0" smtClean="0">
                <a:solidFill>
                  <a:schemeClr val="bg1"/>
                </a:solidFill>
              </a:rPr>
              <a:t>1-</a:t>
            </a:r>
            <a:r>
              <a:rPr lang="en-US" b="1" dirty="0" smtClean="0">
                <a:solidFill>
                  <a:schemeClr val="bg1"/>
                </a:solidFill>
              </a:rPr>
              <a:t>side rotary</a:t>
            </a:r>
            <a:br>
              <a:rPr lang="en-US" b="1" dirty="0" smtClean="0">
                <a:solidFill>
                  <a:schemeClr val="bg1"/>
                </a:solidFill>
              </a:rPr>
            </a:br>
            <a:r>
              <a:rPr lang="en-US" b="1" dirty="0" smtClean="0">
                <a:solidFill>
                  <a:schemeClr val="bg1"/>
                </a:solidFill>
              </a:rPr>
              <a:t>side or top push-</a:t>
            </a:r>
            <a:r>
              <a:rPr lang="en-US" b="1" dirty="0">
                <a:solidFill>
                  <a:schemeClr val="bg1"/>
                </a:solidFill>
              </a:rPr>
              <a:t>2</a:t>
            </a:r>
            <a:r>
              <a:rPr lang="en-US" b="1" dirty="0" smtClean="0">
                <a:solidFill>
                  <a:schemeClr val="bg1"/>
                </a:solidFill>
              </a:rPr>
              <a:t/>
            </a:r>
            <a:br>
              <a:rPr lang="en-US" b="1" dirty="0" smtClean="0">
                <a:solidFill>
                  <a:schemeClr val="bg1"/>
                </a:solidFill>
              </a:rPr>
            </a:br>
            <a:r>
              <a:rPr lang="en-US" b="1" dirty="0" smtClean="0">
                <a:solidFill>
                  <a:schemeClr val="bg1"/>
                </a:solidFill>
              </a:rPr>
              <a:t>wobble stick or cat whiskar-3</a:t>
            </a:r>
          </a:p>
          <a:p>
            <a:pPr algn="r" rtl="1" fontAlgn="base"/>
            <a:r>
              <a:rPr lang="en-US" b="1" dirty="0" smtClean="0">
                <a:solidFill>
                  <a:schemeClr val="bg1"/>
                </a:solidFill>
              </a:rPr>
              <a:t>-</a:t>
            </a:r>
            <a:r>
              <a:rPr lang="ar-SA" b="1" dirty="0" smtClean="0">
                <a:solidFill>
                  <a:schemeClr val="bg1"/>
                </a:solidFill>
              </a:rPr>
              <a:t>الرأس </a:t>
            </a:r>
            <a:r>
              <a:rPr lang="en-US" b="1" dirty="0">
                <a:solidFill>
                  <a:schemeClr val="bg1"/>
                </a:solidFill>
              </a:rPr>
              <a:t>head </a:t>
            </a:r>
            <a:r>
              <a:rPr lang="ar-SA" b="1" dirty="0">
                <a:solidFill>
                  <a:schemeClr val="bg1"/>
                </a:solidFill>
              </a:rPr>
              <a:t>يعتبر الرأس الجزء التي يوجد به الاجزاء الميكانيكية المسؤولة عن نقل الحركة من </a:t>
            </a:r>
            <a:r>
              <a:rPr lang="en-US" b="1" dirty="0">
                <a:solidFill>
                  <a:schemeClr val="bg1"/>
                </a:solidFill>
              </a:rPr>
              <a:t>actuator </a:t>
            </a:r>
            <a:r>
              <a:rPr lang="ar-SA" b="1" dirty="0">
                <a:solidFill>
                  <a:schemeClr val="bg1"/>
                </a:solidFill>
              </a:rPr>
              <a:t>الى نقاط التوصيل فعندما يتحرك </a:t>
            </a:r>
            <a:r>
              <a:rPr lang="en-US" b="1" dirty="0" smtClean="0">
                <a:solidFill>
                  <a:schemeClr val="bg1"/>
                </a:solidFill>
              </a:rPr>
              <a:t> actuator</a:t>
            </a:r>
            <a:r>
              <a:rPr lang="en-US" b="1" dirty="0">
                <a:solidFill>
                  <a:schemeClr val="bg1"/>
                </a:solidFill>
              </a:rPr>
              <a:t>  </a:t>
            </a:r>
            <a:r>
              <a:rPr lang="ar-SA" b="1" dirty="0">
                <a:solidFill>
                  <a:schemeClr val="bg1"/>
                </a:solidFill>
              </a:rPr>
              <a:t>يقوم الجزء الميكانيكي بالضغط على نقاط التوصيل</a:t>
            </a:r>
          </a:p>
          <a:p>
            <a:pPr algn="r" rtl="1" fontAlgn="base"/>
            <a:r>
              <a:rPr lang="ar-SA" b="1" dirty="0" smtClean="0">
                <a:solidFill>
                  <a:schemeClr val="bg1"/>
                </a:solidFill>
              </a:rPr>
              <a:t>-</a:t>
            </a:r>
            <a:r>
              <a:rPr lang="ar-SA" b="1" dirty="0">
                <a:solidFill>
                  <a:schemeClr val="bg1"/>
                </a:solidFill>
              </a:rPr>
              <a:t>صندوق النقاط </a:t>
            </a:r>
            <a:r>
              <a:rPr lang="en-US" b="1" dirty="0">
                <a:solidFill>
                  <a:schemeClr val="bg1"/>
                </a:solidFill>
              </a:rPr>
              <a:t>contact  </a:t>
            </a:r>
            <a:br>
              <a:rPr lang="en-US" b="1" dirty="0">
                <a:solidFill>
                  <a:schemeClr val="bg1"/>
                </a:solidFill>
              </a:rPr>
            </a:br>
            <a:r>
              <a:rPr lang="ar-SA" b="1" dirty="0">
                <a:solidFill>
                  <a:schemeClr val="bg1"/>
                </a:solidFill>
              </a:rPr>
              <a:t>يحتوي على مجموعة نقاط توصيل التي من الممكن ان تكون زوجين من نقاط التوصيل او اربعة ازواج</a:t>
            </a:r>
          </a:p>
          <a:p>
            <a:pPr algn="r" rtl="1" fontAlgn="base"/>
            <a:r>
              <a:rPr lang="en-US" b="1" dirty="0" smtClean="0">
                <a:solidFill>
                  <a:schemeClr val="bg1"/>
                </a:solidFill>
              </a:rPr>
              <a:t>-</a:t>
            </a:r>
            <a:r>
              <a:rPr lang="ar-SA" b="1" dirty="0" smtClean="0">
                <a:solidFill>
                  <a:schemeClr val="bg1"/>
                </a:solidFill>
              </a:rPr>
              <a:t>اطراف </a:t>
            </a:r>
            <a:r>
              <a:rPr lang="ar-SA" b="1" dirty="0">
                <a:solidFill>
                  <a:schemeClr val="bg1"/>
                </a:solidFill>
              </a:rPr>
              <a:t>التوصيل </a:t>
            </a:r>
            <a:r>
              <a:rPr lang="en-US" b="1" dirty="0">
                <a:solidFill>
                  <a:schemeClr val="bg1"/>
                </a:solidFill>
              </a:rPr>
              <a:t>terminal block</a:t>
            </a:r>
            <a:br>
              <a:rPr lang="en-US" b="1" dirty="0">
                <a:solidFill>
                  <a:schemeClr val="bg1"/>
                </a:solidFill>
              </a:rPr>
            </a:br>
            <a:r>
              <a:rPr lang="ar-SA" b="1" dirty="0">
                <a:solidFill>
                  <a:schemeClr val="bg1"/>
                </a:solidFill>
              </a:rPr>
              <a:t>تحتوي على مسامير من خلالها يتم توصيل الاسلاك الكهربية بنقاط توصيل</a:t>
            </a:r>
          </a:p>
          <a:p>
            <a:pPr algn="r" fontAlgn="base"/>
            <a:r>
              <a:rPr lang="ar-SA" b="1" dirty="0" smtClean="0">
                <a:solidFill>
                  <a:schemeClr val="bg1"/>
                </a:solidFill>
              </a:rPr>
              <a:t>-</a:t>
            </a:r>
            <a:r>
              <a:rPr lang="ar-SA" b="1" dirty="0">
                <a:solidFill>
                  <a:schemeClr val="bg1"/>
                </a:solidFill>
              </a:rPr>
              <a:t>جسم المفتاح </a:t>
            </a:r>
            <a:endParaRPr lang="en-US" b="1" dirty="0" smtClean="0">
              <a:solidFill>
                <a:schemeClr val="bg1"/>
              </a:solidFill>
            </a:endParaRPr>
          </a:p>
          <a:p>
            <a:pPr algn="r" fontAlgn="base"/>
            <a:r>
              <a:rPr lang="en-US" b="1" dirty="0" smtClean="0">
                <a:solidFill>
                  <a:schemeClr val="bg1"/>
                </a:solidFill>
              </a:rPr>
              <a:t>switch </a:t>
            </a:r>
            <a:r>
              <a:rPr lang="en-US" b="1" dirty="0">
                <a:solidFill>
                  <a:schemeClr val="bg1"/>
                </a:solidFill>
              </a:rPr>
              <a:t>body </a:t>
            </a:r>
            <a:r>
              <a:rPr lang="ar-SA" b="1" dirty="0">
                <a:solidFill>
                  <a:schemeClr val="bg1"/>
                </a:solidFill>
              </a:rPr>
              <a:t>يحتوي على صندوق النقاط واطراف </a:t>
            </a:r>
            <a:r>
              <a:rPr lang="ar-SA" b="1" dirty="0" smtClean="0">
                <a:solidFill>
                  <a:schemeClr val="bg1"/>
                </a:solidFill>
              </a:rPr>
              <a:t>التوصيل</a:t>
            </a:r>
            <a:endParaRPr lang="ar-SA" b="1" dirty="0">
              <a:solidFill>
                <a:schemeClr val="bg1"/>
              </a:solidFill>
            </a:endParaRPr>
          </a:p>
        </p:txBody>
      </p:sp>
      <p:pic>
        <p:nvPicPr>
          <p:cNvPr id="12"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95" y="3478945"/>
            <a:ext cx="3166396" cy="1783399"/>
          </a:xfrm>
          <a:prstGeom prst="rect">
            <a:avLst/>
          </a:prstGeom>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4362270"/>
            <a:ext cx="2362200" cy="1919120"/>
          </a:xfrm>
          <a:prstGeom prst="rect">
            <a:avLst/>
          </a:prstGeom>
        </p:spPr>
      </p:pic>
    </p:spTree>
    <p:extLst>
      <p:ext uri="{BB962C8B-B14F-4D97-AF65-F5344CB8AC3E}">
        <p14:creationId xmlns:p14="http://schemas.microsoft.com/office/powerpoint/2010/main" val="2851772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94602"/>
            <a:ext cx="2743200"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 y="830228"/>
            <a:ext cx="2980299" cy="287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5538" y="931499"/>
            <a:ext cx="2916656" cy="234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7"/>
          <a:srcRect/>
          <a:stretch>
            <a:fillRect/>
          </a:stretch>
        </p:blipFill>
        <p:spPr bwMode="auto">
          <a:xfrm>
            <a:off x="3575539" y="3551397"/>
            <a:ext cx="2916656" cy="2118202"/>
          </a:xfrm>
          <a:prstGeom prst="rect">
            <a:avLst/>
          </a:prstGeom>
          <a:noFill/>
          <a:ln w="9525">
            <a:noFill/>
            <a:miter lim="800000"/>
            <a:headEnd/>
            <a:tailEnd/>
          </a:ln>
          <a:effectLst/>
        </p:spPr>
      </p:pic>
      <p:pic>
        <p:nvPicPr>
          <p:cNvPr id="16" name="Picture 3"/>
          <p:cNvPicPr>
            <a:picLocks noChangeAspect="1" noChangeArrowheads="1"/>
          </p:cNvPicPr>
          <p:nvPr/>
        </p:nvPicPr>
        <p:blipFill>
          <a:blip r:embed="rId8"/>
          <a:srcRect/>
          <a:stretch>
            <a:fillRect/>
          </a:stretch>
        </p:blipFill>
        <p:spPr bwMode="auto">
          <a:xfrm>
            <a:off x="6907375" y="3078799"/>
            <a:ext cx="2272632" cy="2590800"/>
          </a:xfrm>
          <a:prstGeom prst="rect">
            <a:avLst/>
          </a:prstGeom>
          <a:noFill/>
          <a:ln w="9525">
            <a:noFill/>
            <a:miter lim="800000"/>
            <a:headEnd/>
            <a:tailEnd/>
          </a:ln>
          <a:effectLst/>
        </p:spPr>
      </p:pic>
    </p:spTree>
    <p:extLst>
      <p:ext uri="{BB962C8B-B14F-4D97-AF65-F5344CB8AC3E}">
        <p14:creationId xmlns:p14="http://schemas.microsoft.com/office/powerpoint/2010/main" val="2202537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sp>
        <p:nvSpPr>
          <p:cNvPr id="11" name="Rectangle 2"/>
          <p:cNvSpPr/>
          <p:nvPr/>
        </p:nvSpPr>
        <p:spPr>
          <a:xfrm>
            <a:off x="4537761" y="158819"/>
            <a:ext cx="4572000" cy="461665"/>
          </a:xfrm>
          <a:prstGeom prst="rect">
            <a:avLst/>
          </a:prstGeom>
        </p:spPr>
        <p:txBody>
          <a:bodyPr>
            <a:spAutoFit/>
          </a:bodyPr>
          <a:lstStyle/>
          <a:p>
            <a:pPr algn="r" rtl="1" fontAlgn="base"/>
            <a:r>
              <a:rPr lang="en-US" sz="2400" b="1" u="sng" dirty="0">
                <a:solidFill>
                  <a:srgbClr val="FF0000"/>
                </a:solidFill>
                <a:latin typeface="Times New Roman" pitchFamily="18" charset="0"/>
                <a:cs typeface="Times New Roman" pitchFamily="18" charset="0"/>
              </a:rPr>
              <a:t> Solid rotary limit switch </a:t>
            </a:r>
          </a:p>
        </p:txBody>
      </p:sp>
      <p:sp>
        <p:nvSpPr>
          <p:cNvPr id="12" name="Rectangle 3"/>
          <p:cNvSpPr/>
          <p:nvPr/>
        </p:nvSpPr>
        <p:spPr>
          <a:xfrm>
            <a:off x="100986" y="786350"/>
            <a:ext cx="9038920" cy="1754326"/>
          </a:xfrm>
          <a:prstGeom prst="rect">
            <a:avLst/>
          </a:prstGeom>
        </p:spPr>
        <p:txBody>
          <a:bodyPr wrap="square">
            <a:spAutoFit/>
          </a:bodyPr>
          <a:lstStyle/>
          <a:p>
            <a:pPr algn="r" rtl="1"/>
            <a:r>
              <a:rPr lang="ar-SA" sz="2400" b="1" dirty="0">
                <a:solidFill>
                  <a:schemeClr val="bg1"/>
                </a:solidFill>
                <a:latin typeface="Times New Roman" pitchFamily="18" charset="0"/>
                <a:cs typeface="Times New Roman" pitchFamily="18" charset="0"/>
              </a:rPr>
              <a:t>و هنا يكون ال </a:t>
            </a:r>
            <a:r>
              <a:rPr lang="en-US" sz="2400" b="1" dirty="0">
                <a:solidFill>
                  <a:schemeClr val="bg1"/>
                </a:solidFill>
                <a:latin typeface="Times New Roman" pitchFamily="18" charset="0"/>
                <a:cs typeface="Times New Roman" pitchFamily="18" charset="0"/>
              </a:rPr>
              <a:t>actuator </a:t>
            </a:r>
            <a:r>
              <a:rPr lang="ar-SA" sz="2400" b="1" dirty="0">
                <a:solidFill>
                  <a:schemeClr val="bg1"/>
                </a:solidFill>
                <a:latin typeface="Times New Roman" pitchFamily="18" charset="0"/>
                <a:cs typeface="Times New Roman" pitchFamily="18" charset="0"/>
              </a:rPr>
              <a:t>عبارة عن عمود صلب موجود اعلى الجهاز و عند تحركه يغير من وضع نقاط التوصيل و يمكن ان يتحرك فى اتجاه واحد </a:t>
            </a:r>
            <a:r>
              <a:rPr lang="en-US" sz="2400" b="1" dirty="0">
                <a:solidFill>
                  <a:schemeClr val="bg1"/>
                </a:solidFill>
                <a:latin typeface="Times New Roman" pitchFamily="18" charset="0"/>
                <a:cs typeface="Times New Roman" pitchFamily="18" charset="0"/>
              </a:rPr>
              <a:t>uni-direction </a:t>
            </a:r>
            <a:r>
              <a:rPr lang="ar-SA" sz="2400" b="1" dirty="0">
                <a:solidFill>
                  <a:schemeClr val="bg1"/>
                </a:solidFill>
                <a:latin typeface="Times New Roman" pitchFamily="18" charset="0"/>
                <a:cs typeface="Times New Roman" pitchFamily="18" charset="0"/>
              </a:rPr>
              <a:t>او فى اتجاهين </a:t>
            </a:r>
            <a:r>
              <a:rPr lang="en-US" sz="2400" b="1" dirty="0" smtClean="0">
                <a:solidFill>
                  <a:schemeClr val="bg1"/>
                </a:solidFill>
                <a:latin typeface="Times New Roman" pitchFamily="18" charset="0"/>
                <a:cs typeface="Times New Roman" pitchFamily="18" charset="0"/>
              </a:rPr>
              <a:t>bi-direction</a:t>
            </a:r>
            <a:r>
              <a:rPr lang="ar-SA" sz="2400" b="1" dirty="0" smtClean="0">
                <a:solidFill>
                  <a:schemeClr val="bg1"/>
                </a:solidFill>
                <a:latin typeface="Times New Roman" pitchFamily="18" charset="0"/>
                <a:cs typeface="Times New Roman" pitchFamily="18" charset="0"/>
              </a:rPr>
              <a:t> صور </a:t>
            </a:r>
            <a:r>
              <a:rPr lang="ar-SA" sz="2400" b="1" dirty="0">
                <a:solidFill>
                  <a:schemeClr val="bg1"/>
                </a:solidFill>
                <a:latin typeface="Times New Roman" pitchFamily="18" charset="0"/>
                <a:cs typeface="Times New Roman" pitchFamily="18" charset="0"/>
              </a:rPr>
              <a:t>توضح هذا النوع :</a:t>
            </a:r>
          </a:p>
          <a:p>
            <a:endParaRPr lang="ar-SA" dirty="0">
              <a:solidFill>
                <a:schemeClr val="bg1"/>
              </a:solidFill>
            </a:endParaRPr>
          </a:p>
          <a:p>
            <a:endParaRPr lang="ar-SA" dirty="0">
              <a:solidFill>
                <a:schemeClr val="bg1"/>
              </a:solidFill>
            </a:endParaRPr>
          </a:p>
        </p:txBody>
      </p:sp>
      <p:pic>
        <p:nvPicPr>
          <p:cNvPr id="13" name="Picture 2" descr="https://2.bp.blogspot.com/-Kiv4h--3URM/VTSwnJwnVEI/AAAAAAAAEs4/Gsv2dQXtrCA/s1600/fin%2Bde%2Bcource%2B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721" y="2286000"/>
            <a:ext cx="2857500" cy="31421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32499"/>
            <a:ext cx="39814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475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sp>
        <p:nvSpPr>
          <p:cNvPr id="15" name="عنوان 1"/>
          <p:cNvSpPr txBox="1">
            <a:spLocks/>
          </p:cNvSpPr>
          <p:nvPr/>
        </p:nvSpPr>
        <p:spPr>
          <a:xfrm>
            <a:off x="457200" y="704088"/>
            <a:ext cx="8229600" cy="515112"/>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1800" smtClean="0"/>
              <a:t/>
            </a:r>
            <a:br>
              <a:rPr lang="en-US" sz="1800" smtClean="0"/>
            </a:br>
            <a:endParaRPr lang="en-US" sz="1800" dirty="0"/>
          </a:p>
        </p:txBody>
      </p:sp>
      <p:sp>
        <p:nvSpPr>
          <p:cNvPr id="11" name="Rectangle 1"/>
          <p:cNvSpPr/>
          <p:nvPr/>
        </p:nvSpPr>
        <p:spPr>
          <a:xfrm>
            <a:off x="3048000" y="20320"/>
            <a:ext cx="5791200" cy="461665"/>
          </a:xfrm>
          <a:prstGeom prst="rect">
            <a:avLst/>
          </a:prstGeom>
        </p:spPr>
        <p:txBody>
          <a:bodyPr wrap="square">
            <a:spAutoFit/>
          </a:bodyPr>
          <a:lstStyle/>
          <a:p>
            <a:pPr algn="r" rtl="1" fontAlgn="base"/>
            <a:r>
              <a:rPr lang="en-US" sz="2400" b="1" u="sng" dirty="0" smtClean="0">
                <a:solidFill>
                  <a:srgbClr val="FF0000"/>
                </a:solidFill>
                <a:latin typeface="Times New Roman" pitchFamily="18" charset="0"/>
                <a:cs typeface="Times New Roman" pitchFamily="18" charset="0"/>
              </a:rPr>
              <a:t>Top </a:t>
            </a:r>
            <a:r>
              <a:rPr lang="en-US" sz="2400" b="1" u="sng" dirty="0">
                <a:solidFill>
                  <a:srgbClr val="FF0000"/>
                </a:solidFill>
                <a:latin typeface="Times New Roman" pitchFamily="18" charset="0"/>
                <a:cs typeface="Times New Roman" pitchFamily="18" charset="0"/>
              </a:rPr>
              <a:t>push limit switch  </a:t>
            </a:r>
          </a:p>
        </p:txBody>
      </p:sp>
      <p:pic>
        <p:nvPicPr>
          <p:cNvPr id="12" name="Picture 2" descr="https://1.bp.blogspot.com/-4jF7qjM3RKA/VTSw-p4B2KI/AAAAAAAAEtQ/gf1uP-WI8go/s1600/interrupteur-fin-de-course-presse-u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7" y="1295400"/>
            <a:ext cx="2402393" cy="22303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p:nvPr/>
        </p:nvSpPr>
        <p:spPr>
          <a:xfrm>
            <a:off x="3118756" y="5526954"/>
            <a:ext cx="5949044" cy="646331"/>
          </a:xfrm>
          <a:prstGeom prst="rect">
            <a:avLst/>
          </a:prstGeom>
        </p:spPr>
        <p:txBody>
          <a:bodyPr wrap="square">
            <a:spAutoFit/>
          </a:bodyPr>
          <a:lstStyle/>
          <a:p>
            <a:r>
              <a:rPr lang="ar-SA" dirty="0"/>
              <a:t/>
            </a:r>
            <a:br>
              <a:rPr lang="ar-SA" dirty="0"/>
            </a:br>
            <a:endParaRPr lang="en-US" dirty="0"/>
          </a:p>
        </p:txBody>
      </p:sp>
      <p:sp>
        <p:nvSpPr>
          <p:cNvPr id="14" name="Rectangle 4"/>
          <p:cNvSpPr/>
          <p:nvPr/>
        </p:nvSpPr>
        <p:spPr>
          <a:xfrm>
            <a:off x="-5987" y="817473"/>
            <a:ext cx="9073787" cy="1200329"/>
          </a:xfrm>
          <a:prstGeom prst="rect">
            <a:avLst/>
          </a:prstGeom>
        </p:spPr>
        <p:txBody>
          <a:bodyPr wrap="square">
            <a:spAutoFit/>
          </a:bodyPr>
          <a:lstStyle/>
          <a:p>
            <a:pPr algn="r" rtl="1"/>
            <a:r>
              <a:rPr lang="ar-SA" sz="2400" b="1" dirty="0">
                <a:solidFill>
                  <a:schemeClr val="bg1"/>
                </a:solidFill>
                <a:latin typeface="Times New Roman" pitchFamily="18" charset="0"/>
                <a:cs typeface="Times New Roman" pitchFamily="18" charset="0"/>
              </a:rPr>
              <a:t>و يكون ال </a:t>
            </a:r>
            <a:r>
              <a:rPr lang="en-US" sz="2400" b="1" dirty="0">
                <a:solidFill>
                  <a:schemeClr val="bg1"/>
                </a:solidFill>
                <a:latin typeface="Times New Roman" pitchFamily="18" charset="0"/>
                <a:cs typeface="Times New Roman" pitchFamily="18" charset="0"/>
              </a:rPr>
              <a:t>actuator </a:t>
            </a:r>
            <a:r>
              <a:rPr lang="ar-SA" sz="2400" b="1" dirty="0">
                <a:solidFill>
                  <a:schemeClr val="bg1"/>
                </a:solidFill>
                <a:latin typeface="Times New Roman" pitchFamily="18" charset="0"/>
                <a:cs typeface="Times New Roman" pitchFamily="18" charset="0"/>
              </a:rPr>
              <a:t>هنا عبارة عن زر قصير موجود اعلى المفتاح و عند الضغط عليه تتبدل اوضاع النقاط</a:t>
            </a:r>
            <a:br>
              <a:rPr lang="ar-SA" sz="2400" b="1" dirty="0">
                <a:solidFill>
                  <a:schemeClr val="bg1"/>
                </a:solidFill>
                <a:latin typeface="Times New Roman" pitchFamily="18" charset="0"/>
                <a:cs typeface="Times New Roman" pitchFamily="18" charset="0"/>
              </a:rPr>
            </a:br>
            <a:endParaRPr lang="ar-SA" sz="2400" b="1" dirty="0">
              <a:solidFill>
                <a:schemeClr val="bg1"/>
              </a:solidFill>
              <a:latin typeface="Times New Roman" pitchFamily="18" charset="0"/>
              <a:cs typeface="Times New Roman" pitchFamily="18" charset="0"/>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053" y="1219201"/>
            <a:ext cx="117674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3629" y="1295400"/>
            <a:ext cx="151447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1"/>
          <p:cNvSpPr/>
          <p:nvPr/>
        </p:nvSpPr>
        <p:spPr>
          <a:xfrm>
            <a:off x="4648200" y="3556402"/>
            <a:ext cx="4479146" cy="369332"/>
          </a:xfrm>
          <a:prstGeom prst="rect">
            <a:avLst/>
          </a:prstGeom>
        </p:spPr>
        <p:txBody>
          <a:bodyPr wrap="square">
            <a:spAutoFit/>
          </a:bodyPr>
          <a:lstStyle/>
          <a:p>
            <a:pPr fontAlgn="base"/>
            <a:r>
              <a:rPr lang="en-US" b="1" u="sng" dirty="0">
                <a:solidFill>
                  <a:srgbClr val="FF0000"/>
                </a:solidFill>
              </a:rPr>
              <a:t>wobble stick or cat whisker limit switch </a:t>
            </a:r>
          </a:p>
        </p:txBody>
      </p:sp>
      <p:pic>
        <p:nvPicPr>
          <p:cNvPr id="26" name="Picture 4" descr="https://2.bp.blogspot.com/-JG4ezr1PkPs/UwGEE3A0PgI/AAAAAAAAAm8/avv33lbiRWc/s1600/wobble+stick+limit+swit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686" y="3861204"/>
            <a:ext cx="2229183" cy="226602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3"/>
          <p:cNvSpPr/>
          <p:nvPr/>
        </p:nvSpPr>
        <p:spPr>
          <a:xfrm>
            <a:off x="3048000" y="4326625"/>
            <a:ext cx="6019800" cy="1200329"/>
          </a:xfrm>
          <a:prstGeom prst="rect">
            <a:avLst/>
          </a:prstGeom>
        </p:spPr>
        <p:txBody>
          <a:bodyPr wrap="square">
            <a:spAutoFit/>
          </a:bodyPr>
          <a:lstStyle/>
          <a:p>
            <a:pPr algn="r" rtl="1"/>
            <a:r>
              <a:rPr lang="ar-SA" sz="2400" b="1" dirty="0">
                <a:solidFill>
                  <a:schemeClr val="bg1"/>
                </a:solidFill>
                <a:latin typeface="Times New Roman" pitchFamily="18" charset="0"/>
                <a:cs typeface="Times New Roman" pitchFamily="18" charset="0"/>
              </a:rPr>
              <a:t>عبارة عن ذراع طويل و رفيع مصنوع من سلك مرن جدا</a:t>
            </a:r>
            <a:br>
              <a:rPr lang="ar-SA" sz="2400" b="1" dirty="0">
                <a:solidFill>
                  <a:schemeClr val="bg1"/>
                </a:solidFill>
                <a:latin typeface="Times New Roman" pitchFamily="18" charset="0"/>
                <a:cs typeface="Times New Roman" pitchFamily="18" charset="0"/>
              </a:rPr>
            </a:br>
            <a:r>
              <a:rPr lang="ar-SA" sz="2400" b="1" dirty="0">
                <a:solidFill>
                  <a:schemeClr val="bg1"/>
                </a:solidFill>
                <a:latin typeface="Times New Roman" pitchFamily="18" charset="0"/>
                <a:cs typeface="Times New Roman" pitchFamily="18" charset="0"/>
              </a:rPr>
              <a:t>يمكن ان يتحرك فى اى اتجاه بكل مرونة ليقوم بتبديل نقاط المفتاح </a:t>
            </a:r>
          </a:p>
        </p:txBody>
      </p:sp>
    </p:spTree>
    <p:extLst>
      <p:ext uri="{BB962C8B-B14F-4D97-AF65-F5344CB8AC3E}">
        <p14:creationId xmlns:p14="http://schemas.microsoft.com/office/powerpoint/2010/main" val="20432661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1247</TotalTime>
  <Words>244</Words>
  <Application>Microsoft Office PowerPoint</Application>
  <PresentationFormat>عرض على الشاشة (3:4)‏</PresentationFormat>
  <Paragraphs>50</Paragraphs>
  <Slides>15</Slides>
  <Notes>2</Notes>
  <HiddenSlides>0</HiddenSlides>
  <MMClips>0</MMClips>
  <ScaleCrop>false</ScaleCrop>
  <HeadingPairs>
    <vt:vector size="4" baseType="variant">
      <vt:variant>
        <vt:lpstr>نسق</vt:lpstr>
      </vt:variant>
      <vt:variant>
        <vt:i4>1</vt:i4>
      </vt:variant>
      <vt:variant>
        <vt:lpstr>عناوين الشرائح</vt:lpstr>
      </vt:variant>
      <vt:variant>
        <vt:i4>15</vt:i4>
      </vt:variant>
    </vt:vector>
  </HeadingPairs>
  <TitlesOfParts>
    <vt:vector size="16" baseType="lpstr">
      <vt:lpstr>تدفق</vt:lpstr>
      <vt:lpstr>عرض تقديمي في PowerPoint</vt:lpstr>
      <vt:lpstr>LECTURE14: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Protection and control devices Lab. 12120204</dc:title>
  <dc:creator>master</dc:creator>
  <cp:lastModifiedBy>Acer</cp:lastModifiedBy>
  <cp:revision>44</cp:revision>
  <dcterms:created xsi:type="dcterms:W3CDTF">2018-09-29T17:49:49Z</dcterms:created>
  <dcterms:modified xsi:type="dcterms:W3CDTF">2024-04-08T16:48:07Z</dcterms:modified>
</cp:coreProperties>
</file>