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67" r:id="rId2"/>
    <p:sldId id="259" r:id="rId3"/>
    <p:sldId id="260" r:id="rId4"/>
    <p:sldId id="261" r:id="rId5"/>
    <p:sldId id="262" r:id="rId6"/>
    <p:sldId id="263" r:id="rId7"/>
    <p:sldId id="264" r:id="rId8"/>
    <p:sldId id="265" r:id="rId9"/>
    <p:sldId id="268" r:id="rId10"/>
    <p:sldId id="269" r:id="rId11"/>
    <p:sldId id="270" r:id="rId12"/>
    <p:sldId id="273" r:id="rId13"/>
    <p:sldId id="272"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F26A3C-2DDE-43CC-9F0B-1D63A1358DA1}" type="datetimeFigureOut">
              <a:rPr lang="en-US" smtClean="0"/>
              <a:t>7/22/2024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2368E0-2CFF-404B-8795-1DA03601C5B4}" type="slidenum">
              <a:rPr lang="en-US" smtClean="0"/>
              <a:t>‹#›</a:t>
            </a:fld>
            <a:endParaRPr lang="en-US"/>
          </a:p>
        </p:txBody>
      </p:sp>
    </p:spTree>
    <p:extLst>
      <p:ext uri="{BB962C8B-B14F-4D97-AF65-F5344CB8AC3E}">
        <p14:creationId xmlns:p14="http://schemas.microsoft.com/office/powerpoint/2010/main" val="327783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E2368E0-2CFF-404B-8795-1DA03601C5B4}" type="slidenum">
              <a:rPr lang="en-US" smtClean="0"/>
              <a:t>10</a:t>
            </a:fld>
            <a:endParaRPr lang="en-US"/>
          </a:p>
        </p:txBody>
      </p:sp>
    </p:spTree>
    <p:extLst>
      <p:ext uri="{BB962C8B-B14F-4D97-AF65-F5344CB8AC3E}">
        <p14:creationId xmlns:p14="http://schemas.microsoft.com/office/powerpoint/2010/main" val="44238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16/01/1446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16/01/1446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16/01/1446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16/01/1446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lstStyle/>
          <a:p>
            <a:pPr algn="ctr"/>
            <a:r>
              <a:rPr lang="ar-SA" dirty="0" smtClean="0"/>
              <a:t>مبادئ التمويل – التمويل والبيئة والتشغيلية</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الأولى : </a:t>
            </a:r>
            <a:r>
              <a:rPr lang="en-US" sz="2000" dirty="0" smtClean="0"/>
              <a:t>2024-07-21</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lvl="0" algn="ctr" rtl="1"/>
            <a:r>
              <a:rPr lang="ar-SA" dirty="0" smtClean="0"/>
              <a:t>كلية الأعمال والاقتصاد</a:t>
            </a:r>
            <a:endParaRPr lang="en-US" dirty="0"/>
          </a:p>
          <a:p>
            <a:pPr lvl="0" algn="ctr" rtl="1"/>
            <a:r>
              <a:rPr lang="ar-SA" dirty="0" smtClean="0"/>
              <a:t>قسم العلوم المالية</a:t>
            </a:r>
            <a:endParaRPr lang="en-US" dirty="0"/>
          </a:p>
          <a:p>
            <a:pPr lvl="0" algn="ctr" rtl="1"/>
            <a:r>
              <a:rPr lang="ar-SA" dirty="0"/>
              <a:t> </a:t>
            </a:r>
            <a:endParaRPr lang="en-US" dirty="0"/>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5112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20000"/>
          </a:bodyPr>
          <a:lstStyle/>
          <a:p>
            <a:pPr marL="0" indent="0">
              <a:buNone/>
            </a:pPr>
            <a:r>
              <a:rPr lang="en-US" sz="2000" b="1" dirty="0" smtClean="0">
                <a:solidFill>
                  <a:srgbClr val="00B0F0"/>
                </a:solidFill>
              </a:rPr>
              <a:t>2</a:t>
            </a:r>
            <a:r>
              <a:rPr lang="ar-JO" sz="2000" b="1" dirty="0" smtClean="0">
                <a:solidFill>
                  <a:srgbClr val="00B0F0"/>
                </a:solidFill>
              </a:rPr>
              <a:t>- تطور تنظيم المسؤوليات الاجتماعية</a:t>
            </a:r>
            <a:r>
              <a:rPr lang="ar-JO" sz="2000" b="1" dirty="0">
                <a:solidFill>
                  <a:srgbClr val="00B0F0"/>
                </a:solidFill>
              </a:rPr>
              <a:t>:</a:t>
            </a:r>
            <a:r>
              <a:rPr lang="en-US" sz="2000" b="1" dirty="0" smtClean="0">
                <a:solidFill>
                  <a:srgbClr val="00B0F0"/>
                </a:solidFill>
              </a:rPr>
              <a:t> Social Responsibilities </a:t>
            </a:r>
            <a:endParaRPr lang="ar-JO" sz="2000" b="1" dirty="0" smtClean="0">
              <a:solidFill>
                <a:srgbClr val="00B0F0"/>
              </a:solidFill>
            </a:endParaRPr>
          </a:p>
          <a:p>
            <a:pPr marL="0" indent="0">
              <a:buNone/>
            </a:pPr>
            <a:r>
              <a:rPr lang="ar-JO" sz="2000" dirty="0" smtClean="0"/>
              <a:t>حيث أصبحت إحدى أهم المعايير التي تأخذها المنشآت بعين الاعتبار في قراراتها الاستثمارية.</a:t>
            </a:r>
          </a:p>
          <a:p>
            <a:pPr marL="0" indent="0">
              <a:buNone/>
            </a:pPr>
            <a:r>
              <a:rPr lang="en-US" sz="2000" b="1" dirty="0" smtClean="0">
                <a:solidFill>
                  <a:srgbClr val="00B0F0"/>
                </a:solidFill>
              </a:rPr>
              <a:t>3</a:t>
            </a:r>
            <a:r>
              <a:rPr lang="ar-JO" sz="2000" b="1" dirty="0" smtClean="0">
                <a:solidFill>
                  <a:srgbClr val="00B0F0"/>
                </a:solidFill>
              </a:rPr>
              <a:t>- إعادة تنظيم المؤسسات المالية:-</a:t>
            </a:r>
          </a:p>
          <a:p>
            <a:pPr marL="0" indent="0">
              <a:buNone/>
            </a:pPr>
            <a:r>
              <a:rPr lang="ar-JO" sz="2000" dirty="0" smtClean="0"/>
              <a:t>نتيجة لتوسع الأعمال المالية وابتكار الخدمات المالية المتطورة من قبل الشركات غير المالية.</a:t>
            </a:r>
          </a:p>
          <a:p>
            <a:pPr marL="0" indent="0">
              <a:buNone/>
            </a:pPr>
            <a:r>
              <a:rPr lang="en-US" sz="2000" b="1" dirty="0" smtClean="0">
                <a:solidFill>
                  <a:srgbClr val="00B0F0"/>
                </a:solidFill>
              </a:rPr>
              <a:t>4</a:t>
            </a:r>
            <a:r>
              <a:rPr lang="ar-JO" sz="2000" b="1" dirty="0" smtClean="0">
                <a:solidFill>
                  <a:srgbClr val="00B0F0"/>
                </a:solidFill>
              </a:rPr>
              <a:t>- ظاهرة الاندماج بكل الأشكال:-</a:t>
            </a:r>
          </a:p>
          <a:p>
            <a:pPr marL="0" indent="0">
              <a:buNone/>
            </a:pPr>
            <a:r>
              <a:rPr lang="ar-JO" sz="2000" dirty="0" smtClean="0"/>
              <a:t>يقصد به انضمام الشركات إلى بعضها، بهدف الاستفادة من المقدرات التكاملية المتوفرة لديها.</a:t>
            </a:r>
          </a:p>
          <a:p>
            <a:pPr marL="0" indent="0">
              <a:buNone/>
            </a:pPr>
            <a:r>
              <a:rPr lang="en-US" sz="2000" b="1" dirty="0" smtClean="0">
                <a:solidFill>
                  <a:srgbClr val="00B0F0"/>
                </a:solidFill>
              </a:rPr>
              <a:t>5</a:t>
            </a:r>
            <a:r>
              <a:rPr lang="ar-JO" sz="2000" b="1" dirty="0" smtClean="0">
                <a:solidFill>
                  <a:srgbClr val="00B0F0"/>
                </a:solidFill>
              </a:rPr>
              <a:t>- التوسع الكبير في حجم الأسواق والأعمال.</a:t>
            </a:r>
          </a:p>
          <a:p>
            <a:pPr marL="0" indent="0">
              <a:buNone/>
            </a:pPr>
            <a:r>
              <a:rPr lang="en-US" sz="2000" b="1" dirty="0" smtClean="0">
                <a:solidFill>
                  <a:srgbClr val="00B0F0"/>
                </a:solidFill>
              </a:rPr>
              <a:t>6</a:t>
            </a:r>
            <a:r>
              <a:rPr lang="ar-JO" sz="2000" b="1" dirty="0" smtClean="0">
                <a:solidFill>
                  <a:srgbClr val="00B0F0"/>
                </a:solidFill>
              </a:rPr>
              <a:t>- التطور الهائل والسريع في مجال الكمبيوتر.</a:t>
            </a:r>
          </a:p>
          <a:p>
            <a:pPr marL="0" indent="0">
              <a:buNone/>
            </a:pPr>
            <a:r>
              <a:rPr lang="ar-JO" sz="2000" b="1" dirty="0" smtClean="0">
                <a:solidFill>
                  <a:srgbClr val="002060"/>
                </a:solidFill>
              </a:rPr>
              <a:t>- التطورات التي حدثت في بداية التسعينات أدى إلى إعادة النظر في مواضيع الإدارة:-</a:t>
            </a:r>
          </a:p>
          <a:p>
            <a:pPr marL="0" indent="0">
              <a:buNone/>
            </a:pPr>
            <a:r>
              <a:rPr lang="ar-JO" sz="2000" b="1" dirty="0" smtClean="0">
                <a:solidFill>
                  <a:srgbClr val="00B0F0"/>
                </a:solidFill>
              </a:rPr>
              <a:t>أولا:- العولمة ومن أسبابها:-</a:t>
            </a:r>
          </a:p>
          <a:p>
            <a:pPr marL="0" indent="0">
              <a:buNone/>
            </a:pPr>
            <a:r>
              <a:rPr lang="en-US" sz="2000" dirty="0" smtClean="0"/>
              <a:t>1</a:t>
            </a:r>
            <a:r>
              <a:rPr lang="ar-JO" sz="2000" dirty="0" smtClean="0"/>
              <a:t>- التقدم المستمر في الاتصالات والمواصلات، أدى إلى انخفاض تكاليف الشحن وبالتالي تحسين التجارة الدولية.</a:t>
            </a:r>
          </a:p>
          <a:p>
            <a:pPr marL="0" indent="0">
              <a:buNone/>
            </a:pPr>
            <a:r>
              <a:rPr lang="en-US" sz="2000" dirty="0" smtClean="0"/>
              <a:t>2</a:t>
            </a:r>
            <a:r>
              <a:rPr lang="ar-JO" sz="2000" dirty="0" smtClean="0"/>
              <a:t>- استحداث مؤسسة المواصفات والمقاييس الدولية.</a:t>
            </a:r>
          </a:p>
          <a:p>
            <a:pPr marL="0" indent="0">
              <a:buNone/>
            </a:pPr>
            <a:r>
              <a:rPr lang="en-US" sz="2000" dirty="0" smtClean="0"/>
              <a:t>3</a:t>
            </a:r>
            <a:r>
              <a:rPr lang="ar-JO" sz="2000" dirty="0" smtClean="0"/>
              <a:t>- تخفيض الحواجز والتعرفة الجمركية من قبل الحكومات نتيجة الاتفاقيات العالمية مثل اتفاقية التجارة الحرة وظهور منظمة التجارة العالمية.</a:t>
            </a:r>
          </a:p>
          <a:p>
            <a:pPr marL="0" indent="0">
              <a:buNone/>
            </a:pPr>
            <a:r>
              <a:rPr lang="en-US" sz="2000" dirty="0" smtClean="0"/>
              <a:t>4</a:t>
            </a:r>
            <a:r>
              <a:rPr lang="ar-JO" sz="2000" dirty="0" smtClean="0"/>
              <a:t>- التكنولوجيا العالية:- مما أدى إلى تقليل تكلفة الوحدة الواحدة من الانتاج وبالتالي انتاج وحدات كثيرة مما </a:t>
            </a:r>
            <a:r>
              <a:rPr lang="ar-JO" sz="2000" dirty="0"/>
              <a:t>أ</a:t>
            </a:r>
            <a:r>
              <a:rPr lang="ar-JO" sz="2000" dirty="0" smtClean="0"/>
              <a:t>دى إلى التوجه لفتح فروع </a:t>
            </a:r>
            <a:r>
              <a:rPr lang="en-US" sz="2000" dirty="0" smtClean="0"/>
              <a:t>Subsidiary</a:t>
            </a:r>
            <a:r>
              <a:rPr lang="ar-JO" sz="2000" dirty="0" smtClean="0"/>
              <a:t> في بلد أجنبي أو من خلال الأعمال المشتركة</a:t>
            </a:r>
            <a:r>
              <a:rPr lang="en-US" sz="2000" dirty="0" smtClean="0"/>
              <a:t> Joint Venture </a:t>
            </a:r>
            <a:endParaRPr lang="ar-JO" sz="2000" dirty="0" smtClean="0"/>
          </a:p>
          <a:p>
            <a:pPr marL="0" indent="0">
              <a:buNone/>
            </a:pPr>
            <a:r>
              <a:rPr lang="ar-JO" sz="2000" b="1" dirty="0" smtClean="0">
                <a:solidFill>
                  <a:srgbClr val="00B0F0"/>
                </a:solidFill>
              </a:rPr>
              <a:t>ثانياً:- توسع الاعتماد على استخدام تكنلوجيا المعلومات والاتصالات والحاسبات:</a:t>
            </a:r>
          </a:p>
          <a:p>
            <a:pPr marL="0" indent="0">
              <a:buNone/>
            </a:pPr>
            <a:r>
              <a:rPr lang="ar-JO" sz="2000" dirty="0" smtClean="0"/>
              <a:t>حيث أصبحت الشركات تمتلك شبكة معلومات ( </a:t>
            </a:r>
            <a:r>
              <a:rPr lang="en-US" sz="2000" dirty="0" smtClean="0"/>
              <a:t>INW</a:t>
            </a:r>
            <a:r>
              <a:rPr lang="ar-JO" sz="2000" dirty="0" smtClean="0"/>
              <a:t> ) فأصبح المدير المالي قادر على الاتصال بالأسواق المالية من مكتبه، واستخدام التحليل الكمي.</a:t>
            </a:r>
            <a:endParaRPr lang="en-US" sz="2000" dirty="0"/>
          </a:p>
        </p:txBody>
      </p:sp>
    </p:spTree>
    <p:extLst>
      <p:ext uri="{BB962C8B-B14F-4D97-AF65-F5344CB8AC3E}">
        <p14:creationId xmlns:p14="http://schemas.microsoft.com/office/powerpoint/2010/main" val="4046769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332656"/>
            <a:ext cx="8229600" cy="6048672"/>
          </a:xfrm>
        </p:spPr>
        <p:txBody>
          <a:bodyPr>
            <a:normAutofit fontScale="92500" lnSpcReduction="10000"/>
          </a:bodyPr>
          <a:lstStyle/>
          <a:p>
            <a:pPr marL="0" indent="0">
              <a:buNone/>
            </a:pPr>
            <a:r>
              <a:rPr lang="ar-JO" sz="2000" b="1" dirty="0" smtClean="0">
                <a:solidFill>
                  <a:srgbClr val="00B0F0"/>
                </a:solidFill>
              </a:rPr>
              <a:t>ثالثاً:- ظهور أزمة مديونية الشركات اليابانية </a:t>
            </a:r>
          </a:p>
          <a:p>
            <a:pPr marL="0" indent="0">
              <a:buNone/>
            </a:pPr>
            <a:r>
              <a:rPr lang="ar-JO" sz="2000" dirty="0" smtClean="0"/>
              <a:t>إعادة النظر في الهيكل المالي للشركات، حيث أخذت تعمل على تخفيض المديونية.        .</a:t>
            </a:r>
          </a:p>
          <a:p>
            <a:pPr marL="0" indent="0">
              <a:buNone/>
            </a:pPr>
            <a:r>
              <a:rPr lang="ar-JO" sz="2000" b="1" dirty="0" smtClean="0">
                <a:solidFill>
                  <a:srgbClr val="00B0F0"/>
                </a:solidFill>
              </a:rPr>
              <a:t>رابعاً:- التطورات والأحداث التي أثرت على مفهوم التمويل مثل:-</a:t>
            </a:r>
          </a:p>
          <a:p>
            <a:pPr marL="0" indent="0">
              <a:buNone/>
            </a:pPr>
            <a:r>
              <a:rPr lang="ar-JO" sz="2000" dirty="0" smtClean="0"/>
              <a:t>التغير في مفهوم حقوق المساهمين وما تبعه من فاعلية المساهمين في تغير مجلس الإدارة.</a:t>
            </a:r>
          </a:p>
          <a:p>
            <a:pPr marL="0" indent="0">
              <a:buNone/>
            </a:pPr>
            <a:r>
              <a:rPr lang="ar-JO" sz="2000" b="1" dirty="0" smtClean="0">
                <a:solidFill>
                  <a:srgbClr val="002060"/>
                </a:solidFill>
              </a:rPr>
              <a:t>هدف وظيفة التمويل في المنشآت:- </a:t>
            </a:r>
          </a:p>
          <a:p>
            <a:pPr marL="0" indent="0">
              <a:buNone/>
            </a:pPr>
            <a:r>
              <a:rPr lang="ar-JO" sz="2000" dirty="0" smtClean="0"/>
              <a:t>هدف الإدارة المالية في المنشآت هو تحقيق غاية المساهمين من خلال تعظيم ثروتهم، وتحقيق المنفعة القصوى لهم، </a:t>
            </a:r>
            <a:r>
              <a:rPr lang="ar-JO" sz="2000" b="1" dirty="0" smtClean="0">
                <a:solidFill>
                  <a:srgbClr val="FF0000"/>
                </a:solidFill>
              </a:rPr>
              <a:t>وهنا برز التساؤل التالي:-          </a:t>
            </a:r>
          </a:p>
          <a:p>
            <a:pPr marL="0" indent="0">
              <a:buNone/>
            </a:pPr>
            <a:r>
              <a:rPr lang="ar-JO" sz="2000" dirty="0" smtClean="0"/>
              <a:t>هل يتم ذلك من خلال التركيز على الأرباح؟</a:t>
            </a:r>
          </a:p>
          <a:p>
            <a:pPr marL="0" indent="0">
              <a:buNone/>
            </a:pPr>
            <a:r>
              <a:rPr lang="ar-JO" sz="2000" dirty="0" smtClean="0"/>
              <a:t>ظل الاعتقاد بأن يجب التركيز على الأرباح فقط حتى </a:t>
            </a:r>
            <a:r>
              <a:rPr lang="ar-JO" sz="2000" dirty="0"/>
              <a:t>ظهور التضخم </a:t>
            </a:r>
            <a:r>
              <a:rPr lang="ar-JO" sz="2000" dirty="0" smtClean="0"/>
              <a:t>وتأكل القوة  الشرائية للنقود.</a:t>
            </a:r>
          </a:p>
          <a:p>
            <a:pPr marL="0" indent="0">
              <a:buNone/>
            </a:pPr>
            <a:r>
              <a:rPr lang="ar-JO" sz="2000" dirty="0" smtClean="0"/>
              <a:t>بدأ احتساب القيمة الزمنية للنقود في ظل فاعلية الأسواق المالية.</a:t>
            </a:r>
          </a:p>
          <a:p>
            <a:pPr marL="0" indent="0">
              <a:buNone/>
            </a:pPr>
            <a:r>
              <a:rPr lang="ar-JO" sz="2000" dirty="0" smtClean="0"/>
              <a:t>المقياس الأساسي لثورة المساهمين تتمثل بقيمة أسعار الأسهم في الأسواق المالية.</a:t>
            </a:r>
          </a:p>
          <a:p>
            <a:pPr marL="0" indent="0">
              <a:buNone/>
            </a:pPr>
            <a:r>
              <a:rPr lang="ar-JO" sz="2100" dirty="0"/>
              <a:t>ﺍﻓﺘﺭﺽ  ﺃﻥ  ﺸﺭﻜﺔ  ﻤﺎ ﺤﺼﻠﺕ ﻋﻠﻰ ﺭﺃ ﺱ ﻤﺎل ﺇ ﻀﺎﻓﻲ ﻋﻥ ﻁﺭﻴﻕ ﺇ ﺼﺩﺍﺭ ﻭﺒﻴﻊ ﺃﺴﻬﻡ ﺠﺩﻴﺩﺓ، ﻭﻤﻥ ﺜﻡ ﺍﺴﺘﺜﻤﺭﺕ ﺭﺃﺱ ﺍﻟﻤﺎل ﻫﺫﺍ ﺒﺸﺭﺍﺀ ﺴﻨﺩﺍﺕ ﺤﻜﻭﻤﻴﺔ، ﺴﻭﻑ ﻴﺅﺩﻱ ﺫﻟﻙ  ﺇﻟﻰ ﺍﺯﺩﻴﺎﺩ ﺍﻟﺭﺒﺢ ﺍﻻﺠﻤﺎﻟﻲ ﻟﻠﺸﺭﻜﺔ، ﻭﻟﻜﻥ ﻓﻲ ﺍﻟﻭﻗﺕ ﻨﻔﺴﻪ ﻓﺎﻥ ﻋﺩﺩ ﺃﺴﻬﻤﻬﺎ ﺍﻟﻤﺘﺩﺍﻭﻟﺔ ﻓﻲ ﺍﻟﺴﻭﻕ ﺴﻴﺯﺩﺍﺩ ﺒﻤﻘﺩﺍﺭ ﻋﺩﺩ ﺍﻷﺴﻬﻡ ﺍﻟﺘﻲ ﺃﺼﺩﺭﺘﻬﺎ ﺍﻟﺸﺭﻜﺔ، ﻟﻠﺤﺼﻭل ﻋﻠﻰ رأ ﺱ ﺍﻟﻤﺎل ﻫﺫﺍ، ﻤﻥ ﻫﻨﺎ ﺴﻭﻑ ﻨﺤﺼل ﻋﻠﻰ ﻨﺘﻴﺠﺔ بأنه ﺇﺫﺍ ﻟﻡ ﺘﺤﻘﻕ ﺍﻟﻤﻨﺸﺄﺓ ﺃﺭﺒﺎﺤﺎ  ﺃﻋﻠﻰ ﻤﻤﺎ ﻜﺎﻨﺕ </a:t>
            </a:r>
            <a:r>
              <a:rPr lang="ar-JO" sz="2100" dirty="0" smtClean="0"/>
              <a:t>عليه </a:t>
            </a:r>
            <a:r>
              <a:rPr lang="ar-JO" sz="2100" dirty="0"/>
              <a:t>ﻗﺒل ﺍﺼﺩﺍﺭ ﺍﻷﺴﻬﻡ ﺍﻟﺠﺩﻴﺩﺓ، </a:t>
            </a:r>
            <a:r>
              <a:rPr lang="ar-JO" sz="2100" b="1" dirty="0" smtClean="0">
                <a:solidFill>
                  <a:srgbClr val="C00000"/>
                </a:solidFill>
              </a:rPr>
              <a:t>ﻭإﺫﺍ </a:t>
            </a:r>
            <a:r>
              <a:rPr lang="ar-JO" sz="2100" b="1" dirty="0">
                <a:solidFill>
                  <a:srgbClr val="C00000"/>
                </a:solidFill>
              </a:rPr>
              <a:t>ﻜﺎﻨﺕ ﻨﺴﺒﺔ ﺍﻟﺯﻴﺎﺩﺓ ﻓﻲ ﺍﻷﺴﻬﻡ ﺍﻟﻤﺘﺩﺍﻭﻟﺔ </a:t>
            </a:r>
            <a:r>
              <a:rPr lang="ar-JO" sz="2100" b="1" dirty="0" smtClean="0">
                <a:solidFill>
                  <a:srgbClr val="C00000"/>
                </a:solidFill>
              </a:rPr>
              <a:t>أﻋﻠﻰ </a:t>
            </a:r>
            <a:r>
              <a:rPr lang="ar-JO" sz="2100" b="1" dirty="0">
                <a:solidFill>
                  <a:srgbClr val="C00000"/>
                </a:solidFill>
              </a:rPr>
              <a:t>ﻤﻥ ﻨﺴﺒﺔ ﺍﻟﺯﻴﺎﺩﺓ ﻓﻲ ﺍﻟﺭﺒﺢ ﺍﻻﺠﻤﺎﻟﻲ، ﻓﺈﻥ ﺭﺒﺤﻴﺔ ﺍﻟﺴﻬﻡ ﺴﺘﻨﺨﻔﺽ، ﻤﺴﺴﺒﺒﺔ ﺍﻻﻨﺨﻔﺎﺽ ﻓﻲ ﻗﻴﻤﺔ ﻜل ﺴﻬﻡ ﻤﻥ </a:t>
            </a:r>
            <a:r>
              <a:rPr lang="ar-JO" sz="2100" b="1" dirty="0" smtClean="0">
                <a:solidFill>
                  <a:srgbClr val="C00000"/>
                </a:solidFill>
              </a:rPr>
              <a:t>أسهم  ﺍﻟﺸﺭﻜﺔ، ﻭﺒﺎﻟﺘﺎﻟﻲ </a:t>
            </a:r>
            <a:r>
              <a:rPr lang="ar-JO" sz="2100" b="1" dirty="0">
                <a:solidFill>
                  <a:srgbClr val="C00000"/>
                </a:solidFill>
              </a:rPr>
              <a:t>ﻓﻲ ﺜﺭﻭﺓ ﺍﻟﻤﺎﻟﻜﻴﻥ</a:t>
            </a:r>
            <a:r>
              <a:rPr lang="ar-JO" sz="2100" dirty="0"/>
              <a:t>، ﻓﺎﻟﺒﺤﺙ ﻋﻥ ﺘﺤﻘﻴﻕ </a:t>
            </a:r>
            <a:r>
              <a:rPr lang="ar-JO" sz="2100" dirty="0" smtClean="0"/>
              <a:t>ﺃﻗﺼﻰ </a:t>
            </a:r>
            <a:r>
              <a:rPr lang="ar-JO" sz="2100" dirty="0"/>
              <a:t>ﺭﺒﺢ </a:t>
            </a:r>
            <a:r>
              <a:rPr lang="ar-JO" sz="2100" dirty="0" smtClean="0"/>
              <a:t>ﻟﻠﺸﺭﻜﺔ </a:t>
            </a:r>
            <a:r>
              <a:rPr lang="ar-JO" sz="2100" dirty="0"/>
              <a:t>ﻟﻥ ﻴﻀﻤﻥ ﺒﺸﻜل ﺤﺘﻤﻲ </a:t>
            </a:r>
            <a:r>
              <a:rPr lang="ar-JO" sz="2100" dirty="0" smtClean="0"/>
              <a:t>ﺘﺤﻘﻴق   ﺃﻗﺼﻰ </a:t>
            </a:r>
            <a:r>
              <a:rPr lang="ar-JO" sz="2100" dirty="0"/>
              <a:t>ﺜﺭﻭﺓ ﻟﻠﻤﺴﺎﻫﻤﻴﻥ، ﻟﺫﻟﻙ ﻓﺎﻨﻪ ﻴﺘﻁﻠﺏ ﻤﻥ ﺍﻟﻤﺩﻴﺭﻴﻥ </a:t>
            </a:r>
            <a:r>
              <a:rPr lang="ar-JO" sz="2100" dirty="0" smtClean="0"/>
              <a:t>ﺍﻟﻤﺎﻟﻴﻴﻥ </a:t>
            </a:r>
            <a:r>
              <a:rPr lang="ar-JO" sz="2000" dirty="0" smtClean="0"/>
              <a:t>ﺃﻥ </a:t>
            </a:r>
            <a:r>
              <a:rPr lang="ar-JO" sz="2000" dirty="0"/>
              <a:t>ﻴﺩﺭﻜﻭﺍ ﺍﻨﻪ ﻋﻠﻰ ﺍﻟﺭﻏﻡ ﻤﻥ ﺃﻫﻤﻴﺔ ﺍﻟﺭﺒﺢ ﻟﻠﺸﺭﻜﺔ </a:t>
            </a:r>
            <a:r>
              <a:rPr lang="ar-JO" sz="2000" dirty="0" smtClean="0"/>
              <a:t>إلا أﻨﻪ </a:t>
            </a:r>
            <a:r>
              <a:rPr lang="ar-JO" sz="2000" dirty="0"/>
              <a:t>ﻋﻠﻴﻬﻡ ﺍﻟﺘﺭﻜﻴﺯ ﻋﻠﻰ ﺍﻟﻘﻴﻤﺔ ﺍﻟﺴﻭﻗﻴﺔ ﻟﻠﺸﺭﻜﺔ ﺒﺩﻻ ﻤﻥ ﺍﻷﺭﺒﺎﺡ </a:t>
            </a:r>
            <a:r>
              <a:rPr lang="ar-JO" sz="2000" dirty="0" smtClean="0"/>
              <a:t>ﺍﻷﺠﻤﺎﻟﻴﺔ</a:t>
            </a:r>
            <a:r>
              <a:rPr lang="ar-JO" sz="2000" dirty="0"/>
              <a:t> ﻟﻠﺸﺭﻜﺔ . </a:t>
            </a:r>
          </a:p>
          <a:p>
            <a:endParaRPr lang="ar-JO" sz="2000" dirty="0" smtClean="0"/>
          </a:p>
        </p:txBody>
      </p:sp>
    </p:spTree>
    <p:extLst>
      <p:ext uri="{BB962C8B-B14F-4D97-AF65-F5344CB8AC3E}">
        <p14:creationId xmlns:p14="http://schemas.microsoft.com/office/powerpoint/2010/main" val="334318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314"/>
            <a:ext cx="8229600" cy="1143000"/>
          </a:xfrm>
        </p:spPr>
        <p:txBody>
          <a:bodyPr>
            <a:normAutofit/>
          </a:bodyPr>
          <a:lstStyle/>
          <a:p>
            <a:pPr algn="r"/>
            <a:r>
              <a:rPr lang="ar-JO" sz="3600" b="1" dirty="0">
                <a:solidFill>
                  <a:srgbClr val="00B0F0"/>
                </a:solidFill>
              </a:rPr>
              <a:t>علاقة التمويل بمجالات المعرفة الأخرى</a:t>
            </a:r>
            <a:r>
              <a:rPr lang="ar-JO" sz="3600" b="1" dirty="0" smtClean="0">
                <a:solidFill>
                  <a:srgbClr val="00B0F0"/>
                </a:solidFill>
              </a:rPr>
              <a:t>:-</a:t>
            </a:r>
            <a:endParaRPr lang="en-US" sz="3600" b="1" dirty="0">
              <a:solidFill>
                <a:srgbClr val="00B0F0"/>
              </a:solidFill>
            </a:endParaRPr>
          </a:p>
        </p:txBody>
      </p:sp>
      <p:sp>
        <p:nvSpPr>
          <p:cNvPr id="3" name="عنصر نائب للمحتوى 2"/>
          <p:cNvSpPr>
            <a:spLocks noGrp="1"/>
          </p:cNvSpPr>
          <p:nvPr>
            <p:ph idx="1"/>
          </p:nvPr>
        </p:nvSpPr>
        <p:spPr>
          <a:xfrm>
            <a:off x="457200" y="1196752"/>
            <a:ext cx="8229600" cy="5112568"/>
          </a:xfrm>
        </p:spPr>
        <p:txBody>
          <a:bodyPr>
            <a:normAutofit fontScale="70000" lnSpcReduction="20000"/>
          </a:bodyPr>
          <a:lstStyle/>
          <a:p>
            <a:pPr marL="0" indent="0">
              <a:buNone/>
            </a:pPr>
            <a:r>
              <a:rPr lang="ar-JO" b="1" dirty="0">
                <a:solidFill>
                  <a:srgbClr val="00B0F0"/>
                </a:solidFill>
              </a:rPr>
              <a:t>أهم المصطلحات المالية التي يعتمد عليها علم التمويل:-</a:t>
            </a:r>
          </a:p>
          <a:p>
            <a:pPr marL="0" indent="0">
              <a:buNone/>
            </a:pPr>
            <a:r>
              <a:rPr lang="ar-JO" dirty="0"/>
              <a:t>أ- القيمة الزمنية للنقود.</a:t>
            </a:r>
          </a:p>
          <a:p>
            <a:pPr marL="0" indent="0">
              <a:buNone/>
            </a:pPr>
            <a:r>
              <a:rPr lang="ar-JO" dirty="0"/>
              <a:t>ب- </a:t>
            </a:r>
            <a:r>
              <a:rPr lang="ar-JO" dirty="0" smtClean="0"/>
              <a:t>تقويم </a:t>
            </a:r>
            <a:r>
              <a:rPr lang="ar-JO" dirty="0"/>
              <a:t>الأسهم والسندات والأوراق التجارية.</a:t>
            </a:r>
          </a:p>
          <a:p>
            <a:pPr marL="0" indent="0">
              <a:buNone/>
            </a:pPr>
            <a:r>
              <a:rPr lang="ar-JO" dirty="0"/>
              <a:t>وهي مستعارة من مجالات أخرى كالاقتصاد والمحاسبة.</a:t>
            </a:r>
          </a:p>
          <a:p>
            <a:pPr marL="0" indent="0">
              <a:buNone/>
            </a:pPr>
            <a:r>
              <a:rPr lang="en-US" b="1" dirty="0">
                <a:solidFill>
                  <a:srgbClr val="00B0F0"/>
                </a:solidFill>
              </a:rPr>
              <a:t>1</a:t>
            </a:r>
            <a:r>
              <a:rPr lang="ar-JO" b="1" dirty="0">
                <a:solidFill>
                  <a:srgbClr val="00B0F0"/>
                </a:solidFill>
              </a:rPr>
              <a:t>- علاقة التمويل بعلم </a:t>
            </a:r>
            <a:r>
              <a:rPr lang="ar-JO" b="1" dirty="0" smtClean="0">
                <a:solidFill>
                  <a:srgbClr val="00B0F0"/>
                </a:solidFill>
              </a:rPr>
              <a:t>الاقتصاد: </a:t>
            </a:r>
            <a:r>
              <a:rPr lang="en-US" b="1" dirty="0" smtClean="0">
                <a:solidFill>
                  <a:srgbClr val="00B0F0"/>
                </a:solidFill>
              </a:rPr>
              <a:t>Finance and Economics</a:t>
            </a:r>
            <a:r>
              <a:rPr lang="ar-JO" b="1" dirty="0" smtClean="0">
                <a:solidFill>
                  <a:srgbClr val="00B0F0"/>
                </a:solidFill>
              </a:rPr>
              <a:t> </a:t>
            </a:r>
            <a:endParaRPr lang="ar-JO" b="1" dirty="0">
              <a:solidFill>
                <a:srgbClr val="00B0F0"/>
              </a:solidFill>
            </a:endParaRPr>
          </a:p>
          <a:p>
            <a:pPr marL="0" indent="0">
              <a:buNone/>
            </a:pPr>
            <a:r>
              <a:rPr lang="ar-JO" dirty="0"/>
              <a:t>هناك علاقة وطيدة بينهما </a:t>
            </a:r>
            <a:r>
              <a:rPr lang="ar-JO" dirty="0" smtClean="0"/>
              <a:t>فكلاهما </a:t>
            </a:r>
            <a:r>
              <a:rPr lang="ar-JO" dirty="0"/>
              <a:t>متعلقان بالتكاليف والأسعار وحركة الأسواق.</a:t>
            </a:r>
          </a:p>
          <a:p>
            <a:pPr marL="0" indent="0">
              <a:buNone/>
            </a:pPr>
            <a:r>
              <a:rPr lang="ar-JO" b="1" dirty="0">
                <a:solidFill>
                  <a:srgbClr val="00B0F0"/>
                </a:solidFill>
              </a:rPr>
              <a:t>مثل:- </a:t>
            </a:r>
            <a:r>
              <a:rPr lang="ar-JO" dirty="0"/>
              <a:t>المصطلحات الرئيسية في علم التمويل معدلات الفائدة وهي متعلقة بالأسعار.</a:t>
            </a:r>
          </a:p>
          <a:p>
            <a:pPr marL="0" indent="0">
              <a:buNone/>
            </a:pPr>
            <a:r>
              <a:rPr lang="ar-JO" dirty="0"/>
              <a:t>لأن الفائدة هي عبارة عن سعر </a:t>
            </a:r>
            <a:r>
              <a:rPr lang="ar-JO" dirty="0" smtClean="0"/>
              <a:t>اقتراض </a:t>
            </a:r>
            <a:r>
              <a:rPr lang="ar-JO" dirty="0"/>
              <a:t>الأموال لفترة معينية.</a:t>
            </a:r>
          </a:p>
          <a:p>
            <a:pPr marL="0" indent="0">
              <a:buNone/>
            </a:pPr>
            <a:r>
              <a:rPr lang="ar-JO" dirty="0" smtClean="0"/>
              <a:t>- يتشابهان </a:t>
            </a:r>
            <a:r>
              <a:rPr lang="ar-JO" dirty="0"/>
              <a:t>باهتمامهما بسلوك السوق ومتابعة التغيرات والتطورات التي تطرأ </a:t>
            </a:r>
            <a:r>
              <a:rPr lang="ar-JO" dirty="0" smtClean="0"/>
              <a:t>عليه، حيث </a:t>
            </a:r>
            <a:r>
              <a:rPr lang="ar-JO" dirty="0"/>
              <a:t>يهتم علم التمويل بأسواق الأسهم والسندات وأسواق العملات وأسعار </a:t>
            </a:r>
            <a:r>
              <a:rPr lang="ar-JO" dirty="0" smtClean="0"/>
              <a:t>الصرف.</a:t>
            </a:r>
            <a:endParaRPr lang="ar-JO" dirty="0"/>
          </a:p>
          <a:p>
            <a:pPr marL="0" indent="0">
              <a:buNone/>
            </a:pPr>
            <a:r>
              <a:rPr lang="ar-JO" dirty="0" smtClean="0"/>
              <a:t>- ويهتم </a:t>
            </a:r>
            <a:r>
              <a:rPr lang="ar-JO" dirty="0"/>
              <a:t>الاقتصاد بتوازن الأسعار </a:t>
            </a:r>
            <a:r>
              <a:rPr lang="ar-JO" dirty="0" smtClean="0"/>
              <a:t>والفرص البديلة </a:t>
            </a:r>
            <a:r>
              <a:rPr lang="ar-JO" dirty="0"/>
              <a:t>وقوانين </a:t>
            </a:r>
            <a:r>
              <a:rPr lang="ar-JO" dirty="0" smtClean="0"/>
              <a:t>العرض </a:t>
            </a:r>
            <a:r>
              <a:rPr lang="ar-JO" dirty="0"/>
              <a:t>والطلب والمنافسة.</a:t>
            </a:r>
          </a:p>
          <a:p>
            <a:pPr marL="0" indent="0">
              <a:buNone/>
            </a:pPr>
            <a:r>
              <a:rPr lang="en-US" b="1" dirty="0">
                <a:solidFill>
                  <a:srgbClr val="00B0F0"/>
                </a:solidFill>
              </a:rPr>
              <a:t>2</a:t>
            </a:r>
            <a:r>
              <a:rPr lang="ar-JO" b="1" dirty="0">
                <a:solidFill>
                  <a:srgbClr val="00B0F0"/>
                </a:solidFill>
              </a:rPr>
              <a:t>- علاقة التمويل </a:t>
            </a:r>
            <a:r>
              <a:rPr lang="ar-JO" b="1" dirty="0" smtClean="0">
                <a:solidFill>
                  <a:srgbClr val="00B0F0"/>
                </a:solidFill>
              </a:rPr>
              <a:t>بالمحاسبة: </a:t>
            </a:r>
            <a:r>
              <a:rPr lang="en-US" b="1" dirty="0" smtClean="0">
                <a:solidFill>
                  <a:srgbClr val="00B0F0"/>
                </a:solidFill>
              </a:rPr>
              <a:t>Finance and Accounting</a:t>
            </a:r>
            <a:endParaRPr lang="ar-JO" b="1" dirty="0" smtClean="0">
              <a:solidFill>
                <a:srgbClr val="00B0F0"/>
              </a:solidFill>
            </a:endParaRPr>
          </a:p>
          <a:p>
            <a:pPr marL="0" indent="0">
              <a:buNone/>
            </a:pPr>
            <a:r>
              <a:rPr lang="ar-JO" dirty="0" smtClean="0"/>
              <a:t>العلاقة </a:t>
            </a:r>
            <a:r>
              <a:rPr lang="ar-JO" dirty="0"/>
              <a:t>متداخلة بينهما حيث </a:t>
            </a:r>
            <a:r>
              <a:rPr lang="ar-JO" dirty="0" smtClean="0"/>
              <a:t>يعتمد </a:t>
            </a:r>
            <a:r>
              <a:rPr lang="ar-JO" dirty="0"/>
              <a:t>عمل المدير المالي في قراراته </a:t>
            </a:r>
            <a:r>
              <a:rPr lang="ar-JO" dirty="0" smtClean="0"/>
              <a:t>التمويلية </a:t>
            </a:r>
            <a:r>
              <a:rPr lang="ar-JO" dirty="0"/>
              <a:t>على المعلومات التي </a:t>
            </a:r>
            <a:r>
              <a:rPr lang="ar-JO" dirty="0" smtClean="0"/>
              <a:t>يوفرها المحاسب، </a:t>
            </a:r>
            <a:r>
              <a:rPr lang="ar-JO" dirty="0"/>
              <a:t>ويمكن أن يكون المحاسب هو رجل التمويل في الشركات الصغيرة.</a:t>
            </a:r>
          </a:p>
          <a:p>
            <a:pPr marL="0" indent="0">
              <a:buNone/>
            </a:pPr>
            <a:r>
              <a:rPr lang="ar-JO" dirty="0" smtClean="0"/>
              <a:t>- </a:t>
            </a:r>
            <a:r>
              <a:rPr lang="ar-JO" dirty="0"/>
              <a:t>مهمة المحاسب هي توفير البيانات المحاسبية والمدير المالي اتخاذ القرارات المالية</a:t>
            </a:r>
            <a:r>
              <a:rPr lang="ar-JO" dirty="0" smtClean="0"/>
              <a:t>.</a:t>
            </a:r>
            <a:endParaRPr lang="ar-JO" dirty="0"/>
          </a:p>
        </p:txBody>
      </p:sp>
    </p:spTree>
    <p:extLst>
      <p:ext uri="{BB962C8B-B14F-4D97-AF65-F5344CB8AC3E}">
        <p14:creationId xmlns:p14="http://schemas.microsoft.com/office/powerpoint/2010/main" val="418946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9" end="9"/>
                                            </p:txEl>
                                          </p:spTgt>
                                        </p:tgtEl>
                                        <p:attrNameLst>
                                          <p:attrName>style.visibility</p:attrName>
                                        </p:attrNameLst>
                                      </p:cBhvr>
                                      <p:to>
                                        <p:strVal val="visible"/>
                                      </p:to>
                                    </p:set>
                                    <p:animEffect transition="in" filter="fade">
                                      <p:cBhvr>
                                        <p:cTn id="76" dur="1000"/>
                                        <p:tgtEl>
                                          <p:spTgt spid="3">
                                            <p:txEl>
                                              <p:pRg st="9" end="9"/>
                                            </p:txEl>
                                          </p:spTgt>
                                        </p:tgtEl>
                                      </p:cBhvr>
                                    </p:animEffect>
                                    <p:anim calcmode="lin" valueType="num">
                                      <p:cBhvr>
                                        <p:cTn id="7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3">
                                            <p:txEl>
                                              <p:pRg st="10" end="10"/>
                                            </p:txEl>
                                          </p:spTgt>
                                        </p:tgtEl>
                                        <p:attrNameLst>
                                          <p:attrName>style.visibility</p:attrName>
                                        </p:attrNameLst>
                                      </p:cBhvr>
                                      <p:to>
                                        <p:strVal val="visible"/>
                                      </p:to>
                                    </p:set>
                                    <p:animEffect transition="in" filter="fade">
                                      <p:cBhvr>
                                        <p:cTn id="83" dur="1000"/>
                                        <p:tgtEl>
                                          <p:spTgt spid="3">
                                            <p:txEl>
                                              <p:pRg st="10" end="10"/>
                                            </p:txEl>
                                          </p:spTgt>
                                        </p:tgtEl>
                                      </p:cBhvr>
                                    </p:animEffect>
                                    <p:anim calcmode="lin" valueType="num">
                                      <p:cBhvr>
                                        <p:cTn id="8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3">
                                            <p:txEl>
                                              <p:pRg st="11" end="11"/>
                                            </p:txEl>
                                          </p:spTgt>
                                        </p:tgtEl>
                                        <p:attrNameLst>
                                          <p:attrName>style.visibility</p:attrName>
                                        </p:attrNameLst>
                                      </p:cBhvr>
                                      <p:to>
                                        <p:strVal val="visible"/>
                                      </p:to>
                                    </p:set>
                                    <p:animEffect transition="in" filter="fade">
                                      <p:cBhvr>
                                        <p:cTn id="90" dur="1000"/>
                                        <p:tgtEl>
                                          <p:spTgt spid="3">
                                            <p:txEl>
                                              <p:pRg st="11" end="11"/>
                                            </p:txEl>
                                          </p:spTgt>
                                        </p:tgtEl>
                                      </p:cBhvr>
                                    </p:animEffect>
                                    <p:anim calcmode="lin" valueType="num">
                                      <p:cBhvr>
                                        <p:cTn id="9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9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3">
                                            <p:txEl>
                                              <p:pRg st="12" end="12"/>
                                            </p:txEl>
                                          </p:spTgt>
                                        </p:tgtEl>
                                        <p:attrNameLst>
                                          <p:attrName>style.visibility</p:attrName>
                                        </p:attrNameLst>
                                      </p:cBhvr>
                                      <p:to>
                                        <p:strVal val="visible"/>
                                      </p:to>
                                    </p:set>
                                    <p:animEffect transition="in" filter="fade">
                                      <p:cBhvr>
                                        <p:cTn id="97" dur="1000"/>
                                        <p:tgtEl>
                                          <p:spTgt spid="3">
                                            <p:txEl>
                                              <p:pRg st="12" end="12"/>
                                            </p:txEl>
                                          </p:spTgt>
                                        </p:tgtEl>
                                      </p:cBhvr>
                                    </p:animEffect>
                                    <p:anim calcmode="lin" valueType="num">
                                      <p:cBhvr>
                                        <p:cTn id="9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85000" lnSpcReduction="10000"/>
          </a:bodyPr>
          <a:lstStyle/>
          <a:p>
            <a:pPr marL="0" indent="0">
              <a:buNone/>
            </a:pPr>
            <a:r>
              <a:rPr lang="en-US" b="1" dirty="0">
                <a:solidFill>
                  <a:srgbClr val="00B0F0"/>
                </a:solidFill>
              </a:rPr>
              <a:t>3</a:t>
            </a:r>
            <a:r>
              <a:rPr lang="ar-JO" b="1" dirty="0">
                <a:solidFill>
                  <a:srgbClr val="00B0F0"/>
                </a:solidFill>
              </a:rPr>
              <a:t>- علاقة التمويل </a:t>
            </a:r>
            <a:r>
              <a:rPr lang="ar-JO" b="1" dirty="0" smtClean="0">
                <a:solidFill>
                  <a:srgbClr val="00B0F0"/>
                </a:solidFill>
              </a:rPr>
              <a:t>بالإدارة: </a:t>
            </a:r>
            <a:r>
              <a:rPr lang="en-US" b="1" dirty="0" smtClean="0">
                <a:solidFill>
                  <a:srgbClr val="00B0F0"/>
                </a:solidFill>
              </a:rPr>
              <a:t>Finance and Management</a:t>
            </a:r>
            <a:endParaRPr lang="ar-JO" b="1" dirty="0">
              <a:solidFill>
                <a:srgbClr val="00B0F0"/>
              </a:solidFill>
            </a:endParaRPr>
          </a:p>
          <a:p>
            <a:pPr marL="0" indent="0">
              <a:buNone/>
            </a:pPr>
            <a:r>
              <a:rPr lang="ar-JO" dirty="0"/>
              <a:t>يعرف </a:t>
            </a:r>
            <a:r>
              <a:rPr lang="en-US" dirty="0" smtClean="0"/>
              <a:t>Vaiol</a:t>
            </a:r>
            <a:r>
              <a:rPr lang="ar-JO" dirty="0" smtClean="0"/>
              <a:t> </a:t>
            </a:r>
            <a:r>
              <a:rPr lang="ar-JO" dirty="0"/>
              <a:t>الإدارة من خلال وظيفة المدير </a:t>
            </a:r>
            <a:r>
              <a:rPr lang="ar-JO" dirty="0" smtClean="0"/>
              <a:t>وهي </a:t>
            </a:r>
            <a:r>
              <a:rPr lang="ar-JO" dirty="0"/>
              <a:t>أن يتنبأ ويخطط وينظم وينسق ويراقب.</a:t>
            </a:r>
          </a:p>
          <a:p>
            <a:pPr marL="0" indent="0">
              <a:buNone/>
            </a:pPr>
            <a:r>
              <a:rPr lang="ar-JO" dirty="0" smtClean="0"/>
              <a:t>- حتى تكون </a:t>
            </a:r>
            <a:r>
              <a:rPr lang="ar-JO" dirty="0"/>
              <a:t>ناجح لا بد أن تكون قادر على ممارسة النشاطات الإدارية </a:t>
            </a:r>
            <a:r>
              <a:rPr lang="ar-JO" dirty="0" smtClean="0"/>
              <a:t>والموارد.</a:t>
            </a:r>
            <a:endParaRPr lang="ar-JO" dirty="0"/>
          </a:p>
          <a:p>
            <a:pPr marL="0" indent="0">
              <a:buNone/>
            </a:pPr>
            <a:r>
              <a:rPr lang="en-US" sz="2800" b="1" dirty="0" smtClean="0">
                <a:solidFill>
                  <a:srgbClr val="00B0F0"/>
                </a:solidFill>
              </a:rPr>
              <a:t>4</a:t>
            </a:r>
            <a:r>
              <a:rPr lang="ar-JO" sz="2800" b="1" dirty="0" smtClean="0">
                <a:solidFill>
                  <a:srgbClr val="00B0F0"/>
                </a:solidFill>
              </a:rPr>
              <a:t>- </a:t>
            </a:r>
            <a:r>
              <a:rPr lang="ar-JO" sz="2800" b="1" dirty="0">
                <a:solidFill>
                  <a:srgbClr val="00B0F0"/>
                </a:solidFill>
              </a:rPr>
              <a:t>علاقة التمويل بالأساليب الكمية</a:t>
            </a:r>
            <a:r>
              <a:rPr lang="ar-JO" sz="2800" b="1" dirty="0" smtClean="0">
                <a:solidFill>
                  <a:srgbClr val="00B0F0"/>
                </a:solidFill>
              </a:rPr>
              <a:t>: </a:t>
            </a:r>
            <a:r>
              <a:rPr lang="en-US" sz="2800" b="1" dirty="0" smtClean="0">
                <a:solidFill>
                  <a:srgbClr val="00B0F0"/>
                </a:solidFill>
              </a:rPr>
              <a:t>Finance and Quantitive Methods</a:t>
            </a:r>
            <a:endParaRPr lang="ar-JO" sz="2800" b="1" dirty="0">
              <a:solidFill>
                <a:srgbClr val="00B0F0"/>
              </a:solidFill>
            </a:endParaRPr>
          </a:p>
          <a:p>
            <a:pPr marL="0" indent="0">
              <a:buNone/>
            </a:pPr>
            <a:r>
              <a:rPr lang="ar-JO" dirty="0" smtClean="0"/>
              <a:t>- يجب </a:t>
            </a:r>
            <a:r>
              <a:rPr lang="ar-JO" dirty="0"/>
              <a:t>أن يكون المدير المالي على معرفة بالأساليب الكمية حتى يستطيع أن ينجح في تحقيق هدف المنشأة مثل ( كميات </a:t>
            </a:r>
            <a:r>
              <a:rPr lang="ar-JO" dirty="0" smtClean="0"/>
              <a:t>النقود، إيرادات، تكاليف، التزامات، </a:t>
            </a:r>
            <a:r>
              <a:rPr lang="ar-JO" dirty="0"/>
              <a:t>مجموع الاستثمارات ).</a:t>
            </a:r>
          </a:p>
          <a:p>
            <a:pPr marL="0" indent="0">
              <a:buNone/>
            </a:pPr>
            <a:r>
              <a:rPr lang="ar-JO" dirty="0" smtClean="0"/>
              <a:t>- حيث </a:t>
            </a:r>
            <a:r>
              <a:rPr lang="ar-JO" dirty="0"/>
              <a:t>يتم قياس كل شيء وربطه بالعائد والمخاطر.</a:t>
            </a:r>
          </a:p>
          <a:p>
            <a:pPr marL="0" indent="0">
              <a:buNone/>
            </a:pPr>
            <a:r>
              <a:rPr lang="ar-JO" dirty="0" smtClean="0"/>
              <a:t>- التمويل </a:t>
            </a:r>
            <a:r>
              <a:rPr lang="ar-JO" dirty="0"/>
              <a:t>يرتبط بالقيمة الزمنية للنقود والفائدة ــــــــــــــــــــ الخ.</a:t>
            </a:r>
          </a:p>
          <a:p>
            <a:pPr marL="0" indent="0">
              <a:buNone/>
            </a:pPr>
            <a:r>
              <a:rPr lang="ar-JO" dirty="0"/>
              <a:t>ولذلك على المدير المالي أن يكون ملم بالإحصاء والجبر حتى يستطيع أن يتعامل مع القرارات المالية بشكل سهل ومبسط.</a:t>
            </a:r>
          </a:p>
          <a:p>
            <a:pPr marL="0" indent="0">
              <a:buNone/>
            </a:pPr>
            <a:endParaRPr lang="en-US" dirty="0"/>
          </a:p>
        </p:txBody>
      </p:sp>
    </p:spTree>
    <p:extLst>
      <p:ext uri="{BB962C8B-B14F-4D97-AF65-F5344CB8AC3E}">
        <p14:creationId xmlns:p14="http://schemas.microsoft.com/office/powerpoint/2010/main" val="3533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3600" b="1" dirty="0" smtClean="0">
                <a:solidFill>
                  <a:srgbClr val="0070C0"/>
                </a:solidFill>
              </a:rPr>
              <a:t>أهداف الفصل:-</a:t>
            </a:r>
            <a:endParaRPr lang="en-US" sz="3600" b="1" dirty="0">
              <a:solidFill>
                <a:srgbClr val="0070C0"/>
              </a:solidFill>
            </a:endParaRPr>
          </a:p>
        </p:txBody>
      </p:sp>
      <p:sp>
        <p:nvSpPr>
          <p:cNvPr id="3" name="عنصر نائب للمحتوى 2"/>
          <p:cNvSpPr>
            <a:spLocks noGrp="1"/>
          </p:cNvSpPr>
          <p:nvPr>
            <p:ph idx="1"/>
          </p:nvPr>
        </p:nvSpPr>
        <p:spPr>
          <a:xfrm>
            <a:off x="457200" y="1340768"/>
            <a:ext cx="8229600" cy="4785395"/>
          </a:xfrm>
        </p:spPr>
        <p:txBody>
          <a:bodyPr>
            <a:normAutofit/>
          </a:bodyPr>
          <a:lstStyle/>
          <a:p>
            <a:pPr marL="0" indent="0">
              <a:buNone/>
            </a:pPr>
            <a:r>
              <a:rPr lang="en-US" sz="2000" dirty="0" smtClean="0"/>
              <a:t>1</a:t>
            </a:r>
            <a:r>
              <a:rPr lang="ar-JO" sz="2000" dirty="0" smtClean="0"/>
              <a:t>- </a:t>
            </a:r>
            <a:r>
              <a:rPr lang="ar-JO" sz="2400" dirty="0" smtClean="0"/>
              <a:t>التعرف على مفهوم التمويل.</a:t>
            </a:r>
          </a:p>
          <a:p>
            <a:pPr marL="0" indent="0">
              <a:buNone/>
            </a:pPr>
            <a:r>
              <a:rPr lang="en-US" sz="2400" dirty="0" smtClean="0"/>
              <a:t>2</a:t>
            </a:r>
            <a:r>
              <a:rPr lang="ar-JO" sz="2400" dirty="0" smtClean="0"/>
              <a:t>- الوقوف على هدف وظيفة التمويل في المنشآت.</a:t>
            </a:r>
          </a:p>
          <a:p>
            <a:pPr marL="0" indent="0">
              <a:buNone/>
            </a:pPr>
            <a:r>
              <a:rPr lang="en-US" sz="2400" dirty="0" smtClean="0"/>
              <a:t>3</a:t>
            </a:r>
            <a:r>
              <a:rPr lang="ar-JO" sz="2400" dirty="0" smtClean="0"/>
              <a:t>- الاطلاع على نشأة وتاريخ التمويل.</a:t>
            </a:r>
          </a:p>
          <a:p>
            <a:pPr marL="0" indent="0">
              <a:buNone/>
            </a:pPr>
            <a:r>
              <a:rPr lang="en-US" sz="2400" dirty="0" smtClean="0"/>
              <a:t>4</a:t>
            </a:r>
            <a:r>
              <a:rPr lang="ar-JO" sz="2400" dirty="0" smtClean="0"/>
              <a:t>- التعرف على علاقة علم التمويل بالعلوم الأخرى.</a:t>
            </a:r>
          </a:p>
          <a:p>
            <a:pPr marL="0" indent="0">
              <a:buNone/>
            </a:pPr>
            <a:r>
              <a:rPr lang="en-US" sz="2400" dirty="0" smtClean="0"/>
              <a:t>5</a:t>
            </a:r>
            <a:r>
              <a:rPr lang="ar-JO" sz="2400" dirty="0" smtClean="0"/>
              <a:t>- الوقوف على </a:t>
            </a:r>
            <a:r>
              <a:rPr lang="ar-SA" sz="2400" dirty="0" smtClean="0"/>
              <a:t>ماهية البيئة التشغيلية</a:t>
            </a:r>
            <a:r>
              <a:rPr lang="ar-JO" sz="2400" dirty="0" smtClean="0"/>
              <a:t> لمنشآت الأعمال وتأثيرها على قرارات المدير المالي.</a:t>
            </a:r>
          </a:p>
          <a:p>
            <a:pPr marL="0" indent="0">
              <a:buNone/>
            </a:pPr>
            <a:r>
              <a:rPr lang="en-US" sz="2400" dirty="0" smtClean="0"/>
              <a:t>6</a:t>
            </a:r>
            <a:r>
              <a:rPr lang="ar-JO" sz="2400" dirty="0" smtClean="0"/>
              <a:t>- الاطلاع على الأشكال القانونية لمنشآت الأعمال.</a:t>
            </a:r>
          </a:p>
          <a:p>
            <a:pPr marL="0" indent="0">
              <a:buNone/>
            </a:pPr>
            <a:r>
              <a:rPr lang="en-US" sz="2400" dirty="0" smtClean="0"/>
              <a:t>7</a:t>
            </a:r>
            <a:r>
              <a:rPr lang="ar-JO" sz="2400" dirty="0" smtClean="0"/>
              <a:t>-  الت</a:t>
            </a:r>
            <a:r>
              <a:rPr lang="ar-SA" sz="2400" dirty="0" smtClean="0"/>
              <a:t>ذ</a:t>
            </a:r>
            <a:r>
              <a:rPr lang="ar-JO" sz="2400" dirty="0" smtClean="0"/>
              <a:t>كير بالقوائم المالية و</a:t>
            </a:r>
            <a:r>
              <a:rPr lang="ar-SA" sz="2400" dirty="0" smtClean="0"/>
              <a:t>محتويات</a:t>
            </a:r>
            <a:r>
              <a:rPr lang="ar-JO" sz="2400" dirty="0" smtClean="0"/>
              <a:t> قائمة التدفقات النقدية.</a:t>
            </a:r>
          </a:p>
          <a:p>
            <a:pPr marL="0" indent="0">
              <a:buNone/>
            </a:pPr>
            <a:r>
              <a:rPr lang="en-US" sz="2400" dirty="0" smtClean="0"/>
              <a:t>8</a:t>
            </a:r>
            <a:r>
              <a:rPr lang="ar-JO" sz="2400" dirty="0" smtClean="0"/>
              <a:t>- التعرف على رأس المال العامل من حيث مفهوم</a:t>
            </a:r>
            <a:r>
              <a:rPr lang="ar-SA" sz="2400" dirty="0" smtClean="0"/>
              <a:t>ه</a:t>
            </a:r>
            <a:r>
              <a:rPr lang="ar-JO" sz="2400" dirty="0" smtClean="0"/>
              <a:t> وأهمي</a:t>
            </a:r>
            <a:r>
              <a:rPr lang="ar-SA" sz="2400" dirty="0" smtClean="0"/>
              <a:t>ه</a:t>
            </a:r>
            <a:r>
              <a:rPr lang="ar-JO" sz="2400" dirty="0" smtClean="0"/>
              <a:t> وسياسات تمويل رأس المال العامل.</a:t>
            </a:r>
          </a:p>
          <a:p>
            <a:pPr marL="0" indent="0">
              <a:buNone/>
            </a:pPr>
            <a:endParaRPr lang="en-US" sz="2000" dirty="0"/>
          </a:p>
        </p:txBody>
      </p:sp>
    </p:spTree>
    <p:extLst>
      <p:ext uri="{BB962C8B-B14F-4D97-AF65-F5344CB8AC3E}">
        <p14:creationId xmlns:p14="http://schemas.microsoft.com/office/powerpoint/2010/main" val="153001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SA" sz="2400" b="1" dirty="0" smtClean="0">
                <a:solidFill>
                  <a:srgbClr val="0070C0"/>
                </a:solidFill>
              </a:rPr>
              <a:t>أهداف </a:t>
            </a:r>
            <a:r>
              <a:rPr lang="ar-JO" sz="2400" b="1" dirty="0" smtClean="0">
                <a:solidFill>
                  <a:srgbClr val="0070C0"/>
                </a:solidFill>
              </a:rPr>
              <a:t>المحاضرة </a:t>
            </a:r>
            <a:r>
              <a:rPr lang="ar-SA" sz="2400" b="1" dirty="0" smtClean="0">
                <a:solidFill>
                  <a:srgbClr val="0070C0"/>
                </a:solidFill>
              </a:rPr>
              <a:t>:</a:t>
            </a:r>
            <a:endParaRPr lang="en-US" sz="24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dirty="0" smtClean="0"/>
              <a:t>نتوقع في نهاية المحاضرة الأولى أن يكون الطالب قد تمكن من تحقيق الأهداف التالية:-</a:t>
            </a:r>
          </a:p>
          <a:p>
            <a:pPr marL="0" indent="0">
              <a:buNone/>
            </a:pPr>
            <a:r>
              <a:rPr lang="en-US" sz="2400" dirty="0" smtClean="0"/>
              <a:t>1</a:t>
            </a:r>
            <a:r>
              <a:rPr lang="ar-JO" sz="2400" dirty="0" smtClean="0"/>
              <a:t>- التعرف على مفهوم التمويل والتفريق بين التمويل والإدارة المالية.</a:t>
            </a:r>
          </a:p>
          <a:p>
            <a:pPr marL="0" indent="0">
              <a:buNone/>
            </a:pPr>
            <a:r>
              <a:rPr lang="en-US" sz="2400" dirty="0" smtClean="0"/>
              <a:t>2</a:t>
            </a:r>
            <a:r>
              <a:rPr lang="ar-JO" sz="2400" dirty="0" smtClean="0"/>
              <a:t>- الاطلاع على مجالات التمويل.</a:t>
            </a:r>
          </a:p>
          <a:p>
            <a:pPr marL="0" indent="0">
              <a:buNone/>
            </a:pPr>
            <a:r>
              <a:rPr lang="en-US" sz="2400" dirty="0" smtClean="0"/>
              <a:t>3</a:t>
            </a:r>
            <a:r>
              <a:rPr lang="ar-JO" sz="2400" dirty="0" smtClean="0"/>
              <a:t>- أخذ فكرة مختصرة عن مصادر التمويل.</a:t>
            </a:r>
          </a:p>
          <a:p>
            <a:pPr marL="0" indent="0">
              <a:buNone/>
            </a:pPr>
            <a:r>
              <a:rPr lang="en-US" sz="2400" dirty="0" smtClean="0"/>
              <a:t>4</a:t>
            </a:r>
            <a:r>
              <a:rPr lang="ar-JO" sz="2400" dirty="0" smtClean="0"/>
              <a:t>- الاطلاع على تاريخ دراسة علم التمويل.</a:t>
            </a:r>
          </a:p>
          <a:p>
            <a:pPr marL="0" indent="0">
              <a:buNone/>
            </a:pPr>
            <a:r>
              <a:rPr lang="en-US" sz="2400" dirty="0" smtClean="0"/>
              <a:t>5</a:t>
            </a:r>
            <a:r>
              <a:rPr lang="ar-JO" sz="2400" dirty="0" smtClean="0"/>
              <a:t>- الوقوف على التحديات التي واجهة المدراء الماليين في عقد الثمانينيات من القرن الماضي.                   </a:t>
            </a:r>
          </a:p>
          <a:p>
            <a:pPr marL="0" indent="0">
              <a:buNone/>
            </a:pPr>
            <a:r>
              <a:rPr lang="en-US" sz="2400" dirty="0" smtClean="0"/>
              <a:t>6</a:t>
            </a:r>
            <a:r>
              <a:rPr lang="ar-JO" sz="2400" dirty="0" smtClean="0"/>
              <a:t>- التعرف على التطورات التي حدثت في تسعينيات القرن الماضي وأدت إلى إعادة النظر في مواضيع الإدارة المالية .</a:t>
            </a:r>
          </a:p>
          <a:p>
            <a:pPr marL="0" indent="0">
              <a:buNone/>
            </a:pPr>
            <a:r>
              <a:rPr lang="en-US" sz="2400" dirty="0" smtClean="0"/>
              <a:t>7</a:t>
            </a:r>
            <a:r>
              <a:rPr lang="ar-JO" sz="2400" dirty="0" smtClean="0"/>
              <a:t>- الاطلاع على هدف الوظيفة المالية في المنشآت.</a:t>
            </a:r>
          </a:p>
          <a:p>
            <a:pPr marL="0" indent="0">
              <a:buNone/>
            </a:pPr>
            <a:r>
              <a:rPr lang="en-US" sz="2400" dirty="0" smtClean="0"/>
              <a:t>8</a:t>
            </a:r>
            <a:r>
              <a:rPr lang="ar-JO" sz="2400" dirty="0" smtClean="0"/>
              <a:t>- القدرة على كشف العلاقة بين علم التمويل والعلوم الأخرى.</a:t>
            </a:r>
            <a:endParaRPr lang="en-US" sz="2400" dirty="0"/>
          </a:p>
        </p:txBody>
      </p:sp>
    </p:spTree>
    <p:extLst>
      <p:ext uri="{BB962C8B-B14F-4D97-AF65-F5344CB8AC3E}">
        <p14:creationId xmlns:p14="http://schemas.microsoft.com/office/powerpoint/2010/main" val="426133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algn="r"/>
            <a:r>
              <a:rPr lang="ar-JO" sz="3200" b="1" dirty="0" smtClean="0">
                <a:solidFill>
                  <a:srgbClr val="0070C0"/>
                </a:solidFill>
              </a:rPr>
              <a:t>التمويل والبيئة التشغيلية:- </a:t>
            </a:r>
            <a:r>
              <a:rPr lang="en-US" sz="3200" b="1" dirty="0" smtClean="0">
                <a:solidFill>
                  <a:srgbClr val="0070C0"/>
                </a:solidFill>
              </a:rPr>
              <a:t>Financial and Environment</a:t>
            </a:r>
            <a:endParaRPr lang="en-US" sz="32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b="1" dirty="0" smtClean="0">
                <a:solidFill>
                  <a:srgbClr val="0070C0"/>
                </a:solidFill>
              </a:rPr>
              <a:t>مقدمة </a:t>
            </a:r>
          </a:p>
          <a:p>
            <a:pPr marL="0" indent="0">
              <a:buNone/>
            </a:pPr>
            <a:r>
              <a:rPr lang="ar-JO" sz="2400" dirty="0" smtClean="0"/>
              <a:t>لقد تطور علم التمويل في العقدين الأخيرين من القرن الماضي تطوراً ملحوظاً،</a:t>
            </a:r>
          </a:p>
          <a:p>
            <a:pPr marL="0" indent="0">
              <a:buNone/>
            </a:pPr>
            <a:r>
              <a:rPr lang="ar-JO" sz="2400" dirty="0" smtClean="0"/>
              <a:t>وذلك للتغلب على التحديات المتزايدة التي واجهت منشآت الأعمال.</a:t>
            </a:r>
          </a:p>
          <a:p>
            <a:pPr marL="0" indent="0">
              <a:buNone/>
            </a:pPr>
            <a:r>
              <a:rPr lang="ar-JO" sz="2400" b="1" dirty="0" smtClean="0">
                <a:solidFill>
                  <a:srgbClr val="0070C0"/>
                </a:solidFill>
              </a:rPr>
              <a:t>أبرز مميزات هذين العقدين والتي ساعدت في تطور علم التمويل:-</a:t>
            </a:r>
          </a:p>
          <a:p>
            <a:pPr marL="0" indent="0">
              <a:buNone/>
            </a:pPr>
            <a:r>
              <a:rPr lang="en-US" sz="2400" dirty="0" smtClean="0"/>
              <a:t>1</a:t>
            </a:r>
            <a:r>
              <a:rPr lang="ar-JO" sz="2400" dirty="0" smtClean="0"/>
              <a:t>- حدة التضخم.</a:t>
            </a:r>
          </a:p>
          <a:p>
            <a:pPr marL="0" indent="0">
              <a:buNone/>
            </a:pPr>
            <a:r>
              <a:rPr lang="en-US" sz="2400" dirty="0" smtClean="0"/>
              <a:t>2</a:t>
            </a:r>
            <a:r>
              <a:rPr lang="ar-JO" sz="2400" dirty="0" smtClean="0"/>
              <a:t>- التدخل الحكومي المباشر وغير المباشر في النشاط الاقتصادي.</a:t>
            </a:r>
          </a:p>
          <a:p>
            <a:pPr marL="0" indent="0">
              <a:buNone/>
            </a:pPr>
            <a:r>
              <a:rPr lang="en-US" sz="2400" dirty="0" smtClean="0"/>
              <a:t>3</a:t>
            </a:r>
            <a:r>
              <a:rPr lang="ar-JO" sz="2400" dirty="0" smtClean="0"/>
              <a:t>- التقدم التكنلوجي الهائل.</a:t>
            </a:r>
          </a:p>
          <a:p>
            <a:pPr marL="0" indent="0">
              <a:buNone/>
            </a:pPr>
            <a:r>
              <a:rPr lang="en-US" sz="2400" dirty="0" smtClean="0"/>
              <a:t>4</a:t>
            </a:r>
            <a:r>
              <a:rPr lang="ar-JO" sz="2400" dirty="0" smtClean="0"/>
              <a:t>- تزايد المسؤولية الاجتماعية للشركات.</a:t>
            </a:r>
          </a:p>
          <a:p>
            <a:pPr marL="0" indent="0">
              <a:buNone/>
            </a:pPr>
            <a:r>
              <a:rPr lang="ar-JO" sz="2400" dirty="0" smtClean="0"/>
              <a:t>هذا بالإضافة إلى التحدي الجديد الذي تواجهه الشركات وهو العمولة   </a:t>
            </a:r>
            <a:r>
              <a:rPr lang="en-US" sz="2400" dirty="0" smtClean="0"/>
              <a:t>Globalization</a:t>
            </a:r>
            <a:r>
              <a:rPr lang="ar-JO" sz="2400" dirty="0" smtClean="0"/>
              <a:t> والذي فرض على المدير المالي تحديات جديدة سواء كانت محلية، أو إقليمية، أو عالمية، أو تكنلوجية, أو اقتصادية أو تشريعية أو تنافسية.</a:t>
            </a:r>
          </a:p>
          <a:p>
            <a:pPr marL="0" indent="0">
              <a:buNone/>
            </a:pPr>
            <a:r>
              <a:rPr lang="ar-JO" sz="2000" dirty="0" smtClean="0"/>
              <a:t> </a:t>
            </a:r>
            <a:endParaRPr lang="en-US" sz="2000" dirty="0"/>
          </a:p>
        </p:txBody>
      </p:sp>
    </p:spTree>
    <p:extLst>
      <p:ext uri="{BB962C8B-B14F-4D97-AF65-F5344CB8AC3E}">
        <p14:creationId xmlns:p14="http://schemas.microsoft.com/office/powerpoint/2010/main" val="166189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1000"/>
                                        <p:tgtEl>
                                          <p:spTgt spid="3">
                                            <p:txEl>
                                              <p:pRg st="9" end="9"/>
                                            </p:txEl>
                                          </p:spTgt>
                                        </p:tgtEl>
                                      </p:cBhvr>
                                    </p:animEffect>
                                    <p:anim calcmode="lin" valueType="num">
                                      <p:cBhvr>
                                        <p:cTn id="7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02602"/>
          </a:xfrm>
        </p:spPr>
        <p:txBody>
          <a:bodyPr>
            <a:noAutofit/>
          </a:bodyPr>
          <a:lstStyle/>
          <a:p>
            <a:pPr algn="r"/>
            <a:r>
              <a:rPr lang="ar-JO" sz="3600" b="1" dirty="0" smtClean="0">
                <a:solidFill>
                  <a:srgbClr val="0070C0"/>
                </a:solidFill>
              </a:rPr>
              <a:t>مفهوم التمويل:-</a:t>
            </a:r>
            <a:endParaRPr lang="en-US" sz="3600" b="1" dirty="0">
              <a:solidFill>
                <a:srgbClr val="0070C0"/>
              </a:solidFill>
            </a:endParaRPr>
          </a:p>
        </p:txBody>
      </p:sp>
      <p:sp>
        <p:nvSpPr>
          <p:cNvPr id="3" name="عنصر نائب للمحتوى 2"/>
          <p:cNvSpPr>
            <a:spLocks noGrp="1"/>
          </p:cNvSpPr>
          <p:nvPr>
            <p:ph idx="1"/>
          </p:nvPr>
        </p:nvSpPr>
        <p:spPr>
          <a:xfrm>
            <a:off x="425760" y="1115538"/>
            <a:ext cx="8229600" cy="5073427"/>
          </a:xfrm>
        </p:spPr>
        <p:txBody>
          <a:bodyPr>
            <a:normAutofit fontScale="85000" lnSpcReduction="20000"/>
          </a:bodyPr>
          <a:lstStyle/>
          <a:p>
            <a:pPr marL="0" indent="0">
              <a:buNone/>
            </a:pPr>
            <a:r>
              <a:rPr lang="ar-JO" sz="2000" b="1" dirty="0" smtClean="0"/>
              <a:t>تعريف عملية التمويل</a:t>
            </a:r>
            <a:r>
              <a:rPr lang="en-US" sz="2000" b="1" dirty="0" smtClean="0"/>
              <a:t>Financing </a:t>
            </a:r>
            <a:r>
              <a:rPr lang="ar-JO" sz="2000" b="1" dirty="0" smtClean="0"/>
              <a:t> </a:t>
            </a:r>
            <a:r>
              <a:rPr lang="ar-JO" sz="2000" dirty="0" smtClean="0"/>
              <a:t>:- هي الحصول على الأموال من أنسب المصادر.</a:t>
            </a:r>
          </a:p>
          <a:p>
            <a:pPr marL="0" indent="0">
              <a:buNone/>
            </a:pPr>
            <a:r>
              <a:rPr lang="ar-JO" sz="2000" b="1" dirty="0" smtClean="0"/>
              <a:t>تعريف الإدارة المالية  </a:t>
            </a:r>
            <a:r>
              <a:rPr lang="en-US" sz="2000" b="1" dirty="0" smtClean="0"/>
              <a:t>Financial Management</a:t>
            </a:r>
            <a:r>
              <a:rPr lang="ar-JO" sz="2000" b="1" dirty="0" smtClean="0"/>
              <a:t>: </a:t>
            </a:r>
            <a:r>
              <a:rPr lang="ar-JO" sz="2000" dirty="0" smtClean="0"/>
              <a:t>هي الحصول على الأموال من أنسب المصادر وحسن إدارتها واستخدامها من التخطيط إلى الرقابة المالية.</a:t>
            </a:r>
          </a:p>
          <a:p>
            <a:pPr marL="0" indent="0">
              <a:buNone/>
            </a:pPr>
            <a:r>
              <a:rPr lang="ar-JO" sz="2000" dirty="0" smtClean="0"/>
              <a:t>وبذلك تكون الإدارة المالية هي التطبيق العملي لمفاهيم علم التمويل في الشركات</a:t>
            </a:r>
            <a:r>
              <a:rPr lang="en-US" sz="2000" dirty="0" smtClean="0"/>
              <a:t>.</a:t>
            </a:r>
            <a:r>
              <a:rPr lang="ar-JO" sz="2000" dirty="0" smtClean="0"/>
              <a:t>  </a:t>
            </a:r>
            <a:endParaRPr lang="en-US" sz="2000" dirty="0" smtClean="0"/>
          </a:p>
          <a:p>
            <a:pPr marL="0" indent="0">
              <a:buNone/>
            </a:pPr>
            <a:r>
              <a:rPr lang="ar-JO" sz="1800" b="1" dirty="0" smtClean="0"/>
              <a:t>علم  التمويل</a:t>
            </a:r>
            <a:r>
              <a:rPr lang="en-US" sz="1800" b="1" dirty="0" smtClean="0"/>
              <a:t> Finance </a:t>
            </a:r>
            <a:r>
              <a:rPr lang="ar-JO" sz="1800" b="1" dirty="0" smtClean="0"/>
              <a:t> كأحد مجالات المعرفة يضم أربعة حقول رئيسية  كما هي موضحة في الشكل التالي:</a:t>
            </a:r>
          </a:p>
          <a:p>
            <a:pPr marL="0" indent="0" algn="ctr">
              <a:buNone/>
            </a:pPr>
            <a:endParaRPr lang="ar-JO" sz="2000" dirty="0"/>
          </a:p>
          <a:p>
            <a:pPr marL="0" indent="0">
              <a:buNone/>
            </a:pPr>
            <a:endParaRPr lang="ar-JO" sz="2000" dirty="0" smtClean="0"/>
          </a:p>
          <a:p>
            <a:pPr marL="0" indent="0">
              <a:buNone/>
            </a:pPr>
            <a:endParaRPr lang="ar-JO" sz="2000" dirty="0" smtClean="0"/>
          </a:p>
          <a:p>
            <a:pPr marL="0" indent="0">
              <a:buNone/>
            </a:pPr>
            <a:endParaRPr lang="ar-JO" sz="2000" dirty="0"/>
          </a:p>
          <a:p>
            <a:pPr marL="0" indent="0">
              <a:buNone/>
            </a:pPr>
            <a:endParaRPr lang="ar-JO" sz="2000" dirty="0" smtClean="0"/>
          </a:p>
          <a:p>
            <a:pPr marL="0" indent="0">
              <a:buNone/>
            </a:pPr>
            <a:endParaRPr lang="ar-JO" sz="2000" dirty="0" smtClean="0"/>
          </a:p>
          <a:p>
            <a:pPr marL="0" indent="0">
              <a:buNone/>
            </a:pPr>
            <a:endParaRPr lang="ar-JO" sz="2000" dirty="0"/>
          </a:p>
          <a:p>
            <a:pPr marL="0" indent="0">
              <a:buNone/>
            </a:pPr>
            <a:endParaRPr lang="ar-JO" sz="2000" dirty="0" smtClean="0"/>
          </a:p>
          <a:p>
            <a:pPr marL="0" indent="0">
              <a:buNone/>
            </a:pPr>
            <a:endParaRPr lang="ar-JO" sz="2000" dirty="0"/>
          </a:p>
          <a:p>
            <a:pPr marL="0" indent="0">
              <a:buNone/>
            </a:pPr>
            <a:r>
              <a:rPr lang="ar-JO" sz="2000" b="1" dirty="0" smtClean="0"/>
              <a:t>مما سبق يتضح أن المقصود بكلمة التمويل:- هو مجال من مجالات المعرفة وليس مجرد وظيفة الحصول على الأموال في المنشأة.</a:t>
            </a:r>
          </a:p>
          <a:p>
            <a:pPr marL="0" indent="0">
              <a:buNone/>
            </a:pPr>
            <a:r>
              <a:rPr lang="ar-JO" sz="2000" dirty="0" smtClean="0"/>
              <a:t>يعود اتساع مجال التمويل إلى ما تشهده المجتمعات المتقدمة من تطور بسبب امتلاكها للموارد، ولأنها متطورة إداريا.</a:t>
            </a:r>
          </a:p>
          <a:p>
            <a:pPr marL="0" indent="0">
              <a:buNone/>
            </a:pPr>
            <a:r>
              <a:rPr lang="ar-JO" sz="2000" smtClean="0"/>
              <a:t>إن </a:t>
            </a:r>
            <a:r>
              <a:rPr lang="ar-JO" sz="2000" dirty="0" smtClean="0"/>
              <a:t>الطرق المختلفة التي تحصل بها المنشآت على ما تحتاج إلية لقيامها وازدهارها من الأموال هي أول ما يفكر به كل صاحب مشروع أو مدير، حيث لا يمكن الحديث عن ربح دون وجود رأس المال، </a:t>
            </a:r>
            <a:r>
              <a:rPr lang="ar-JO" sz="2000" b="1" dirty="0" smtClean="0"/>
              <a:t>وذلك لأن الفرص الاستثمارية تتمتع بالكثافة بينما رأس المال يتمتع بالندرة.      </a:t>
            </a:r>
            <a:endParaRPr lang="en-US" sz="2000" b="1" dirty="0"/>
          </a:p>
        </p:txBody>
      </p:sp>
      <p:sp>
        <p:nvSpPr>
          <p:cNvPr id="4" name="مستطيل 3"/>
          <p:cNvSpPr/>
          <p:nvPr/>
        </p:nvSpPr>
        <p:spPr>
          <a:xfrm>
            <a:off x="2229458" y="2288312"/>
            <a:ext cx="46805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t>حقول التخصص (المعرفي) في مجال التمويل</a:t>
            </a:r>
            <a:endParaRPr lang="en-US" dirty="0"/>
          </a:p>
        </p:txBody>
      </p:sp>
      <p:sp>
        <p:nvSpPr>
          <p:cNvPr id="8" name="سهم إلى اليسار واليمين والأعلى 7"/>
          <p:cNvSpPr/>
          <p:nvPr/>
        </p:nvSpPr>
        <p:spPr>
          <a:xfrm>
            <a:off x="776144" y="2890664"/>
            <a:ext cx="7704856" cy="538336"/>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للأسفل 8"/>
          <p:cNvSpPr/>
          <p:nvPr/>
        </p:nvSpPr>
        <p:spPr>
          <a:xfrm>
            <a:off x="7918090" y="3364220"/>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مستطيل مستدير الزوايا 9"/>
          <p:cNvSpPr/>
          <p:nvPr/>
        </p:nvSpPr>
        <p:spPr>
          <a:xfrm>
            <a:off x="7164288" y="3717032"/>
            <a:ext cx="1795636"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t>الاستثمارات</a:t>
            </a:r>
          </a:p>
          <a:p>
            <a:pPr algn="ctr"/>
            <a:r>
              <a:rPr lang="en-US" dirty="0" smtClean="0"/>
              <a:t>Investment</a:t>
            </a:r>
            <a:endParaRPr lang="en-US" dirty="0"/>
          </a:p>
        </p:txBody>
      </p:sp>
      <p:sp>
        <p:nvSpPr>
          <p:cNvPr id="11" name="سهم للأسفل 10"/>
          <p:cNvSpPr/>
          <p:nvPr/>
        </p:nvSpPr>
        <p:spPr>
          <a:xfrm>
            <a:off x="827584" y="3373368"/>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سهم للأسفل 11"/>
          <p:cNvSpPr/>
          <p:nvPr/>
        </p:nvSpPr>
        <p:spPr>
          <a:xfrm>
            <a:off x="2915816" y="3373368"/>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سهم للأسفل 12"/>
          <p:cNvSpPr/>
          <p:nvPr/>
        </p:nvSpPr>
        <p:spPr>
          <a:xfrm>
            <a:off x="5724128" y="3387080"/>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مستطيل مستدير الزوايا 13"/>
          <p:cNvSpPr/>
          <p:nvPr/>
        </p:nvSpPr>
        <p:spPr>
          <a:xfrm>
            <a:off x="4540560" y="3692252"/>
            <a:ext cx="2369418" cy="888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t>الأسواق المالية والنقدية</a:t>
            </a:r>
          </a:p>
          <a:p>
            <a:pPr algn="ctr"/>
            <a:r>
              <a:rPr lang="en-US" dirty="0" smtClean="0"/>
              <a:t>Capital and Money   Market</a:t>
            </a:r>
            <a:endParaRPr lang="en-US" dirty="0"/>
          </a:p>
        </p:txBody>
      </p:sp>
      <p:sp>
        <p:nvSpPr>
          <p:cNvPr id="15" name="مستطيل مستدير الزوايا 14"/>
          <p:cNvSpPr/>
          <p:nvPr/>
        </p:nvSpPr>
        <p:spPr>
          <a:xfrm>
            <a:off x="2306030" y="3692252"/>
            <a:ext cx="1905930"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ar-JO" sz="1400" dirty="0" smtClean="0"/>
              <a:t>الإدارة المالية في الشركات المساهمة</a:t>
            </a:r>
          </a:p>
          <a:p>
            <a:pPr lvl="1"/>
            <a:r>
              <a:rPr lang="en-US" dirty="0" smtClean="0"/>
              <a:t>Corporate Finance</a:t>
            </a:r>
            <a:endParaRPr lang="en-US" dirty="0"/>
          </a:p>
        </p:txBody>
      </p:sp>
      <p:sp>
        <p:nvSpPr>
          <p:cNvPr id="16" name="مستطيل مستدير الزوايا 15"/>
          <p:cNvSpPr/>
          <p:nvPr/>
        </p:nvSpPr>
        <p:spPr>
          <a:xfrm>
            <a:off x="217798" y="3677394"/>
            <a:ext cx="1795636"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t>التمويل الدولي</a:t>
            </a:r>
          </a:p>
          <a:p>
            <a:pPr algn="ctr"/>
            <a:r>
              <a:rPr lang="en-US" dirty="0" smtClean="0"/>
              <a:t>International Finance</a:t>
            </a:r>
            <a:endParaRPr lang="en-US" dirty="0"/>
          </a:p>
        </p:txBody>
      </p:sp>
    </p:spTree>
    <p:extLst>
      <p:ext uri="{BB962C8B-B14F-4D97-AF65-F5344CB8AC3E}">
        <p14:creationId xmlns:p14="http://schemas.microsoft.com/office/powerpoint/2010/main" val="332731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1+#ppt_w/2"/>
                                          </p:val>
                                        </p:tav>
                                        <p:tav tm="100000">
                                          <p:val>
                                            <p:strVal val="#ppt_x"/>
                                          </p:val>
                                        </p:tav>
                                      </p:tavLst>
                                    </p:anim>
                                    <p:anim calcmode="lin" valueType="num">
                                      <p:cBhvr additive="base">
                                        <p:cTn id="3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1"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additive="base">
                                        <p:cTn id="48" dur="500" fill="hold"/>
                                        <p:tgtEl>
                                          <p:spTgt spid="9"/>
                                        </p:tgtEl>
                                        <p:attrNameLst>
                                          <p:attrName>ppt_x</p:attrName>
                                        </p:attrNameLst>
                                      </p:cBhvr>
                                      <p:tavLst>
                                        <p:tav tm="0">
                                          <p:val>
                                            <p:strVal val="#ppt_x"/>
                                          </p:val>
                                        </p:tav>
                                        <p:tav tm="100000">
                                          <p:val>
                                            <p:strVal val="#ppt_x"/>
                                          </p:val>
                                        </p:tav>
                                      </p:tavLst>
                                    </p:anim>
                                    <p:anim calcmode="lin" valueType="num">
                                      <p:cBhvr additive="base">
                                        <p:cTn id="49"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6"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additive="base">
                                        <p:cTn id="54" dur="500" fill="hold"/>
                                        <p:tgtEl>
                                          <p:spTgt spid="10"/>
                                        </p:tgtEl>
                                        <p:attrNameLst>
                                          <p:attrName>ppt_x</p:attrName>
                                        </p:attrNameLst>
                                      </p:cBhvr>
                                      <p:tavLst>
                                        <p:tav tm="0">
                                          <p:val>
                                            <p:strVal val="1+#ppt_w/2"/>
                                          </p:val>
                                        </p:tav>
                                        <p:tav tm="100000">
                                          <p:val>
                                            <p:strVal val="#ppt_x"/>
                                          </p:val>
                                        </p:tav>
                                      </p:tavLst>
                                    </p:anim>
                                    <p:anim calcmode="lin" valueType="num">
                                      <p:cBhvr additive="base">
                                        <p:cTn id="5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1"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ppt_x"/>
                                          </p:val>
                                        </p:tav>
                                        <p:tav tm="100000">
                                          <p:val>
                                            <p:strVal val="#ppt_x"/>
                                          </p:val>
                                        </p:tav>
                                      </p:tavLst>
                                    </p:anim>
                                    <p:anim calcmode="lin" valueType="num">
                                      <p:cBhvr additive="base">
                                        <p:cTn id="61"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12"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anim calcmode="lin" valueType="num">
                                      <p:cBhvr additive="base">
                                        <p:cTn id="66" dur="500" fill="hold"/>
                                        <p:tgtEl>
                                          <p:spTgt spid="14"/>
                                        </p:tgtEl>
                                        <p:attrNameLst>
                                          <p:attrName>ppt_x</p:attrName>
                                        </p:attrNameLst>
                                      </p:cBhvr>
                                      <p:tavLst>
                                        <p:tav tm="0">
                                          <p:val>
                                            <p:strVal val="0-#ppt_w/2"/>
                                          </p:val>
                                        </p:tav>
                                        <p:tav tm="100000">
                                          <p:val>
                                            <p:strVal val="#ppt_x"/>
                                          </p:val>
                                        </p:tav>
                                      </p:tavLst>
                                    </p:anim>
                                    <p:anim calcmode="lin" valueType="num">
                                      <p:cBhvr additive="base">
                                        <p:cTn id="6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1" fill="hold" grpId="0" nodeType="clickEffect">
                                  <p:stCondLst>
                                    <p:cond delay="0"/>
                                  </p:stCondLst>
                                  <p:childTnLst>
                                    <p:set>
                                      <p:cBhvr>
                                        <p:cTn id="71" dur="1" fill="hold">
                                          <p:stCondLst>
                                            <p:cond delay="0"/>
                                          </p:stCondLst>
                                        </p:cTn>
                                        <p:tgtEl>
                                          <p:spTgt spid="12"/>
                                        </p:tgtEl>
                                        <p:attrNameLst>
                                          <p:attrName>style.visibility</p:attrName>
                                        </p:attrNameLst>
                                      </p:cBhvr>
                                      <p:to>
                                        <p:strVal val="visible"/>
                                      </p:to>
                                    </p:set>
                                    <p:anim calcmode="lin" valueType="num">
                                      <p:cBhvr additive="base">
                                        <p:cTn id="72" dur="500" fill="hold"/>
                                        <p:tgtEl>
                                          <p:spTgt spid="12"/>
                                        </p:tgtEl>
                                        <p:attrNameLst>
                                          <p:attrName>ppt_x</p:attrName>
                                        </p:attrNameLst>
                                      </p:cBhvr>
                                      <p:tavLst>
                                        <p:tav tm="0">
                                          <p:val>
                                            <p:strVal val="#ppt_x"/>
                                          </p:val>
                                        </p:tav>
                                        <p:tav tm="100000">
                                          <p:val>
                                            <p:strVal val="#ppt_x"/>
                                          </p:val>
                                        </p:tav>
                                      </p:tavLst>
                                    </p:anim>
                                    <p:anim calcmode="lin" valueType="num">
                                      <p:cBhvr additive="base">
                                        <p:cTn id="73"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12"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0-#ppt_w/2"/>
                                          </p:val>
                                        </p:tav>
                                        <p:tav tm="100000">
                                          <p:val>
                                            <p:strVal val="#ppt_x"/>
                                          </p:val>
                                        </p:tav>
                                      </p:tavLst>
                                    </p:anim>
                                    <p:anim calcmode="lin" valueType="num">
                                      <p:cBhvr additive="base">
                                        <p:cTn id="7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1" fill="hold" grpId="0" nodeType="clickEffect">
                                  <p:stCondLst>
                                    <p:cond delay="0"/>
                                  </p:stCondLst>
                                  <p:childTnLst>
                                    <p:set>
                                      <p:cBhvr>
                                        <p:cTn id="83" dur="1" fill="hold">
                                          <p:stCondLst>
                                            <p:cond delay="0"/>
                                          </p:stCondLst>
                                        </p:cTn>
                                        <p:tgtEl>
                                          <p:spTgt spid="11"/>
                                        </p:tgtEl>
                                        <p:attrNameLst>
                                          <p:attrName>style.visibility</p:attrName>
                                        </p:attrNameLst>
                                      </p:cBhvr>
                                      <p:to>
                                        <p:strVal val="visible"/>
                                      </p:to>
                                    </p:set>
                                    <p:anim calcmode="lin" valueType="num">
                                      <p:cBhvr additive="base">
                                        <p:cTn id="84" dur="500" fill="hold"/>
                                        <p:tgtEl>
                                          <p:spTgt spid="11"/>
                                        </p:tgtEl>
                                        <p:attrNameLst>
                                          <p:attrName>ppt_x</p:attrName>
                                        </p:attrNameLst>
                                      </p:cBhvr>
                                      <p:tavLst>
                                        <p:tav tm="0">
                                          <p:val>
                                            <p:strVal val="#ppt_x"/>
                                          </p:val>
                                        </p:tav>
                                        <p:tav tm="100000">
                                          <p:val>
                                            <p:strVal val="#ppt_x"/>
                                          </p:val>
                                        </p:tav>
                                      </p:tavLst>
                                    </p:anim>
                                    <p:anim calcmode="lin" valueType="num">
                                      <p:cBhvr additive="base">
                                        <p:cTn id="85"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12" fill="hold" grpId="0" nodeType="click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additive="base">
                                        <p:cTn id="90" dur="500" fill="hold"/>
                                        <p:tgtEl>
                                          <p:spTgt spid="16"/>
                                        </p:tgtEl>
                                        <p:attrNameLst>
                                          <p:attrName>ppt_x</p:attrName>
                                        </p:attrNameLst>
                                      </p:cBhvr>
                                      <p:tavLst>
                                        <p:tav tm="0">
                                          <p:val>
                                            <p:strVal val="0-#ppt_w/2"/>
                                          </p:val>
                                        </p:tav>
                                        <p:tav tm="100000">
                                          <p:val>
                                            <p:strVal val="#ppt_x"/>
                                          </p:val>
                                        </p:tav>
                                      </p:tavLst>
                                    </p:anim>
                                    <p:anim calcmode="lin" valueType="num">
                                      <p:cBhvr additive="base">
                                        <p:cTn id="9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3">
                                            <p:txEl>
                                              <p:pRg st="13" end="13"/>
                                            </p:txEl>
                                          </p:spTgt>
                                        </p:tgtEl>
                                        <p:attrNameLst>
                                          <p:attrName>style.visibility</p:attrName>
                                        </p:attrNameLst>
                                      </p:cBhvr>
                                      <p:to>
                                        <p:strVal val="visible"/>
                                      </p:to>
                                    </p:set>
                                    <p:animEffect transition="in" filter="fade">
                                      <p:cBhvr>
                                        <p:cTn id="96" dur="1000"/>
                                        <p:tgtEl>
                                          <p:spTgt spid="3">
                                            <p:txEl>
                                              <p:pRg st="13" end="13"/>
                                            </p:txEl>
                                          </p:spTgt>
                                        </p:tgtEl>
                                      </p:cBhvr>
                                    </p:animEffect>
                                    <p:anim calcmode="lin" valueType="num">
                                      <p:cBhvr>
                                        <p:cTn id="9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3">
                                            <p:txEl>
                                              <p:pRg st="14" end="14"/>
                                            </p:txEl>
                                          </p:spTgt>
                                        </p:tgtEl>
                                        <p:attrNameLst>
                                          <p:attrName>style.visibility</p:attrName>
                                        </p:attrNameLst>
                                      </p:cBhvr>
                                      <p:to>
                                        <p:strVal val="visible"/>
                                      </p:to>
                                    </p:set>
                                    <p:animEffect transition="in" filter="fade">
                                      <p:cBhvr>
                                        <p:cTn id="103" dur="1000"/>
                                        <p:tgtEl>
                                          <p:spTgt spid="3">
                                            <p:txEl>
                                              <p:pRg st="14" end="14"/>
                                            </p:txEl>
                                          </p:spTgt>
                                        </p:tgtEl>
                                      </p:cBhvr>
                                    </p:animEffect>
                                    <p:anim calcmode="lin" valueType="num">
                                      <p:cBhvr>
                                        <p:cTn id="10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3">
                                            <p:txEl>
                                              <p:pRg st="15" end="15"/>
                                            </p:txEl>
                                          </p:spTgt>
                                        </p:tgtEl>
                                        <p:attrNameLst>
                                          <p:attrName>style.visibility</p:attrName>
                                        </p:attrNameLst>
                                      </p:cBhvr>
                                      <p:to>
                                        <p:strVal val="visible"/>
                                      </p:to>
                                    </p:set>
                                    <p:animEffect transition="in" filter="fade">
                                      <p:cBhvr>
                                        <p:cTn id="108" dur="1000"/>
                                        <p:tgtEl>
                                          <p:spTgt spid="3">
                                            <p:txEl>
                                              <p:pRg st="15" end="15"/>
                                            </p:txEl>
                                          </p:spTgt>
                                        </p:tgtEl>
                                      </p:cBhvr>
                                    </p:animEffect>
                                    <p:anim calcmode="lin" valueType="num">
                                      <p:cBhvr>
                                        <p:cTn id="109"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10"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ar-JO" sz="2000" dirty="0" smtClean="0"/>
              <a:t>علم التمويل علم واسع وديناميكي في حالة تطور دائم لذلك يشمل تخصصات متعددة نتعرض إلى نبذة بسيطة عن كل منها.</a:t>
            </a:r>
          </a:p>
          <a:p>
            <a:pPr marL="0" indent="0">
              <a:buNone/>
            </a:pPr>
            <a:r>
              <a:rPr lang="ar-JO" sz="2000" b="1" dirty="0" smtClean="0"/>
              <a:t>مجالات التمويل:-</a:t>
            </a:r>
          </a:p>
          <a:p>
            <a:pPr marL="0" indent="0">
              <a:buNone/>
            </a:pPr>
            <a:r>
              <a:rPr lang="en-US" sz="2000" b="1" dirty="0" smtClean="0">
                <a:solidFill>
                  <a:srgbClr val="0070C0"/>
                </a:solidFill>
              </a:rPr>
              <a:t>1</a:t>
            </a:r>
            <a:r>
              <a:rPr lang="ar-JO" sz="2000" b="1" dirty="0" smtClean="0">
                <a:solidFill>
                  <a:srgbClr val="0070C0"/>
                </a:solidFill>
              </a:rPr>
              <a:t>- الأسواق المالية والنقدية: </a:t>
            </a:r>
            <a:r>
              <a:rPr lang="en-US" sz="2000" b="1" dirty="0" smtClean="0">
                <a:solidFill>
                  <a:srgbClr val="0070C0"/>
                </a:solidFill>
              </a:rPr>
              <a:t>Capital and Money Market</a:t>
            </a:r>
            <a:r>
              <a:rPr lang="ar-JO" sz="2000" b="1" dirty="0" smtClean="0">
                <a:solidFill>
                  <a:srgbClr val="0070C0"/>
                </a:solidFill>
              </a:rPr>
              <a:t> </a:t>
            </a:r>
          </a:p>
          <a:p>
            <a:pPr marL="0" indent="0">
              <a:buNone/>
            </a:pPr>
            <a:r>
              <a:rPr lang="ar-JO" sz="2000" dirty="0" smtClean="0"/>
              <a:t>يشمل المؤسسات المالية بأنواعها وأشكالها كافة من بنوك وشركات تأمين ومؤسسات </a:t>
            </a:r>
            <a:r>
              <a:rPr lang="ar-JO" sz="2000" dirty="0" err="1" smtClean="0"/>
              <a:t>أقراض</a:t>
            </a:r>
            <a:r>
              <a:rPr lang="ar-JO" sz="2000" dirty="0" smtClean="0"/>
              <a:t>، ويشمل آلية عمل أسواق الأوراق المالية والأسواق النقدية ففي هذا المجال يتم التعرف على:-</a:t>
            </a:r>
          </a:p>
          <a:p>
            <a:pPr marL="0" indent="0">
              <a:buNone/>
            </a:pPr>
            <a:r>
              <a:rPr lang="ar-JO" sz="2000" dirty="0" smtClean="0"/>
              <a:t>أ- الأسباب التي تؤدي إلى ارتفاع وانخفاض معدلات الفائدة.</a:t>
            </a:r>
          </a:p>
          <a:p>
            <a:pPr marL="0" indent="0">
              <a:buNone/>
            </a:pPr>
            <a:r>
              <a:rPr lang="ar-JO" sz="2000" dirty="0" smtClean="0"/>
              <a:t>ب- التعرف على الأنواع العديدة للأدوات المالية مثل الرهونات </a:t>
            </a:r>
            <a:r>
              <a:rPr lang="en-US" sz="2000" dirty="0" smtClean="0"/>
              <a:t>Mortgages</a:t>
            </a:r>
            <a:r>
              <a:rPr lang="ar-JO" sz="2000" dirty="0" smtClean="0"/>
              <a:t> وشهادات الإبداع </a:t>
            </a:r>
            <a:r>
              <a:rPr lang="en-US" sz="2000" dirty="0" smtClean="0"/>
              <a:t>Certificates of Deposit</a:t>
            </a:r>
            <a:r>
              <a:rPr lang="ar-JO" sz="2000" dirty="0" smtClean="0"/>
              <a:t> بأشكالها وأنوعها وطرق إصدارها وتداولها.</a:t>
            </a:r>
          </a:p>
          <a:p>
            <a:pPr marL="0" indent="0">
              <a:buNone/>
            </a:pPr>
            <a:r>
              <a:rPr lang="ar-JO" sz="2000" dirty="0" smtClean="0"/>
              <a:t>ج- التعرف على جميع المفاهيم التي لها علاقة بإدارة الأعمال، إن إدارة أية مؤسسة مالية تعني المعرفة بالمحاسبة، والتسويق ونظم المعلومات.</a:t>
            </a:r>
          </a:p>
          <a:p>
            <a:pPr marL="0" indent="0">
              <a:buNone/>
            </a:pPr>
            <a:r>
              <a:rPr lang="en-US" sz="2000" b="1" dirty="0" smtClean="0">
                <a:solidFill>
                  <a:srgbClr val="0070C0"/>
                </a:solidFill>
              </a:rPr>
              <a:t>2</a:t>
            </a:r>
            <a:r>
              <a:rPr lang="ar-JO" sz="2000" b="1" dirty="0" smtClean="0">
                <a:solidFill>
                  <a:srgbClr val="0070C0"/>
                </a:solidFill>
              </a:rPr>
              <a:t>- الاستثمار: </a:t>
            </a:r>
            <a:r>
              <a:rPr lang="en-US" sz="2000" b="1" dirty="0" smtClean="0">
                <a:solidFill>
                  <a:srgbClr val="0070C0"/>
                </a:solidFill>
              </a:rPr>
              <a:t>Investments</a:t>
            </a:r>
            <a:r>
              <a:rPr lang="ar-JO" sz="2000" b="1" dirty="0" smtClean="0">
                <a:solidFill>
                  <a:srgbClr val="0070C0"/>
                </a:solidFill>
              </a:rPr>
              <a:t>        </a:t>
            </a:r>
          </a:p>
          <a:p>
            <a:pPr marL="0" indent="0">
              <a:buNone/>
            </a:pPr>
            <a:r>
              <a:rPr lang="ar-JO" sz="2000" dirty="0" smtClean="0"/>
              <a:t> </a:t>
            </a:r>
            <a:r>
              <a:rPr lang="en-US" sz="2000" dirty="0" smtClean="0"/>
              <a:t>-</a:t>
            </a:r>
            <a:r>
              <a:rPr lang="ar-JO" sz="2000" dirty="0" smtClean="0"/>
              <a:t>يتم التعرض لمواضيع المتعلقة ببيوت السمسرة كافة والتي تختص ببيع وتحليل الأوراق المالية.</a:t>
            </a:r>
          </a:p>
          <a:p>
            <a:pPr marL="0" indent="0">
              <a:buNone/>
            </a:pPr>
            <a:r>
              <a:rPr lang="ar-JO" sz="2000" dirty="0" smtClean="0"/>
              <a:t>- التعرف على إدارة استثمارات البنوك وصناديق </a:t>
            </a:r>
            <a:r>
              <a:rPr lang="ar-JO" sz="2000" dirty="0" err="1" smtClean="0"/>
              <a:t>الإ</a:t>
            </a:r>
            <a:r>
              <a:rPr lang="ar-SA" sz="2000" dirty="0" smtClean="0"/>
              <a:t>د</a:t>
            </a:r>
            <a:r>
              <a:rPr lang="ar-JO" sz="2000" dirty="0" smtClean="0"/>
              <a:t>خار.</a:t>
            </a:r>
          </a:p>
          <a:p>
            <a:pPr marL="0" indent="0">
              <a:buNone/>
            </a:pPr>
            <a:r>
              <a:rPr lang="ar-JO" sz="2000" dirty="0" smtClean="0"/>
              <a:t>- التعرف على كيفية إدارة شركات التأمين وتكوين محفظتها الاستثمارية أو المالية. </a:t>
            </a:r>
            <a:endParaRPr lang="en-US" sz="2000" dirty="0"/>
          </a:p>
        </p:txBody>
      </p:sp>
    </p:spTree>
    <p:extLst>
      <p:ext uri="{BB962C8B-B14F-4D97-AF65-F5344CB8AC3E}">
        <p14:creationId xmlns:p14="http://schemas.microsoft.com/office/powerpoint/2010/main" val="408073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a:bodyPr>
          <a:lstStyle/>
          <a:p>
            <a:pPr marL="0" indent="0">
              <a:buNone/>
            </a:pPr>
            <a:r>
              <a:rPr lang="en-US" sz="2000" b="1" dirty="0" smtClean="0">
                <a:solidFill>
                  <a:srgbClr val="0070C0"/>
                </a:solidFill>
              </a:rPr>
              <a:t>3</a:t>
            </a:r>
            <a:r>
              <a:rPr lang="ar-JO" sz="2000" b="1" dirty="0" smtClean="0">
                <a:solidFill>
                  <a:srgbClr val="0070C0"/>
                </a:solidFill>
              </a:rPr>
              <a:t>- التمويل الدولي: </a:t>
            </a:r>
            <a:r>
              <a:rPr lang="en-US" sz="2000" b="1" dirty="0" smtClean="0">
                <a:solidFill>
                  <a:srgbClr val="0070C0"/>
                </a:solidFill>
              </a:rPr>
              <a:t>International Finance</a:t>
            </a:r>
            <a:endParaRPr lang="ar-JO" sz="2000" b="1" dirty="0" smtClean="0">
              <a:solidFill>
                <a:srgbClr val="0070C0"/>
              </a:solidFill>
            </a:endParaRPr>
          </a:p>
          <a:p>
            <a:pPr marL="0" indent="0">
              <a:buNone/>
            </a:pPr>
            <a:r>
              <a:rPr lang="ar-JO" sz="2000" dirty="0" smtClean="0"/>
              <a:t>- يركز على مصادر التمويل والاستثمار في النطاق الدولي ، حيث يتميز هذا المجال بالتغير الديناميكي المستمر، بسبب استمرارية التغير والتطور سواء على صعيد سياسات موازين المدفوعات وما يتبعها من تغير في أسعار الصرف، أو نتائج تلك التغيرات والتطورات على الشركات خاصة العابرة للقارات.</a:t>
            </a:r>
          </a:p>
          <a:p>
            <a:pPr marL="0" indent="0">
              <a:buNone/>
            </a:pPr>
            <a:r>
              <a:rPr lang="ar-JO" sz="2000" dirty="0" smtClean="0"/>
              <a:t>-  يهدف ذلك إلى تقليل المخاطر التي تواجهها، وطرق حمايتها </a:t>
            </a:r>
            <a:r>
              <a:rPr lang="en-US" sz="2000" dirty="0" smtClean="0"/>
              <a:t>Hedging</a:t>
            </a:r>
            <a:r>
              <a:rPr lang="ar-JO" sz="2000" dirty="0" smtClean="0"/>
              <a:t> من مخاطر الانكشاف </a:t>
            </a:r>
            <a:r>
              <a:rPr lang="en-US" sz="2000" dirty="0" smtClean="0"/>
              <a:t>Exposure</a:t>
            </a:r>
            <a:r>
              <a:rPr lang="ar-JO" sz="2000" dirty="0" smtClean="0"/>
              <a:t> بعد أن تكون قد تنبأت بشكل مسبق بالتغيرات المتوقعة لأسعار الصرف بالإضافة إلى المخاطر السياسية وغيرها من المخاطر.</a:t>
            </a:r>
          </a:p>
          <a:p>
            <a:pPr marL="0" indent="0">
              <a:buNone/>
            </a:pPr>
            <a:r>
              <a:rPr lang="en-US" sz="2000" b="1" dirty="0" smtClean="0">
                <a:solidFill>
                  <a:srgbClr val="0070C0"/>
                </a:solidFill>
              </a:rPr>
              <a:t>4</a:t>
            </a:r>
            <a:r>
              <a:rPr lang="ar-JO" sz="2000" b="1" dirty="0" smtClean="0">
                <a:solidFill>
                  <a:srgbClr val="0070C0"/>
                </a:solidFill>
              </a:rPr>
              <a:t>- الإدارة المالية في الشركات:</a:t>
            </a:r>
            <a:r>
              <a:rPr lang="en-US" sz="2000" b="1" dirty="0" smtClean="0">
                <a:solidFill>
                  <a:srgbClr val="0070C0"/>
                </a:solidFill>
              </a:rPr>
              <a:t> </a:t>
            </a:r>
            <a:r>
              <a:rPr lang="ar-JO" sz="2000" b="1" dirty="0" smtClean="0">
                <a:solidFill>
                  <a:srgbClr val="0070C0"/>
                </a:solidFill>
              </a:rPr>
              <a:t> </a:t>
            </a:r>
            <a:r>
              <a:rPr lang="en-US" sz="2000" b="1" dirty="0" smtClean="0">
                <a:solidFill>
                  <a:srgbClr val="0070C0"/>
                </a:solidFill>
              </a:rPr>
              <a:t>Corporate Finance</a:t>
            </a:r>
            <a:endParaRPr lang="ar-JO" sz="2000" b="1" dirty="0" smtClean="0">
              <a:solidFill>
                <a:srgbClr val="0070C0"/>
              </a:solidFill>
            </a:endParaRPr>
          </a:p>
          <a:p>
            <a:pPr marL="0" indent="0">
              <a:buNone/>
            </a:pPr>
            <a:r>
              <a:rPr lang="ar-JO" sz="2000" dirty="0" smtClean="0"/>
              <a:t>- المدير المالي في الشركات يكون مسؤولاً عن:-</a:t>
            </a:r>
          </a:p>
          <a:p>
            <a:pPr marL="0" indent="0">
              <a:buNone/>
            </a:pPr>
            <a:r>
              <a:rPr lang="en-US" sz="2000" dirty="0" smtClean="0"/>
              <a:t>1</a:t>
            </a:r>
            <a:r>
              <a:rPr lang="ar-JO" sz="2000" dirty="0" smtClean="0"/>
              <a:t>- تحديد مصادر التمويل.</a:t>
            </a:r>
          </a:p>
          <a:p>
            <a:pPr marL="0" indent="0">
              <a:buNone/>
            </a:pPr>
            <a:r>
              <a:rPr lang="en-US" sz="2000" dirty="0" smtClean="0"/>
              <a:t>2</a:t>
            </a:r>
            <a:r>
              <a:rPr lang="ar-JO" sz="2000" dirty="0" smtClean="0"/>
              <a:t>- كيفية استثمارها في الشركات.</a:t>
            </a:r>
          </a:p>
          <a:p>
            <a:pPr marL="0" indent="0">
              <a:buNone/>
            </a:pPr>
            <a:r>
              <a:rPr lang="ar-JO" sz="2000" b="1" dirty="0" smtClean="0">
                <a:solidFill>
                  <a:srgbClr val="0070C0"/>
                </a:solidFill>
              </a:rPr>
              <a:t>علم التمويل كأحد مجالات المعرفة:-</a:t>
            </a:r>
          </a:p>
          <a:p>
            <a:pPr marL="0" indent="0">
              <a:buNone/>
            </a:pPr>
            <a:r>
              <a:rPr lang="ar-JO" sz="2000" dirty="0" smtClean="0"/>
              <a:t>يتكون من مجموعة من الحقائق والأسس العلمية والنظريات التي تتعلق بالحصول على الأموال من مصادرها المختلفة وحسن إدارتها واستخدامها سواء من جانب الأفراد أم منشآت الأعمال أم حكومات.</a:t>
            </a:r>
          </a:p>
          <a:p>
            <a:pPr marL="0" indent="0">
              <a:buNone/>
            </a:pPr>
            <a:r>
              <a:rPr lang="ar-JO" sz="2000" dirty="0" smtClean="0"/>
              <a:t>على مستوى الأفراد </a:t>
            </a:r>
            <a:r>
              <a:rPr lang="en-US" sz="2000" dirty="0" smtClean="0"/>
              <a:t>Personal Finance</a:t>
            </a:r>
            <a:r>
              <a:rPr lang="ar-JO" sz="2000" dirty="0" smtClean="0"/>
              <a:t>: يسعى الأفراد إلى تحقيق أعلى مستوى من الرفاهية لذلك لا بد أن يوازن في توزيع الدخل بين الاستهلاك والاستثمار.</a:t>
            </a:r>
          </a:p>
        </p:txBody>
      </p:sp>
    </p:spTree>
    <p:extLst>
      <p:ext uri="{BB962C8B-B14F-4D97-AF65-F5344CB8AC3E}">
        <p14:creationId xmlns:p14="http://schemas.microsoft.com/office/powerpoint/2010/main" val="57415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ar-JO" sz="2000" dirty="0" smtClean="0"/>
              <a:t>- منشآت الأعمال تسعى إلى البقاء والاستمرارية وتحقيق الهدف الاستراتيجي إلى المالكين وهو تعظيم ثروة الملاك.</a:t>
            </a:r>
          </a:p>
          <a:p>
            <a:pPr marL="0" indent="0">
              <a:buNone/>
            </a:pPr>
            <a:r>
              <a:rPr lang="ar-JO" sz="2000" dirty="0" smtClean="0"/>
              <a:t>لذلك تسعى إلى استغلال كل الفرص الاستثمارية، والتغلب على مشكلة ندرة الأموال من خلال البحث عن مصادر التمويل آخذين بعين الاعتبار التوفيق بين العائد والمخاطر، وكذلك دراسة أسواق المال لأنها توفر المصادر المالية للمدير المالي، للحصول على احتياجات المؤسسة المالية أو لاستثمار الفائض النقدي الذي يمتلكه.</a:t>
            </a:r>
          </a:p>
          <a:p>
            <a:pPr marL="0" indent="0">
              <a:buNone/>
            </a:pPr>
            <a:r>
              <a:rPr lang="ar-JO" sz="2000" dirty="0" smtClean="0"/>
              <a:t>- إن وجود دائرة مالية ضرورة في كل منشأة وذلك حسب حجمها وطبيعة عملها، ويشرف على هذه الدائرة المدير المالي </a:t>
            </a:r>
            <a:r>
              <a:rPr lang="en-US" sz="2000" dirty="0" smtClean="0"/>
              <a:t>Chief Financial Officer (CFO)</a:t>
            </a:r>
            <a:r>
              <a:rPr lang="ar-JO" sz="2000" dirty="0" smtClean="0"/>
              <a:t>، ويطلق عليه في كثير من الأحيان </a:t>
            </a:r>
            <a:r>
              <a:rPr lang="en-US" sz="2000" dirty="0" smtClean="0"/>
              <a:t>Vice President For Finance</a:t>
            </a:r>
            <a:r>
              <a:rPr lang="ar-JO" sz="2000" dirty="0" smtClean="0"/>
              <a:t>   نائب الرئيس للشؤون المالية.</a:t>
            </a:r>
          </a:p>
          <a:p>
            <a:pPr marL="0" indent="0">
              <a:buNone/>
            </a:pPr>
            <a:r>
              <a:rPr lang="ar-JO" sz="2000" dirty="0" smtClean="0"/>
              <a:t>- قرار اختيار مصدر التمويل وهومن أهم القرارات المالية: </a:t>
            </a:r>
          </a:p>
          <a:p>
            <a:pPr marL="0" indent="0">
              <a:buNone/>
            </a:pPr>
            <a:r>
              <a:rPr lang="en-US" sz="2000" dirty="0" smtClean="0"/>
              <a:t>1</a:t>
            </a:r>
            <a:r>
              <a:rPr lang="ar-JO" sz="2000" dirty="0" smtClean="0"/>
              <a:t>- التمويل بالملكية:- ويمثل بالأسهم العادية والأرباح المحتجزة.</a:t>
            </a:r>
          </a:p>
          <a:p>
            <a:pPr marL="0" indent="0">
              <a:buNone/>
            </a:pPr>
            <a:r>
              <a:rPr lang="en-US" sz="2000" dirty="0" smtClean="0"/>
              <a:t>2</a:t>
            </a:r>
            <a:r>
              <a:rPr lang="ar-JO" sz="2000" dirty="0" smtClean="0"/>
              <a:t>- التمويل بالدين:- ديون قصيرة الأجل ومتوسطة الأجل وطويلة الأجل ( السندات ).</a:t>
            </a:r>
          </a:p>
          <a:p>
            <a:pPr marL="0" indent="0">
              <a:buNone/>
            </a:pPr>
            <a:r>
              <a:rPr lang="ar-JO" sz="2000" dirty="0" smtClean="0"/>
              <a:t>يختار المدير مصدر التمويل الملائم والأرخص والذي لا يعرض المنشأة لخطر كبير.</a:t>
            </a:r>
          </a:p>
          <a:p>
            <a:pPr marL="0" indent="0">
              <a:buNone/>
            </a:pPr>
            <a:r>
              <a:rPr lang="ar-JO" sz="2000" dirty="0" smtClean="0"/>
              <a:t>ويجب أن يكون قد حدد سبل الإنفاق ليختار المصدر بما يلائم الإنفاق من حيث أمول الملكية         طويلة أو قصيرة الأجل.</a:t>
            </a:r>
          </a:p>
          <a:p>
            <a:pPr marL="0" indent="0">
              <a:buNone/>
            </a:pPr>
            <a:r>
              <a:rPr lang="ar-JO" sz="2000" dirty="0" smtClean="0"/>
              <a:t>ويتم كل ذلك من خلال قيام المدير بالتخطيط مسبق بشكل سليم مرتكز على قاعدة معلوماتية صحيحة.  </a:t>
            </a:r>
          </a:p>
        </p:txBody>
      </p:sp>
    </p:spTree>
    <p:extLst>
      <p:ext uri="{BB962C8B-B14F-4D97-AF65-F5344CB8AC3E}">
        <p14:creationId xmlns:p14="http://schemas.microsoft.com/office/powerpoint/2010/main" val="40478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pPr algn="r"/>
            <a:r>
              <a:rPr lang="ar-JO" sz="2000" b="1" dirty="0" smtClean="0">
                <a:solidFill>
                  <a:srgbClr val="0070C0"/>
                </a:solidFill>
              </a:rPr>
              <a:t>تاريخ دراسة التمويل:-</a:t>
            </a:r>
            <a:endParaRPr lang="en-US" sz="20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fontScale="77500" lnSpcReduction="20000"/>
          </a:bodyPr>
          <a:lstStyle/>
          <a:p>
            <a:pPr marL="0" indent="0">
              <a:buNone/>
            </a:pPr>
            <a:r>
              <a:rPr lang="ar-JO" sz="2600" dirty="0" smtClean="0"/>
              <a:t>- ظهر علم التمويل بشكل مستقل في كليات إدارة الأعمال مع </a:t>
            </a:r>
            <a:r>
              <a:rPr lang="ar-JO" sz="2600" b="1" dirty="0" smtClean="0">
                <a:solidFill>
                  <a:srgbClr val="002060"/>
                </a:solidFill>
              </a:rPr>
              <a:t>بداية القرن العشرون</a:t>
            </a:r>
            <a:r>
              <a:rPr lang="ar-JO" sz="2600" dirty="0" smtClean="0"/>
              <a:t> وتركز على تكوين الشركات وعمليات الاندماج </a:t>
            </a:r>
            <a:r>
              <a:rPr lang="en-US" sz="2600" dirty="0" smtClean="0"/>
              <a:t>Merger</a:t>
            </a:r>
            <a:r>
              <a:rPr lang="ar-JO" sz="2600" dirty="0" smtClean="0"/>
              <a:t>.</a:t>
            </a:r>
          </a:p>
          <a:p>
            <a:pPr marL="0" indent="0">
              <a:buNone/>
            </a:pPr>
            <a:r>
              <a:rPr lang="ar-JO" sz="2600" dirty="0" smtClean="0"/>
              <a:t>- </a:t>
            </a:r>
            <a:r>
              <a:rPr lang="ar-JO" sz="2600" b="1" dirty="0" smtClean="0">
                <a:solidFill>
                  <a:srgbClr val="002060"/>
                </a:solidFill>
              </a:rPr>
              <a:t>بداية العشرينات من القرن الماضي </a:t>
            </a:r>
            <a:r>
              <a:rPr lang="ar-JO" sz="2600" dirty="0" smtClean="0"/>
              <a:t>بدأ علم التمويل بالاهتمام بالبحث عن مصادر تمويل جديدة لتمويل الاستثمارات، فبدأ بمعالجة أنواع السندات.</a:t>
            </a:r>
          </a:p>
          <a:p>
            <a:pPr marL="0" indent="0">
              <a:buNone/>
            </a:pPr>
            <a:r>
              <a:rPr lang="ar-JO" sz="2600" dirty="0" smtClean="0"/>
              <a:t>- </a:t>
            </a:r>
            <a:r>
              <a:rPr lang="ar-JO" sz="2600" b="1" dirty="0" smtClean="0">
                <a:solidFill>
                  <a:srgbClr val="002060"/>
                </a:solidFill>
              </a:rPr>
              <a:t>خلال فترة الكساد </a:t>
            </a:r>
            <a:r>
              <a:rPr lang="en-US" sz="2600" b="1" dirty="0" smtClean="0">
                <a:solidFill>
                  <a:srgbClr val="002060"/>
                </a:solidFill>
              </a:rPr>
              <a:t>1930</a:t>
            </a:r>
            <a:r>
              <a:rPr lang="ar-JO" sz="2600" b="1" dirty="0" smtClean="0">
                <a:solidFill>
                  <a:srgbClr val="002060"/>
                </a:solidFill>
              </a:rPr>
              <a:t> </a:t>
            </a:r>
            <a:r>
              <a:rPr lang="ar-JO" sz="2600" dirty="0" smtClean="0"/>
              <a:t>حصل تحول في علم التمويل، حيث تم التحول من التركيز على النشاط التوسعي </a:t>
            </a:r>
            <a:r>
              <a:rPr lang="en-US" sz="2600" dirty="0" smtClean="0"/>
              <a:t>Expansion</a:t>
            </a:r>
            <a:r>
              <a:rPr lang="ar-JO" sz="2600" dirty="0" smtClean="0"/>
              <a:t> للشركات إلى البحث عن</a:t>
            </a:r>
            <a:r>
              <a:rPr lang="en-US" sz="2600" dirty="0" smtClean="0"/>
              <a:t>:</a:t>
            </a:r>
            <a:r>
              <a:rPr lang="ar-JO" sz="2600" dirty="0" smtClean="0"/>
              <a:t> </a:t>
            </a:r>
            <a:r>
              <a:rPr lang="en-US" sz="2600" dirty="0" smtClean="0"/>
              <a:t>1</a:t>
            </a:r>
            <a:r>
              <a:rPr lang="ar-JO" sz="2600" dirty="0" smtClean="0"/>
              <a:t>- </a:t>
            </a:r>
            <a:r>
              <a:rPr lang="ar-JO" sz="2600" b="1" u="sng" dirty="0" smtClean="0">
                <a:solidFill>
                  <a:srgbClr val="FF0000"/>
                </a:solidFill>
              </a:rPr>
              <a:t>كيفية بقاء الشركات </a:t>
            </a:r>
            <a:r>
              <a:rPr lang="en-US" sz="2600" b="1" u="sng" dirty="0" smtClean="0">
                <a:solidFill>
                  <a:srgbClr val="FF0000"/>
                </a:solidFill>
              </a:rPr>
              <a:t>Survival</a:t>
            </a:r>
            <a:r>
              <a:rPr lang="ar-JO" sz="2600" b="1" u="sng" dirty="0" smtClean="0">
                <a:solidFill>
                  <a:srgbClr val="FF0000"/>
                </a:solidFill>
              </a:rPr>
              <a:t>، </a:t>
            </a:r>
            <a:r>
              <a:rPr lang="en-US" sz="2600" b="1" dirty="0"/>
              <a:t>2</a:t>
            </a:r>
            <a:r>
              <a:rPr lang="ar-JO" sz="2600" b="1" dirty="0"/>
              <a:t>-</a:t>
            </a:r>
            <a:r>
              <a:rPr lang="ar-JO" sz="2600" b="1" u="sng" dirty="0" smtClean="0">
                <a:solidFill>
                  <a:srgbClr val="FF0000"/>
                </a:solidFill>
              </a:rPr>
              <a:t> معالجة مواضيع الافلاس </a:t>
            </a:r>
            <a:r>
              <a:rPr lang="en-US" sz="2600" b="1" u="sng" dirty="0" smtClean="0">
                <a:solidFill>
                  <a:srgbClr val="FF0000"/>
                </a:solidFill>
              </a:rPr>
              <a:t>Bankruptcy</a:t>
            </a:r>
            <a:r>
              <a:rPr lang="ar-JO" sz="2600" b="1" u="sng" dirty="0" smtClean="0">
                <a:solidFill>
                  <a:srgbClr val="FF0000"/>
                </a:solidFill>
              </a:rPr>
              <a:t> </a:t>
            </a:r>
            <a:r>
              <a:rPr lang="en-US" sz="2600" b="1" dirty="0"/>
              <a:t>3</a:t>
            </a:r>
            <a:r>
              <a:rPr lang="ar-JO" sz="2600" b="1" dirty="0"/>
              <a:t>-</a:t>
            </a:r>
            <a:r>
              <a:rPr lang="ar-JO" sz="2600" b="1" u="sng" dirty="0" smtClean="0">
                <a:solidFill>
                  <a:srgbClr val="FF0000"/>
                </a:solidFill>
              </a:rPr>
              <a:t> إعادة تنظيم المنشآت وسيولتها </a:t>
            </a:r>
            <a:r>
              <a:rPr lang="en-US" sz="2600" b="1" dirty="0"/>
              <a:t>4</a:t>
            </a:r>
            <a:r>
              <a:rPr lang="ar-JO" sz="2600" b="1" dirty="0"/>
              <a:t>- </a:t>
            </a:r>
            <a:r>
              <a:rPr lang="ar-JO" sz="2600" b="1" u="sng" dirty="0" smtClean="0">
                <a:solidFill>
                  <a:srgbClr val="FF0000"/>
                </a:solidFill>
              </a:rPr>
              <a:t>تنظيم الأسواق المالية.</a:t>
            </a:r>
          </a:p>
          <a:p>
            <a:pPr marL="0" indent="0">
              <a:buNone/>
            </a:pPr>
            <a:r>
              <a:rPr lang="ar-JO" sz="2600" dirty="0" smtClean="0"/>
              <a:t>- </a:t>
            </a:r>
            <a:r>
              <a:rPr lang="ar-JO" sz="2600" b="1" dirty="0" smtClean="0">
                <a:solidFill>
                  <a:srgbClr val="002060"/>
                </a:solidFill>
              </a:rPr>
              <a:t>الأربعينات وبداية الخمسينات </a:t>
            </a:r>
            <a:r>
              <a:rPr lang="ar-JO" sz="2600" dirty="0" smtClean="0"/>
              <a:t>أصبح كمجال وصفي للمؤسسات نظرة خارجية أكثر منها إدارية.</a:t>
            </a:r>
          </a:p>
          <a:p>
            <a:pPr marL="0" indent="0">
              <a:buNone/>
            </a:pPr>
            <a:r>
              <a:rPr lang="ar-JO" sz="2600" dirty="0" smtClean="0"/>
              <a:t>- </a:t>
            </a:r>
            <a:r>
              <a:rPr lang="ar-JO" sz="2600" b="1" dirty="0" smtClean="0">
                <a:solidFill>
                  <a:srgbClr val="002060"/>
                </a:solidFill>
              </a:rPr>
              <a:t>نهاية الخمسينات وبداية الستينات</a:t>
            </a:r>
            <a:r>
              <a:rPr lang="ar-JO" sz="2600" dirty="0" smtClean="0"/>
              <a:t>:- تحول من كونه مجال للتحليل التمويلي النظري إلى كونه علماً يختص بكل القرارات التي تتعلق بالمنشأة مثل اختيار الأصول وتحديد الهيكل المالي، وأصبحت المهمة الأساسية الوظيفة المالية هي البحث عن الكيفية التي يمكن من خلالها تعظيم ثروة المالكين.</a:t>
            </a:r>
          </a:p>
          <a:p>
            <a:pPr marL="0" indent="0">
              <a:buNone/>
            </a:pPr>
            <a:r>
              <a:rPr lang="ar-JO" sz="2600" b="1" dirty="0" smtClean="0">
                <a:solidFill>
                  <a:srgbClr val="002060"/>
                </a:solidFill>
              </a:rPr>
              <a:t>التحديات التي واجهت المدراء الماليين في بداية الثمانينيات والتي أدت إلى تغير في الوظيفة المالية:-</a:t>
            </a:r>
          </a:p>
          <a:p>
            <a:pPr marL="0" indent="0">
              <a:buNone/>
            </a:pPr>
            <a:r>
              <a:rPr lang="en-US" sz="2600" b="1" dirty="0" smtClean="0">
                <a:solidFill>
                  <a:srgbClr val="00B0F0"/>
                </a:solidFill>
              </a:rPr>
              <a:t>1</a:t>
            </a:r>
            <a:r>
              <a:rPr lang="ar-JO" sz="2600" b="1" dirty="0" smtClean="0">
                <a:solidFill>
                  <a:srgbClr val="00B0F0"/>
                </a:solidFill>
              </a:rPr>
              <a:t>- التضخم </a:t>
            </a:r>
            <a:r>
              <a:rPr lang="en-US" sz="2600" b="1" dirty="0" smtClean="0">
                <a:solidFill>
                  <a:srgbClr val="00B0F0"/>
                </a:solidFill>
              </a:rPr>
              <a:t>Inflation</a:t>
            </a:r>
            <a:r>
              <a:rPr lang="ar-JO" sz="2600" b="1" dirty="0" smtClean="0">
                <a:solidFill>
                  <a:srgbClr val="00B0F0"/>
                </a:solidFill>
              </a:rPr>
              <a:t> وتأثيره على قرارات الأعمال:-</a:t>
            </a:r>
          </a:p>
          <a:p>
            <a:pPr marL="0" indent="0">
              <a:buNone/>
            </a:pPr>
            <a:r>
              <a:rPr lang="ar-JO" sz="2600" b="1" dirty="0" smtClean="0"/>
              <a:t>يقصد به:- </a:t>
            </a:r>
            <a:r>
              <a:rPr lang="ar-JO" sz="2600" dirty="0" smtClean="0"/>
              <a:t>الارتفاع المستمر في الأسعار مما يؤدي إلى تآكل القدرة الشرائية للعملة، فأصبح علم التمويل مطالب بإدخال هذا العامل المهم في تحليل أي قرار مالي.</a:t>
            </a:r>
          </a:p>
          <a:p>
            <a:pPr marL="0" indent="0">
              <a:buNone/>
            </a:pPr>
            <a:r>
              <a:rPr lang="ar-JO" sz="2600" dirty="0" smtClean="0"/>
              <a:t>مثل:- ايجاد معايير جديدة لتقييم المشاريع الاستثمارية نأخذ بعين الاعتبار عامل التضخم ، ومن ثم تحديد مصادر الأموال مما ينسجم مع أهداف هذه المشاريع.</a:t>
            </a:r>
          </a:p>
          <a:p>
            <a:endParaRPr lang="ar-JO" sz="2600" dirty="0"/>
          </a:p>
          <a:p>
            <a:endParaRPr lang="ar-JO" sz="2600" dirty="0" smtClean="0"/>
          </a:p>
          <a:p>
            <a:endParaRPr lang="ar-JO" sz="2600" dirty="0"/>
          </a:p>
          <a:p>
            <a:endParaRPr lang="ar-JO" sz="2000" dirty="0" smtClean="0"/>
          </a:p>
          <a:p>
            <a:endParaRPr lang="ar-JO" sz="2000" dirty="0"/>
          </a:p>
          <a:p>
            <a:endParaRPr lang="ar-JO" sz="2000" dirty="0" smtClean="0"/>
          </a:p>
          <a:p>
            <a:endParaRPr lang="ar-JO" sz="2000" dirty="0"/>
          </a:p>
          <a:p>
            <a:endParaRPr lang="ar-JO" sz="2000" dirty="0" smtClean="0"/>
          </a:p>
          <a:p>
            <a:endParaRPr lang="ar-JO" sz="2000" dirty="0"/>
          </a:p>
          <a:p>
            <a:pPr marL="0" indent="0">
              <a:buNone/>
            </a:pPr>
            <a:endParaRPr lang="en-US" sz="2000" dirty="0"/>
          </a:p>
        </p:txBody>
      </p:sp>
    </p:spTree>
    <p:extLst>
      <p:ext uri="{BB962C8B-B14F-4D97-AF65-F5344CB8AC3E}">
        <p14:creationId xmlns:p14="http://schemas.microsoft.com/office/powerpoint/2010/main" val="402315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924</TotalTime>
  <Words>2103</Words>
  <Application>Microsoft Office PowerPoint</Application>
  <PresentationFormat>عرض على الشاشة (3:4)‏</PresentationFormat>
  <Paragraphs>161</Paragraphs>
  <Slides>13</Slides>
  <Notes>1</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مبادئ التمويل – التمويل والبيئة والتشغيلية د. محمد احمد سيد احمد</vt:lpstr>
      <vt:lpstr>أهداف الفصل:-</vt:lpstr>
      <vt:lpstr>أهداف المحاضرة :</vt:lpstr>
      <vt:lpstr>التمويل والبيئة التشغيلية:- Financial and Environment</vt:lpstr>
      <vt:lpstr>مفهوم التمويل:-</vt:lpstr>
      <vt:lpstr>عرض تقديمي في PowerPoint</vt:lpstr>
      <vt:lpstr>عرض تقديمي في PowerPoint</vt:lpstr>
      <vt:lpstr>عرض تقديمي في PowerPoint</vt:lpstr>
      <vt:lpstr>تاريخ دراسة التمويل:-</vt:lpstr>
      <vt:lpstr>عرض تقديمي في PowerPoint</vt:lpstr>
      <vt:lpstr>عرض تقديمي في PowerPoint</vt:lpstr>
      <vt:lpstr>علاقة التمويل بمجالات المعرفة الأخرى:-</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Ahmad</dc:creator>
  <cp:lastModifiedBy>hp</cp:lastModifiedBy>
  <cp:revision>66</cp:revision>
  <dcterms:created xsi:type="dcterms:W3CDTF">2020-06-09T13:55:15Z</dcterms:created>
  <dcterms:modified xsi:type="dcterms:W3CDTF">2024-07-22T20:51:40Z</dcterms:modified>
</cp:coreProperties>
</file>