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1" r:id="rId3"/>
    <p:sldId id="288" r:id="rId4"/>
    <p:sldId id="259" r:id="rId5"/>
    <p:sldId id="289" r:id="rId6"/>
    <p:sldId id="290" r:id="rId7"/>
    <p:sldId id="291" r:id="rId8"/>
    <p:sldId id="292" r:id="rId9"/>
    <p:sldId id="293" r:id="rId10"/>
    <p:sldId id="296" r:id="rId11"/>
    <p:sldId id="297" r:id="rId12"/>
    <p:sldId id="298" r:id="rId13"/>
    <p:sldId id="317" r:id="rId14"/>
    <p:sldId id="300" r:id="rId15"/>
    <p:sldId id="301" r:id="rId16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952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4796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398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964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722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1596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37579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5305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150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77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392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5997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76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1220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4058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7289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A1631-564A-4739-96FD-4E0ED90049C5}" type="datetimeFigureOut">
              <a:rPr lang="ar-JO" smtClean="0"/>
              <a:t>30/03/1445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62E102-A5B1-4170-8473-DD87A09BF8E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6706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901700"/>
            <a:ext cx="8915399" cy="2262781"/>
          </a:xfrm>
        </p:spPr>
        <p:txBody>
          <a:bodyPr>
            <a:normAutofit/>
          </a:bodyPr>
          <a:lstStyle/>
          <a:p>
            <a:r>
              <a:rPr lang="ar-JO" sz="3600" b="1" dirty="0"/>
              <a:t>اخلاقيات</a:t>
            </a:r>
            <a:r>
              <a:rPr lang="en-US" sz="3600" b="1" dirty="0"/>
              <a:t> </a:t>
            </a:r>
            <a:r>
              <a:rPr lang="ar-SA" sz="3600" b="1" dirty="0"/>
              <a:t>استخدام</a:t>
            </a:r>
            <a:r>
              <a:rPr lang="ar-JO" sz="3600" b="1" dirty="0"/>
              <a:t> الحاسوب</a:t>
            </a:r>
            <a:r>
              <a:rPr lang="ar-SA" sz="3600" b="1" dirty="0"/>
              <a:t> والانترنت</a:t>
            </a:r>
            <a:endParaRPr lang="ar-JO" sz="36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2" y="3494679"/>
            <a:ext cx="8915399" cy="1126283"/>
          </a:xfrm>
        </p:spPr>
        <p:txBody>
          <a:bodyPr/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1875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سرية وامن المعلومات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006600" y="2133600"/>
            <a:ext cx="9498012" cy="42164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امن المعلومات هو مصطلح عام يستعمل لقصد حماية البيانات من الفقدان المقصود أو غير المقصود وضمان سلامة وخصوصية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ar-JO" b="1" dirty="0">
                <a:solidFill>
                  <a:srgbClr val="FF0000"/>
                </a:solidFill>
              </a:rPr>
              <a:t>البيانات. هناك بعض التدابير الوقائية لحماية البيانات وذلك كما يلي :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توفير الحماية للحواسيب والمعدات من الخراب قدر الإمكان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 عمل نسخ احتياطية للبيانات والبرمجيات واتخاذ الإجراءات اللازمة لحمايتها من الفيروسات. واستعادة البيانات في حال حدوث أي عطل.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 استخدام كلمات السر للمعدات والبرمجيات. ويجب أن تتكون كلمة السر من أحرف وأرقام ورموز، وأن تتغير من وقت لآخر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4- المحافظة على خصوصية المعلومات المخزنة على الحاسوب ومنع الوصول إليها للأفراد أو المؤسسات غير المرخص لها.</a:t>
            </a:r>
          </a:p>
        </p:txBody>
      </p:sp>
    </p:spTree>
    <p:extLst>
      <p:ext uri="{BB962C8B-B14F-4D97-AF65-F5344CB8AC3E}">
        <p14:creationId xmlns:p14="http://schemas.microsoft.com/office/powerpoint/2010/main" val="247815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سرية وامن المعلومات </a:t>
            </a:r>
          </a:p>
        </p:txBody>
      </p:sp>
      <p:pic>
        <p:nvPicPr>
          <p:cNvPr id="4098" name="Picture 2" descr="Cybersecurity vs. Information Security | Blog | Elmhurst University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665876"/>
            <a:ext cx="8732147" cy="456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استخدام التشفير </a:t>
            </a:r>
            <a:r>
              <a:rPr lang="en-US" dirty="0"/>
              <a:t> Encryption </a:t>
            </a:r>
            <a:r>
              <a:rPr lang="ar-JO" dirty="0"/>
              <a:t>التي من شأنها تحويل البيانات إلى نصوص غير مفهومة (مبهمة) للمتطفلين ولكن يفهمها الطرف الثاني عن طريق حل هذه الشيفرة </a:t>
            </a:r>
            <a:r>
              <a:rPr lang="en-US" dirty="0"/>
              <a:t>Decryption </a:t>
            </a:r>
            <a:r>
              <a:rPr lang="ar-JO" dirty="0"/>
              <a:t>وتستخدم هذه الطرق في شبكات الحاسوب من أجل حماية البيانات أثناء تراسلها.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وضع وسائط التخزين الثانوية من أقراص وأشرطة مغناطيسية وغيرها في غرف خاصة أمينة. استخدام البرامج الكاشفة للفيروسات وتحديث هذه البرامج لتواكب أنواع الفيروسات الجديدة.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1327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الخصوصية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ar-JO" dirty="0"/>
              <a:t>تخزن أجهزة الحواسيب قدرا هائلا منن البيانات التي تخص المؤسسات الحكومية والخاصة والأشخاص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فهناك  البيانات العسكرية التي تتمتع بالسرية  وهناك البيانات التي تبين حسابات الشركات وارباحها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وهناك معلومات شخصية مثل ارقام هواتف المواطنين، وتوقيعهم وأرقام بطاقاتهم المصرفية،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وتحتفظ المستشفيات بسجلات المرضى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فيجب ان تبقي هذه البيانات سرية وليس من حق احد غير مسموح له بالدخول لهذه البيانات </a:t>
            </a:r>
          </a:p>
        </p:txBody>
      </p:sp>
    </p:spTree>
    <p:extLst>
      <p:ext uri="{BB962C8B-B14F-4D97-AF65-F5344CB8AC3E}">
        <p14:creationId xmlns:p14="http://schemas.microsoft.com/office/powerpoint/2010/main" val="322949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الخصوصية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ولذلك كان لزاما على المنشاة التي ستحتفظ ببيانات الأشخاص  :</a:t>
            </a:r>
          </a:p>
          <a:p>
            <a:r>
              <a:rPr lang="ar-JO" dirty="0"/>
              <a:t>أن تحدد هل يتم الاحتفاظ بالبيانات شخص واحد أو لعدة أشخاص أو لأغراض مشروعة.</a:t>
            </a:r>
          </a:p>
          <a:p>
            <a:r>
              <a:rPr lang="ar-JO" dirty="0"/>
              <a:t> يجب عدم الإفراط في البيانات وان تكون متناسبة مع الغاية من وجودها .</a:t>
            </a:r>
          </a:p>
          <a:p>
            <a:r>
              <a:rPr lang="ar-JO" dirty="0"/>
              <a:t>يجب أن لا يتم الاحتفاظ بالبيانات لمدة أكثر من اللازم.</a:t>
            </a:r>
          </a:p>
          <a:p>
            <a:r>
              <a:rPr lang="ar-JO" dirty="0"/>
              <a:t> يجب ان تغلق البيانات أمام أي غرض ينافي الغرض من وجودها. </a:t>
            </a:r>
          </a:p>
          <a:p>
            <a:r>
              <a:rPr lang="ar-JO" dirty="0"/>
              <a:t>يجب وضع قيود الأمان والسرية على البيانات من الوصول غير الخول أو التدمير أو الحوادث. </a:t>
            </a:r>
          </a:p>
        </p:txBody>
      </p:sp>
    </p:spTree>
    <p:extLst>
      <p:ext uri="{BB962C8B-B14F-4D97-AF65-F5344CB8AC3E}">
        <p14:creationId xmlns:p14="http://schemas.microsoft.com/office/powerpoint/2010/main" val="312172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الوصول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الوصول للبيانات المخزنه في أجهزة الحاسوب من قبل أشخاص غير شرعيين ليس بالأمر السهل، وذلك لان الوصول لا يتم بشكل مباشر وإنما عن طريق عدد من الخطوات للتحكم بعمليات الوصول </a:t>
            </a:r>
            <a:r>
              <a:rPr lang="en-US" dirty="0"/>
              <a:t>Access Control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404207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الوصول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لا بد من تسجيل الدخول من اجل الوصول إلى البيانات، ولا بد هنا من إدخال هوية المستخدم </a:t>
            </a:r>
            <a:r>
              <a:rPr lang="en-US" dirty="0"/>
              <a:t>User ID </a:t>
            </a:r>
            <a:r>
              <a:rPr lang="ar-JO" dirty="0"/>
              <a:t>وكلمة العبور </a:t>
            </a:r>
            <a:r>
              <a:rPr lang="en-US" dirty="0"/>
              <a:t>Password</a:t>
            </a:r>
            <a:endParaRPr lang="ar-JO" dirty="0"/>
          </a:p>
          <a:p>
            <a:endParaRPr lang="ar-JO" dirty="0"/>
          </a:p>
          <a:p>
            <a:r>
              <a:rPr lang="en-US" dirty="0"/>
              <a:t>User Authentication</a:t>
            </a:r>
            <a:endParaRPr lang="ar-JO" dirty="0"/>
          </a:p>
          <a:p>
            <a:r>
              <a:rPr lang="en-US" dirty="0"/>
              <a:t>User Authorization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3859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ملكية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76400" y="2133600"/>
            <a:ext cx="9828212" cy="383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ar-JO" dirty="0"/>
              <a:t>للبرمجيات التجارية حقوق ملكية </a:t>
            </a:r>
            <a:r>
              <a:rPr lang="en-US" dirty="0"/>
              <a:t>Copyright، </a:t>
            </a:r>
            <a:r>
              <a:rPr lang="ar-JO" dirty="0"/>
              <a:t>لذلك عند شرائك البرمجية عليك أن تدفع ثمنها وتسجلها ومن ثم تحصل على رخصة اقتناء تبعا لشروط معينة، يلزمك حق ملكية البرمجية بما يلي: </a:t>
            </a:r>
          </a:p>
          <a:p>
            <a:pPr algn="just">
              <a:lnSpc>
                <a:spcPct val="150000"/>
              </a:lnSpc>
            </a:pPr>
            <a:endParaRPr lang="ar-JO" dirty="0"/>
          </a:p>
          <a:p>
            <a:pPr algn="just">
              <a:lnSpc>
                <a:spcPct val="150000"/>
              </a:lnSpc>
            </a:pPr>
            <a:r>
              <a:rPr lang="ar-JO" dirty="0"/>
              <a:t>1-أن تنسخ أقراص البرمجية فقط لاستخدامها كنسخ احتياطية عند عطب أقراص النسخة الأصلية.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2- لا يحق إعارة البرمجية أو مشاركتها مع الغير لأن ذلك يكون عرضة لانتشار الفيروسات وبالتالي تخريب نسختك.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 3- إن استخدام البرمجية في شبكة حواسيب لا يصح إلا بموافقة صاحب البرمجية تبعا لشروط ترخيصها.</a:t>
            </a:r>
          </a:p>
        </p:txBody>
      </p:sp>
    </p:spTree>
    <p:extLst>
      <p:ext uri="{BB962C8B-B14F-4D97-AF65-F5344CB8AC3E}">
        <p14:creationId xmlns:p14="http://schemas.microsoft.com/office/powerpoint/2010/main" val="3928706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ملكية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dirty="0"/>
              <a:t>4- إن قرصنة البرامج بنسخها غير المشروع ومن ثم توزيعها وبيعها واستخدامها هي جريمة يعاقب عليها القانون. إن تشريعات حقوق الملكية تطبق على البرمجيات التجارية وعلى البرمجيات المجانية وعلى تلك المجانية مؤقتا.</a:t>
            </a:r>
          </a:p>
        </p:txBody>
      </p:sp>
    </p:spTree>
    <p:extLst>
      <p:ext uri="{BB962C8B-B14F-4D97-AF65-F5344CB8AC3E}">
        <p14:creationId xmlns:p14="http://schemas.microsoft.com/office/powerpoint/2010/main" val="78567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ترخيص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ترخيص البرمجيات </a:t>
            </a:r>
            <a:r>
              <a:rPr lang="en-US" b="1" dirty="0">
                <a:solidFill>
                  <a:srgbClr val="FF0000"/>
                </a:solidFill>
              </a:rPr>
              <a:t>Licensing </a:t>
            </a:r>
            <a:endParaRPr lang="ar-JO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JO" dirty="0"/>
              <a:t>إن شراء البرمجية لا يعني الحصول على حق الملكية وإنما الحصول على رخصة الاستخدام </a:t>
            </a:r>
            <a:r>
              <a:rPr lang="en-US" dirty="0"/>
              <a:t>License ، </a:t>
            </a:r>
            <a:r>
              <a:rPr lang="ar-JO" dirty="0"/>
              <a:t>ولهذه الرخصة شروط خاصة ينبغي على المستخدم أن يحترمها وينفذها. </a:t>
            </a:r>
          </a:p>
          <a:p>
            <a:pPr algn="just">
              <a:lnSpc>
                <a:spcPct val="150000"/>
              </a:lnSpc>
            </a:pPr>
            <a:r>
              <a:rPr lang="ar-JO" dirty="0"/>
              <a:t>تسمى مجموعة هذه الشروط والقيود المتعلقة بالاستخدام بـ</a:t>
            </a:r>
            <a:r>
              <a:rPr lang="en-US" b="1" dirty="0">
                <a:solidFill>
                  <a:srgbClr val="FF0000"/>
                </a:solidFill>
              </a:rPr>
              <a:t>Licensing Agreement </a:t>
            </a:r>
            <a:r>
              <a:rPr lang="ar-JO" dirty="0"/>
              <a:t>وهي تكون مكتوبة في توثيق البرمجية أو على العلبة الخارجية للأقراص أو تظهر على الشاشة عند تحميل البرمجية.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ترخيص البرمجيات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JO" b="1" dirty="0">
                <a:solidFill>
                  <a:srgbClr val="FF0000"/>
                </a:solidFill>
              </a:rPr>
              <a:t>رخصة استخدام البرمجية نوعان :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البرمجية يجب أن يستخدمها على حاسوب واحد فقط 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ar-JO" dirty="0"/>
              <a:t>رخصة متعدد الاستخدام وهي تمكن المشتري من تحميل نفس البرمجية على عدة حواسيب يتحدد عددها في الرخصة وتعتبر هذه العملية أوفر من أن يقوم المشتري بشراء عدد من البرمجية المطلوبة 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4447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التجارية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ar-JO" dirty="0"/>
              <a:t>البرمجيات التي تم : الحصول عليها بشرائها من مصدرها ويتم ترخيصها للمستخدم ولاستخدامها عدة شروط وقواعد.</a:t>
            </a:r>
          </a:p>
        </p:txBody>
      </p:sp>
    </p:spTree>
    <p:extLst>
      <p:ext uri="{BB962C8B-B14F-4D97-AF65-F5344CB8AC3E}">
        <p14:creationId xmlns:p14="http://schemas.microsoft.com/office/powerpoint/2010/main" val="302307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التجريبية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البرمجيات التجريبية </a:t>
            </a:r>
            <a:r>
              <a:rPr lang="en-US" dirty="0"/>
              <a:t>Shareware </a:t>
            </a:r>
            <a:endParaRPr lang="ar-JO" dirty="0"/>
          </a:p>
          <a:p>
            <a:pPr algn="just">
              <a:lnSpc>
                <a:spcPct val="150000"/>
              </a:lnSpc>
            </a:pPr>
            <a:r>
              <a:rPr lang="ar-JO" dirty="0"/>
              <a:t>البرمجيات المجازة لفترة التجريبية</a:t>
            </a:r>
            <a:r>
              <a:rPr lang="en-US" dirty="0"/>
              <a:t>: </a:t>
            </a:r>
            <a:r>
              <a:rPr lang="ar-JO" dirty="0"/>
              <a:t>برمجيات تحتفظ بحق الملكية تسوق مجانا على الإنترنت أو الأقراص الضوئية الملحقة بالمجلات</a:t>
            </a:r>
            <a:r>
              <a:rPr lang="en-US" dirty="0"/>
              <a:t> </a:t>
            </a:r>
            <a:r>
              <a:rPr lang="ar-JO" dirty="0"/>
              <a:t>لفترة معينة لتجريبها، وبعد مضي الفترة يطالب المستخدم بدفع ثمنها إذا أراد الاستمرار في استخدامها. بعض هذه البرمجيات يتعطل عن العمل أو يتعطل جزء منها بمجرد انتهاء المدة.</a:t>
            </a:r>
          </a:p>
        </p:txBody>
      </p:sp>
      <p:pic>
        <p:nvPicPr>
          <p:cNvPr id="2050" name="Picture 2" descr="Trial versions of the top Parental control software: download for FREE |  The best software for employee monitoring and parental contr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025" y="3605212"/>
            <a:ext cx="47625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485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المجانية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ar-JO" dirty="0"/>
              <a:t>البرمجيات المجانية </a:t>
            </a:r>
            <a:r>
              <a:rPr lang="en-US" dirty="0"/>
              <a:t>Freeware </a:t>
            </a:r>
            <a:endParaRPr lang="ar-JO" dirty="0"/>
          </a:p>
          <a:p>
            <a:pPr>
              <a:lnSpc>
                <a:spcPct val="150000"/>
              </a:lnSpc>
            </a:pPr>
            <a:r>
              <a:rPr lang="ar-JO" dirty="0"/>
              <a:t>تسوق مجانا للاستخدام وذلك لأن مبرمجها يحتاج إلى ملاحظات ونصائح من المستخدمين لتحسين الطبعة الجديدة من هذه البرمجية. هذا النوع من البرمجيات يحتفظ بحق الملكية ولا يجوز نسخها.</a:t>
            </a:r>
          </a:p>
        </p:txBody>
      </p:sp>
      <p:pic>
        <p:nvPicPr>
          <p:cNvPr id="1026" name="Picture 2" descr="Freeware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635061"/>
            <a:ext cx="3512593" cy="22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32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البرمجيات العامة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:(Public Domain Software)</a:t>
            </a:r>
            <a:endParaRPr lang="ar-JO" b="1" dirty="0">
              <a:solidFill>
                <a:srgbClr val="FF0000"/>
              </a:solidFill>
            </a:endParaRPr>
          </a:p>
          <a:p>
            <a:r>
              <a:rPr lang="ar-JO" dirty="0"/>
              <a:t>هي البرمجيات المتوفرة للجميع مجانا مع إمكانية نسخها وتعديلها حسب رغبة المستخدم.</a:t>
            </a:r>
          </a:p>
        </p:txBody>
      </p:sp>
    </p:spTree>
    <p:extLst>
      <p:ext uri="{BB962C8B-B14F-4D97-AF65-F5344CB8AC3E}">
        <p14:creationId xmlns:p14="http://schemas.microsoft.com/office/powerpoint/2010/main" val="28883657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15096</TotalTime>
  <Words>734</Words>
  <Application>Microsoft Office PowerPoint</Application>
  <PresentationFormat>شاشة عريضة</PresentationFormat>
  <Paragraphs>57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Wisp</vt:lpstr>
      <vt:lpstr>اخلاقيات استخدام الحاسوب والانترنت</vt:lpstr>
      <vt:lpstr>ملكية البرمجيات</vt:lpstr>
      <vt:lpstr>ملكية البرمجيات</vt:lpstr>
      <vt:lpstr>ترخيص البرمجيات</vt:lpstr>
      <vt:lpstr>ترخيص البرمجيات</vt:lpstr>
      <vt:lpstr>البرمجيات التجارية</vt:lpstr>
      <vt:lpstr>البرمجيات التجريبية</vt:lpstr>
      <vt:lpstr>البرمجيات المجانية </vt:lpstr>
      <vt:lpstr>البرمجيات العامة</vt:lpstr>
      <vt:lpstr>سرية وامن المعلومات </vt:lpstr>
      <vt:lpstr>سرية وامن المعلومات </vt:lpstr>
      <vt:lpstr>الخصوصية</vt:lpstr>
      <vt:lpstr>الخصوصية</vt:lpstr>
      <vt:lpstr>الوصول </vt:lpstr>
      <vt:lpstr>الوصول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Toshiba</dc:creator>
  <cp:lastModifiedBy>Acer ifive</cp:lastModifiedBy>
  <cp:revision>256</cp:revision>
  <dcterms:created xsi:type="dcterms:W3CDTF">2020-11-16T13:19:37Z</dcterms:created>
  <dcterms:modified xsi:type="dcterms:W3CDTF">2023-10-14T08:59:17Z</dcterms:modified>
</cp:coreProperties>
</file>