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2"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9264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96863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7444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33336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288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244377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122194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02049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577472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1206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5894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96241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92805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519939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3648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16/03/1443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4695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8ABB09-4A1D-463E-8065-109CC2B7EFAA}" type="datetimeFigureOut">
              <a:rPr lang="ar-SA" smtClean="0"/>
              <a:pPr/>
              <a:t>16/03/1443</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242171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725144"/>
            <a:ext cx="6858000" cy="1159317"/>
          </a:xfrm>
        </p:spPr>
        <p:txBody>
          <a:bodyPr>
            <a:noAutofit/>
          </a:bodyPr>
          <a:lstStyle/>
          <a:p>
            <a:pPr algn="ctr" rtl="1"/>
            <a:br>
              <a:rPr lang="ar-SA" sz="2400" b="1" dirty="0"/>
            </a:br>
            <a:br>
              <a:rPr lang="ar-SA" sz="2400" b="1" dirty="0"/>
            </a:br>
            <a:br>
              <a:rPr lang="ar-SA" sz="2400" b="1" dirty="0"/>
            </a:br>
            <a:br>
              <a:rPr lang="ar-SA" sz="2400" b="1" dirty="0"/>
            </a:br>
            <a:br>
              <a:rPr lang="ar-SA" sz="2400" b="1" dirty="0"/>
            </a:br>
            <a:br>
              <a:rPr lang="ar-SA" sz="2400" b="1" dirty="0"/>
            </a:br>
            <a:br>
              <a:rPr lang="ar-SA"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r>
              <a:rPr lang="ar-SA" sz="2400" b="1" dirty="0"/>
              <a:t>برنامج كاب: تعرّف إلى عالم الأعمال</a:t>
            </a:r>
            <a:br>
              <a:rPr lang="en-US" sz="2400" b="1" dirty="0"/>
            </a:br>
            <a:r>
              <a:rPr lang="en-US" sz="2400" b="1" dirty="0"/>
              <a:t>KNOW ABOUT BUSINESS (KAB)</a:t>
            </a:r>
            <a:br>
              <a:rPr lang="ar-SA" sz="2400" b="1" dirty="0"/>
            </a:br>
            <a:r>
              <a:rPr lang="ar-SA" sz="2400" b="1" dirty="0"/>
              <a:t>ريادة الأعمال (1)</a:t>
            </a:r>
            <a:endParaRPr lang="en-US" sz="2400" b="1" dirty="0"/>
          </a:p>
        </p:txBody>
      </p:sp>
      <p:sp>
        <p:nvSpPr>
          <p:cNvPr id="3" name="Subtitle 2"/>
          <p:cNvSpPr>
            <a:spLocks noGrp="1"/>
          </p:cNvSpPr>
          <p:nvPr>
            <p:ph type="subTitle" idx="1"/>
          </p:nvPr>
        </p:nvSpPr>
        <p:spPr>
          <a:xfrm>
            <a:off x="1046408" y="3212976"/>
            <a:ext cx="6858000" cy="1241822"/>
          </a:xfrm>
        </p:spPr>
        <p:txBody>
          <a:bodyPr>
            <a:noAutofit/>
          </a:bodyPr>
          <a:lstStyle/>
          <a:p>
            <a:pPr algn="ctr"/>
            <a:r>
              <a:rPr lang="ar-SA" sz="2000" b="1" dirty="0">
                <a:solidFill>
                  <a:srgbClr val="00B050"/>
                </a:solidFill>
              </a:rPr>
              <a:t>أ.محمد نواف جلاد </a:t>
            </a:r>
          </a:p>
          <a:p>
            <a:pPr algn="ctr"/>
            <a:r>
              <a:rPr lang="ar-SA" sz="2000" b="1" dirty="0">
                <a:solidFill>
                  <a:srgbClr val="00B050"/>
                </a:solidFill>
              </a:rPr>
              <a:t>كلية فلسطين التقنية خضوري</a:t>
            </a:r>
          </a:p>
          <a:p>
            <a:pPr algn="ctr"/>
            <a:r>
              <a:rPr lang="ar-SA" sz="2000" b="1" dirty="0">
                <a:solidFill>
                  <a:srgbClr val="00B050"/>
                </a:solidFill>
              </a:rPr>
              <a:t>قسم المهن التجارية  </a:t>
            </a:r>
            <a:endParaRPr lang="en-US" sz="2000" b="1" dirty="0">
              <a:solidFill>
                <a:srgbClr val="00B05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640" y="963502"/>
            <a:ext cx="2143125" cy="1535805"/>
          </a:xfrm>
          <a:prstGeom prst="rect">
            <a:avLst/>
          </a:prstGeom>
        </p:spPr>
      </p:pic>
    </p:spTree>
    <p:extLst>
      <p:ext uri="{BB962C8B-B14F-4D97-AF65-F5344CB8AC3E}">
        <p14:creationId xmlns:p14="http://schemas.microsoft.com/office/powerpoint/2010/main" val="2656209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a:solidFill>
                  <a:srgbClr val="00B050"/>
                </a:solidFill>
              </a:rPr>
              <a:t>ورقة عمل (1)</a:t>
            </a:r>
            <a:r>
              <a:rPr lang="ar-LB" b="1" dirty="0">
                <a:solidFill>
                  <a:srgbClr val="00B050"/>
                </a:solidFill>
              </a:rPr>
              <a:t> </a:t>
            </a:r>
            <a:br>
              <a:rPr lang="en-US" b="1" dirty="0">
                <a:solidFill>
                  <a:srgbClr val="00B050"/>
                </a:solidFill>
              </a:rPr>
            </a:br>
            <a:r>
              <a:rPr lang="ar-LB" b="1" dirty="0">
                <a:solidFill>
                  <a:srgbClr val="00B050"/>
                </a:solidFill>
              </a:rPr>
              <a:t>زينه صعب </a:t>
            </a:r>
            <a:r>
              <a:rPr lang="ar-LB" b="1" dirty="0" err="1">
                <a:solidFill>
                  <a:srgbClr val="00B050"/>
                </a:solidFill>
              </a:rPr>
              <a:t>و</a:t>
            </a:r>
            <a:r>
              <a:rPr lang="ar-LB" b="1" dirty="0">
                <a:solidFill>
                  <a:srgbClr val="00B050"/>
                </a:solidFill>
              </a:rPr>
              <a:t>"شبكة نوايا"</a:t>
            </a:r>
            <a:endParaRPr lang="ar-SA" dirty="0">
              <a:solidFill>
                <a:srgbClr val="00B050"/>
              </a:solidFill>
            </a:endParaRPr>
          </a:p>
        </p:txBody>
      </p:sp>
      <p:sp>
        <p:nvSpPr>
          <p:cNvPr id="3" name="عنصر نائب للمحتوى 2"/>
          <p:cNvSpPr>
            <a:spLocks noGrp="1"/>
          </p:cNvSpPr>
          <p:nvPr>
            <p:ph idx="1"/>
          </p:nvPr>
        </p:nvSpPr>
        <p:spPr>
          <a:xfrm>
            <a:off x="609598" y="2160590"/>
            <a:ext cx="6914729" cy="3880773"/>
          </a:xfrm>
        </p:spPr>
        <p:txBody>
          <a:bodyPr>
            <a:normAutofit/>
          </a:bodyPr>
          <a:lstStyle/>
          <a:p>
            <a:pPr algn="just" rtl="1">
              <a:buNone/>
            </a:pPr>
            <a:r>
              <a:rPr lang="ar-SA" sz="2400" dirty="0"/>
              <a:t>   بالإضافة إلى ذلك، يعمد موقع شبكة نوايا إلى الاستفادة من الإيرادات التي تأتي من الراعين والمعلنين عبر الموقع،إذ يتيح الموقع مجالا كبيرا للإعلانات المركزة.</a:t>
            </a:r>
            <a:endParaRPr lang="en-US" sz="2400" dirty="0"/>
          </a:p>
          <a:p>
            <a:pPr algn="just" rtl="1">
              <a:buNone/>
            </a:pPr>
            <a:r>
              <a:rPr lang="ar-SA" sz="2400" dirty="0"/>
              <a:t>   وتعمل زينه وفريق العمل على تطوير المؤسسة في لبنان وتوسيعها لتشمل كل المناطق، وعلى تثبيت وزيادة الإيرادات عبر طرق مختلفة من أجل ضمان استمرارية العمل. ويأمل الفريق أيضا في توسيع أعمال شبكة نوايا إلى بلاد عربية أخرى في المستقبل بدءا من الأردن</a:t>
            </a:r>
            <a:r>
              <a:rPr lang="en-US" sz="2400" dirty="0"/>
              <a:t>.</a:t>
            </a:r>
            <a:endParaRPr lang="ar-SA"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a:solidFill>
                  <a:srgbClr val="00B050"/>
                </a:solidFill>
              </a:rPr>
              <a:t>ورقة عمل (1)</a:t>
            </a:r>
            <a:r>
              <a:rPr lang="ar-LB" b="1" dirty="0">
                <a:solidFill>
                  <a:srgbClr val="00B050"/>
                </a:solidFill>
              </a:rPr>
              <a:t> </a:t>
            </a:r>
            <a:br>
              <a:rPr lang="en-US" b="1" dirty="0">
                <a:solidFill>
                  <a:srgbClr val="00B050"/>
                </a:solidFill>
              </a:rPr>
            </a:br>
            <a:r>
              <a:rPr lang="ar-LB" b="1" dirty="0">
                <a:solidFill>
                  <a:srgbClr val="00B050"/>
                </a:solidFill>
              </a:rPr>
              <a:t>زينه صعب </a:t>
            </a:r>
            <a:r>
              <a:rPr lang="ar-LB" b="1" dirty="0" err="1">
                <a:solidFill>
                  <a:srgbClr val="00B050"/>
                </a:solidFill>
              </a:rPr>
              <a:t>و</a:t>
            </a:r>
            <a:r>
              <a:rPr lang="ar-LB" b="1" dirty="0">
                <a:solidFill>
                  <a:srgbClr val="00B050"/>
                </a:solidFill>
              </a:rPr>
              <a:t>"شبكة نوايا"</a:t>
            </a:r>
            <a:endParaRPr lang="ar-SA" dirty="0">
              <a:solidFill>
                <a:srgbClr val="00B050"/>
              </a:solidFill>
            </a:endParaRPr>
          </a:p>
        </p:txBody>
      </p:sp>
      <p:sp>
        <p:nvSpPr>
          <p:cNvPr id="3" name="عنصر نائب للمحتوى 2"/>
          <p:cNvSpPr>
            <a:spLocks noGrp="1"/>
          </p:cNvSpPr>
          <p:nvPr>
            <p:ph idx="1"/>
          </p:nvPr>
        </p:nvSpPr>
        <p:spPr>
          <a:xfrm>
            <a:off x="0" y="1600200"/>
            <a:ext cx="6957312" cy="4637112"/>
          </a:xfrm>
        </p:spPr>
        <p:txBody>
          <a:bodyPr>
            <a:normAutofit fontScale="40000" lnSpcReduction="20000"/>
          </a:bodyPr>
          <a:lstStyle/>
          <a:p>
            <a:pPr algn="just" rtl="1">
              <a:buNone/>
            </a:pPr>
            <a:r>
              <a:rPr lang="en-US" dirty="0"/>
              <a:t> </a:t>
            </a:r>
          </a:p>
          <a:p>
            <a:pPr algn="just" rtl="1">
              <a:buNone/>
            </a:pPr>
            <a:r>
              <a:rPr lang="ar-LB" sz="5700" b="1" dirty="0">
                <a:solidFill>
                  <a:srgbClr val="00B050"/>
                </a:solidFill>
              </a:rPr>
              <a:t>أسئلة للنقاش</a:t>
            </a:r>
            <a:endParaRPr lang="en-US" sz="5700" b="1" dirty="0">
              <a:solidFill>
                <a:srgbClr val="00B050"/>
              </a:solidFill>
            </a:endParaRPr>
          </a:p>
          <a:p>
            <a:pPr lvl="0" algn="just" rtl="1">
              <a:buNone/>
            </a:pPr>
            <a:r>
              <a:rPr lang="ar-SA" sz="3400" b="1" dirty="0"/>
              <a:t>1- </a:t>
            </a:r>
            <a:r>
              <a:rPr lang="ar-SA" sz="5100" b="1" dirty="0"/>
              <a:t>ما هو الشكل المؤسسي المناسب لشبكة نوايا؟ هل الأفضل أن تكون منظمة غير حكومية </a:t>
            </a:r>
            <a:r>
              <a:rPr lang="ar-SA" sz="5100" b="1" dirty="0" err="1"/>
              <a:t>و</a:t>
            </a:r>
            <a:r>
              <a:rPr lang="ar-SA" sz="5100" b="1" dirty="0"/>
              <a:t> غير ربحية </a:t>
            </a:r>
            <a:r>
              <a:rPr lang="ar-SA" sz="5100" b="1" dirty="0" err="1"/>
              <a:t>ام</a:t>
            </a:r>
            <a:r>
              <a:rPr lang="ar-SA" sz="5100" b="1" dirty="0"/>
              <a:t> شركة تجارية عادية؟ ما إيجابيات وسلبيات كل خيار؟ </a:t>
            </a:r>
          </a:p>
          <a:p>
            <a:pPr lvl="0" algn="just" rtl="1">
              <a:buNone/>
            </a:pPr>
            <a:endParaRPr lang="en-US" sz="3400" b="1" dirty="0"/>
          </a:p>
          <a:p>
            <a:pPr lvl="0" algn="just" rtl="1">
              <a:buNone/>
            </a:pPr>
            <a:r>
              <a:rPr lang="ar-SA" sz="3400" b="1" dirty="0"/>
              <a:t>2- </a:t>
            </a:r>
            <a:r>
              <a:rPr lang="ar-SA" sz="4500" b="1" dirty="0"/>
              <a:t>هل هناك تضارب مع الأهداف التنموية فيما لو كانت شبكة نوايا مسجلة كشركة تجارية ربحية؟ ماذا لو كانت مسجلة كشركة تجارية ولكن مع نظام داخلي يمنع توزيع الأرباح على أحد؟ هل هناك من مشكلة لو سمح نظام شبكة نوايا الداخلي بتوزيع أية أرباح على المستثمرين والشركاء شرط أن لا يؤثر ذلك على المخرجات التنموية؟</a:t>
            </a:r>
          </a:p>
          <a:p>
            <a:pPr lvl="0" algn="just" rtl="1">
              <a:buNone/>
            </a:pPr>
            <a:endParaRPr lang="en-US" sz="3400" b="1" dirty="0"/>
          </a:p>
          <a:p>
            <a:pPr lvl="0" algn="just" rtl="1">
              <a:buNone/>
            </a:pPr>
            <a:r>
              <a:rPr lang="ar-SA" sz="3400" b="1" dirty="0"/>
              <a:t>3- </a:t>
            </a:r>
            <a:r>
              <a:rPr lang="ar-SA" sz="5100" b="1" dirty="0"/>
              <a:t>عدد كل الطرق التي يمكن لشبكة نوايا أن تقوم من خلالها بتحقيق </a:t>
            </a:r>
            <a:r>
              <a:rPr lang="ar-SA" sz="5100" b="1" dirty="0" err="1"/>
              <a:t>الايرادات</a:t>
            </a:r>
            <a:r>
              <a:rPr lang="ar-SA" sz="5100" b="1" dirty="0"/>
              <a:t> وبالتالي الاستمرارية.</a:t>
            </a:r>
            <a:endParaRPr lang="en-US" sz="5100" b="1" dirty="0"/>
          </a:p>
          <a:p>
            <a:pPr algn="just" rtl="1">
              <a:buNone/>
            </a:pPr>
            <a:br>
              <a:rPr lang="ar-SA" sz="3400" b="1" dirty="0"/>
            </a:br>
            <a:r>
              <a:rPr lang="ar-SA" sz="3400" b="1" dirty="0"/>
              <a:t> </a:t>
            </a:r>
            <a:endParaRPr lang="en-US" sz="3400" b="1" dirty="0"/>
          </a:p>
          <a:p>
            <a:pPr algn="just" rtl="1">
              <a:buNone/>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0"/>
            <a:ext cx="6347713" cy="1320800"/>
          </a:xfrm>
        </p:spPr>
        <p:txBody>
          <a:bodyPr>
            <a:normAutofit fontScale="90000"/>
          </a:bodyPr>
          <a:lstStyle/>
          <a:p>
            <a:pPr algn="ctr"/>
            <a:r>
              <a:rPr lang="ar-LB" b="1" dirty="0">
                <a:solidFill>
                  <a:srgbClr val="00B050"/>
                </a:solidFill>
              </a:rPr>
              <a:t>أوجه الاختلاف بين المؤسسات التجارية</a:t>
            </a:r>
            <a:br>
              <a:rPr lang="en-US" b="1" dirty="0">
                <a:solidFill>
                  <a:srgbClr val="00B050"/>
                </a:solidFill>
              </a:rPr>
            </a:br>
            <a:r>
              <a:rPr lang="ar-SA" b="1" dirty="0">
                <a:solidFill>
                  <a:srgbClr val="00B050"/>
                </a:solidFill>
              </a:rPr>
              <a:t>والمؤسسات الاجتماعية</a:t>
            </a:r>
          </a:p>
        </p:txBody>
      </p:sp>
      <p:graphicFrame>
        <p:nvGraphicFramePr>
          <p:cNvPr id="4" name="جدول 3"/>
          <p:cNvGraphicFramePr>
            <a:graphicFrameLocks noGrp="1"/>
          </p:cNvGraphicFramePr>
          <p:nvPr/>
        </p:nvGraphicFramePr>
        <p:xfrm>
          <a:off x="357158" y="1557235"/>
          <a:ext cx="8429684" cy="5086475"/>
        </p:xfrm>
        <a:graphic>
          <a:graphicData uri="http://schemas.openxmlformats.org/drawingml/2006/table">
            <a:tbl>
              <a:tblPr rtl="1"/>
              <a:tblGrid>
                <a:gridCol w="3999651">
                  <a:extLst>
                    <a:ext uri="{9D8B030D-6E8A-4147-A177-3AD203B41FA5}">
                      <a16:colId xmlns:a16="http://schemas.microsoft.com/office/drawing/2014/main" val="20000"/>
                    </a:ext>
                  </a:extLst>
                </a:gridCol>
                <a:gridCol w="4430033">
                  <a:extLst>
                    <a:ext uri="{9D8B030D-6E8A-4147-A177-3AD203B41FA5}">
                      <a16:colId xmlns:a16="http://schemas.microsoft.com/office/drawing/2014/main" val="20001"/>
                    </a:ext>
                  </a:extLst>
                </a:gridCol>
              </a:tblGrid>
              <a:tr h="747586">
                <a:tc>
                  <a:txBody>
                    <a:bodyPr/>
                    <a:lstStyle/>
                    <a:p>
                      <a:pPr algn="ctr" rtl="1">
                        <a:spcBef>
                          <a:spcPts val="1200"/>
                        </a:spcBef>
                        <a:spcAft>
                          <a:spcPts val="1200"/>
                        </a:spcAft>
                      </a:pPr>
                      <a:r>
                        <a:rPr lang="ar-SA" sz="1600" b="1" dirty="0">
                          <a:latin typeface="Times New Roman"/>
                          <a:ea typeface="Times New Roman"/>
                          <a:cs typeface="Tahoma"/>
                        </a:rPr>
                        <a:t>المؤسسات التجارية</a:t>
                      </a:r>
                      <a:endParaRPr lang="en-US" sz="1200" b="1" dirty="0">
                        <a:latin typeface="Times New Roman"/>
                        <a:ea typeface="Times New Roman"/>
                      </a:endParaRPr>
                    </a:p>
                  </a:txBody>
                  <a:tcPr marL="68459" marR="6845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Bef>
                          <a:spcPts val="1200"/>
                        </a:spcBef>
                        <a:spcAft>
                          <a:spcPts val="1200"/>
                        </a:spcAft>
                      </a:pPr>
                      <a:r>
                        <a:rPr lang="ar-SA" sz="1600" b="1">
                          <a:latin typeface="Times New Roman"/>
                          <a:ea typeface="Times New Roman"/>
                          <a:cs typeface="Tahoma"/>
                        </a:rPr>
                        <a:t>المؤسسات الاجتماعية</a:t>
                      </a:r>
                      <a:endParaRPr lang="en-US" sz="1200" b="1">
                        <a:latin typeface="Times New Roman"/>
                        <a:ea typeface="Times New Roman"/>
                      </a:endParaRPr>
                    </a:p>
                  </a:txBody>
                  <a:tcPr marL="68459" marR="6845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3944">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مشاريع ربحية يتم إنشاؤها من أجل تحقيق عائد استثماري مالي</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r" rtl="1">
                        <a:spcBef>
                          <a:spcPts val="1200"/>
                        </a:spcBef>
                        <a:spcAft>
                          <a:spcPts val="1200"/>
                        </a:spcAft>
                        <a:buSzPts val="2000"/>
                        <a:buFont typeface="Wingdings"/>
                        <a:buChar char=""/>
                        <a:tabLst>
                          <a:tab pos="375920" algn="l"/>
                        </a:tabLst>
                      </a:pPr>
                      <a:r>
                        <a:rPr lang="ar-SA" sz="1600" b="1">
                          <a:latin typeface="Times New Roman"/>
                          <a:ea typeface="Times New Roman"/>
                          <a:cs typeface="Tahoma"/>
                        </a:rPr>
                        <a:t>لا تتوخى الربح فقط بل تدر أيضا الفوائد المجتمعية.</a:t>
                      </a:r>
                      <a:endParaRPr lang="en-US" sz="1200" b="1">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2629">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تدير الأنشطة التجارية من أجل تحقيق الربح</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r" rtl="1">
                        <a:spcBef>
                          <a:spcPts val="1200"/>
                        </a:spcBef>
                        <a:spcAft>
                          <a:spcPts val="1200"/>
                        </a:spcAft>
                        <a:buSzPts val="2000"/>
                        <a:buFont typeface="Wingdings"/>
                        <a:buChar char=""/>
                        <a:tabLst>
                          <a:tab pos="375920" algn="l"/>
                        </a:tabLst>
                      </a:pPr>
                      <a:r>
                        <a:rPr lang="ar-SA" sz="1600" b="1">
                          <a:latin typeface="Times New Roman"/>
                          <a:ea typeface="Times New Roman"/>
                          <a:cs typeface="Tahoma"/>
                        </a:rPr>
                        <a:t>تدير الأنشطة التجارية من أجل تحقيق غاية مجتمعية</a:t>
                      </a:r>
                      <a:endParaRPr lang="en-US" sz="1200" b="1">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2629">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توزع الأرباح على أصحاب المؤسسة /المساهمين</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تستخدم كامل الأرباح أو جزء منها لزيادة الأثر المجتمعي</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39465">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تستجيب للطلب في السوق من أجل تعظيم الأرباح</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تسخر للطلب في السوق لتحقيق الهدف المجتمعي</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0222">
                <a:tc>
                  <a:txBody>
                    <a:bodyPr/>
                    <a:lstStyle/>
                    <a:p>
                      <a:pPr marL="342900" lvl="0" indent="-342900" algn="r" rtl="1">
                        <a:spcBef>
                          <a:spcPts val="1200"/>
                        </a:spcBef>
                        <a:spcAft>
                          <a:spcPts val="1200"/>
                        </a:spcAft>
                        <a:buSzPts val="2000"/>
                        <a:buFont typeface="Wingdings"/>
                        <a:buChar char=""/>
                        <a:tabLst>
                          <a:tab pos="375920" algn="l"/>
                        </a:tabLst>
                      </a:pPr>
                      <a:r>
                        <a:rPr lang="ar-SA" sz="1600" b="1">
                          <a:latin typeface="Times New Roman"/>
                          <a:ea typeface="Times New Roman"/>
                          <a:cs typeface="Tahoma"/>
                        </a:rPr>
                        <a:t>مملوكة من المستثمرين</a:t>
                      </a:r>
                      <a:endParaRPr lang="en-US" sz="1200" b="1">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r" rtl="1">
                        <a:spcBef>
                          <a:spcPts val="1200"/>
                        </a:spcBef>
                        <a:spcAft>
                          <a:spcPts val="1200"/>
                        </a:spcAft>
                        <a:buSzPts val="2000"/>
                        <a:buFont typeface="Wingdings"/>
                        <a:buChar char=""/>
                        <a:tabLst>
                          <a:tab pos="375920" algn="l"/>
                        </a:tabLst>
                      </a:pPr>
                      <a:r>
                        <a:rPr lang="ar-SA" sz="1600" b="1" dirty="0">
                          <a:latin typeface="Times New Roman"/>
                          <a:ea typeface="Times New Roman"/>
                          <a:cs typeface="Tahoma"/>
                        </a:rPr>
                        <a:t>يشارك فيها مستفيدون ومستثمرون على حد سواء</a:t>
                      </a:r>
                      <a:endParaRPr lang="en-US" sz="1200" b="1" dirty="0">
                        <a:latin typeface="Times New Roman"/>
                        <a:ea typeface="Times New Roman"/>
                      </a:endParaRPr>
                    </a:p>
                  </a:txBody>
                  <a:tcPr marL="68459" marR="684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54874"/>
            <a:ext cx="6347713" cy="1320800"/>
          </a:xfrm>
        </p:spPr>
        <p:txBody>
          <a:bodyPr>
            <a:normAutofit fontScale="90000"/>
          </a:bodyPr>
          <a:lstStyle/>
          <a:p>
            <a:pPr algn="ctr" rtl="1"/>
            <a:r>
              <a:rPr lang="ar-LB" b="1" dirty="0"/>
              <a:t> </a:t>
            </a:r>
            <a:br>
              <a:rPr lang="ar-SA" b="1" dirty="0"/>
            </a:br>
            <a:r>
              <a:rPr lang="ar-SA" dirty="0">
                <a:solidFill>
                  <a:srgbClr val="00B050"/>
                </a:solidFill>
              </a:rPr>
              <a:t>ورقة عمل (2)</a:t>
            </a:r>
            <a:br>
              <a:rPr lang="en-US" dirty="0">
                <a:solidFill>
                  <a:srgbClr val="00B050"/>
                </a:solidFill>
              </a:rPr>
            </a:br>
            <a:r>
              <a:rPr lang="ar-LB" b="1" dirty="0">
                <a:solidFill>
                  <a:srgbClr val="00B050"/>
                </a:solidFill>
              </a:rPr>
              <a:t>المؤسسات الصغيرة المحلية</a:t>
            </a:r>
            <a:br>
              <a:rPr lang="en-US" b="1"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a:xfrm>
            <a:off x="179512" y="1988840"/>
            <a:ext cx="6192688" cy="5257800"/>
          </a:xfrm>
        </p:spPr>
        <p:txBody>
          <a:bodyPr>
            <a:normAutofit/>
          </a:bodyPr>
          <a:lstStyle/>
          <a:p>
            <a:pPr algn="just" rtl="1">
              <a:buNone/>
            </a:pPr>
            <a:r>
              <a:rPr lang="ar-SA" b="1" dirty="0"/>
              <a:t>   </a:t>
            </a:r>
            <a:r>
              <a:rPr lang="ar-LB" b="1" dirty="0"/>
              <a:t>سجّل (15) مؤسسة موجودة في مجتمعك المحلي تعتبرها فعّالة أو مربحة أو مناسبة أو ذات فكرةً ذكية. وبما أنّك قد تجد أكثر من (15) مثالا عن مؤسسات صغيرة، ركّز على الأنواع التي تهمّك إلى حد كبير. ودوّن التالي: السلع والخدمات المتاحة، وسبل تنافس المؤسسات من أجل اجتذاب الزبائن واكتساب حصة من الأسواق، والأثر البيئي لكل مشروع من المشاريع، وجنس مالك المؤسسة، وأي إعاقات ظاهرة لدى مالك المؤسسة وإمكانية وصول الأشخاص ذوي الإعاقة إلى موقع المؤسسة.</a:t>
            </a:r>
            <a:endParaRPr lang="en-US" b="1" dirty="0"/>
          </a:p>
          <a:p>
            <a:pPr algn="just" rtl="1">
              <a:buNone/>
            </a:pPr>
            <a:endParaRPr lang="ar-SA"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60648"/>
            <a:ext cx="6347713" cy="1320800"/>
          </a:xfrm>
        </p:spPr>
        <p:txBody>
          <a:bodyPr/>
          <a:lstStyle/>
          <a:p>
            <a:pPr algn="ctr"/>
            <a:r>
              <a:rPr lang="ar-SA" b="1" dirty="0">
                <a:solidFill>
                  <a:srgbClr val="00B050"/>
                </a:solidFill>
              </a:rPr>
              <a:t>تصنيف المؤسسات</a:t>
            </a:r>
          </a:p>
        </p:txBody>
      </p:sp>
      <p:pic>
        <p:nvPicPr>
          <p:cNvPr id="5" name="صورة 4" descr="Photo 7-6-18, 12 36 32 PM.jpg"/>
          <p:cNvPicPr>
            <a:picLocks noChangeAspect="1"/>
          </p:cNvPicPr>
          <p:nvPr/>
        </p:nvPicPr>
        <p:blipFill>
          <a:blip r:embed="rId2"/>
          <a:stretch>
            <a:fillRect/>
          </a:stretch>
        </p:blipFill>
        <p:spPr>
          <a:xfrm>
            <a:off x="107504" y="1214422"/>
            <a:ext cx="8858280" cy="564357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7251"/>
            <a:ext cx="7886700" cy="4632722"/>
          </a:xfrm>
        </p:spPr>
        <p:txBody>
          <a:bodyPr>
            <a:normAutofit/>
          </a:bodyPr>
          <a:lstStyle/>
          <a:p>
            <a:pPr marL="0" indent="0" algn="ctr">
              <a:buNone/>
            </a:pPr>
            <a:r>
              <a:rPr lang="ar-SA" sz="5400" dirty="0">
                <a:solidFill>
                  <a:srgbClr val="FF0000"/>
                </a:solidFill>
              </a:rPr>
              <a:t>انتهى العرض</a:t>
            </a:r>
            <a:endParaRPr lang="en-US" sz="5400" dirty="0">
              <a:solidFill>
                <a:srgbClr val="FF0000"/>
              </a:solidFill>
            </a:endParaRPr>
          </a:p>
          <a:p>
            <a:pPr marL="0" indent="0" algn="ctr">
              <a:buNone/>
            </a:pPr>
            <a:endParaRPr lang="en-US" sz="5400" dirty="0">
              <a:solidFill>
                <a:srgbClr val="FF0000"/>
              </a:solidFill>
            </a:endParaRPr>
          </a:p>
          <a:p>
            <a:pPr marL="0" indent="0" algn="ctr">
              <a:buNone/>
            </a:pPr>
            <a:r>
              <a:rPr lang="ar-SA" sz="5400" dirty="0">
                <a:solidFill>
                  <a:srgbClr val="FF0000"/>
                </a:solidFill>
              </a:rPr>
              <a:t> </a:t>
            </a: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en-US" sz="5400"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60648"/>
            <a:ext cx="9144000" cy="6408712"/>
          </a:xfrm>
          <a:prstGeom prst="rect">
            <a:avLst/>
          </a:prstGeom>
        </p:spPr>
      </p:pic>
    </p:spTree>
    <p:extLst>
      <p:ext uri="{BB962C8B-B14F-4D97-AF65-F5344CB8AC3E}">
        <p14:creationId xmlns:p14="http://schemas.microsoft.com/office/powerpoint/2010/main" val="3403715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dirty="0"/>
              <a:t>الوحدة الثانية </a:t>
            </a:r>
          </a:p>
        </p:txBody>
      </p:sp>
      <p:sp>
        <p:nvSpPr>
          <p:cNvPr id="3" name="عنوان فرعي 2"/>
          <p:cNvSpPr>
            <a:spLocks noGrp="1"/>
          </p:cNvSpPr>
          <p:nvPr>
            <p:ph type="subTitle" idx="1"/>
          </p:nvPr>
        </p:nvSpPr>
        <p:spPr/>
        <p:txBody>
          <a:bodyPr>
            <a:normAutofit/>
          </a:bodyPr>
          <a:lstStyle/>
          <a:p>
            <a:pPr algn="ctr"/>
            <a:r>
              <a:rPr lang="ar-SA" sz="2400" b="1" dirty="0">
                <a:solidFill>
                  <a:srgbClr val="00B050"/>
                </a:solidFill>
              </a:rPr>
              <a:t>الموضوع الأول </a:t>
            </a:r>
          </a:p>
          <a:p>
            <a:pPr algn="ctr"/>
            <a:r>
              <a:rPr lang="ar-SA" sz="2400" b="1" dirty="0">
                <a:solidFill>
                  <a:srgbClr val="00B050"/>
                </a:solidFill>
              </a:rPr>
              <a:t>المؤسسات في مجتمعك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LB" b="1" dirty="0">
                <a:solidFill>
                  <a:srgbClr val="00B050"/>
                </a:solidFill>
              </a:rPr>
              <a:t>الموضوع (1): المؤسّسات في مجتمعك</a:t>
            </a:r>
            <a:endParaRPr lang="ar-SA" b="1" dirty="0">
              <a:solidFill>
                <a:srgbClr val="00B050"/>
              </a:solidFill>
            </a:endParaRPr>
          </a:p>
        </p:txBody>
      </p:sp>
      <p:sp>
        <p:nvSpPr>
          <p:cNvPr id="3" name="عنصر نائب للمحتوى 2"/>
          <p:cNvSpPr>
            <a:spLocks noGrp="1"/>
          </p:cNvSpPr>
          <p:nvPr>
            <p:ph idx="1"/>
          </p:nvPr>
        </p:nvSpPr>
        <p:spPr>
          <a:xfrm>
            <a:off x="0" y="1600200"/>
            <a:ext cx="7884368" cy="4900634"/>
          </a:xfrm>
        </p:spPr>
        <p:txBody>
          <a:bodyPr>
            <a:normAutofit/>
          </a:bodyPr>
          <a:lstStyle/>
          <a:p>
            <a:pPr algn="just" rtl="1"/>
            <a:endParaRPr lang="en-US" sz="2400" b="1" dirty="0">
              <a:solidFill>
                <a:srgbClr val="FF0000"/>
              </a:solidFill>
            </a:endParaRPr>
          </a:p>
          <a:p>
            <a:pPr algn="just" rtl="1"/>
            <a:r>
              <a:rPr lang="ar-LB" sz="2400" b="1" dirty="0">
                <a:solidFill>
                  <a:srgbClr val="00B050"/>
                </a:solidFill>
              </a:rPr>
              <a:t>الأهداف التدريبية</a:t>
            </a:r>
            <a:endParaRPr lang="en-US" sz="2400" b="1" dirty="0">
              <a:solidFill>
                <a:srgbClr val="00B050"/>
              </a:solidFill>
            </a:endParaRPr>
          </a:p>
          <a:p>
            <a:pPr algn="just" rtl="1">
              <a:buNone/>
            </a:pPr>
            <a:endParaRPr lang="en-US" sz="2400" b="1" dirty="0"/>
          </a:p>
          <a:p>
            <a:pPr marL="971550" lvl="1" indent="-514350" algn="just" rtl="1">
              <a:buFont typeface="+mj-lt"/>
              <a:buAutoNum type="arabicPeriod"/>
            </a:pPr>
            <a:r>
              <a:rPr lang="ar-LB" sz="2400" b="1" dirty="0"/>
              <a:t>تحديد أنواع المؤسسات المختلفة الموجودة في المجتمع وأهميتها في تأمين السلع والوظائف.</a:t>
            </a:r>
            <a:endParaRPr lang="en-US" sz="2400" b="1" dirty="0"/>
          </a:p>
          <a:p>
            <a:pPr marL="971550" lvl="1" indent="-514350" algn="just" rtl="1">
              <a:buFont typeface="+mj-lt"/>
              <a:buAutoNum type="arabicPeriod"/>
            </a:pPr>
            <a:r>
              <a:rPr lang="ar-LB" sz="2400" b="1" dirty="0"/>
              <a:t>تحديد مفهوم المؤسسة الخضراء وأنواعها وإعطاء أمثلة عنها محلية وإقليمية.</a:t>
            </a:r>
            <a:endParaRPr lang="en-US" sz="2400" b="1" dirty="0"/>
          </a:p>
          <a:p>
            <a:pPr marL="971550" lvl="1" indent="-514350" algn="just" rtl="1">
              <a:buFont typeface="+mj-lt"/>
              <a:buAutoNum type="arabicPeriod"/>
            </a:pPr>
            <a:r>
              <a:rPr lang="ar-LB" sz="2400" b="1" dirty="0"/>
              <a:t>فهم الأشكال المختلفة للمؤسسات الاجتماعية ومدى ملاءمتها للريادة الاجتماعية.</a:t>
            </a:r>
            <a:br>
              <a:rPr lang="ar-LB" sz="2400" b="1" dirty="0"/>
            </a:br>
            <a:r>
              <a:rPr lang="ar-LB" sz="2400" b="1" dirty="0"/>
              <a:t> </a:t>
            </a:r>
            <a:endParaRPr lang="en-US" sz="2400" b="1" dirty="0"/>
          </a:p>
          <a:p>
            <a:pPr algn="just" rtl="1">
              <a:buNone/>
            </a:pPr>
            <a:endParaRPr lang="ar-SA"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أمثلة عن المؤسسات الصغيرة</a:t>
            </a:r>
          </a:p>
        </p:txBody>
      </p:sp>
      <p:graphicFrame>
        <p:nvGraphicFramePr>
          <p:cNvPr id="6" name="جدول 5"/>
          <p:cNvGraphicFramePr>
            <a:graphicFrameLocks noGrp="1"/>
          </p:cNvGraphicFramePr>
          <p:nvPr/>
        </p:nvGraphicFramePr>
        <p:xfrm>
          <a:off x="214282" y="1285860"/>
          <a:ext cx="8786874" cy="5406578"/>
        </p:xfrm>
        <a:graphic>
          <a:graphicData uri="http://schemas.openxmlformats.org/drawingml/2006/table">
            <a:tbl>
              <a:tblPr rtl="1"/>
              <a:tblGrid>
                <a:gridCol w="4192094">
                  <a:extLst>
                    <a:ext uri="{9D8B030D-6E8A-4147-A177-3AD203B41FA5}">
                      <a16:colId xmlns:a16="http://schemas.microsoft.com/office/drawing/2014/main" val="20000"/>
                    </a:ext>
                  </a:extLst>
                </a:gridCol>
                <a:gridCol w="4594780">
                  <a:extLst>
                    <a:ext uri="{9D8B030D-6E8A-4147-A177-3AD203B41FA5}">
                      <a16:colId xmlns:a16="http://schemas.microsoft.com/office/drawing/2014/main" val="20001"/>
                    </a:ext>
                  </a:extLst>
                </a:gridCol>
              </a:tblGrid>
              <a:tr h="356042">
                <a:tc>
                  <a:txBody>
                    <a:bodyPr/>
                    <a:lstStyle/>
                    <a:p>
                      <a:pPr algn="r" rtl="1">
                        <a:lnSpc>
                          <a:spcPct val="80000"/>
                        </a:lnSpc>
                        <a:spcAft>
                          <a:spcPts val="0"/>
                        </a:spcAft>
                      </a:pPr>
                      <a:r>
                        <a:rPr lang="ar-LB" sz="2400" b="1" u="sng" dirty="0">
                          <a:solidFill>
                            <a:srgbClr val="FF0000"/>
                          </a:solidFill>
                          <a:latin typeface="Tahoma"/>
                          <a:ea typeface="Times New Roman"/>
                          <a:cs typeface="Simplified Arabic"/>
                        </a:rPr>
                        <a:t>المؤسسات التصنيعية</a:t>
                      </a:r>
                      <a:endParaRPr lang="en-US" sz="2400" b="1" u="sng" dirty="0">
                        <a:solidFill>
                          <a:srgbClr val="FF0000"/>
                        </a:solidFill>
                        <a:latin typeface="Times New Roman"/>
                        <a:ea typeface="Times New Roman"/>
                      </a:endParaRPr>
                    </a:p>
                  </a:txBody>
                  <a:tcPr marL="67650" marR="67650" marT="0" marB="0">
                    <a:lnL>
                      <a:noFill/>
                    </a:lnL>
                    <a:lnR>
                      <a:noFill/>
                    </a:lnR>
                    <a:lnT>
                      <a:noFill/>
                    </a:lnT>
                    <a:lnB>
                      <a:noFill/>
                    </a:lnB>
                  </a:tcPr>
                </a:tc>
                <a:tc>
                  <a:txBody>
                    <a:bodyPr/>
                    <a:lstStyle/>
                    <a:p>
                      <a:pPr algn="r" rtl="1">
                        <a:lnSpc>
                          <a:spcPct val="80000"/>
                        </a:lnSpc>
                        <a:spcAft>
                          <a:spcPts val="0"/>
                        </a:spcAft>
                      </a:pPr>
                      <a:r>
                        <a:rPr lang="ar-LB" sz="2400" b="1" u="sng" dirty="0">
                          <a:solidFill>
                            <a:srgbClr val="FF0000"/>
                          </a:solidFill>
                          <a:latin typeface="Tahoma"/>
                          <a:ea typeface="Times New Roman"/>
                          <a:cs typeface="Simplified Arabic"/>
                        </a:rPr>
                        <a:t>تجارة الجملة</a:t>
                      </a:r>
                      <a:endParaRPr lang="en-US" sz="2400" b="1" u="sng" dirty="0">
                        <a:solidFill>
                          <a:srgbClr val="FF0000"/>
                        </a:solidFill>
                        <a:latin typeface="Times New Roman"/>
                        <a:ea typeface="Times New Roman"/>
                      </a:endParaRPr>
                    </a:p>
                  </a:txBody>
                  <a:tcPr marL="67650" marR="67650" marT="0" marB="0">
                    <a:lnL>
                      <a:noFill/>
                    </a:lnL>
                    <a:lnR>
                      <a:noFill/>
                    </a:lnR>
                    <a:lnT>
                      <a:noFill/>
                    </a:lnT>
                    <a:lnB>
                      <a:noFill/>
                    </a:lnB>
                  </a:tcPr>
                </a:tc>
                <a:extLst>
                  <a:ext uri="{0D108BD9-81ED-4DB2-BD59-A6C34878D82A}">
                    <a16:rowId xmlns:a16="http://schemas.microsoft.com/office/drawing/2014/main" val="10000"/>
                  </a:ext>
                </a:extLst>
              </a:tr>
              <a:tr h="4787494">
                <a:tc>
                  <a:txBody>
                    <a:bodyPr/>
                    <a:lstStyle/>
                    <a:p>
                      <a:pPr algn="r" rtl="1">
                        <a:lnSpc>
                          <a:spcPct val="80000"/>
                        </a:lnSpc>
                        <a:spcAft>
                          <a:spcPts val="0"/>
                        </a:spcAft>
                      </a:pPr>
                      <a:r>
                        <a:rPr lang="ar-LB" sz="2400" b="1" dirty="0">
                          <a:latin typeface="Times New Roman"/>
                          <a:ea typeface="Times New Roman"/>
                          <a:cs typeface="Simplified Arabic"/>
                        </a:rPr>
                        <a:t>1-  المأكولات والمنتجات </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2-  مصنّعو التبغ</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3-  منتجات مصانع النسيج</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4-  العدة والمنتجات التامة الصنع الأخرى</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5-  المنتجات الخشبية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6-  الأثاث والملحقات</a:t>
                      </a:r>
                      <a:endParaRPr lang="en-US" sz="2400" b="1" dirty="0">
                        <a:latin typeface="Times New Roman"/>
                        <a:ea typeface="Times New Roman"/>
                      </a:endParaRPr>
                    </a:p>
                    <a:p>
                      <a:pPr algn="r" rtl="1">
                        <a:lnSpc>
                          <a:spcPct val="80000"/>
                        </a:lnSpc>
                        <a:spcAft>
                          <a:spcPts val="0"/>
                        </a:spcAft>
                      </a:pPr>
                      <a:r>
                        <a:rPr lang="en-US" sz="2400" b="1" dirty="0">
                          <a:latin typeface="Simplified Arabic"/>
                          <a:ea typeface="Times New Roman"/>
                        </a:rPr>
                        <a:t> </a:t>
                      </a:r>
                      <a:endParaRPr lang="en-US" sz="2400" b="1" dirty="0">
                        <a:latin typeface="Times New Roman"/>
                        <a:ea typeface="Times New Roman"/>
                      </a:endParaRPr>
                    </a:p>
                    <a:p>
                      <a:pPr algn="r" rtl="1">
                        <a:lnSpc>
                          <a:spcPct val="80000"/>
                        </a:lnSpc>
                        <a:spcBef>
                          <a:spcPts val="600"/>
                        </a:spcBef>
                        <a:spcAft>
                          <a:spcPts val="0"/>
                        </a:spcAft>
                      </a:pPr>
                      <a:r>
                        <a:rPr lang="ar-LB" sz="2400" b="1" u="sng" dirty="0">
                          <a:solidFill>
                            <a:srgbClr val="FF0000"/>
                          </a:solidFill>
                          <a:latin typeface="Times New Roman"/>
                          <a:ea typeface="Times New Roman"/>
                          <a:cs typeface="Simplified Arabic"/>
                        </a:rPr>
                        <a:t>تجارة التجزئة</a:t>
                      </a:r>
                      <a:endParaRPr lang="en-US" sz="2400" b="1" u="sng" dirty="0">
                        <a:solidFill>
                          <a:srgbClr val="FF0000"/>
                        </a:solidFill>
                        <a:latin typeface="Times New Roman"/>
                        <a:ea typeface="Times New Roman"/>
                      </a:endParaRPr>
                    </a:p>
                    <a:p>
                      <a:pPr marL="269240" indent="-269240" algn="r" rtl="1">
                        <a:lnSpc>
                          <a:spcPct val="80000"/>
                        </a:lnSpc>
                        <a:spcAft>
                          <a:spcPts val="0"/>
                        </a:spcAft>
                      </a:pPr>
                      <a:r>
                        <a:rPr lang="ar-LB" sz="2400" b="1" dirty="0">
                          <a:latin typeface="Times New Roman"/>
                          <a:ea typeface="Times New Roman"/>
                          <a:cs typeface="Simplified Arabic"/>
                        </a:rPr>
                        <a:t>1 - تُجّار أدوات البناء وإمدادات الحدائق ومنتجات الطاقة الشمسية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2- متاجر البضائع العامة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3- متاجر المأكولات</a:t>
                      </a:r>
                      <a:endParaRPr lang="en-US" sz="2400" b="1" dirty="0">
                        <a:latin typeface="Times New Roman"/>
                        <a:ea typeface="Times New Roman"/>
                      </a:endParaRPr>
                    </a:p>
                  </a:txBody>
                  <a:tcPr marL="67650" marR="67650" marT="0" marB="0">
                    <a:lnL>
                      <a:noFill/>
                    </a:lnL>
                    <a:lnR>
                      <a:noFill/>
                    </a:lnR>
                    <a:lnT>
                      <a:noFill/>
                    </a:lnT>
                    <a:lnB>
                      <a:noFill/>
                    </a:lnB>
                  </a:tcPr>
                </a:tc>
                <a:tc>
                  <a:txBody>
                    <a:bodyPr/>
                    <a:lstStyle/>
                    <a:p>
                      <a:pPr algn="r" rtl="1">
                        <a:lnSpc>
                          <a:spcPct val="80000"/>
                        </a:lnSpc>
                        <a:spcAft>
                          <a:spcPts val="0"/>
                        </a:spcAft>
                      </a:pPr>
                      <a:r>
                        <a:rPr lang="ar-LB" sz="2400" b="1" dirty="0">
                          <a:latin typeface="Times New Roman"/>
                          <a:ea typeface="Times New Roman"/>
                          <a:cs typeface="Simplified Arabic"/>
                        </a:rPr>
                        <a:t>1- تُجّار السيارات ومحطات الوقود</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2- متاجر العدة والمواد الإضافية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3- </a:t>
                      </a:r>
                      <a:r>
                        <a:rPr lang="ar-LB" sz="2400" b="1" dirty="0" err="1">
                          <a:latin typeface="Times New Roman"/>
                          <a:ea typeface="Times New Roman"/>
                          <a:cs typeface="Simplified Arabic"/>
                        </a:rPr>
                        <a:t>الآثات</a:t>
                      </a:r>
                      <a:r>
                        <a:rPr lang="ar-LB" sz="2400" b="1" dirty="0">
                          <a:latin typeface="Times New Roman"/>
                          <a:ea typeface="Times New Roman"/>
                          <a:cs typeface="Simplified Arabic"/>
                        </a:rPr>
                        <a:t> </a:t>
                      </a:r>
                      <a:r>
                        <a:rPr lang="ar-SA" sz="2400" b="1" dirty="0">
                          <a:latin typeface="Times New Roman"/>
                          <a:ea typeface="Times New Roman"/>
                          <a:cs typeface="Simplified Arabic"/>
                        </a:rPr>
                        <a:t>و</a:t>
                      </a:r>
                      <a:r>
                        <a:rPr lang="ar-LB" sz="2400" b="1" dirty="0">
                          <a:latin typeface="Times New Roman"/>
                          <a:ea typeface="Times New Roman"/>
                          <a:cs typeface="Simplified Arabic"/>
                        </a:rPr>
                        <a:t>المفروشات والمعدّات المنزلية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4- منشآت المأكولات والمشروبات</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5- متاجر البيع المتنوّع الأخرى</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6- التجارة بالجملة (بالسلع الدائمة)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7- التجارة بالجملة (بالسلع غير الدائمة)</a:t>
                      </a:r>
                      <a:endParaRPr lang="ar-SA" sz="2400" b="1" dirty="0">
                        <a:latin typeface="Times New Roman"/>
                        <a:ea typeface="Times New Roman"/>
                        <a:cs typeface="Simplified Arabic"/>
                      </a:endParaRPr>
                    </a:p>
                    <a:p>
                      <a:pPr algn="r" rtl="1">
                        <a:lnSpc>
                          <a:spcPct val="80000"/>
                        </a:lnSpc>
                        <a:spcAft>
                          <a:spcPts val="0"/>
                        </a:spcAft>
                      </a:pPr>
                      <a:endParaRPr lang="en-US" sz="2400" b="1" dirty="0">
                        <a:latin typeface="Times New Roman"/>
                        <a:ea typeface="Times New Roman"/>
                      </a:endParaRPr>
                    </a:p>
                    <a:p>
                      <a:pPr algn="r" rtl="1">
                        <a:lnSpc>
                          <a:spcPct val="80000"/>
                        </a:lnSpc>
                        <a:spcBef>
                          <a:spcPts val="600"/>
                        </a:spcBef>
                        <a:spcAft>
                          <a:spcPts val="0"/>
                        </a:spcAft>
                      </a:pPr>
                      <a:r>
                        <a:rPr lang="ar-LB" sz="2400" b="1" u="sng" dirty="0">
                          <a:solidFill>
                            <a:srgbClr val="FF0000"/>
                          </a:solidFill>
                          <a:latin typeface="Tahoma"/>
                          <a:ea typeface="Times New Roman"/>
                          <a:cs typeface="Simplified Arabic"/>
                        </a:rPr>
                        <a:t>الخدمات</a:t>
                      </a:r>
                      <a:endParaRPr lang="en-US" sz="2400" b="1" u="sng" dirty="0">
                        <a:solidFill>
                          <a:srgbClr val="FF0000"/>
                        </a:solidFill>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1- الفنادق والنزل والمخيّمات وأماكن الإقامة الأخرى</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2- خدمات </a:t>
                      </a:r>
                      <a:r>
                        <a:rPr lang="ar-LB" sz="2400" b="1" dirty="0" err="1">
                          <a:latin typeface="Times New Roman"/>
                          <a:ea typeface="Times New Roman"/>
                          <a:cs typeface="Simplified Arabic"/>
                        </a:rPr>
                        <a:t>وكاراجات</a:t>
                      </a:r>
                      <a:r>
                        <a:rPr lang="ar-LB" sz="2400" b="1" dirty="0">
                          <a:latin typeface="Times New Roman"/>
                          <a:ea typeface="Times New Roman"/>
                          <a:cs typeface="Simplified Arabic"/>
                        </a:rPr>
                        <a:t> تصليح السيارات</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3- الخدمات الشخصية</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4- خدمات الترفيه والاستجمام</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5- خدمات الأعمال</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6- خدمات إنتاج الأفلام والتصوير</a:t>
                      </a:r>
                      <a:endParaRPr lang="en-US" sz="2400" b="1" dirty="0">
                        <a:latin typeface="Times New Roman"/>
                        <a:ea typeface="Times New Roman"/>
                      </a:endParaRPr>
                    </a:p>
                    <a:p>
                      <a:pPr algn="r" rtl="1">
                        <a:lnSpc>
                          <a:spcPct val="80000"/>
                        </a:lnSpc>
                        <a:spcAft>
                          <a:spcPts val="0"/>
                        </a:spcAft>
                      </a:pPr>
                      <a:r>
                        <a:rPr lang="ar-LB" sz="2400" b="1" dirty="0">
                          <a:latin typeface="Times New Roman"/>
                          <a:ea typeface="Times New Roman"/>
                          <a:cs typeface="Simplified Arabic"/>
                        </a:rPr>
                        <a:t>7- تنظيم الفعاليات</a:t>
                      </a:r>
                      <a:endParaRPr lang="en-US" sz="2400" b="1" dirty="0">
                        <a:latin typeface="Times New Roman"/>
                        <a:ea typeface="Times New Roman"/>
                      </a:endParaRPr>
                    </a:p>
                  </a:txBody>
                  <a:tcPr marL="67650" marR="67650" marT="0" marB="0">
                    <a:lnL>
                      <a:noFill/>
                    </a:lnL>
                    <a:lnR>
                      <a:noFill/>
                    </a:lnR>
                    <a:lnT>
                      <a:noFill/>
                    </a:lnT>
                    <a:lnB>
                      <a:noFill/>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6000" b="1" dirty="0">
                <a:solidFill>
                  <a:srgbClr val="00B050"/>
                </a:solidFill>
              </a:rPr>
              <a:t>المؤسسة الخضراء</a:t>
            </a:r>
          </a:p>
        </p:txBody>
      </p:sp>
      <p:sp>
        <p:nvSpPr>
          <p:cNvPr id="3" name="عنصر نائب للمحتوى 2"/>
          <p:cNvSpPr>
            <a:spLocks noGrp="1"/>
          </p:cNvSpPr>
          <p:nvPr>
            <p:ph idx="1"/>
          </p:nvPr>
        </p:nvSpPr>
        <p:spPr>
          <a:xfrm>
            <a:off x="0" y="1600200"/>
            <a:ext cx="7164288" cy="4972072"/>
          </a:xfrm>
        </p:spPr>
        <p:txBody>
          <a:bodyPr>
            <a:normAutofit/>
          </a:bodyPr>
          <a:lstStyle/>
          <a:p>
            <a:pPr algn="just" rtl="1">
              <a:buNone/>
            </a:pPr>
            <a:r>
              <a:rPr lang="ar-SA" sz="2400" b="1" dirty="0">
                <a:solidFill>
                  <a:srgbClr val="00B050"/>
                </a:solidFill>
              </a:rPr>
              <a:t>المؤسسة الخضراء </a:t>
            </a:r>
            <a:r>
              <a:rPr lang="ar-SA" sz="2400" dirty="0"/>
              <a:t>هو جني المال أو تحقيق المنفعة الاجتماعية من خلال المحافظة على نوعية البيئة أو إحيائها وتفادي أي أذى قد يلحق بالبيئة في المستقبل.</a:t>
            </a:r>
            <a:endParaRPr lang="en-US" sz="2400" dirty="0"/>
          </a:p>
          <a:p>
            <a:pPr algn="just" rtl="1">
              <a:buNone/>
            </a:pPr>
            <a:r>
              <a:rPr lang="ar-SA" sz="2400" b="1" dirty="0">
                <a:solidFill>
                  <a:srgbClr val="00B050"/>
                </a:solidFill>
              </a:rPr>
              <a:t>المؤسسات الخضراء:</a:t>
            </a:r>
            <a:endParaRPr lang="en-US" sz="2400" b="1" dirty="0">
              <a:solidFill>
                <a:srgbClr val="00B050"/>
              </a:solidFill>
            </a:endParaRPr>
          </a:p>
          <a:p>
            <a:pPr lvl="0" algn="just" rtl="1"/>
            <a:r>
              <a:rPr lang="ar-SA" sz="2400" dirty="0"/>
              <a:t>تخفّض من استهلاك الطاقة والمواد الخام</a:t>
            </a:r>
            <a:endParaRPr lang="en-US" sz="2400" dirty="0"/>
          </a:p>
          <a:p>
            <a:pPr lvl="0" algn="just" rtl="1"/>
            <a:r>
              <a:rPr lang="ar-SA" sz="2400" dirty="0"/>
              <a:t>تحدّ من </a:t>
            </a:r>
            <a:r>
              <a:rPr lang="ar-SA" sz="2400" dirty="0" err="1"/>
              <a:t>إنبعاثات</a:t>
            </a:r>
            <a:r>
              <a:rPr lang="ar-SA" sz="2400" dirty="0"/>
              <a:t> غازات الدفيئة</a:t>
            </a:r>
            <a:endParaRPr lang="en-US" sz="2400" dirty="0"/>
          </a:p>
          <a:p>
            <a:pPr lvl="0" algn="just" rtl="1"/>
            <a:r>
              <a:rPr lang="ar-SA" sz="2400" dirty="0"/>
              <a:t>تقلّل من النفايات والتلوث</a:t>
            </a:r>
            <a:endParaRPr lang="en-US" sz="2400" dirty="0"/>
          </a:p>
          <a:p>
            <a:pPr lvl="0" algn="just" rtl="1"/>
            <a:r>
              <a:rPr lang="ar-SA" sz="2400" dirty="0"/>
              <a:t>تحمي وتحيي المنظومات البيئية</a:t>
            </a:r>
            <a:endParaRPr lang="en-US" sz="2400" dirty="0"/>
          </a:p>
          <a:p>
            <a:pPr algn="just" rtl="1">
              <a:buNone/>
            </a:pPr>
            <a:endParaRPr lang="ar-SA"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أنواع المؤسسات الخضراء</a:t>
            </a:r>
          </a:p>
        </p:txBody>
      </p:sp>
      <p:sp>
        <p:nvSpPr>
          <p:cNvPr id="3" name="عنصر نائب للمحتوى 2"/>
          <p:cNvSpPr>
            <a:spLocks noGrp="1"/>
          </p:cNvSpPr>
          <p:nvPr>
            <p:ph idx="1"/>
          </p:nvPr>
        </p:nvSpPr>
        <p:spPr>
          <a:xfrm>
            <a:off x="457200" y="1600200"/>
            <a:ext cx="6923112" cy="4900634"/>
          </a:xfrm>
        </p:spPr>
        <p:txBody>
          <a:bodyPr>
            <a:noAutofit/>
          </a:bodyPr>
          <a:lstStyle/>
          <a:p>
            <a:pPr algn="just" rtl="1">
              <a:buNone/>
            </a:pPr>
            <a:r>
              <a:rPr lang="ar-SA" sz="2400" b="1" dirty="0"/>
              <a:t>1- </a:t>
            </a:r>
            <a:r>
              <a:rPr lang="ar-SA" sz="2400" b="1" dirty="0">
                <a:solidFill>
                  <a:srgbClr val="00B050"/>
                </a:solidFill>
              </a:rPr>
              <a:t>مؤسسات بأساليب عمل خضراء</a:t>
            </a:r>
            <a:endParaRPr lang="en-US" sz="2400" dirty="0">
              <a:solidFill>
                <a:srgbClr val="00B050"/>
              </a:solidFill>
            </a:endParaRPr>
          </a:p>
          <a:p>
            <a:pPr algn="just" rtl="1">
              <a:buNone/>
            </a:pPr>
            <a:r>
              <a:rPr lang="ar-SA" sz="2400" dirty="0"/>
              <a:t>أمثلة: مؤسسات تستخدم المصابيح/اللمبات </a:t>
            </a:r>
            <a:r>
              <a:rPr lang="ar-SA" sz="2400" dirty="0" err="1"/>
              <a:t>الكفوءة</a:t>
            </a:r>
            <a:r>
              <a:rPr lang="ar-SA" sz="2400" dirty="0"/>
              <a:t>، وإعادة التدوير، والتحكم بدرجة حرارة المكاتب والإنارة عن طريق استخدام </a:t>
            </a:r>
            <a:r>
              <a:rPr lang="ar-SA" sz="2400" dirty="0" err="1"/>
              <a:t>كواشف</a:t>
            </a:r>
            <a:r>
              <a:rPr lang="ar-SA" sz="2400" dirty="0"/>
              <a:t> الحركة</a:t>
            </a:r>
            <a:endParaRPr lang="en-US" sz="2400" dirty="0"/>
          </a:p>
          <a:p>
            <a:pPr algn="just" rtl="1">
              <a:buNone/>
            </a:pPr>
            <a:r>
              <a:rPr lang="ar-SA" sz="2400" b="1" dirty="0"/>
              <a:t>2- </a:t>
            </a:r>
            <a:r>
              <a:rPr lang="ar-SA" sz="2400" b="1" dirty="0">
                <a:solidFill>
                  <a:srgbClr val="00B050"/>
                </a:solidFill>
              </a:rPr>
              <a:t>مؤسسات بمخرجات خضراء</a:t>
            </a:r>
            <a:endParaRPr lang="en-US" sz="2400" dirty="0">
              <a:solidFill>
                <a:srgbClr val="00B050"/>
              </a:solidFill>
            </a:endParaRPr>
          </a:p>
          <a:p>
            <a:pPr algn="just" rtl="1">
              <a:buNone/>
            </a:pPr>
            <a:r>
              <a:rPr lang="ar-SA" sz="2400" dirty="0"/>
              <a:t>أمثلة: مؤسسات تنتج الألواح الشمسية، ومواد البناء الطبيعية</a:t>
            </a:r>
            <a:endParaRPr lang="en-US" sz="2400" dirty="0"/>
          </a:p>
          <a:p>
            <a:pPr algn="just" rtl="1">
              <a:buNone/>
            </a:pPr>
            <a:r>
              <a:rPr lang="ar-SA" sz="2400" b="1" dirty="0"/>
              <a:t>3- </a:t>
            </a:r>
            <a:r>
              <a:rPr lang="ar-SA" sz="2400" b="1" dirty="0">
                <a:solidFill>
                  <a:srgbClr val="00B050"/>
                </a:solidFill>
              </a:rPr>
              <a:t>مؤسسات بأساليب عمل خضراء ومخرجات خضراء</a:t>
            </a:r>
            <a:endParaRPr lang="en-US" sz="2400" dirty="0">
              <a:solidFill>
                <a:srgbClr val="00B050"/>
              </a:solidFill>
            </a:endParaRPr>
          </a:p>
          <a:p>
            <a:pPr algn="just" rtl="1">
              <a:buNone/>
            </a:pPr>
            <a:r>
              <a:rPr lang="ar-SA" sz="2400" dirty="0"/>
              <a:t>مثال: مؤسسة إعادة تدوير من خلال استخدام الطاقة الشمسية</a:t>
            </a:r>
            <a:endParaRPr lang="en-US" sz="2400" dirty="0"/>
          </a:p>
          <a:p>
            <a:pPr algn="just" rtl="1">
              <a:buNone/>
            </a:pPr>
            <a:r>
              <a:rPr lang="en-US" sz="2400" dirty="0"/>
              <a:t> </a:t>
            </a:r>
          </a:p>
          <a:p>
            <a:pPr algn="just" rtl="1"/>
            <a:endParaRPr lang="ar-SA"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0187"/>
            <a:ext cx="6347713" cy="1320800"/>
          </a:xfrm>
        </p:spPr>
        <p:txBody>
          <a:bodyPr>
            <a:normAutofit fontScale="90000"/>
          </a:bodyPr>
          <a:lstStyle/>
          <a:p>
            <a:pPr algn="ctr"/>
            <a:r>
              <a:rPr lang="ar-LB" b="1" dirty="0">
                <a:solidFill>
                  <a:srgbClr val="00B050"/>
                </a:solidFill>
              </a:rPr>
              <a:t> </a:t>
            </a:r>
            <a:br>
              <a:rPr lang="en-US" dirty="0">
                <a:solidFill>
                  <a:srgbClr val="00B050"/>
                </a:solidFill>
              </a:rPr>
            </a:br>
            <a:r>
              <a:rPr lang="ar-SA" b="1" dirty="0">
                <a:solidFill>
                  <a:srgbClr val="00B050"/>
                </a:solidFill>
              </a:rPr>
              <a:t>ورقة عمل (1)</a:t>
            </a:r>
            <a:r>
              <a:rPr lang="ar-LB" b="1" dirty="0">
                <a:solidFill>
                  <a:srgbClr val="00B050"/>
                </a:solidFill>
              </a:rPr>
              <a:t> </a:t>
            </a:r>
            <a:br>
              <a:rPr lang="en-US" b="1" dirty="0">
                <a:solidFill>
                  <a:srgbClr val="00B050"/>
                </a:solidFill>
              </a:rPr>
            </a:br>
            <a:r>
              <a:rPr lang="ar-LB" b="1" dirty="0">
                <a:solidFill>
                  <a:srgbClr val="00B050"/>
                </a:solidFill>
              </a:rPr>
              <a:t>زينه صعب </a:t>
            </a:r>
            <a:r>
              <a:rPr lang="ar-LB" b="1" dirty="0" err="1">
                <a:solidFill>
                  <a:srgbClr val="00B050"/>
                </a:solidFill>
              </a:rPr>
              <a:t>و</a:t>
            </a:r>
            <a:r>
              <a:rPr lang="ar-LB" b="1" dirty="0">
                <a:solidFill>
                  <a:srgbClr val="00B050"/>
                </a:solidFill>
              </a:rPr>
              <a:t>"شبكة نوايا"</a:t>
            </a:r>
            <a:br>
              <a:rPr lang="en-US" b="1" dirty="0">
                <a:solidFill>
                  <a:srgbClr val="00B050"/>
                </a:solidFill>
              </a:rPr>
            </a:br>
            <a:endParaRPr lang="ar-SA" b="1" dirty="0">
              <a:solidFill>
                <a:srgbClr val="00B050"/>
              </a:solidFill>
            </a:endParaRPr>
          </a:p>
        </p:txBody>
      </p:sp>
      <p:sp>
        <p:nvSpPr>
          <p:cNvPr id="3" name="عنصر نائب للمحتوى 2"/>
          <p:cNvSpPr>
            <a:spLocks noGrp="1"/>
          </p:cNvSpPr>
          <p:nvPr>
            <p:ph idx="1"/>
          </p:nvPr>
        </p:nvSpPr>
        <p:spPr>
          <a:xfrm>
            <a:off x="0" y="1600200"/>
            <a:ext cx="6588224" cy="5257800"/>
          </a:xfrm>
        </p:spPr>
        <p:txBody>
          <a:bodyPr>
            <a:normAutofit/>
          </a:bodyPr>
          <a:lstStyle/>
          <a:p>
            <a:pPr algn="just" rtl="1">
              <a:buNone/>
            </a:pPr>
            <a:r>
              <a:rPr lang="ar-SA" dirty="0"/>
              <a:t>   بعد أن أتمت زينه صعب البكالوريوس في العلوم السياسية والماجستير في التنمية الدولية من جامعات الولايات المتحدة، عملت في عدة مشاريع تنموية تعنى بتنمية وتمكين الشباب لدى إحدى هيئات الأمم المتحدة في نيويورك. ولكن بعد عدة أشهر أحست زينه أن ما تفعله لا يحقق لها الرضا التام وشعرت أن بإمكانها أن يكون لها أثر أكبر وفائدة أكثر لو عملت في مجال تنمية الشباب مباشرة على الأرض في وطنها لبنان</a:t>
            </a:r>
            <a:r>
              <a:rPr lang="en-US" dirty="0"/>
              <a:t>.</a:t>
            </a:r>
          </a:p>
          <a:p>
            <a:pPr algn="just" rtl="1">
              <a:buNone/>
            </a:pPr>
            <a:r>
              <a:rPr lang="ar-SA" dirty="0"/>
              <a:t>    وبعد العودة إلى لبنان قررت زينة أنها ترغب في إتاحة الفرص أمام الشباب المهمش الذي يملك طاقات ومواهب، ولكن تمنعه ظروفه الاجتماعية أو الاقتصادية </a:t>
            </a:r>
            <a:r>
              <a:rPr lang="ar-SA" dirty="0" err="1"/>
              <a:t>او</a:t>
            </a:r>
            <a:r>
              <a:rPr lang="ar-SA" dirty="0"/>
              <a:t> حتى المنطقة التي يسكن فيها من تطوير وتثقيف تلك المواهب ومن ثم الاستفادة منها في تحسين أوضاعه وتحقيق أحلامها.</a:t>
            </a:r>
            <a:endParaRPr lang="en-US" dirty="0"/>
          </a:p>
          <a:p>
            <a:pPr algn="just" rtl="1">
              <a:buNone/>
            </a:pP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a:solidFill>
                  <a:srgbClr val="00B050"/>
                </a:solidFill>
              </a:rPr>
              <a:t>ورقة عمل (1)</a:t>
            </a:r>
            <a:r>
              <a:rPr lang="ar-LB" b="1" dirty="0">
                <a:solidFill>
                  <a:srgbClr val="00B050"/>
                </a:solidFill>
              </a:rPr>
              <a:t> </a:t>
            </a:r>
            <a:br>
              <a:rPr lang="en-US" b="1" dirty="0">
                <a:solidFill>
                  <a:srgbClr val="00B050"/>
                </a:solidFill>
              </a:rPr>
            </a:br>
            <a:r>
              <a:rPr lang="ar-LB" b="1" dirty="0">
                <a:solidFill>
                  <a:srgbClr val="00B050"/>
                </a:solidFill>
              </a:rPr>
              <a:t>زينه صعب </a:t>
            </a:r>
            <a:r>
              <a:rPr lang="ar-LB" b="1" dirty="0" err="1">
                <a:solidFill>
                  <a:srgbClr val="00B050"/>
                </a:solidFill>
              </a:rPr>
              <a:t>و</a:t>
            </a:r>
            <a:r>
              <a:rPr lang="ar-LB" b="1" dirty="0">
                <a:solidFill>
                  <a:srgbClr val="00B050"/>
                </a:solidFill>
              </a:rPr>
              <a:t>"شبكة نوايا"</a:t>
            </a:r>
            <a:endParaRPr lang="ar-SA" dirty="0">
              <a:solidFill>
                <a:srgbClr val="00B050"/>
              </a:solidFill>
            </a:endParaRPr>
          </a:p>
        </p:txBody>
      </p:sp>
      <p:sp>
        <p:nvSpPr>
          <p:cNvPr id="3" name="عنصر نائب للمحتوى 2"/>
          <p:cNvSpPr>
            <a:spLocks noGrp="1"/>
          </p:cNvSpPr>
          <p:nvPr>
            <p:ph idx="1"/>
          </p:nvPr>
        </p:nvSpPr>
        <p:spPr>
          <a:xfrm>
            <a:off x="201311" y="2204864"/>
            <a:ext cx="7164288" cy="4900634"/>
          </a:xfrm>
        </p:spPr>
        <p:txBody>
          <a:bodyPr>
            <a:normAutofit lnSpcReduction="10000"/>
          </a:bodyPr>
          <a:lstStyle/>
          <a:p>
            <a:pPr algn="just" rtl="1">
              <a:buNone/>
            </a:pPr>
            <a:r>
              <a:rPr lang="ar-SA" sz="2400" dirty="0">
                <a:solidFill>
                  <a:schemeClr val="tx1"/>
                </a:solidFill>
              </a:rPr>
              <a:t>   وبناء على ذلك أسست زينه "شبكة نوايا" التي تسلّط الضوء على المواهب التي تعيش في ظروف صعبة وتقوم بتدريبهم وتشبيكهم مع مرشدين واختصاصيين يعملون في مجالات مناسبة من أجل صقل وتنمية تلك المواهب.</a:t>
            </a:r>
            <a:endParaRPr lang="en-US" sz="2400" dirty="0">
              <a:solidFill>
                <a:schemeClr val="tx1"/>
              </a:solidFill>
            </a:endParaRPr>
          </a:p>
          <a:p>
            <a:pPr algn="just" rtl="1">
              <a:buNone/>
            </a:pPr>
            <a:r>
              <a:rPr lang="ar-SA" sz="2400" dirty="0">
                <a:solidFill>
                  <a:schemeClr val="tx1"/>
                </a:solidFill>
              </a:rPr>
              <a:t>   وتهدف الشبكة إلى الوصول إلى حوالي مئة شاب وشابة في مختلف المناطق اللبنانية سنويا وإلى تدريبهم على المهارات الحياتية لزيادة ثقتهم بنفسهم وزيادة وعيهم وتمكينهم من اخذ المبادرات والتفكير في طرق للتغلب على الصعوبات. هذا بالإضافة طبعا إلى تشبيك كل منهم مع المرشد المناسب لمدة لا تقل عن ستة شهور وتسجيلهم في دورات تعنى بتنمية المواهب التي يتمتعون بها.</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79400"/>
            <a:ext cx="6347713" cy="1320800"/>
          </a:xfrm>
        </p:spPr>
        <p:txBody>
          <a:bodyPr>
            <a:normAutofit/>
          </a:bodyPr>
          <a:lstStyle/>
          <a:p>
            <a:pPr algn="ctr"/>
            <a:r>
              <a:rPr lang="ar-SA" b="1" dirty="0">
                <a:solidFill>
                  <a:srgbClr val="00B050"/>
                </a:solidFill>
              </a:rPr>
              <a:t>ورقة عمل (1)</a:t>
            </a:r>
            <a:r>
              <a:rPr lang="ar-LB" b="1" dirty="0">
                <a:solidFill>
                  <a:srgbClr val="00B050"/>
                </a:solidFill>
              </a:rPr>
              <a:t> </a:t>
            </a:r>
            <a:br>
              <a:rPr lang="en-US" b="1" dirty="0">
                <a:solidFill>
                  <a:srgbClr val="00B050"/>
                </a:solidFill>
              </a:rPr>
            </a:br>
            <a:r>
              <a:rPr lang="ar-LB" b="1" dirty="0">
                <a:solidFill>
                  <a:srgbClr val="00B050"/>
                </a:solidFill>
              </a:rPr>
              <a:t>زينه صعب </a:t>
            </a:r>
            <a:r>
              <a:rPr lang="ar-LB" b="1" dirty="0" err="1">
                <a:solidFill>
                  <a:srgbClr val="00B050"/>
                </a:solidFill>
              </a:rPr>
              <a:t>و</a:t>
            </a:r>
            <a:r>
              <a:rPr lang="ar-LB" b="1" dirty="0">
                <a:solidFill>
                  <a:srgbClr val="00B050"/>
                </a:solidFill>
              </a:rPr>
              <a:t>"شبكة نوايا"</a:t>
            </a:r>
            <a:endParaRPr lang="ar-SA" dirty="0">
              <a:solidFill>
                <a:srgbClr val="00B050"/>
              </a:solidFill>
            </a:endParaRPr>
          </a:p>
        </p:txBody>
      </p:sp>
      <p:sp>
        <p:nvSpPr>
          <p:cNvPr id="3" name="عنصر نائب للمحتوى 2"/>
          <p:cNvSpPr>
            <a:spLocks noGrp="1"/>
          </p:cNvSpPr>
          <p:nvPr>
            <p:ph idx="1"/>
          </p:nvPr>
        </p:nvSpPr>
        <p:spPr>
          <a:xfrm>
            <a:off x="0" y="1600200"/>
            <a:ext cx="8929718" cy="4972072"/>
          </a:xfrm>
        </p:spPr>
        <p:txBody>
          <a:bodyPr>
            <a:noAutofit/>
          </a:bodyPr>
          <a:lstStyle/>
          <a:p>
            <a:pPr algn="just" rtl="1">
              <a:buNone/>
            </a:pPr>
            <a:r>
              <a:rPr lang="ar-SA" sz="2000" dirty="0"/>
              <a:t>    وتستفيد شبكة نوايا بشكل كبير من تكنولوجيا المعلومات والاتصالات ومن الشبكة الالكترونية إذ أنها تنتج لكل شاب أو شابة لديهم موهبة ما فيلما قصيرا لا تتعدى مدته </a:t>
            </a:r>
            <a:r>
              <a:rPr lang="ar-SA" sz="2000" dirty="0" err="1"/>
              <a:t>ال</a:t>
            </a:r>
            <a:r>
              <a:rPr lang="ar-SA" sz="2000" dirty="0"/>
              <a:t> ٤٥ </a:t>
            </a:r>
            <a:r>
              <a:rPr lang="ar-SA" sz="2000" dirty="0" err="1"/>
              <a:t>الى</a:t>
            </a:r>
            <a:r>
              <a:rPr lang="ar-SA" sz="2000" dirty="0"/>
              <a:t> ٦٠ ثانية يبرز بإيقاع سريع ومشوق قصة كل موهبة. وتعرض هذه الأفلام القصيرة على موقع شبكة نوايا الذي أطلق في حزيران 2013 (</a:t>
            </a:r>
            <a:r>
              <a:rPr lang="en-US" sz="2000" dirty="0"/>
              <a:t>.(www.nawaya.org</a:t>
            </a:r>
            <a:r>
              <a:rPr lang="ar-SA" sz="2000" dirty="0"/>
              <a:t> ويستطيع المشاهد حين يدخل </a:t>
            </a:r>
            <a:r>
              <a:rPr lang="ar-SA" sz="2000" dirty="0" err="1"/>
              <a:t>الى</a:t>
            </a:r>
            <a:r>
              <a:rPr lang="ar-SA" sz="2000" dirty="0"/>
              <a:t> الموقع أن يختار المجال الذي يرغب أن يشاهد المواهب الموجودة فيه كالرياضة والتصميم والموسيقى الخ.  وعند مشاهدة أي فيلم يتيح الموقع للمتفرج عدة اختيارات: إما المساعدة على الترويج لتلك الموهبة أو تبنيها تماما،أو إعطائها فرصة عمل،أو تدريبها،أو طلب أن يصبح مرشدا لها. كما يمكن للمشاهد أن يتبرع عبر الموقع بأي مبلغ مالي يرغب </a:t>
            </a:r>
            <a:r>
              <a:rPr lang="ar-SA" sz="2000" dirty="0" err="1"/>
              <a:t>به</a:t>
            </a:r>
            <a:r>
              <a:rPr lang="ar-SA" sz="2000" dirty="0"/>
              <a:t> ليستخدم في تغطية جزء من مصاريف التدريب والدورات التي تقدمها نوايا لتطوير موهبة ذلك الشاب أو الشابة. ويعتبر هذا استخداما لطريقة تمويل جديدة تعرف بال "</a:t>
            </a:r>
            <a:r>
              <a:rPr lang="en-US" sz="2000" dirty="0"/>
              <a:t>Crowdfunding</a:t>
            </a:r>
            <a:r>
              <a:rPr lang="ar-SA" sz="2000" dirty="0"/>
              <a:t>" أو التمويل الجماعي أي تمويل مشروع ما عبر مبالغ صغيرة من عدد كبير من المانحين أو المستثمرين.</a:t>
            </a:r>
            <a:endParaRPr lang="en-US" sz="2000" dirty="0"/>
          </a:p>
          <a:p>
            <a:pPr algn="just" rtl="1">
              <a:buNone/>
            </a:pPr>
            <a:endParaRPr lang="ar-SA" sz="2000"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947</Words>
  <Application>Microsoft Office PowerPoint</Application>
  <PresentationFormat>On-screen Show (4:3)</PresentationFormat>
  <Paragraphs>101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Facet</vt:lpstr>
      <vt:lpstr>                                   برنامج كاب: تعرّف إلى عالم الأعمال KNOW ABOUT BUSINESS (KAB) ريادة الأعمال (1)</vt:lpstr>
      <vt:lpstr>الوحدة الثانية </vt:lpstr>
      <vt:lpstr>الموضوع (1): المؤسّسات في مجتمعك</vt:lpstr>
      <vt:lpstr>أمثلة عن المؤسسات الصغيرة</vt:lpstr>
      <vt:lpstr>المؤسسة الخضراء</vt:lpstr>
      <vt:lpstr>أنواع المؤسسات الخضراء</vt:lpstr>
      <vt:lpstr>  ورقة عمل (1)  زينه صعب و"شبكة نوايا" </vt:lpstr>
      <vt:lpstr>ورقة عمل (1)  زينه صعب و"شبكة نوايا"</vt:lpstr>
      <vt:lpstr>ورقة عمل (1)  زينه صعب و"شبكة نوايا"</vt:lpstr>
      <vt:lpstr>ورقة عمل (1)  زينه صعب و"شبكة نوايا"</vt:lpstr>
      <vt:lpstr>ورقة عمل (1)  زينه صعب و"شبكة نوايا"</vt:lpstr>
      <vt:lpstr>أوجه الاختلاف بين المؤسسات التجارية والمؤسسات الاجتماعية</vt:lpstr>
      <vt:lpstr>  ورقة عمل (2) المؤسسات الصغيرة المحلية </vt:lpstr>
      <vt:lpstr>تصنيف المؤسسات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الثانية </dc:title>
  <dc:creator>laptop center</dc:creator>
  <cp:lastModifiedBy>mohammad jallad PTUK</cp:lastModifiedBy>
  <cp:revision>4</cp:revision>
  <dcterms:created xsi:type="dcterms:W3CDTF">2018-07-06T08:47:13Z</dcterms:created>
  <dcterms:modified xsi:type="dcterms:W3CDTF">2021-10-22T13:10:09Z</dcterms:modified>
</cp:coreProperties>
</file>