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56" autoAdjust="0"/>
    <p:restoredTop sz="94660"/>
  </p:normalViewPr>
  <p:slideViewPr>
    <p:cSldViewPr snapToGrid="0">
      <p:cViewPr varScale="1">
        <p:scale>
          <a:sx n="47" d="100"/>
          <a:sy n="47" d="100"/>
        </p:scale>
        <p:origin x="7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424979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15354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140674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93541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326599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603B6D1-6AB9-4D38-B7BC-185C3800A955}"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47583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603B6D1-6AB9-4D38-B7BC-185C3800A955}" type="datetimeFigureOut">
              <a:rPr lang="ar-SA" smtClean="0"/>
              <a:t>14/07/1442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290860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603B6D1-6AB9-4D38-B7BC-185C3800A955}" type="datetimeFigureOut">
              <a:rPr lang="ar-SA" smtClean="0"/>
              <a:t>14/07/1442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315301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603B6D1-6AB9-4D38-B7BC-185C3800A955}" type="datetimeFigureOut">
              <a:rPr lang="ar-SA" smtClean="0"/>
              <a:t>14/07/1442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225372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03B6D1-6AB9-4D38-B7BC-185C3800A955}"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438376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03B6D1-6AB9-4D38-B7BC-185C3800A955}" type="datetimeFigureOut">
              <a:rPr lang="ar-SA" smtClean="0"/>
              <a:t>14/07/1442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54E8F0-D493-4C08-AE8F-A17F42F8A3EC}" type="slidenum">
              <a:rPr lang="ar-SA" smtClean="0"/>
              <a:t>‹#›</a:t>
            </a:fld>
            <a:endParaRPr lang="ar-SA"/>
          </a:p>
        </p:txBody>
      </p:sp>
    </p:spTree>
    <p:extLst>
      <p:ext uri="{BB962C8B-B14F-4D97-AF65-F5344CB8AC3E}">
        <p14:creationId xmlns:p14="http://schemas.microsoft.com/office/powerpoint/2010/main" val="242861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603B6D1-6AB9-4D38-B7BC-185C3800A955}" type="datetimeFigureOut">
              <a:rPr lang="ar-SA" smtClean="0"/>
              <a:t>14/07/1442</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054E8F0-D493-4C08-AE8F-A17F42F8A3EC}" type="slidenum">
              <a:rPr lang="ar-SA" smtClean="0"/>
              <a:t>‹#›</a:t>
            </a:fld>
            <a:endParaRPr lang="ar-SA"/>
          </a:p>
        </p:txBody>
      </p:sp>
    </p:spTree>
    <p:extLst>
      <p:ext uri="{BB962C8B-B14F-4D97-AF65-F5344CB8AC3E}">
        <p14:creationId xmlns:p14="http://schemas.microsoft.com/office/powerpoint/2010/main" val="1166312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pPr eaLnBrk="1" hangingPunct="1">
              <a:defRPr/>
            </a:pPr>
            <a:endParaRPr lang="en-US" altLang="ar-SA" sz="4000" b="1" dirty="0"/>
          </a:p>
        </p:txBody>
      </p:sp>
      <p:sp>
        <p:nvSpPr>
          <p:cNvPr id="59395" name="Rectangle 3"/>
          <p:cNvSpPr>
            <a:spLocks noGrp="1" noChangeArrowheads="1"/>
          </p:cNvSpPr>
          <p:nvPr>
            <p:ph type="body" idx="4294967295"/>
          </p:nvPr>
        </p:nvSpPr>
        <p:spPr/>
        <p:txBody>
          <a:bodyPr/>
          <a:lstStyle/>
          <a:p>
            <a:pPr algn="r" rtl="1" eaLnBrk="1" hangingPunct="1">
              <a:lnSpc>
                <a:spcPct val="90000"/>
              </a:lnSpc>
              <a:defRPr/>
            </a:pPr>
            <a:r>
              <a:rPr lang="ar-EG" altLang="zh-CN" b="1"/>
              <a:t>(2ـ2) الأخطار القابلة للتأمين ضد وقوعها:</a:t>
            </a:r>
            <a:endParaRPr lang="ar-EG" altLang="zh-CN"/>
          </a:p>
          <a:p>
            <a:pPr algn="r" rtl="1" eaLnBrk="1" hangingPunct="1">
              <a:lnSpc>
                <a:spcPct val="90000"/>
              </a:lnSpc>
              <a:defRPr/>
            </a:pPr>
            <a:r>
              <a:rPr lang="ar-EG" altLang="zh-CN"/>
              <a:t>لكي يكون الخطر قابلاً للتأمين يجب أن تتحقق فيه الشروط الآتية:</a:t>
            </a:r>
            <a:endParaRPr lang="ar-EG" altLang="zh-CN" b="1"/>
          </a:p>
          <a:p>
            <a:pPr algn="r" rtl="1" eaLnBrk="1" hangingPunct="1">
              <a:lnSpc>
                <a:spcPct val="90000"/>
              </a:lnSpc>
              <a:defRPr/>
            </a:pPr>
            <a:r>
              <a:rPr lang="ar-EG" altLang="zh-CN" b="1"/>
              <a:t>1 ـ أن يكون الخطر شيئاً احتمالياً:</a:t>
            </a:r>
            <a:endParaRPr lang="ar-EG" altLang="zh-CN"/>
          </a:p>
          <a:p>
            <a:pPr algn="r" rtl="1" eaLnBrk="1" hangingPunct="1">
              <a:lnSpc>
                <a:spcPct val="90000"/>
              </a:lnSpc>
              <a:defRPr/>
            </a:pPr>
            <a:r>
              <a:rPr lang="ar-EG" altLang="zh-CN"/>
              <a:t>	فالخطر المستحيل الوقوع لا توجد فائدة من التأمين ضده كذلك فإن الخطر المؤكد الوقوع تكون تكلفة التأمين ضده أكبر من الخسارة المحققة بوقوعه، إذ أن الأقساط الصافية وحدها يجب أن تتعادل مع الخسارة.</a:t>
            </a:r>
            <a:endParaRPr lang="ar-EG" altLang="zh-CN" b="1"/>
          </a:p>
          <a:p>
            <a:pPr algn="r" rtl="1" eaLnBrk="1" hangingPunct="1">
              <a:lnSpc>
                <a:spcPct val="90000"/>
              </a:lnSpc>
              <a:defRPr/>
            </a:pPr>
            <a:r>
              <a:rPr lang="ar-EG" altLang="zh-CN" b="1"/>
              <a:t>2 ـ ألا يكون الخطر شيئاً إرادياً بحتا:</a:t>
            </a:r>
            <a:endParaRPr lang="ar-EG" altLang="zh-CN"/>
          </a:p>
          <a:p>
            <a:pPr algn="r" rtl="1" eaLnBrk="1" hangingPunct="1">
              <a:lnSpc>
                <a:spcPct val="90000"/>
              </a:lnSpc>
              <a:defRPr/>
            </a:pPr>
            <a:r>
              <a:rPr lang="ar-EG" altLang="zh-CN"/>
              <a:t>وهذا الشرط نتيجة حتمية للشرط الأول، إذ أن وقوع الخطر إرادياً ينفي عنه صفة الاحتمال.</a:t>
            </a:r>
            <a:endParaRPr lang="en-US" altLang="ar-SA"/>
          </a:p>
        </p:txBody>
      </p:sp>
    </p:spTree>
    <p:extLst>
      <p:ext uri="{BB962C8B-B14F-4D97-AF65-F5344CB8AC3E}">
        <p14:creationId xmlns:p14="http://schemas.microsoft.com/office/powerpoint/2010/main" val="354515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60419" name="Rectangle 3"/>
          <p:cNvSpPr>
            <a:spLocks noGrp="1" noChangeArrowheads="1"/>
          </p:cNvSpPr>
          <p:nvPr>
            <p:ph type="body" idx="4294967295"/>
          </p:nvPr>
        </p:nvSpPr>
        <p:spPr/>
        <p:txBody>
          <a:bodyPr/>
          <a:lstStyle/>
          <a:p>
            <a:pPr algn="r" rtl="1" eaLnBrk="1" hangingPunct="1">
              <a:lnSpc>
                <a:spcPct val="80000"/>
              </a:lnSpc>
              <a:defRPr/>
            </a:pPr>
            <a:r>
              <a:rPr lang="ar-EG" altLang="zh-CN" b="1"/>
              <a:t>3ـ أن يكون الخطر قابلاً للقياس:</a:t>
            </a:r>
            <a:endParaRPr lang="ar-EG" altLang="zh-CN"/>
          </a:p>
          <a:p>
            <a:pPr algn="r" rtl="1" eaLnBrk="1" hangingPunct="1">
              <a:lnSpc>
                <a:spcPct val="80000"/>
              </a:lnSpc>
              <a:defRPr/>
            </a:pPr>
            <a:r>
              <a:rPr lang="ar-EG" altLang="zh-CN"/>
              <a:t>	ومعنى ذلك أن يتمكن المؤمن مقدماً من تقدير الخسائر التي تصيب الأشياء موضوع التأمين بسبب تحقق الخطر، وفي هذا المجال يكفي أن يكون الخطر قابلاً للقياس الإحصائي على الأقل حتى يمكن استخدام الأساليب الإحصائية في تقدير الخسارة المتوقعة بدقة معقولة.</a:t>
            </a:r>
            <a:endParaRPr lang="ar-EG" altLang="zh-CN" b="1"/>
          </a:p>
          <a:p>
            <a:pPr algn="r" rtl="1" eaLnBrk="1" hangingPunct="1">
              <a:lnSpc>
                <a:spcPct val="80000"/>
              </a:lnSpc>
              <a:defRPr/>
            </a:pPr>
            <a:r>
              <a:rPr lang="ar-EG" altLang="zh-CN" b="1"/>
              <a:t>4 ـ أن يكون الخطر هاماً بدرجة كافية:</a:t>
            </a:r>
            <a:endParaRPr lang="ar-EG" altLang="zh-CN"/>
          </a:p>
          <a:p>
            <a:pPr algn="r" rtl="1" eaLnBrk="1" hangingPunct="1">
              <a:lnSpc>
                <a:spcPct val="80000"/>
              </a:lnSpc>
              <a:defRPr/>
            </a:pPr>
            <a:r>
              <a:rPr lang="ar-EG" altLang="zh-CN"/>
              <a:t>فإذا كان الخطر قليل الأهمية تكون تكلفة التأمين ضده أعلى من الخسارة المادية التي تتحقق بوقوع الخطر.</a:t>
            </a:r>
            <a:endParaRPr lang="ar-EG" altLang="zh-CN" b="1"/>
          </a:p>
          <a:p>
            <a:pPr algn="r" rtl="1" eaLnBrk="1" hangingPunct="1">
              <a:lnSpc>
                <a:spcPct val="80000"/>
              </a:lnSpc>
              <a:defRPr/>
            </a:pPr>
            <a:r>
              <a:rPr lang="ar-EG" altLang="zh-CN" b="1"/>
              <a:t>5ـ ألا تكون تكاليف التامين باهظة:</a:t>
            </a:r>
            <a:endParaRPr lang="ar-EG" altLang="zh-CN"/>
          </a:p>
          <a:p>
            <a:pPr algn="r" rtl="1" eaLnBrk="1" hangingPunct="1">
              <a:lnSpc>
                <a:spcPct val="80000"/>
              </a:lnSpc>
              <a:defRPr/>
            </a:pPr>
            <a:r>
              <a:rPr lang="ar-EG" altLang="zh-CN"/>
              <a:t>أي يجب أن يكون قسط التأمين معقولاً وإلا انحصرت عمليات التأمين في فئة قليلة </a:t>
            </a:r>
            <a:endParaRPr lang="en-US" altLang="ar-SA"/>
          </a:p>
        </p:txBody>
      </p:sp>
    </p:spTree>
    <p:extLst>
      <p:ext uri="{BB962C8B-B14F-4D97-AF65-F5344CB8AC3E}">
        <p14:creationId xmlns:p14="http://schemas.microsoft.com/office/powerpoint/2010/main" val="2174602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pPr eaLnBrk="1" hangingPunct="1">
              <a:defRPr/>
            </a:pPr>
            <a:r>
              <a:rPr lang="ar-JO" altLang="zh-CN" sz="4000" b="1" dirty="0" smtClean="0"/>
              <a:t>  </a:t>
            </a:r>
            <a:endParaRPr lang="en-US" altLang="ar-SA" sz="4000" b="1" dirty="0"/>
          </a:p>
        </p:txBody>
      </p:sp>
      <p:sp>
        <p:nvSpPr>
          <p:cNvPr id="61443" name="Rectangle 3"/>
          <p:cNvSpPr>
            <a:spLocks noGrp="1" noChangeArrowheads="1"/>
          </p:cNvSpPr>
          <p:nvPr>
            <p:ph type="body" idx="4294967295"/>
          </p:nvPr>
        </p:nvSpPr>
        <p:spPr/>
        <p:txBody>
          <a:bodyPr>
            <a:normAutofit lnSpcReduction="10000"/>
          </a:bodyPr>
          <a:lstStyle/>
          <a:p>
            <a:pPr algn="r" rtl="1" eaLnBrk="1" hangingPunct="1">
              <a:lnSpc>
                <a:spcPct val="80000"/>
              </a:lnSpc>
              <a:defRPr/>
            </a:pPr>
            <a:r>
              <a:rPr lang="ar-EG" altLang="zh-CN" b="1"/>
              <a:t>6ـ ألا يكون الخطر صعب الإثبات:</a:t>
            </a:r>
            <a:endParaRPr lang="ar-EG" altLang="zh-CN"/>
          </a:p>
          <a:p>
            <a:pPr algn="r" rtl="1" eaLnBrk="1" hangingPunct="1">
              <a:lnSpc>
                <a:spcPct val="80000"/>
              </a:lnSpc>
              <a:defRPr/>
            </a:pPr>
            <a:r>
              <a:rPr lang="ar-EG" altLang="zh-CN"/>
              <a:t>وذلك بأن يكون موزعاً حتى لا تحدث خسارة كبيرة في كارثة واحدة.</a:t>
            </a:r>
            <a:endParaRPr lang="ar-EG" altLang="zh-CN" b="1"/>
          </a:p>
          <a:p>
            <a:pPr algn="r" rtl="1" eaLnBrk="1" hangingPunct="1">
              <a:lnSpc>
                <a:spcPct val="80000"/>
              </a:lnSpc>
              <a:defRPr/>
            </a:pPr>
            <a:r>
              <a:rPr lang="ar-EG" altLang="zh-CN" b="1"/>
              <a:t>7 ـ ألا يكون الخطر صعب الإثبات:</a:t>
            </a:r>
            <a:endParaRPr lang="ar-EG" altLang="zh-CN"/>
          </a:p>
          <a:p>
            <a:pPr algn="r" rtl="1" eaLnBrk="1" hangingPunct="1">
              <a:lnSpc>
                <a:spcPct val="80000"/>
              </a:lnSpc>
              <a:defRPr/>
            </a:pPr>
            <a:r>
              <a:rPr lang="ar-EG" altLang="zh-CN"/>
              <a:t>فمثلاً لا يجوز التأمين على شخص من الصداع مثلاً أو ضد احتراق نقود ورقية في منزلة.</a:t>
            </a:r>
            <a:endParaRPr lang="ar-EG" altLang="zh-CN" b="1"/>
          </a:p>
          <a:p>
            <a:pPr algn="r" rtl="1" eaLnBrk="1" hangingPunct="1">
              <a:lnSpc>
                <a:spcPct val="80000"/>
              </a:lnSpc>
              <a:defRPr/>
            </a:pPr>
            <a:r>
              <a:rPr lang="ar-EG" altLang="zh-CN" b="1"/>
              <a:t>8 ـ أن تكون المصلحة المطلوب حمايتها مادية:</a:t>
            </a:r>
            <a:endParaRPr lang="ar-EG" altLang="zh-CN"/>
          </a:p>
          <a:p>
            <a:pPr algn="r" rtl="1" eaLnBrk="1" hangingPunct="1">
              <a:lnSpc>
                <a:spcPct val="80000"/>
              </a:lnSpc>
              <a:defRPr/>
            </a:pPr>
            <a:r>
              <a:rPr lang="ar-EG" altLang="zh-CN"/>
              <a:t>فالقيمة العاطفية لشيء ما لا تكون مجالاً للتأمين.</a:t>
            </a:r>
            <a:endParaRPr lang="ar-EG" altLang="zh-CN" b="1"/>
          </a:p>
          <a:p>
            <a:pPr algn="r" rtl="1" eaLnBrk="1" hangingPunct="1">
              <a:lnSpc>
                <a:spcPct val="80000"/>
              </a:lnSpc>
              <a:defRPr/>
            </a:pPr>
            <a:r>
              <a:rPr lang="ar-EG" altLang="zh-CN" b="1"/>
              <a:t>9 ـ أن يكون عدد الأخطار كبيراً:</a:t>
            </a:r>
            <a:endParaRPr lang="ar-EG" altLang="zh-CN"/>
          </a:p>
          <a:p>
            <a:pPr algn="r" rtl="1" eaLnBrk="1" hangingPunct="1">
              <a:lnSpc>
                <a:spcPct val="80000"/>
              </a:lnSpc>
              <a:defRPr/>
            </a:pPr>
            <a:r>
              <a:rPr lang="ar-EG" altLang="zh-CN"/>
              <a:t>	لتأمين لا يؤدي الفائدة المطلوبة إلا إذا كان عدد المؤمن لهم كبيراً حيث أن فترة التأمين أساساً هي توزيع الخسارة الناتجة من وقوع خطر معين على كبير من الأفراد المعرضين لوقوع هذا الخطر.</a:t>
            </a:r>
            <a:endParaRPr lang="en-US" altLang="ar-SA"/>
          </a:p>
        </p:txBody>
      </p:sp>
    </p:spTree>
    <p:extLst>
      <p:ext uri="{BB962C8B-B14F-4D97-AF65-F5344CB8AC3E}">
        <p14:creationId xmlns:p14="http://schemas.microsoft.com/office/powerpoint/2010/main" val="213057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pPr eaLnBrk="1" hangingPunct="1">
              <a:defRPr/>
            </a:pPr>
            <a:endParaRPr lang="en-US" altLang="ar-SA" sz="4000" b="1" dirty="0"/>
          </a:p>
        </p:txBody>
      </p:sp>
      <p:sp>
        <p:nvSpPr>
          <p:cNvPr id="62467" name="Rectangle 3"/>
          <p:cNvSpPr>
            <a:spLocks noGrp="1" noChangeArrowheads="1"/>
          </p:cNvSpPr>
          <p:nvPr>
            <p:ph type="body" idx="4294967295"/>
          </p:nvPr>
        </p:nvSpPr>
        <p:spPr/>
        <p:txBody>
          <a:bodyPr/>
          <a:lstStyle/>
          <a:p>
            <a:pPr algn="r" rtl="1" eaLnBrk="1" hangingPunct="1">
              <a:defRPr/>
            </a:pPr>
            <a:r>
              <a:rPr lang="ar-EG" altLang="zh-CN" b="1"/>
              <a:t>(2ـ3) الأخطار التي لا يجيز القانون التأمين ضد وقوعها:</a:t>
            </a:r>
            <a:endParaRPr lang="ar-EG" altLang="zh-CN"/>
          </a:p>
          <a:p>
            <a:pPr algn="r" rtl="1" eaLnBrk="1" hangingPunct="1">
              <a:defRPr/>
            </a:pPr>
            <a:r>
              <a:rPr lang="ar-EG" altLang="zh-CN"/>
              <a:t>لا يجوز التأمين ضد الغرامة أما لأن الخطر يتوقف على إرادة الجاني إذا كانت الجريمة عمدية أو لأن مبدأ شخصية العقوبة يتنافى مع التأمين ضد الغرامة في حالة الجريمة غير العمدية وعلى ذلك لا يجوز التأمين مثلاً ضد مخالفات المرور.</a:t>
            </a:r>
          </a:p>
          <a:p>
            <a:pPr algn="r" rtl="1" eaLnBrk="1" hangingPunct="1">
              <a:defRPr/>
            </a:pPr>
            <a:r>
              <a:rPr lang="ar-EG" altLang="zh-CN"/>
              <a:t>لا يجوز التأمين ضد المصادرة الشخصية لأنها عقوبة جنائية.</a:t>
            </a:r>
          </a:p>
          <a:p>
            <a:pPr algn="r" rtl="1" eaLnBrk="1" hangingPunct="1">
              <a:defRPr/>
            </a:pPr>
            <a:r>
              <a:rPr lang="ar-EG" altLang="zh-CN"/>
              <a:t>لا يجوز التأمين على مصلحة تتنافي مع النظام العام أو الآداب، فلا يجوز مثلاً التأمين على عملية تهريب أو  عملية جلب بضائع يحرم القانون استيرداها.</a:t>
            </a:r>
            <a:endParaRPr lang="en-US" altLang="ar-SA"/>
          </a:p>
        </p:txBody>
      </p:sp>
    </p:spTree>
    <p:extLst>
      <p:ext uri="{BB962C8B-B14F-4D97-AF65-F5344CB8AC3E}">
        <p14:creationId xmlns:p14="http://schemas.microsoft.com/office/powerpoint/2010/main" val="25517357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Words>
  <Application>Microsoft Office PowerPoint</Application>
  <PresentationFormat>ملء الشاشة</PresentationFormat>
  <Paragraphs>26</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SimSun</vt:lpstr>
      <vt:lpstr>Arial</vt:lpstr>
      <vt:lpstr>Calibri</vt:lpstr>
      <vt:lpstr>Calibri Light</vt:lpstr>
      <vt:lpstr>Times New Roman</vt:lpstr>
      <vt:lpstr>نسق Office</vt:lpstr>
      <vt:lpstr>عرض تقديمي في PowerPoint</vt:lpstr>
      <vt:lpstr> </vt:lpstr>
      <vt:lpstr>  </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Hisham</dc:creator>
  <cp:lastModifiedBy>Hisham</cp:lastModifiedBy>
  <cp:revision>1</cp:revision>
  <dcterms:created xsi:type="dcterms:W3CDTF">2021-02-25T10:08:30Z</dcterms:created>
  <dcterms:modified xsi:type="dcterms:W3CDTF">2021-02-25T10:09:08Z</dcterms:modified>
</cp:coreProperties>
</file>