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62" r:id="rId19"/>
    <p:sldId id="263" r:id="rId20"/>
    <p:sldId id="264" r:id="rId21"/>
    <p:sldId id="265" r:id="rId22"/>
    <p:sldId id="266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CB761D2B-F9D1-4F67-AFF2-5AF438D77A20}" type="datetimeFigureOut">
              <a:rPr lang="ar-JO" smtClean="0"/>
              <a:t>13/05/1444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803E23E5-EE0F-43AE-8E6E-FAD7B26FC3A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10738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60CA-F159-4FD4-9B5E-EF9EC5C90B73}" type="datetime1">
              <a:rPr lang="en-US" smtClean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8E6F-E2D3-4835-8C9B-E362A7BD5E0A}" type="datetime1">
              <a:rPr lang="en-US" smtClean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21B6-869F-4C4E-99CE-04B7DCE4267A}" type="datetime1">
              <a:rPr lang="en-US" smtClean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A76B0-E619-4CE7-873F-66C79CE82568}" type="datetime1">
              <a:rPr lang="en-US" smtClean="0"/>
              <a:t>12/6/2022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4D8AB-A121-4EC4-8423-30C78B621850}" type="datetime1">
              <a:rPr lang="en-US" smtClean="0"/>
              <a:t>12/6/2022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F6458-9C67-48AE-A34E-2B278AC57CE4}" type="datetime1">
              <a:rPr lang="en-US" smtClean="0"/>
              <a:t>12/6/2022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D14AA-2572-42C5-88C8-6E60E0F132A3}" type="datetime1">
              <a:rPr lang="en-US" smtClean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E688-3083-4DB9-BB5F-3815E494CF07}" type="datetime1">
              <a:rPr lang="en-US" smtClean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BD748-7E4B-483E-A044-617C4523A734}" type="datetime1">
              <a:rPr lang="en-US" smtClean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65ECF-2CEC-46CB-B65B-1FC4017BD02C}" type="datetime1">
              <a:rPr lang="en-US" smtClean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BF2D4-60EB-47FF-9D58-6C73C8F4C7C5}" type="datetime1">
              <a:rPr lang="en-US" smtClean="0"/>
              <a:t>12/6/2022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913D-4C52-470A-88A5-151D3B9EC09B}" type="datetime1">
              <a:rPr lang="en-US" smtClean="0"/>
              <a:t>12/6/2022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145B8-2772-42C9-9CCD-6657D84F86CF}" type="datetime1">
              <a:rPr lang="en-US" smtClean="0"/>
              <a:t>12/6/2022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3E59-3D79-4CF1-BDEB-5EB55A177D87}" type="datetime1">
              <a:rPr lang="en-US" smtClean="0"/>
              <a:t>12/6/2022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5876B-2CA3-4496-936D-8937C10BA774}" type="datetime1">
              <a:rPr lang="en-US" smtClean="0"/>
              <a:t>12/6/2022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CFD0-DA5C-4292-948B-F3443F7BDF2A}" type="datetime1">
              <a:rPr lang="en-US" smtClean="0"/>
              <a:t>12/6/2022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8A187-7297-4C1E-AA8E-59D207606769}" type="datetime1">
              <a:rPr lang="en-US" smtClean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803" y="317500"/>
            <a:ext cx="1651000" cy="1651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63634" y="2076995"/>
            <a:ext cx="775933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/>
              <a:t> </a:t>
            </a:r>
            <a:r>
              <a:rPr lang="en-US" sz="2800" b="1" dirty="0" smtClean="0"/>
              <a:t>Faculty of Arts and Educational sciences</a:t>
            </a:r>
            <a:endParaRPr lang="ar-JO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756263" y="2886891"/>
            <a:ext cx="617873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Languages Department </a:t>
            </a:r>
            <a:endParaRPr lang="ar-JO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2505118" y="3377369"/>
            <a:ext cx="7181774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0"/>
                <a:solidFill>
                  <a:schemeClr val="tx1"/>
                </a:solidFill>
              </a:rPr>
              <a:t>English Language (2)</a:t>
            </a:r>
            <a:endParaRPr lang="en-US" sz="54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59157" y="4401808"/>
            <a:ext cx="327369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(15200112)</a:t>
            </a:r>
            <a:endParaRPr lang="ar-JO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619380" y="5391150"/>
            <a:ext cx="695325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1" dirty="0" smtClean="0"/>
              <a:t>Instructor: Dr.Adli Odeh</a:t>
            </a:r>
            <a:endParaRPr lang="ar-JO" sz="32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116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936">
        <p15:prstTrans prst="peelOff"/>
      </p:transition>
    </mc:Choice>
    <mc:Fallback xmlns="">
      <p:transition spd="slow" advTm="93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125177"/>
          </a:xfrm>
        </p:spPr>
        <p:txBody>
          <a:bodyPr/>
          <a:lstStyle/>
          <a:p>
            <a:pPr rtl="0"/>
            <a:r>
              <a:rPr lang="ar-JO" dirty="0" smtClean="0"/>
              <a:t> </a:t>
            </a:r>
            <a:r>
              <a:rPr lang="en-US" dirty="0"/>
              <a:t>Uses: Unspecified </a:t>
            </a:r>
            <a:r>
              <a:rPr lang="en-US" dirty="0" smtClean="0"/>
              <a:t>time- for Experience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/>
              <a:t>3- </a:t>
            </a:r>
            <a:r>
              <a:rPr lang="en-US" b="1" dirty="0" smtClean="0"/>
              <a:t>We can use the P.P to describe new experience we have gained at an unspecified time in the past</a:t>
            </a:r>
          </a:p>
          <a:p>
            <a:pPr marL="0" indent="0" algn="l">
              <a:buNone/>
            </a:pPr>
            <a:r>
              <a:rPr lang="en-US" dirty="0" smtClean="0"/>
              <a:t>Ex.</a:t>
            </a:r>
          </a:p>
          <a:p>
            <a:pPr marL="0" indent="0" algn="l">
              <a:buNone/>
            </a:pPr>
            <a:r>
              <a:rPr lang="en-US" dirty="0" smtClean="0"/>
              <a:t>1- I have learned to play Piano.</a:t>
            </a:r>
          </a:p>
          <a:p>
            <a:pPr marL="0" indent="0" algn="l">
              <a:buNone/>
            </a:pPr>
            <a:r>
              <a:rPr lang="en-US" dirty="0" smtClean="0"/>
              <a:t>2- How does he know how to use this software?</a:t>
            </a:r>
          </a:p>
          <a:p>
            <a:pPr marL="0" indent="0" algn="l">
              <a:buNone/>
            </a:pPr>
            <a:r>
              <a:rPr lang="en-US" dirty="0" smtClean="0"/>
              <a:t>       He has studied computing</a:t>
            </a:r>
            <a:r>
              <a:rPr lang="en-US" dirty="0" smtClean="0"/>
              <a:t>.</a:t>
            </a:r>
          </a:p>
          <a:p>
            <a:pPr marL="0" indent="0" algn="l">
              <a:buNone/>
            </a:pPr>
            <a:r>
              <a:rPr lang="en-US" dirty="0" smtClean="0"/>
              <a:t>3- He hasn’t travelled overseas before.</a:t>
            </a:r>
          </a:p>
          <a:p>
            <a:pPr marL="0" indent="0" algn="l">
              <a:buNone/>
            </a:pPr>
            <a:r>
              <a:rPr lang="en-US" dirty="0" smtClean="0"/>
              <a:t>4- I have been to France twice.</a:t>
            </a:r>
          </a:p>
          <a:p>
            <a:pPr marL="0" indent="0" algn="l">
              <a:buNone/>
            </a:pPr>
            <a:r>
              <a:rPr lang="en-US" dirty="0" smtClean="0"/>
              <a:t>5- She has watched Titanic many times.</a:t>
            </a:r>
            <a:r>
              <a:rPr lang="en-US" dirty="0" smtClean="0"/>
              <a:t> 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71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</a:t>
            </a:r>
            <a:r>
              <a:rPr lang="en-US" dirty="0" smtClean="0"/>
              <a:t>: Change over time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430" y="2199861"/>
            <a:ext cx="8915400" cy="3777622"/>
          </a:xfrm>
        </p:spPr>
        <p:txBody>
          <a:bodyPr/>
          <a:lstStyle/>
          <a:p>
            <a:pPr marL="0" indent="0" algn="l" rtl="0">
              <a:buNone/>
            </a:pPr>
            <a:r>
              <a:rPr lang="en-US" b="1" dirty="0" smtClean="0"/>
              <a:t>4- We use the P.P to describe change that has evolved over a period of time.</a:t>
            </a:r>
          </a:p>
          <a:p>
            <a:pPr marL="0" indent="0" algn="l" rtl="0">
              <a:buNone/>
            </a:pPr>
            <a:endParaRPr lang="en-US" b="1" dirty="0"/>
          </a:p>
          <a:p>
            <a:pPr marL="0" indent="0" algn="l" rtl="0">
              <a:buNone/>
            </a:pPr>
            <a:r>
              <a:rPr lang="en-US" dirty="0" smtClean="0"/>
              <a:t>Ex.</a:t>
            </a:r>
          </a:p>
          <a:p>
            <a:pPr marL="0" indent="0" algn="l" rtl="0">
              <a:buNone/>
            </a:pPr>
            <a:r>
              <a:rPr lang="en-US" dirty="0" smtClean="0"/>
              <a:t>1- Video games have become very popular with young people.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2- Your English has improved.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 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1245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733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 uncompleted action you are expecting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b="1" dirty="0" smtClean="0"/>
              <a:t>5- We use the P.P to describe an action which we expected but it has not happened. We are still waiting</a:t>
            </a:r>
            <a:r>
              <a:rPr lang="ar-JO" b="1" dirty="0" smtClean="0"/>
              <a:t> </a:t>
            </a:r>
            <a:r>
              <a:rPr lang="en-US" b="1" dirty="0" smtClean="0"/>
              <a:t>for the action to happen( we usually use it with the adverbs such as : still and yet.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Ex.</a:t>
            </a:r>
          </a:p>
          <a:p>
            <a:pPr marL="0" indent="0" algn="l" rtl="0">
              <a:buNone/>
            </a:pPr>
            <a:r>
              <a:rPr lang="en-US" dirty="0" smtClean="0"/>
              <a:t>1- I still haven’t washed my car.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2- Ali hasn’t finished his homework yet.</a:t>
            </a:r>
          </a:p>
          <a:p>
            <a:pPr marL="0" indent="0" algn="l" rtl="0">
              <a:buNone/>
            </a:pPr>
            <a:r>
              <a:rPr lang="ar-JO" dirty="0" smtClean="0"/>
              <a:t>  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7468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Uses: Several action at different times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b="1" dirty="0" smtClean="0"/>
              <a:t>6- We can use the P.P to describe several actions at different</a:t>
            </a:r>
          </a:p>
          <a:p>
            <a:pPr marL="0" indent="0" algn="l" rtl="0">
              <a:buNone/>
            </a:pPr>
            <a:r>
              <a:rPr lang="en-US" b="1" dirty="0" smtClean="0"/>
              <a:t> unspecified times in the past. More actions are possible in the future</a:t>
            </a:r>
          </a:p>
          <a:p>
            <a:pPr marL="0" indent="0" algn="l" rtl="0">
              <a:buNone/>
            </a:pPr>
            <a:r>
              <a:rPr lang="en-US" dirty="0" smtClean="0"/>
              <a:t>Ex. 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1- I have called him 3 times.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2- We have been to France many times.</a:t>
            </a:r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 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0110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99890"/>
          </a:xfrm>
        </p:spPr>
        <p:txBody>
          <a:bodyPr>
            <a:noAutofit/>
          </a:bodyPr>
          <a:lstStyle/>
          <a:p>
            <a:pPr rtl="0"/>
            <a:r>
              <a:rPr lang="en-US" sz="2400" dirty="0" smtClean="0"/>
              <a:t>Uses: Duration- from past until now with Since and For</a:t>
            </a:r>
            <a:br>
              <a:rPr lang="en-US" sz="2400" dirty="0" smtClean="0"/>
            </a:br>
            <a:r>
              <a:rPr lang="en-US" sz="2400" dirty="0" smtClean="0"/>
              <a:t>( For: a period of time/ Since: a specific moment in time</a:t>
            </a:r>
            <a:endParaRPr lang="ar-JO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 smtClean="0"/>
              <a:t>7- We can use the P.P to describe an action that started in the past and has continued up until now ( the present)  with since \ for </a:t>
            </a:r>
          </a:p>
          <a:p>
            <a:pPr marL="0" indent="0" algn="l" rtl="0">
              <a:buNone/>
            </a:pPr>
            <a:r>
              <a:rPr lang="en-US" sz="2400" dirty="0" smtClean="0"/>
              <a:t>The action or the event is continuing- it is not finished. </a:t>
            </a:r>
          </a:p>
          <a:p>
            <a:pPr marL="0" indent="0" algn="l" rtl="0">
              <a:buNone/>
            </a:pPr>
            <a:r>
              <a:rPr lang="en-US" sz="2400" dirty="0" smtClean="0"/>
              <a:t>1- He has loved her for several years </a:t>
            </a:r>
          </a:p>
          <a:p>
            <a:pPr marL="0" indent="0" algn="l" rtl="0">
              <a:buNone/>
            </a:pPr>
            <a:r>
              <a:rPr lang="en-US" sz="2400" dirty="0" smtClean="0"/>
              <a:t>1- He has loved her since 2007.</a:t>
            </a:r>
            <a:endParaRPr lang="en-US" sz="2400" dirty="0"/>
          </a:p>
          <a:p>
            <a:pPr marL="0" indent="0" algn="l" rtl="0">
              <a:buNone/>
            </a:pPr>
            <a:r>
              <a:rPr lang="en-US" sz="2400" dirty="0" smtClean="0"/>
              <a:t>2- I have had this car for 2 weeks</a:t>
            </a:r>
          </a:p>
          <a:p>
            <a:pPr marL="0" indent="0" algn="l" rtl="0">
              <a:buNone/>
            </a:pPr>
            <a:r>
              <a:rPr lang="en-US" sz="2400" dirty="0" smtClean="0"/>
              <a:t>2- I have had this car since August.</a:t>
            </a:r>
          </a:p>
          <a:p>
            <a:pPr marL="0" indent="0" algn="l" rtl="0">
              <a:buNone/>
            </a:pPr>
            <a:r>
              <a:rPr lang="en-US" sz="2400" dirty="0" smtClean="0"/>
              <a:t>3-She has worked at IBM for 2 months.</a:t>
            </a:r>
          </a:p>
          <a:p>
            <a:pPr marL="0" indent="0" algn="l" rtl="0">
              <a:buNone/>
            </a:pPr>
            <a:r>
              <a:rPr lang="en-US" sz="2400" dirty="0" smtClean="0"/>
              <a:t>3- She has worked at IBM since July. </a:t>
            </a:r>
            <a:endParaRPr lang="ar-JO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9202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2879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Uses : Time Expressions to limit the period of time</a:t>
            </a:r>
            <a:endParaRPr lang="ar-JO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4" y="1577008"/>
            <a:ext cx="8911687" cy="508883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 smtClean="0"/>
              <a:t>8- The P.P describes an event in the past, but it does not describe exactly when it happened. We can limit the period of the past with unfinished time expressions like : </a:t>
            </a:r>
            <a:r>
              <a:rPr lang="en-US" b="1" dirty="0" smtClean="0">
                <a:solidFill>
                  <a:srgbClr val="C00000"/>
                </a:solidFill>
              </a:rPr>
              <a:t>In the last week, this week, this month, today.</a:t>
            </a:r>
            <a:endParaRPr lang="ar-JO" b="1" dirty="0" smtClean="0">
              <a:solidFill>
                <a:srgbClr val="C00000"/>
              </a:solidFill>
            </a:endParaRPr>
          </a:p>
          <a:p>
            <a:pPr marL="0" indent="0" algn="l"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                                           Present</a:t>
            </a:r>
            <a:endParaRPr lang="en-US" b="1" dirty="0">
              <a:solidFill>
                <a:srgbClr val="C00000"/>
              </a:solidFill>
            </a:endParaRPr>
          </a:p>
          <a:p>
            <a:pPr marL="0" indent="0" algn="l"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                 Past                                                    Future</a:t>
            </a:r>
            <a:r>
              <a:rPr lang="ar-JO" b="1" dirty="0" smtClean="0">
                <a:solidFill>
                  <a:srgbClr val="C00000"/>
                </a:solidFill>
              </a:rPr>
              <a:t> 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0" indent="0" algn="l">
              <a:buNone/>
            </a:pPr>
            <a:endParaRPr lang="ar-JO" b="1" dirty="0" smtClean="0">
              <a:solidFill>
                <a:srgbClr val="C00000"/>
              </a:solidFill>
            </a:endParaRPr>
          </a:p>
          <a:p>
            <a:pPr marL="0" indent="0" algn="l"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                                                       I have been to London.</a:t>
            </a:r>
          </a:p>
          <a:p>
            <a:pPr marL="0" indent="0" algn="l"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                                                       I’ve been to London 5 times in the last month.</a:t>
            </a:r>
            <a:endParaRPr lang="ar-JO" b="1" dirty="0">
              <a:solidFill>
                <a:srgbClr val="C00000"/>
              </a:solidFill>
            </a:endParaRPr>
          </a:p>
          <a:p>
            <a:pPr marL="0" indent="0" algn="l"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                                                       I have lost my keys 3 times this week.</a:t>
            </a:r>
            <a:endParaRPr lang="ar-JO" b="1" dirty="0" smtClean="0">
              <a:solidFill>
                <a:srgbClr val="C00000"/>
              </a:solidFill>
            </a:endParaRPr>
          </a:p>
          <a:p>
            <a:pPr marL="0" indent="0" algn="l">
              <a:buNone/>
            </a:pPr>
            <a:r>
              <a:rPr lang="en-US" dirty="0" smtClean="0">
                <a:solidFill>
                  <a:srgbClr val="C00000"/>
                </a:solidFill>
              </a:rPr>
              <a:t>  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rgbClr val="C00000"/>
                </a:solidFill>
              </a:rPr>
              <a:t>In the last month    </a:t>
            </a:r>
            <a:r>
              <a:rPr lang="en-US" dirty="0" smtClean="0">
                <a:solidFill>
                  <a:srgbClr val="C00000"/>
                </a:solidFill>
                <a:sym typeface="Symbol" panose="05050102010706020507" pitchFamily="18" charset="2"/>
              </a:rPr>
              <a:t>  Last month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rgbClr val="C00000"/>
                </a:solidFill>
                <a:sym typeface="Symbol" panose="05050102010706020507" pitchFamily="18" charset="2"/>
              </a:rPr>
              <a:t>Last month: the previous month. It is specific time( past simple)</a:t>
            </a:r>
          </a:p>
          <a:p>
            <a:pPr marL="0" indent="0" algn="l">
              <a:buNone/>
            </a:pPr>
            <a:r>
              <a:rPr lang="en-US" dirty="0" smtClean="0">
                <a:solidFill>
                  <a:srgbClr val="C00000"/>
                </a:solidFill>
                <a:sym typeface="Symbol" panose="05050102010706020507" pitchFamily="18" charset="2"/>
              </a:rPr>
              <a:t>In the last month: period of time from 1 month ago until now( </a:t>
            </a:r>
            <a:r>
              <a:rPr lang="en-US" dirty="0" err="1" smtClean="0">
                <a:solidFill>
                  <a:srgbClr val="C00000"/>
                </a:solidFill>
                <a:sym typeface="Symbol" panose="05050102010706020507" pitchFamily="18" charset="2"/>
              </a:rPr>
              <a:t>p.p</a:t>
            </a:r>
            <a:r>
              <a:rPr lang="en-US" dirty="0" smtClean="0">
                <a:solidFill>
                  <a:srgbClr val="C00000"/>
                </a:solidFill>
                <a:sym typeface="Symbol" panose="05050102010706020507" pitchFamily="18" charset="2"/>
              </a:rPr>
              <a:t>) </a:t>
            </a:r>
            <a:r>
              <a:rPr lang="ar-JO" dirty="0" smtClean="0">
                <a:solidFill>
                  <a:srgbClr val="C00000"/>
                </a:solidFill>
                <a:sym typeface="Symbol" panose="05050102010706020507" pitchFamily="18" charset="2"/>
              </a:rPr>
              <a:t> 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 flipV="1">
            <a:off x="2968487" y="3405811"/>
            <a:ext cx="7792278" cy="1457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1" name="Up Arrow 10"/>
          <p:cNvSpPr/>
          <p:nvPr/>
        </p:nvSpPr>
        <p:spPr>
          <a:xfrm flipV="1">
            <a:off x="6321287" y="2637182"/>
            <a:ext cx="72223" cy="254441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2" name="Left-Right Arrow 11"/>
          <p:cNvSpPr/>
          <p:nvPr/>
        </p:nvSpPr>
        <p:spPr>
          <a:xfrm>
            <a:off x="2968487" y="3790122"/>
            <a:ext cx="3233530" cy="11926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3" name="Left-Right Arrow 12"/>
          <p:cNvSpPr/>
          <p:nvPr/>
        </p:nvSpPr>
        <p:spPr>
          <a:xfrm flipV="1">
            <a:off x="3339548" y="4240696"/>
            <a:ext cx="2292626" cy="12523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4" name="Left-Right Arrow 13"/>
          <p:cNvSpPr/>
          <p:nvPr/>
        </p:nvSpPr>
        <p:spPr>
          <a:xfrm>
            <a:off x="3776869" y="4790033"/>
            <a:ext cx="1404730" cy="19278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034354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1325217"/>
          </a:xfrm>
        </p:spPr>
        <p:txBody>
          <a:bodyPr>
            <a:normAutofit/>
          </a:bodyPr>
          <a:lstStyle/>
          <a:p>
            <a:r>
              <a:rPr lang="en-US" b="1" dirty="0" smtClean="0"/>
              <a:t>The difference between </a:t>
            </a:r>
            <a:br>
              <a:rPr lang="en-US" b="1" dirty="0" smtClean="0"/>
            </a:br>
            <a:r>
              <a:rPr lang="en-US" b="1" dirty="0" smtClean="0"/>
              <a:t>Present Perfect and Past Simple</a:t>
            </a:r>
            <a:r>
              <a:rPr lang="ar-JO" b="1" dirty="0" smtClean="0"/>
              <a:t> 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43270"/>
            <a:ext cx="8915400" cy="5035826"/>
          </a:xfrm>
        </p:spPr>
        <p:txBody>
          <a:bodyPr/>
          <a:lstStyle/>
          <a:p>
            <a:pPr marL="0" indent="0" algn="l" rtl="0">
              <a:buNone/>
            </a:pPr>
            <a:r>
              <a:rPr lang="en-US" dirty="0" smtClean="0"/>
              <a:t>  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456242"/>
              </p:ext>
            </p:extLst>
          </p:nvPr>
        </p:nvGraphicFramePr>
        <p:xfrm>
          <a:off x="1912730" y="1643270"/>
          <a:ext cx="8128000" cy="519610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03639746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210240701"/>
                    </a:ext>
                  </a:extLst>
                </a:gridCol>
              </a:tblGrid>
              <a:tr h="486284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 Past Simple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Present Perfect</a:t>
                      </a:r>
                      <a:endParaRPr lang="ar-J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96534"/>
                  </a:ext>
                </a:extLst>
              </a:tr>
              <a:tr h="1775791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Finished actions: </a:t>
                      </a:r>
                    </a:p>
                    <a:p>
                      <a:pPr algn="l" rtl="1"/>
                      <a:r>
                        <a:rPr lang="en-US" dirty="0" smtClean="0"/>
                        <a:t>I worked at IBM for 3 years .</a:t>
                      </a:r>
                    </a:p>
                    <a:p>
                      <a:pPr algn="l" rtl="1"/>
                      <a:r>
                        <a:rPr lang="en-US" dirty="0" smtClean="0"/>
                        <a:t>( I no</a:t>
                      </a:r>
                      <a:r>
                        <a:rPr lang="en-US" baseline="0" dirty="0" smtClean="0"/>
                        <a:t> longer work there)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1-</a:t>
                      </a:r>
                      <a:r>
                        <a:rPr lang="en-US" baseline="0" dirty="0" smtClean="0"/>
                        <a:t> Unfinished actions that started in the past and continue to the present.</a:t>
                      </a:r>
                    </a:p>
                    <a:p>
                      <a:pPr algn="l" rtl="1"/>
                      <a:r>
                        <a:rPr lang="en-US" baseline="0" dirty="0" smtClean="0"/>
                        <a:t>‘( I have worked at IBM for 3 years)</a:t>
                      </a:r>
                    </a:p>
                    <a:p>
                      <a:pPr algn="l" rtl="1"/>
                      <a:r>
                        <a:rPr lang="en-US" baseline="0" dirty="0" smtClean="0"/>
                        <a:t>I still work there.</a:t>
                      </a:r>
                      <a:endParaRPr lang="ar-J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33571"/>
                  </a:ext>
                </a:extLst>
              </a:tr>
              <a:tr h="1470991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2- A finished action at a specific time without connection to the present.” I broke my leg yesterday. It was terrible.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2- Finished actions at unspecified time with a connection to the present: “ please call an ambulance. I have broken my leg.</a:t>
                      </a:r>
                      <a:endParaRPr lang="ar-J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354510"/>
                  </a:ext>
                </a:extLst>
              </a:tr>
              <a:tr h="1049223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3- we use finished time expressions”</a:t>
                      </a:r>
                    </a:p>
                    <a:p>
                      <a:pPr algn="l" rtl="1"/>
                      <a:r>
                        <a:rPr lang="en-US" dirty="0" smtClean="0"/>
                        <a:t>Yesterday, last month, 2weeks ago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We use unfinished time expressions:</a:t>
                      </a:r>
                    </a:p>
                    <a:p>
                      <a:pPr algn="l" rtl="0"/>
                      <a:r>
                        <a:rPr lang="en-US" dirty="0" smtClean="0"/>
                        <a:t>( this week. This month, in the last week, in the last month –</a:t>
                      </a:r>
                      <a:r>
                        <a:rPr lang="en-US" dirty="0" err="1" smtClean="0"/>
                        <a:t>etc</a:t>
                      </a:r>
                      <a:r>
                        <a:rPr lang="en-US" dirty="0" smtClean="0"/>
                        <a:t>) </a:t>
                      </a:r>
                    </a:p>
                    <a:p>
                      <a:pPr algn="l" rtl="0"/>
                      <a:endParaRPr lang="ar-J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5274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670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4996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2879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USES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89166"/>
            <a:ext cx="8915400" cy="4422056"/>
          </a:xfrm>
        </p:spPr>
        <p:txBody>
          <a:bodyPr/>
          <a:lstStyle/>
          <a:p>
            <a:pPr marL="0" indent="0" algn="l">
              <a:buNone/>
            </a:pPr>
            <a:endParaRPr lang="en-US" sz="2400" b="1" dirty="0" smtClean="0"/>
          </a:p>
          <a:p>
            <a:pPr marL="457200" indent="-457200" algn="l">
              <a:buAutoNum type="arabicPeriod"/>
            </a:pPr>
            <a:r>
              <a:rPr lang="en-US" sz="2400" b="1" dirty="0" smtClean="0"/>
              <a:t> 1- To </a:t>
            </a:r>
            <a:r>
              <a:rPr lang="en-US" sz="2400" b="1" dirty="0"/>
              <a:t>indicate completed activities in the immediate past (with just</a:t>
            </a:r>
            <a:r>
              <a:rPr lang="en-US" sz="2400" b="1" dirty="0" smtClean="0"/>
              <a:t>)</a:t>
            </a:r>
            <a:endParaRPr lang="ar-SA" sz="2400" b="1" dirty="0" smtClean="0"/>
          </a:p>
          <a:p>
            <a:pPr marL="457200" indent="-457200" algn="l">
              <a:buAutoNum type="arabicPeriod"/>
            </a:pPr>
            <a:endParaRPr lang="en-US" sz="2400" b="1" dirty="0"/>
          </a:p>
          <a:p>
            <a:pPr marL="0" indent="0" algn="l">
              <a:buNone/>
            </a:pPr>
            <a:r>
              <a:rPr lang="en-US" sz="2400" b="1" dirty="0"/>
              <a:t>Examples</a:t>
            </a:r>
            <a:r>
              <a:rPr lang="en-US" sz="2400" b="1" dirty="0" smtClean="0"/>
              <a:t>:</a:t>
            </a:r>
            <a:endParaRPr lang="ar-SA" sz="2400" b="1" dirty="0" smtClean="0"/>
          </a:p>
          <a:p>
            <a:pPr marL="0" indent="0" algn="l">
              <a:buNone/>
            </a:pPr>
            <a:endParaRPr lang="en-US" sz="2400" b="1" dirty="0"/>
          </a:p>
          <a:p>
            <a:pPr marL="0" indent="0" algn="l" rtl="0">
              <a:buNone/>
            </a:pPr>
            <a:r>
              <a:rPr lang="en-US" sz="2400" b="1" dirty="0"/>
              <a:t>1- He has just gone out. </a:t>
            </a:r>
          </a:p>
          <a:p>
            <a:pPr marL="0" indent="0" algn="l">
              <a:buNone/>
            </a:pPr>
            <a:r>
              <a:rPr lang="en-US" sz="2400" b="1" dirty="0"/>
              <a:t>2-  It has just struck ten.</a:t>
            </a:r>
            <a:endParaRPr lang="ar-JO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267" y="-201390"/>
            <a:ext cx="1224453" cy="1354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282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38831">
        <p15:prstTrans prst="peelOff"/>
      </p:transition>
    </mc:Choice>
    <mc:Fallback xmlns="">
      <p:transition spd="slow" advTm="13883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USES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77017"/>
            <a:ext cx="8915400" cy="4134205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sz="2400" b="1" dirty="0"/>
              <a:t>2. To express past actions whose time is not given and not definite. </a:t>
            </a:r>
          </a:p>
          <a:p>
            <a:pPr marL="0" indent="0" algn="l" rtl="0">
              <a:buNone/>
            </a:pPr>
            <a:r>
              <a:rPr lang="en-US" sz="2400" b="1" dirty="0"/>
              <a:t>Examples:</a:t>
            </a:r>
          </a:p>
          <a:p>
            <a:pPr marL="0" indent="0" algn="l" rtl="0">
              <a:buNone/>
            </a:pPr>
            <a:endParaRPr lang="en-US" sz="2400" b="1" dirty="0"/>
          </a:p>
          <a:p>
            <a:pPr marL="0" indent="0" algn="l" rtl="0">
              <a:buNone/>
            </a:pPr>
            <a:r>
              <a:rPr lang="en-US" sz="2400" b="1" dirty="0"/>
              <a:t>1- She’s already done her homework. </a:t>
            </a:r>
          </a:p>
          <a:p>
            <a:pPr marL="0" indent="0" algn="l" rtl="0">
              <a:buNone/>
            </a:pPr>
            <a:r>
              <a:rPr lang="en-US" sz="2400" b="1" dirty="0"/>
              <a:t>2- Have you read "Gulliver's Travels'? </a:t>
            </a:r>
          </a:p>
          <a:p>
            <a:pPr marL="0" indent="0" algn="l" rtl="0">
              <a:buNone/>
            </a:pPr>
            <a:r>
              <a:rPr lang="en-US" sz="2400" b="1" dirty="0"/>
              <a:t>3-I have never known him to be angry. </a:t>
            </a:r>
          </a:p>
          <a:p>
            <a:pPr marL="0" indent="0" algn="l" rtl="0">
              <a:buNone/>
            </a:pPr>
            <a:r>
              <a:rPr lang="en-US" sz="2400" b="1" dirty="0"/>
              <a:t>4- Mr. Hari has been to Japan.</a:t>
            </a:r>
          </a:p>
          <a:p>
            <a:pPr marL="0" indent="0" algn="l" rtl="0">
              <a:buNone/>
            </a:pPr>
            <a:r>
              <a:rPr lang="en-US" sz="2400" b="1" dirty="0"/>
              <a:t>5- Have you had your </a:t>
            </a:r>
            <a:r>
              <a:rPr lang="en-US" sz="2400" b="1" dirty="0" smtClean="0"/>
              <a:t>breakfast?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267" y="0"/>
            <a:ext cx="1224453" cy="115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4612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60697">
        <p15:prstTrans prst="peelOff"/>
      </p:transition>
    </mc:Choice>
    <mc:Fallback xmlns="">
      <p:transition spd="slow" advTm="16069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9874" y="656547"/>
            <a:ext cx="706700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dirty="0">
                <a:latin typeface="Arial Black" panose="020B0A04020102020204" pitchFamily="34" charset="0"/>
              </a:rPr>
              <a:t>PRESENT </a:t>
            </a:r>
            <a:r>
              <a:rPr lang="en-US" sz="3600" dirty="0" smtClean="0">
                <a:latin typeface="Arial Black" panose="020B0A04020102020204" pitchFamily="34" charset="0"/>
              </a:rPr>
              <a:t>Perfect</a:t>
            </a:r>
            <a:endParaRPr lang="ar-JO" sz="3600" b="1" dirty="0"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8903" y="1645920"/>
            <a:ext cx="1092054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en-US" sz="2000" b="1" dirty="0" smtClean="0"/>
          </a:p>
          <a:p>
            <a:r>
              <a:rPr lang="en-US" sz="2800" dirty="0" smtClean="0">
                <a:solidFill>
                  <a:srgbClr val="00B050"/>
                </a:solidFill>
              </a:rPr>
              <a:t>.</a:t>
            </a:r>
            <a:endParaRPr lang="ar-JO" sz="2800" dirty="0">
              <a:solidFill>
                <a:srgbClr val="00B05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0183" y="13062"/>
            <a:ext cx="931817" cy="966651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59874" y="1502688"/>
            <a:ext cx="6884126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Form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b="1" dirty="0" smtClean="0"/>
              <a:t>AFFIRMATIVE SENTENCE: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b="1" dirty="0"/>
              <a:t>Subject + auxiliary verb </a:t>
            </a:r>
            <a:r>
              <a:rPr lang="en-US" b="1" dirty="0" smtClean="0"/>
              <a:t>(have/has) </a:t>
            </a:r>
            <a:r>
              <a:rPr lang="en-US" b="1" dirty="0"/>
              <a:t>+ </a:t>
            </a:r>
            <a:r>
              <a:rPr lang="en-US" b="1" dirty="0" smtClean="0"/>
              <a:t>past participle (v3)+C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2400" b="1" dirty="0"/>
              <a:t>Example: </a:t>
            </a:r>
            <a:endParaRPr lang="en-US" sz="2400" b="1" dirty="0" smtClean="0"/>
          </a:p>
          <a:p>
            <a:endParaRPr lang="en-US" dirty="0" smtClean="0"/>
          </a:p>
          <a:p>
            <a:r>
              <a:rPr lang="en-US" sz="2400" b="1" dirty="0" smtClean="0"/>
              <a:t>1- I </a:t>
            </a:r>
            <a:r>
              <a:rPr lang="en-US" sz="2400" b="1" u="sng" dirty="0" smtClean="0"/>
              <a:t>have</a:t>
            </a:r>
            <a:r>
              <a:rPr lang="en-US" sz="2400" b="1" dirty="0" smtClean="0"/>
              <a:t> worked.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 2-  </a:t>
            </a:r>
            <a:r>
              <a:rPr lang="en-US" sz="2400" b="1" dirty="0"/>
              <a:t>T</a:t>
            </a:r>
            <a:r>
              <a:rPr lang="en-US" sz="2400" b="1" dirty="0" smtClean="0"/>
              <a:t>hey </a:t>
            </a:r>
            <a:r>
              <a:rPr lang="en-US" sz="2400" b="1" u="sng" dirty="0" smtClean="0"/>
              <a:t>have</a:t>
            </a:r>
            <a:r>
              <a:rPr lang="en-US" sz="2400" b="1" dirty="0" smtClean="0"/>
              <a:t> worked.</a:t>
            </a:r>
          </a:p>
          <a:p>
            <a:endParaRPr lang="en-US" sz="2400" b="1" dirty="0"/>
          </a:p>
          <a:p>
            <a:r>
              <a:rPr lang="en-US" sz="2400" b="1" dirty="0" smtClean="0"/>
              <a:t>3- He/she/it </a:t>
            </a:r>
            <a:r>
              <a:rPr lang="en-US" sz="2400" b="1" u="sng" dirty="0" smtClean="0"/>
              <a:t>has</a:t>
            </a:r>
            <a:r>
              <a:rPr lang="en-US" sz="2400" b="1" dirty="0" smtClean="0"/>
              <a:t> worked.</a:t>
            </a:r>
          </a:p>
          <a:p>
            <a:endParaRPr lang="en-US" sz="2400" b="1" dirty="0"/>
          </a:p>
          <a:p>
            <a:r>
              <a:rPr lang="en-US" sz="2400" b="1" dirty="0" smtClean="0"/>
              <a:t>4- We/ you </a:t>
            </a:r>
            <a:r>
              <a:rPr lang="en-US" sz="2400" b="1" u="sng" dirty="0" smtClean="0"/>
              <a:t>have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workd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6984296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201385">
        <p15:prstTrans prst="peelOff"/>
      </p:transition>
    </mc:Choice>
    <mc:Fallback xmlns="">
      <p:transition spd="slow" advTm="20138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51993"/>
          </a:xfrm>
        </p:spPr>
        <p:txBody>
          <a:bodyPr/>
          <a:lstStyle/>
          <a:p>
            <a:r>
              <a:rPr lang="en-US" b="1" dirty="0" smtClean="0"/>
              <a:t>USES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000" b="1" dirty="0"/>
              <a:t>3. To describe past events when we think more of their effect in the present than of the action </a:t>
            </a:r>
            <a:r>
              <a:rPr lang="en-US" sz="2000" b="1" dirty="0" smtClean="0"/>
              <a:t>itself</a:t>
            </a:r>
          </a:p>
          <a:p>
            <a:pPr marL="0" indent="0" algn="l" rtl="0">
              <a:buNone/>
            </a:pPr>
            <a:r>
              <a:rPr lang="en-US" sz="2000" b="1" dirty="0" smtClean="0"/>
              <a:t>Examples:</a:t>
            </a:r>
          </a:p>
          <a:p>
            <a:pPr marL="0" indent="0" algn="l" rtl="0">
              <a:buNone/>
            </a:pPr>
            <a:r>
              <a:rPr lang="en-US" sz="2000" b="1" dirty="0" smtClean="0"/>
              <a:t>1- Ali has had a bad car crash( he is probably still in the hospital).</a:t>
            </a:r>
          </a:p>
          <a:p>
            <a:pPr marL="0" indent="0" algn="l" rtl="0">
              <a:buNone/>
            </a:pPr>
            <a:r>
              <a:rPr lang="en-US" sz="2000" b="1" dirty="0" smtClean="0"/>
              <a:t> 2- Ahmad has </a:t>
            </a:r>
            <a:r>
              <a:rPr lang="en-US" sz="2000" b="1" dirty="0"/>
              <a:t>eaten all the biscuits (i.e., there aren't any left for you). </a:t>
            </a:r>
            <a:endParaRPr lang="en-US" sz="2000" b="1" dirty="0" smtClean="0"/>
          </a:p>
          <a:p>
            <a:pPr marL="0" indent="0" algn="l" rtl="0">
              <a:buNone/>
            </a:pPr>
            <a:r>
              <a:rPr lang="en-US" sz="2000" b="1" dirty="0" smtClean="0"/>
              <a:t>3-  </a:t>
            </a:r>
            <a:r>
              <a:rPr lang="en-US" sz="2000" b="1" dirty="0"/>
              <a:t>I have cut my finger (and it is bleeding now). </a:t>
            </a:r>
            <a:endParaRPr lang="en-US" sz="2000" b="1" dirty="0" smtClean="0"/>
          </a:p>
          <a:p>
            <a:pPr marL="0" indent="0" algn="l" rtl="0">
              <a:buNone/>
            </a:pPr>
            <a:r>
              <a:rPr lang="en-US" sz="2000" b="1" dirty="0" smtClean="0"/>
              <a:t>4- I </a:t>
            </a:r>
            <a:r>
              <a:rPr lang="en-US" sz="2000" b="1" dirty="0"/>
              <a:t>have finished my work (= now I am free</a:t>
            </a:r>
            <a:r>
              <a:rPr lang="en-US" sz="2000" b="1" dirty="0" smtClean="0"/>
              <a:t>).</a:t>
            </a:r>
          </a:p>
          <a:p>
            <a:pPr marL="0" indent="0" algn="l" rtl="0">
              <a:buNone/>
            </a:pPr>
            <a:r>
              <a:rPr lang="en-US" sz="2000" b="1" dirty="0" smtClean="0"/>
              <a:t>5- The lift has broken down( we have to use the stairs).</a:t>
            </a:r>
          </a:p>
          <a:p>
            <a:pPr marL="0" indent="0" algn="l" rtl="0">
              <a:buNone/>
            </a:pPr>
            <a:r>
              <a:rPr lang="en-US" sz="2000" b="1" dirty="0" smtClean="0"/>
              <a:t>6- I have washed the car( It looks lovely).</a:t>
            </a:r>
            <a:endParaRPr lang="ar-JO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267" y="-201390"/>
            <a:ext cx="1224453" cy="1354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3190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261064">
        <p15:prstTrans prst="peelOff"/>
      </p:transition>
    </mc:Choice>
    <mc:Fallback xmlns="">
      <p:transition spd="slow" advTm="26106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51993"/>
          </a:xfrm>
        </p:spPr>
        <p:txBody>
          <a:bodyPr/>
          <a:lstStyle/>
          <a:p>
            <a:r>
              <a:rPr lang="en-US" b="1" dirty="0"/>
              <a:t>USES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76549"/>
            <a:ext cx="8915400" cy="4741817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b="1" dirty="0"/>
              <a:t>4. To denote an action beginning at some time in the continuing up to the present moment (often with </a:t>
            </a:r>
            <a:r>
              <a:rPr lang="en-US" sz="2400" b="1" u="sng" dirty="0" smtClean="0"/>
              <a:t>since</a:t>
            </a:r>
            <a:r>
              <a:rPr lang="en-US" sz="2400" b="1" dirty="0" smtClean="0"/>
              <a:t> and </a:t>
            </a:r>
            <a:r>
              <a:rPr lang="en-US" sz="2400" b="1" u="sng" dirty="0" smtClean="0"/>
              <a:t>for</a:t>
            </a:r>
            <a:r>
              <a:rPr lang="en-US" sz="2400" b="1" dirty="0" smtClean="0"/>
              <a:t>)</a:t>
            </a:r>
            <a:endParaRPr lang="en-US" sz="2400" b="1" dirty="0"/>
          </a:p>
          <a:p>
            <a:pPr marL="0" indent="0" algn="l" rtl="0">
              <a:buNone/>
            </a:pPr>
            <a:r>
              <a:rPr lang="en-US" sz="2400" b="1" dirty="0"/>
              <a:t>Examples:</a:t>
            </a:r>
          </a:p>
          <a:p>
            <a:pPr marL="0" indent="0" algn="l" rtl="0">
              <a:buNone/>
            </a:pPr>
            <a:r>
              <a:rPr lang="en-US" sz="2400" b="1" dirty="0"/>
              <a:t> 1- I Have known him </a:t>
            </a:r>
            <a:r>
              <a:rPr lang="en-US" sz="2400" b="1" u="sng" dirty="0"/>
              <a:t>for</a:t>
            </a:r>
            <a:r>
              <a:rPr lang="en-US" sz="2400" b="1" dirty="0"/>
              <a:t> a long time. </a:t>
            </a:r>
          </a:p>
          <a:p>
            <a:pPr marL="0" indent="0" algn="l" rtl="0">
              <a:buNone/>
            </a:pPr>
            <a:r>
              <a:rPr lang="en-US" sz="2400" b="1" dirty="0"/>
              <a:t>2- He has been ill </a:t>
            </a:r>
            <a:r>
              <a:rPr lang="en-US" sz="2400" b="1" u="sng" dirty="0"/>
              <a:t>since</a:t>
            </a:r>
            <a:r>
              <a:rPr lang="en-US" sz="2400" b="1" dirty="0"/>
              <a:t> last week. </a:t>
            </a:r>
          </a:p>
          <a:p>
            <a:pPr marL="0" indent="0" algn="l" rtl="0">
              <a:buNone/>
            </a:pPr>
            <a:r>
              <a:rPr lang="en-US" sz="2400" b="1" dirty="0"/>
              <a:t>3- We have lived here </a:t>
            </a:r>
            <a:r>
              <a:rPr lang="en-US" sz="2400" b="1" u="sng" dirty="0"/>
              <a:t>for</a:t>
            </a:r>
            <a:r>
              <a:rPr lang="en-US" sz="2400" b="1" dirty="0"/>
              <a:t> ten years. </a:t>
            </a:r>
          </a:p>
          <a:p>
            <a:pPr marL="0" indent="0" algn="l" rtl="0">
              <a:buNone/>
            </a:pPr>
            <a:r>
              <a:rPr lang="en-US" sz="2400" b="1" dirty="0"/>
              <a:t>4- We haven't seen </a:t>
            </a:r>
            <a:r>
              <a:rPr lang="en-US" sz="2400" b="1" dirty="0" smtClean="0"/>
              <a:t>Ahmad </a:t>
            </a:r>
            <a:r>
              <a:rPr lang="en-US" sz="2400" b="1" u="sng" dirty="0"/>
              <a:t>for</a:t>
            </a:r>
            <a:r>
              <a:rPr lang="en-US" sz="2400" b="1" dirty="0"/>
              <a:t> several months.</a:t>
            </a:r>
          </a:p>
          <a:p>
            <a:pPr marL="0" indent="0" algn="l" rtl="0">
              <a:buNone/>
            </a:pPr>
            <a:r>
              <a:rPr lang="en-US" sz="2400" b="1" dirty="0"/>
              <a:t>5- Tom has been ill </a:t>
            </a:r>
            <a:r>
              <a:rPr lang="en-US" sz="2400" b="1" u="sng" dirty="0"/>
              <a:t>since</a:t>
            </a:r>
            <a:r>
              <a:rPr lang="en-US" sz="2400" b="1" dirty="0"/>
              <a:t> Christmas. </a:t>
            </a:r>
          </a:p>
          <a:p>
            <a:pPr marL="0" indent="0" algn="l" rtl="0">
              <a:buNone/>
            </a:pPr>
            <a:r>
              <a:rPr lang="en-US" sz="2400" b="1" dirty="0"/>
              <a:t>6- I have lived in small house </a:t>
            </a:r>
            <a:r>
              <a:rPr lang="en-US" sz="2400" b="1" u="sng" dirty="0"/>
              <a:t>since</a:t>
            </a:r>
            <a:r>
              <a:rPr lang="en-US" sz="2400" b="1" dirty="0"/>
              <a:t> 1990</a:t>
            </a:r>
            <a:r>
              <a:rPr lang="en-US" sz="2400" b="1" dirty="0" smtClean="0"/>
              <a:t>.</a:t>
            </a:r>
            <a:endParaRPr lang="ar-JO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267" y="-201390"/>
            <a:ext cx="1224453" cy="1354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1220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90261">
        <p15:prstTrans prst="peelOff"/>
      </p:transition>
    </mc:Choice>
    <mc:Fallback xmlns="">
      <p:transition spd="slow" advTm="19026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7794" y="222069"/>
            <a:ext cx="8911687" cy="1030897"/>
          </a:xfrm>
        </p:spPr>
        <p:txBody>
          <a:bodyPr>
            <a:normAutofit fontScale="90000"/>
          </a:bodyPr>
          <a:lstStyle/>
          <a:p>
            <a:pPr rtl="0"/>
            <a:r>
              <a:rPr lang="en-US" b="1" dirty="0" smtClean="0"/>
              <a:t>Time-Expressions or Adverbs used with</a:t>
            </a:r>
            <a:br>
              <a:rPr lang="en-US" b="1" dirty="0" smtClean="0"/>
            </a:br>
            <a:r>
              <a:rPr lang="en-US" b="1" dirty="0" smtClean="0"/>
              <a:t>the present perfect tense: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894115"/>
            <a:ext cx="8915400" cy="4467496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000" b="1" dirty="0" smtClean="0"/>
              <a:t>Never, ever, so far, till now, yet, already ,today, this week, this month, recently/lately, just</a:t>
            </a:r>
          </a:p>
          <a:p>
            <a:pPr marL="0" indent="0" algn="l" rtl="0">
              <a:buNone/>
            </a:pPr>
            <a:r>
              <a:rPr lang="en-US" sz="2000" b="1" dirty="0" smtClean="0"/>
              <a:t>Examples:</a:t>
            </a:r>
          </a:p>
          <a:p>
            <a:pPr marL="0" indent="0" algn="l" rtl="0">
              <a:buNone/>
            </a:pPr>
            <a:r>
              <a:rPr lang="en-US" sz="2000" b="1" dirty="0" smtClean="0"/>
              <a:t>1-She has </a:t>
            </a:r>
            <a:r>
              <a:rPr lang="en-US" sz="2000" b="1" u="sng" dirty="0"/>
              <a:t>j</a:t>
            </a:r>
            <a:r>
              <a:rPr lang="en-US" sz="2000" b="1" u="sng" dirty="0" smtClean="0"/>
              <a:t>us</a:t>
            </a:r>
            <a:r>
              <a:rPr lang="en-US" sz="2000" b="1" dirty="0" smtClean="0"/>
              <a:t>t gone to sleep. </a:t>
            </a:r>
          </a:p>
          <a:p>
            <a:pPr marL="0" indent="0" algn="l" rtl="0">
              <a:buNone/>
            </a:pPr>
            <a:r>
              <a:rPr lang="en-US" sz="2000" b="1" dirty="0" smtClean="0"/>
              <a:t>2- Have you seen Ali </a:t>
            </a:r>
            <a:r>
              <a:rPr lang="en-US" sz="2000" b="1" u="sng" dirty="0" smtClean="0"/>
              <a:t>Lately</a:t>
            </a:r>
            <a:r>
              <a:rPr lang="en-US" sz="2000" b="1" dirty="0" smtClean="0"/>
              <a:t>?</a:t>
            </a:r>
          </a:p>
          <a:p>
            <a:pPr marL="0" indent="0" algn="l" rtl="0">
              <a:buNone/>
            </a:pPr>
            <a:r>
              <a:rPr lang="en-US" sz="2000" b="1" dirty="0" smtClean="0"/>
              <a:t>3- I have seen him </a:t>
            </a:r>
            <a:r>
              <a:rPr lang="en-US" sz="2000" b="1" u="sng" dirty="0" smtClean="0"/>
              <a:t>today</a:t>
            </a:r>
            <a:r>
              <a:rPr lang="en-US" sz="2000" b="1" dirty="0" smtClean="0"/>
              <a:t>.</a:t>
            </a:r>
          </a:p>
          <a:p>
            <a:pPr marL="0" indent="0" algn="l" rtl="0">
              <a:buNone/>
            </a:pPr>
            <a:r>
              <a:rPr lang="en-US" sz="2000" b="1" dirty="0" smtClean="0"/>
              <a:t>4-  He has been here</a:t>
            </a:r>
            <a:r>
              <a:rPr lang="en-US" sz="2000" b="1" u="sng" dirty="0" smtClean="0"/>
              <a:t> lately</a:t>
            </a:r>
            <a:r>
              <a:rPr lang="en-US" sz="2000" b="1" dirty="0" smtClean="0"/>
              <a:t>/ </a:t>
            </a:r>
            <a:r>
              <a:rPr lang="en-US" sz="2000" b="1" u="sng" dirty="0" smtClean="0"/>
              <a:t>recently</a:t>
            </a:r>
            <a:r>
              <a:rPr lang="en-US" sz="2000" b="1" dirty="0" smtClean="0"/>
              <a:t>.</a:t>
            </a:r>
          </a:p>
          <a:p>
            <a:pPr marL="0" indent="0" algn="l" rtl="0">
              <a:buNone/>
            </a:pPr>
            <a:r>
              <a:rPr lang="en-US" sz="2000" b="1" dirty="0" smtClean="0"/>
              <a:t>5- I have </a:t>
            </a:r>
            <a:r>
              <a:rPr lang="en-US" sz="2000" b="1" u="sng" dirty="0" smtClean="0"/>
              <a:t>never</a:t>
            </a:r>
            <a:r>
              <a:rPr lang="en-US" sz="2000" b="1" dirty="0" smtClean="0"/>
              <a:t> had any problem with my car.</a:t>
            </a:r>
          </a:p>
          <a:p>
            <a:pPr marL="0" indent="0" algn="l" rtl="0">
              <a:buNone/>
            </a:pPr>
            <a:r>
              <a:rPr lang="en-US" sz="2000" b="1" dirty="0" smtClean="0"/>
              <a:t>6- We have had four tests </a:t>
            </a:r>
            <a:r>
              <a:rPr lang="en-US" sz="2000" b="1" u="sng" dirty="0" smtClean="0"/>
              <a:t>so far </a:t>
            </a:r>
            <a:r>
              <a:rPr lang="en-US" sz="2000" b="1" dirty="0" smtClean="0"/>
              <a:t>in this semester.</a:t>
            </a:r>
          </a:p>
          <a:p>
            <a:pPr marL="0" indent="0" algn="l" rtl="0">
              <a:buNone/>
            </a:pPr>
            <a:r>
              <a:rPr lang="en-US" sz="2000" b="1" dirty="0" smtClean="0"/>
              <a:t>7- I have </a:t>
            </a:r>
            <a:r>
              <a:rPr lang="en-US" sz="2000" b="1" u="sng" dirty="0" smtClean="0"/>
              <a:t>already</a:t>
            </a:r>
            <a:r>
              <a:rPr lang="en-US" sz="2000" b="1" dirty="0" smtClean="0"/>
              <a:t> seen that Movie.</a:t>
            </a:r>
          </a:p>
          <a:p>
            <a:pPr marL="0" indent="0" algn="l" rtl="0">
              <a:buNone/>
            </a:pPr>
            <a:endParaRPr lang="ar-JO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1243" y="-101331"/>
            <a:ext cx="1224453" cy="1354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9280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73326">
        <p15:prstTrans prst="peelOff"/>
      </p:transition>
    </mc:Choice>
    <mc:Fallback xmlns="">
      <p:transition spd="slow" advTm="17332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NEGATIVE SENTENCE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80263"/>
          </a:xfrm>
        </p:spPr>
        <p:txBody>
          <a:bodyPr>
            <a:normAutofit fontScale="25000" lnSpcReduction="20000"/>
          </a:bodyPr>
          <a:lstStyle/>
          <a:p>
            <a:pPr algn="r" rtl="0"/>
            <a:endParaRPr lang="en-US" sz="4900" b="1" dirty="0" smtClean="0"/>
          </a:p>
          <a:p>
            <a:pPr algn="r" rtl="0"/>
            <a:r>
              <a:rPr lang="en-US" sz="6400" b="1" dirty="0"/>
              <a:t>Subje</a:t>
            </a:r>
            <a:r>
              <a:rPr lang="en-US" sz="6400" b="1" dirty="0" smtClean="0"/>
              <a:t>ct </a:t>
            </a:r>
            <a:r>
              <a:rPr lang="en-US" sz="6400" b="1" dirty="0"/>
              <a:t>+ auxiliary verb </a:t>
            </a:r>
            <a:r>
              <a:rPr lang="en-US" sz="6400" b="1" dirty="0" smtClean="0"/>
              <a:t>(have/has) </a:t>
            </a:r>
            <a:r>
              <a:rPr lang="en-US" sz="6400" b="1" dirty="0"/>
              <a:t>+ auxiliary negative (not</a:t>
            </a:r>
            <a:r>
              <a:rPr lang="en-US" sz="6400" b="1" dirty="0" smtClean="0"/>
              <a:t>)+ past </a:t>
            </a:r>
            <a:r>
              <a:rPr lang="en-US" sz="6400" b="1" dirty="0"/>
              <a:t>participle (</a:t>
            </a:r>
            <a:r>
              <a:rPr lang="en-US" sz="6400" b="1" dirty="0" smtClean="0"/>
              <a:t>v3)+C</a:t>
            </a:r>
            <a:endParaRPr lang="en-US" sz="6400" b="1" dirty="0"/>
          </a:p>
          <a:p>
            <a:pPr marL="0" indent="0" algn="l" rtl="0">
              <a:buNone/>
            </a:pPr>
            <a:endParaRPr lang="en-US" sz="3600" dirty="0" smtClean="0"/>
          </a:p>
          <a:p>
            <a:pPr marL="0" indent="0" algn="l" rtl="0">
              <a:buNone/>
            </a:pPr>
            <a:r>
              <a:rPr lang="en-US" sz="8600" b="1" dirty="0" smtClean="0"/>
              <a:t>Example</a:t>
            </a:r>
            <a:r>
              <a:rPr lang="en-US" sz="8600" b="1" dirty="0"/>
              <a:t>:</a:t>
            </a:r>
          </a:p>
          <a:p>
            <a:pPr algn="l" rtl="0"/>
            <a:endParaRPr lang="en-US" sz="8000" dirty="0"/>
          </a:p>
          <a:p>
            <a:pPr algn="l" rtl="0"/>
            <a:r>
              <a:rPr lang="en-US" sz="8000" b="1" dirty="0"/>
              <a:t>1- I </a:t>
            </a:r>
            <a:r>
              <a:rPr lang="en-US" sz="8000" b="1" u="sng" dirty="0" smtClean="0"/>
              <a:t>have not</a:t>
            </a:r>
            <a:r>
              <a:rPr lang="en-US" sz="8000" b="1" dirty="0" smtClean="0"/>
              <a:t> </a:t>
            </a:r>
            <a:r>
              <a:rPr lang="en-US" sz="8000" b="1" dirty="0"/>
              <a:t>worked.</a:t>
            </a:r>
          </a:p>
          <a:p>
            <a:pPr algn="l" rtl="0"/>
            <a:endParaRPr lang="en-US" sz="8000" b="1" dirty="0"/>
          </a:p>
          <a:p>
            <a:pPr algn="l" rtl="0"/>
            <a:r>
              <a:rPr lang="en-US" sz="8000" b="1" dirty="0"/>
              <a:t> 2-  They </a:t>
            </a:r>
            <a:r>
              <a:rPr lang="en-US" sz="8000" b="1" u="sng" dirty="0" smtClean="0"/>
              <a:t>have not</a:t>
            </a:r>
            <a:r>
              <a:rPr lang="en-US" sz="8000" b="1" dirty="0" smtClean="0"/>
              <a:t> </a:t>
            </a:r>
            <a:r>
              <a:rPr lang="en-US" sz="8000" b="1" dirty="0"/>
              <a:t>worked.</a:t>
            </a:r>
          </a:p>
          <a:p>
            <a:pPr algn="l" rtl="0"/>
            <a:endParaRPr lang="en-US" sz="8000" b="1" dirty="0"/>
          </a:p>
          <a:p>
            <a:pPr algn="l" rtl="0"/>
            <a:r>
              <a:rPr lang="en-US" sz="8000" b="1" dirty="0"/>
              <a:t>3- He/she/it </a:t>
            </a:r>
            <a:r>
              <a:rPr lang="en-US" sz="8000" b="1" u="sng" dirty="0" smtClean="0"/>
              <a:t>has not</a:t>
            </a:r>
            <a:r>
              <a:rPr lang="en-US" sz="8000" b="1" dirty="0" smtClean="0"/>
              <a:t> </a:t>
            </a:r>
            <a:r>
              <a:rPr lang="en-US" sz="8000" b="1" dirty="0"/>
              <a:t>worked.</a:t>
            </a:r>
          </a:p>
          <a:p>
            <a:pPr algn="l" rtl="0"/>
            <a:endParaRPr lang="en-US" sz="8000" b="1" dirty="0"/>
          </a:p>
          <a:p>
            <a:pPr algn="l" rtl="0"/>
            <a:r>
              <a:rPr lang="en-US" sz="8000" b="1" dirty="0"/>
              <a:t>4- We/ you </a:t>
            </a:r>
            <a:r>
              <a:rPr lang="en-US" sz="8000" b="1" u="sng" dirty="0" smtClean="0"/>
              <a:t>have not</a:t>
            </a:r>
            <a:r>
              <a:rPr lang="en-US" sz="8000" b="1" dirty="0" smtClean="0"/>
              <a:t> </a:t>
            </a:r>
            <a:r>
              <a:rPr lang="en-US" sz="8000" b="1" dirty="0" err="1"/>
              <a:t>workd</a:t>
            </a:r>
            <a:r>
              <a:rPr lang="en-US" sz="8000" dirty="0"/>
              <a:t>.</a:t>
            </a:r>
          </a:p>
          <a:p>
            <a:pPr algn="l" rtl="0"/>
            <a:endParaRPr lang="en-US" sz="3600" dirty="0"/>
          </a:p>
          <a:p>
            <a:pPr marL="0" indent="0" algn="l" rtl="0">
              <a:buNone/>
            </a:pPr>
            <a:r>
              <a:rPr lang="en-US" sz="3600" dirty="0" smtClean="0"/>
              <a:t> </a:t>
            </a:r>
            <a:endParaRPr lang="ar-JO" sz="3600" b="1" dirty="0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420" y="368300"/>
            <a:ext cx="1651000" cy="16510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1520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50421">
        <p15:prstTrans prst="peelOff"/>
      </p:transition>
    </mc:Choice>
    <mc:Fallback xmlns="">
      <p:transition spd="slow" advTm="5042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INTERROGATIVE SENTENCE </a:t>
            </a:r>
            <a:r>
              <a:rPr lang="ar-SA" b="1" dirty="0" smtClean="0"/>
              <a:t>           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l" rtl="0"/>
            <a:r>
              <a:rPr lang="en-US" sz="3600" b="1" dirty="0"/>
              <a:t>Auxiliary verb (have/has) + subject + past participle (v3)</a:t>
            </a:r>
          </a:p>
          <a:p>
            <a:pPr marL="0" indent="0" algn="l" rtl="0">
              <a:buNone/>
            </a:pPr>
            <a:r>
              <a:rPr lang="en-US" sz="3600" b="1" dirty="0"/>
              <a:t>Example:</a:t>
            </a:r>
          </a:p>
          <a:p>
            <a:pPr algn="l" rtl="0"/>
            <a:endParaRPr lang="en-US" sz="3600" b="1" dirty="0"/>
          </a:p>
          <a:p>
            <a:pPr marL="0" indent="0" algn="l" rtl="0">
              <a:buNone/>
            </a:pPr>
            <a:r>
              <a:rPr lang="en-US" sz="3600" b="1" dirty="0" smtClean="0"/>
              <a:t>1- </a:t>
            </a:r>
            <a:r>
              <a:rPr lang="en-US" sz="3600" b="1" u="sng" dirty="0" smtClean="0"/>
              <a:t>Have</a:t>
            </a:r>
            <a:r>
              <a:rPr lang="en-US" sz="3600" b="1" dirty="0" smtClean="0"/>
              <a:t> I worked?</a:t>
            </a:r>
            <a:endParaRPr lang="en-US" sz="3600" b="1" dirty="0"/>
          </a:p>
          <a:p>
            <a:pPr algn="l" rtl="0"/>
            <a:endParaRPr lang="en-US" sz="3600" b="1" dirty="0"/>
          </a:p>
          <a:p>
            <a:pPr marL="0" indent="0" algn="l" rtl="0">
              <a:buNone/>
            </a:pPr>
            <a:r>
              <a:rPr lang="en-US" sz="3600" b="1" dirty="0" smtClean="0"/>
              <a:t>2- </a:t>
            </a:r>
            <a:r>
              <a:rPr lang="en-US" sz="3600" b="1" u="sng" dirty="0" smtClean="0"/>
              <a:t>have</a:t>
            </a:r>
            <a:r>
              <a:rPr lang="en-US" sz="3600" b="1" dirty="0" smtClean="0"/>
              <a:t> </a:t>
            </a:r>
            <a:r>
              <a:rPr lang="en-US" sz="3600" b="1" dirty="0"/>
              <a:t> They </a:t>
            </a:r>
            <a:r>
              <a:rPr lang="en-US" sz="3600" b="1" dirty="0" smtClean="0"/>
              <a:t>worked?</a:t>
            </a:r>
            <a:endParaRPr lang="en-US" sz="3600" b="1" dirty="0"/>
          </a:p>
          <a:p>
            <a:pPr algn="l" rtl="0"/>
            <a:endParaRPr lang="en-US" sz="3600" b="1" dirty="0"/>
          </a:p>
          <a:p>
            <a:pPr marL="0" indent="0" algn="l" rtl="0">
              <a:buNone/>
            </a:pPr>
            <a:r>
              <a:rPr lang="en-US" sz="3600" b="1" dirty="0"/>
              <a:t>3- </a:t>
            </a:r>
            <a:r>
              <a:rPr lang="en-US" sz="3600" b="1" u="sng" dirty="0"/>
              <a:t>has </a:t>
            </a:r>
            <a:r>
              <a:rPr lang="en-US" sz="3600" b="1" dirty="0"/>
              <a:t>h</a:t>
            </a:r>
            <a:r>
              <a:rPr lang="en-US" sz="3600" b="1" dirty="0" smtClean="0"/>
              <a:t>e/she/it worked?</a:t>
            </a:r>
            <a:endParaRPr lang="en-US" sz="3600" b="1" dirty="0"/>
          </a:p>
          <a:p>
            <a:pPr algn="l" rtl="0"/>
            <a:endParaRPr lang="en-US" sz="3600" b="1" dirty="0"/>
          </a:p>
          <a:p>
            <a:pPr marL="0" indent="0" algn="l" rtl="0">
              <a:buNone/>
            </a:pPr>
            <a:r>
              <a:rPr lang="en-US" sz="3600" b="1" dirty="0"/>
              <a:t>4- </a:t>
            </a:r>
            <a:r>
              <a:rPr lang="en-US" sz="3600" b="1" u="sng" dirty="0"/>
              <a:t>have</a:t>
            </a:r>
            <a:r>
              <a:rPr lang="en-US" sz="3600" b="1" dirty="0"/>
              <a:t> </a:t>
            </a:r>
            <a:r>
              <a:rPr lang="en-US" sz="3600" b="1" dirty="0" smtClean="0"/>
              <a:t>We</a:t>
            </a:r>
            <a:r>
              <a:rPr lang="en-US" sz="3600" b="1" dirty="0"/>
              <a:t>/ you </a:t>
            </a:r>
            <a:r>
              <a:rPr lang="en-US" sz="3600" b="1" dirty="0" smtClean="0"/>
              <a:t>worked</a:t>
            </a:r>
            <a:r>
              <a:rPr lang="en-US" sz="3600" dirty="0" smtClean="0"/>
              <a:t>?</a:t>
            </a:r>
            <a:endParaRPr lang="en-US" sz="3600" dirty="0"/>
          </a:p>
          <a:p>
            <a:pPr algn="l" rtl="0"/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066" y="160746"/>
            <a:ext cx="1651000" cy="16510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3271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95260">
        <p15:prstTrans prst="peelOff"/>
      </p:transition>
    </mc:Choice>
    <mc:Fallback xmlns="">
      <p:transition spd="slow" advTm="9526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4370" y="475758"/>
            <a:ext cx="8911687" cy="741813"/>
          </a:xfrm>
        </p:spPr>
        <p:txBody>
          <a:bodyPr>
            <a:normAutofit/>
          </a:bodyPr>
          <a:lstStyle/>
          <a:p>
            <a:r>
              <a:rPr lang="en-US" b="1" dirty="0"/>
              <a:t> </a:t>
            </a:r>
            <a:r>
              <a:rPr lang="en-US" b="1" dirty="0" smtClean="0"/>
              <a:t>Contractions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5817" y="1894719"/>
            <a:ext cx="9048795" cy="399663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600" b="1" dirty="0" smtClean="0"/>
              <a:t>1- I</a:t>
            </a:r>
            <a:r>
              <a:rPr lang="en-US" sz="3600" b="1" u="sng" dirty="0" smtClean="0"/>
              <a:t>’ve</a:t>
            </a:r>
            <a:r>
              <a:rPr lang="en-US" sz="3600" b="1" dirty="0" smtClean="0"/>
              <a:t> worked.</a:t>
            </a:r>
          </a:p>
          <a:p>
            <a:pPr marL="0" indent="0" algn="l" rtl="0">
              <a:buNone/>
            </a:pPr>
            <a:r>
              <a:rPr lang="en-US" sz="3600" b="1" dirty="0" smtClean="0"/>
              <a:t>2- You </a:t>
            </a:r>
            <a:r>
              <a:rPr lang="en-US" sz="3600" b="1" u="sng" dirty="0" smtClean="0"/>
              <a:t>haven’t</a:t>
            </a:r>
            <a:r>
              <a:rPr lang="en-US" sz="3600" b="1" dirty="0" smtClean="0"/>
              <a:t> worked.</a:t>
            </a:r>
          </a:p>
          <a:p>
            <a:pPr marL="0" indent="0" algn="l" rtl="0">
              <a:buNone/>
            </a:pPr>
            <a:r>
              <a:rPr lang="en-US" sz="3600" b="1" dirty="0" smtClean="0"/>
              <a:t>3-</a:t>
            </a:r>
            <a:r>
              <a:rPr lang="en-US" sz="3600" b="1" u="sng" dirty="0" smtClean="0"/>
              <a:t>Hasn’t</a:t>
            </a:r>
            <a:r>
              <a:rPr lang="en-US" sz="3600" b="1" dirty="0" smtClean="0"/>
              <a:t> he worked?</a:t>
            </a:r>
          </a:p>
          <a:p>
            <a:pPr marL="0" indent="0" algn="l" rtl="0">
              <a:buNone/>
            </a:pPr>
            <a:r>
              <a:rPr lang="en-US" sz="3600" b="1" dirty="0" smtClean="0"/>
              <a:t>4- Where</a:t>
            </a:r>
            <a:r>
              <a:rPr lang="en-US" sz="3600" b="1" u="sng" dirty="0" smtClean="0"/>
              <a:t>’ve</a:t>
            </a:r>
            <a:r>
              <a:rPr lang="en-US" sz="3600" b="1" dirty="0" smtClean="0"/>
              <a:t> you been?</a:t>
            </a:r>
          </a:p>
          <a:p>
            <a:pPr marL="0" indent="0" algn="l" rtl="0">
              <a:buNone/>
            </a:pPr>
            <a:r>
              <a:rPr lang="en-US" sz="3600" b="1" dirty="0" smtClean="0"/>
              <a:t>5- What</a:t>
            </a:r>
            <a:r>
              <a:rPr lang="en-US" sz="3600" b="1" u="sng" dirty="0" smtClean="0"/>
              <a:t>’s</a:t>
            </a:r>
            <a:r>
              <a:rPr lang="en-US" sz="3600" b="1" dirty="0" smtClean="0"/>
              <a:t> he done?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267" y="-201390"/>
            <a:ext cx="1224453" cy="135429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1630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89512">
        <p15:prstTrans prst="peelOff"/>
      </p:transition>
    </mc:Choice>
    <mc:Fallback xmlns="">
      <p:transition spd="slow" advTm="8951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"/>
            <a:ext cx="8911687" cy="787782"/>
          </a:xfrm>
        </p:spPr>
        <p:txBody>
          <a:bodyPr/>
          <a:lstStyle/>
          <a:p>
            <a:r>
              <a:rPr lang="en-US" dirty="0" smtClean="0"/>
              <a:t>What is the Present Perfect Tense?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7982" y="910258"/>
            <a:ext cx="10774018" cy="5855804"/>
          </a:xfrm>
        </p:spPr>
        <p:txBody>
          <a:bodyPr>
            <a:normAutofit fontScale="25000" lnSpcReduction="20000"/>
          </a:bodyPr>
          <a:lstStyle/>
          <a:p>
            <a:pPr marL="0" indent="0" algn="l">
              <a:buNone/>
            </a:pPr>
            <a:r>
              <a:rPr lang="en-US" sz="8000" dirty="0" smtClean="0"/>
              <a:t>    The name of P. perfect tense is confusing. It’s in fact a past tense.</a:t>
            </a:r>
          </a:p>
          <a:p>
            <a:pPr marL="0" indent="0" algn="l">
              <a:buNone/>
            </a:pPr>
            <a:r>
              <a:rPr lang="en-US" sz="8000" dirty="0" smtClean="0"/>
              <a:t>The present perfect Tense describes an event or action in the past, but it did not describe when exactly happened.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8000" dirty="0" smtClean="0"/>
              <a:t>The events or actions in the past have an </a:t>
            </a:r>
            <a:r>
              <a:rPr lang="en-US" sz="8000" b="1" dirty="0" smtClean="0">
                <a:solidFill>
                  <a:srgbClr val="FF0000"/>
                </a:solidFill>
              </a:rPr>
              <a:t>effect or connection </a:t>
            </a:r>
            <a:r>
              <a:rPr lang="en-US" sz="8000" dirty="0" smtClean="0"/>
              <a:t>with the present</a:t>
            </a:r>
          </a:p>
          <a:p>
            <a:pPr marL="0" indent="0" algn="l">
              <a:buNone/>
            </a:pPr>
            <a:r>
              <a:rPr lang="en-US" sz="8000" dirty="0"/>
              <a:t> </a:t>
            </a:r>
            <a:r>
              <a:rPr lang="en-US" sz="8000" dirty="0" smtClean="0"/>
              <a:t>                                                         Present    </a:t>
            </a:r>
          </a:p>
          <a:p>
            <a:pPr marL="0" indent="0" algn="l">
              <a:buNone/>
            </a:pPr>
            <a:r>
              <a:rPr lang="en-US" sz="8000" dirty="0" smtClean="0"/>
              <a:t>                                                           </a:t>
            </a:r>
          </a:p>
          <a:p>
            <a:pPr marL="0" indent="0" algn="l">
              <a:buNone/>
            </a:pPr>
            <a:r>
              <a:rPr lang="en-US" sz="8000" dirty="0"/>
              <a:t> </a:t>
            </a:r>
            <a:r>
              <a:rPr lang="en-US" sz="8000" dirty="0" smtClean="0"/>
              <a:t>                               past                                             Future                       </a:t>
            </a:r>
            <a:endParaRPr lang="en-US" sz="8000" dirty="0"/>
          </a:p>
          <a:p>
            <a:pPr marL="0" indent="0" algn="l">
              <a:buNone/>
            </a:pPr>
            <a:r>
              <a:rPr lang="en-US" sz="8000" dirty="0" smtClean="0"/>
              <a:t>      </a:t>
            </a:r>
          </a:p>
          <a:p>
            <a:pPr marL="0" indent="0" algn="l">
              <a:buNone/>
            </a:pPr>
            <a:r>
              <a:rPr lang="en-US" sz="8000" dirty="0" smtClean="0"/>
              <a:t>                                                                 </a:t>
            </a:r>
          </a:p>
          <a:p>
            <a:pPr marL="0" indent="0" algn="l" rtl="0">
              <a:buNone/>
            </a:pPr>
            <a:r>
              <a:rPr lang="en-US" sz="8000" dirty="0"/>
              <a:t> </a:t>
            </a:r>
            <a:r>
              <a:rPr lang="en-US" sz="8000" dirty="0" smtClean="0"/>
              <a:t>             </a:t>
            </a:r>
          </a:p>
          <a:p>
            <a:pPr marL="0" indent="0" algn="l" rtl="0">
              <a:buNone/>
            </a:pPr>
            <a:endParaRPr lang="en-US" sz="8000" dirty="0"/>
          </a:p>
          <a:p>
            <a:pPr marL="0" indent="0" algn="l" rtl="0">
              <a:buNone/>
            </a:pPr>
            <a:endParaRPr lang="en-US" sz="8000" dirty="0" smtClean="0"/>
          </a:p>
          <a:p>
            <a:pPr marL="0" indent="0" algn="l" rtl="0">
              <a:buNone/>
            </a:pPr>
            <a:endParaRPr lang="en-US" sz="8000" dirty="0"/>
          </a:p>
          <a:p>
            <a:pPr marL="0" indent="0" algn="l" rtl="0">
              <a:buNone/>
            </a:pPr>
            <a:r>
              <a:rPr lang="en-US" sz="8000" dirty="0" smtClean="0"/>
              <a:t>                     present perfect</a:t>
            </a:r>
          </a:p>
          <a:p>
            <a:pPr marL="0" indent="0" algn="l" rtl="0">
              <a:buNone/>
            </a:pPr>
            <a:endParaRPr lang="en-US" sz="5000" b="1" dirty="0" smtClean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endParaRPr lang="en-US" sz="5000" b="1" dirty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endParaRPr lang="en-US" sz="5000" b="1" dirty="0" smtClean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l">
              <a:buNone/>
            </a:pPr>
            <a:r>
              <a:rPr lang="en-US" dirty="0" smtClean="0"/>
              <a:t>     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dirty="0" smtClean="0"/>
              <a:t> 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Notched Right Arrow 4"/>
          <p:cNvSpPr/>
          <p:nvPr/>
        </p:nvSpPr>
        <p:spPr>
          <a:xfrm flipV="1">
            <a:off x="1881809" y="3843129"/>
            <a:ext cx="7301948" cy="477905"/>
          </a:xfrm>
          <a:prstGeom prst="notchedRightArrow">
            <a:avLst>
              <a:gd name="adj1" fmla="val 336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ar-JO" dirty="0"/>
          </a:p>
        </p:txBody>
      </p:sp>
      <p:sp>
        <p:nvSpPr>
          <p:cNvPr id="6" name="Up-Down Arrow 5"/>
          <p:cNvSpPr/>
          <p:nvPr/>
        </p:nvSpPr>
        <p:spPr>
          <a:xfrm flipH="1">
            <a:off x="5732699" y="2672383"/>
            <a:ext cx="391048" cy="348532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7" name="Left-Right Arrow 6"/>
          <p:cNvSpPr/>
          <p:nvPr/>
        </p:nvSpPr>
        <p:spPr>
          <a:xfrm flipV="1">
            <a:off x="2592925" y="4982817"/>
            <a:ext cx="2228851" cy="25655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079420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556592"/>
            <a:ext cx="8911687" cy="715618"/>
          </a:xfrm>
        </p:spPr>
        <p:txBody>
          <a:bodyPr/>
          <a:lstStyle/>
          <a:p>
            <a:r>
              <a:rPr lang="en-US" dirty="0"/>
              <a:t>What is the Present Perfect Tense?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72209"/>
            <a:ext cx="8915400" cy="5698433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000" b="1" dirty="0">
                <a:solidFill>
                  <a:srgbClr val="FF0000"/>
                </a:solidFill>
              </a:rPr>
              <a:t>Ex 1</a:t>
            </a:r>
            <a:r>
              <a:rPr lang="en-US" sz="2000" dirty="0"/>
              <a:t>: My Dad is sad because his cat </a:t>
            </a:r>
            <a:r>
              <a:rPr lang="en-US" sz="2000" b="1" dirty="0">
                <a:solidFill>
                  <a:srgbClr val="FF0000"/>
                </a:solidFill>
              </a:rPr>
              <a:t>has died</a:t>
            </a:r>
            <a:r>
              <a:rPr lang="en-US" sz="2000" dirty="0"/>
              <a:t>.</a:t>
            </a:r>
          </a:p>
          <a:p>
            <a:pPr marL="0" indent="0" algn="l" rtl="0">
              <a:buNone/>
            </a:pPr>
            <a:r>
              <a:rPr lang="en-US" sz="2000" dirty="0"/>
              <a:t>The connection with the present is </a:t>
            </a:r>
            <a:r>
              <a:rPr lang="en-US" sz="2000" u="sng" dirty="0"/>
              <a:t>my dad is now sad</a:t>
            </a:r>
            <a:r>
              <a:rPr lang="en-US" sz="2000" dirty="0"/>
              <a:t>, but it is not important to know when exactly the cat died.</a:t>
            </a:r>
          </a:p>
          <a:p>
            <a:pPr marL="0" indent="0" algn="l" rtl="0">
              <a:buNone/>
            </a:pPr>
            <a:r>
              <a:rPr lang="en-US" sz="2000" b="1" dirty="0">
                <a:solidFill>
                  <a:srgbClr val="FF0000"/>
                </a:solidFill>
              </a:rPr>
              <a:t>Ex 2: </a:t>
            </a:r>
          </a:p>
          <a:p>
            <a:pPr marL="0" indent="0" algn="l" rtl="0">
              <a:buNone/>
            </a:pPr>
            <a:r>
              <a:rPr lang="en-US" sz="2000" b="1" dirty="0">
                <a:solidFill>
                  <a:srgbClr val="FF0000"/>
                </a:solidFill>
              </a:rPr>
              <a:t>Mark: Why is Sara not playing Tennis?</a:t>
            </a:r>
          </a:p>
          <a:p>
            <a:pPr marL="0" indent="0" algn="l" rtl="0">
              <a:buNone/>
            </a:pPr>
            <a:r>
              <a:rPr lang="en-US" sz="2000" b="1" dirty="0">
                <a:solidFill>
                  <a:srgbClr val="FF0000"/>
                </a:solidFill>
              </a:rPr>
              <a:t>David: She has broken her leg</a:t>
            </a:r>
            <a:r>
              <a:rPr lang="en-US" sz="2000" b="1" dirty="0" smtClean="0">
                <a:solidFill>
                  <a:srgbClr val="FF0000"/>
                </a:solidFill>
              </a:rPr>
              <a:t>. 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The present perfect describes an event in the past(Sara breaks her leg) to explain the situation in the present( Sara is not playing tennis)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There is always a connection or an effect with the present.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A past action with an effect or connection . </a:t>
            </a:r>
            <a:endParaRPr lang="en-US" sz="2000" b="1" dirty="0">
              <a:solidFill>
                <a:srgbClr val="C00000"/>
              </a:solidFill>
            </a:endParaRP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Ex. 3</a:t>
            </a:r>
          </a:p>
          <a:p>
            <a:pPr marL="0" indent="0" algn="l" rtl="0">
              <a:buNone/>
            </a:pPr>
            <a:r>
              <a:rPr lang="en-US" dirty="0" smtClean="0"/>
              <a:t>Let’s go to the Cinema to watch The Harry </a:t>
            </a:r>
            <a:r>
              <a:rPr lang="en-US" dirty="0" err="1" smtClean="0"/>
              <a:t>Poter</a:t>
            </a:r>
            <a:r>
              <a:rPr lang="en-US" dirty="0" smtClean="0"/>
              <a:t> Film. </a:t>
            </a:r>
            <a:r>
              <a:rPr lang="en-US" b="1" dirty="0" smtClean="0">
                <a:solidFill>
                  <a:srgbClr val="C00000"/>
                </a:solidFill>
              </a:rPr>
              <a:t>Have you seen </a:t>
            </a:r>
            <a:r>
              <a:rPr lang="en-US" dirty="0" smtClean="0"/>
              <a:t>it?</a:t>
            </a:r>
          </a:p>
          <a:p>
            <a:pPr marL="0" indent="0" algn="l" rtl="0">
              <a:buNone/>
            </a:pPr>
            <a:r>
              <a:rPr lang="en-US" dirty="0" smtClean="0"/>
              <a:t>Connection with the present: to decide if you want to go to cinema</a:t>
            </a:r>
          </a:p>
          <a:p>
            <a:pPr marL="0" indent="0" algn="l" rtl="0">
              <a:buNone/>
            </a:pPr>
            <a:r>
              <a:rPr lang="en-US" dirty="0" smtClean="0"/>
              <a:t>(Exactly when you saw it, it is not important)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0601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13142"/>
          </a:xfrm>
        </p:spPr>
        <p:txBody>
          <a:bodyPr/>
          <a:lstStyle/>
          <a:p>
            <a:pPr rtl="0"/>
            <a:r>
              <a:rPr lang="en-US" dirty="0" smtClean="0"/>
              <a:t>      Uses: News Reports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91478"/>
            <a:ext cx="8915400" cy="4519744"/>
          </a:xfrm>
        </p:spPr>
        <p:txBody>
          <a:bodyPr>
            <a:normAutofit fontScale="85000" lnSpcReduction="10000"/>
          </a:bodyPr>
          <a:lstStyle/>
          <a:p>
            <a:pPr marL="0" indent="0" algn="l" rtl="0">
              <a:buNone/>
            </a:pPr>
            <a:r>
              <a:rPr lang="ar-JO" sz="2400" dirty="0" smtClean="0"/>
              <a:t> </a:t>
            </a:r>
            <a:r>
              <a:rPr lang="en-US" sz="2400" dirty="0" smtClean="0"/>
              <a:t>1- News reports in the media often use the </a:t>
            </a:r>
            <a:r>
              <a:rPr lang="en-US" sz="2400" b="1" dirty="0" smtClean="0">
                <a:solidFill>
                  <a:srgbClr val="C00000"/>
                </a:solidFill>
              </a:rPr>
              <a:t>present perfect </a:t>
            </a:r>
            <a:r>
              <a:rPr lang="en-US" sz="2400" dirty="0" smtClean="0"/>
              <a:t>at the start of a report to give a </a:t>
            </a:r>
            <a:r>
              <a:rPr lang="en-US" sz="2400" b="1" dirty="0" smtClean="0">
                <a:solidFill>
                  <a:srgbClr val="C00000"/>
                </a:solidFill>
              </a:rPr>
              <a:t>general summary. </a:t>
            </a:r>
          </a:p>
          <a:p>
            <a:pPr marL="0" indent="0" algn="l"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Ex.</a:t>
            </a:r>
          </a:p>
          <a:p>
            <a:pPr marL="0" indent="0" algn="l"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The prime minister has promised to create more jobs for young people</a:t>
            </a:r>
            <a:r>
              <a:rPr lang="en-US" sz="2400" b="1" dirty="0" smtClean="0">
                <a:solidFill>
                  <a:srgbClr val="C00000"/>
                </a:solidFill>
              </a:rPr>
              <a:t>.</a:t>
            </a:r>
          </a:p>
          <a:p>
            <a:pPr marL="0" indent="0" algn="l"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Ex.</a:t>
            </a:r>
          </a:p>
          <a:p>
            <a:pPr marL="0" indent="0" algn="l"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New </a:t>
            </a:r>
            <a:r>
              <a:rPr lang="en-US" sz="2400" b="1" dirty="0" err="1" smtClean="0">
                <a:solidFill>
                  <a:srgbClr val="C00000"/>
                </a:solidFill>
              </a:rPr>
              <a:t>Covid</a:t>
            </a:r>
            <a:r>
              <a:rPr lang="en-US" sz="2400" b="1" dirty="0" smtClean="0">
                <a:solidFill>
                  <a:srgbClr val="C00000"/>
                </a:solidFill>
              </a:rPr>
              <a:t> restrictions has complicated plans to reopen air travel.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 marL="0" indent="0" algn="l" rtl="0"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The past tense is then used to give more specific information</a:t>
            </a:r>
          </a:p>
          <a:p>
            <a:pPr marL="0" indent="0" algn="l" rtl="0">
              <a:buNone/>
            </a:pPr>
            <a:endParaRPr lang="en-US" sz="2000" b="1" dirty="0">
              <a:solidFill>
                <a:srgbClr val="C00000"/>
              </a:solidFill>
            </a:endParaRPr>
          </a:p>
          <a:p>
            <a:pPr marL="0" indent="0" algn="l" rtl="0">
              <a:buNone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marL="0" indent="0" algn="l" rtl="0">
              <a:buNone/>
            </a:pP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</a:p>
          <a:p>
            <a:pPr marL="0" indent="0" algn="l" rtl="0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 </a:t>
            </a:r>
          </a:p>
          <a:p>
            <a:pPr marL="0" indent="0" algn="l">
              <a:buNone/>
            </a:pPr>
            <a:endParaRPr lang="ar-JO" sz="20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912234" y="4585251"/>
            <a:ext cx="8269356" cy="848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 </a:t>
            </a:r>
            <a:r>
              <a:rPr lang="en-US" dirty="0" smtClean="0"/>
              <a:t>During yesterday’s conference  In Ramallah, the prime minster promised </a:t>
            </a:r>
          </a:p>
          <a:p>
            <a:pPr algn="ctr"/>
            <a:r>
              <a:rPr lang="en-US" dirty="0" smtClean="0"/>
              <a:t>To create over a hundred of new jobs over the next six months for young people.</a:t>
            </a:r>
          </a:p>
        </p:txBody>
      </p:sp>
    </p:spTree>
    <p:extLst>
      <p:ext uri="{BB962C8B-B14F-4D97-AF65-F5344CB8AC3E}">
        <p14:creationId xmlns:p14="http://schemas.microsoft.com/office/powerpoint/2010/main" val="14980191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Uses: Unspecified time – before now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400" dirty="0" smtClean="0"/>
              <a:t>2- We use the </a:t>
            </a:r>
            <a:r>
              <a:rPr lang="en-US" sz="2400" dirty="0" err="1" smtClean="0"/>
              <a:t>p.p</a:t>
            </a:r>
            <a:r>
              <a:rPr lang="en-US" sz="2400" dirty="0" smtClean="0"/>
              <a:t> to say something happened in the past but we don’t know exactly when, so we use the P.P with indefinite time adverbs : </a:t>
            </a:r>
            <a:r>
              <a:rPr lang="en-US" sz="2400" b="1" dirty="0" smtClean="0">
                <a:solidFill>
                  <a:srgbClr val="C00000"/>
                </a:solidFill>
              </a:rPr>
              <a:t>ever, never, once, before, so far, already, yet …</a:t>
            </a:r>
            <a:r>
              <a:rPr lang="en-US" sz="2400" b="1" dirty="0" err="1" smtClean="0">
                <a:solidFill>
                  <a:srgbClr val="C00000"/>
                </a:solidFill>
              </a:rPr>
              <a:t>etc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 marL="0" indent="0" algn="l">
              <a:buNone/>
            </a:pPr>
            <a:r>
              <a:rPr lang="en-US" sz="2400" dirty="0" smtClean="0"/>
              <a:t>Ex.</a:t>
            </a:r>
          </a:p>
          <a:p>
            <a:pPr marL="0" indent="0" algn="l">
              <a:buNone/>
            </a:pPr>
            <a:r>
              <a:rPr lang="en-US" sz="2400" dirty="0" smtClean="0"/>
              <a:t>1- I have never been to New York.</a:t>
            </a:r>
          </a:p>
          <a:p>
            <a:pPr marL="0" indent="0" algn="l">
              <a:buNone/>
            </a:pPr>
            <a:r>
              <a:rPr lang="en-US" sz="2400" dirty="0" smtClean="0"/>
              <a:t>2- Have you ever seen an elephant.</a:t>
            </a:r>
          </a:p>
          <a:p>
            <a:pPr marL="0" indent="0" algn="l">
              <a:buNone/>
            </a:pPr>
            <a:r>
              <a:rPr lang="en-US" sz="2400" dirty="0" smtClean="0"/>
              <a:t>3- I have met him before</a:t>
            </a:r>
            <a:endParaRPr lang="ar-JO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2227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2092</TotalTime>
  <Words>1610</Words>
  <Application>Microsoft Office PowerPoint</Application>
  <PresentationFormat>Widescreen</PresentationFormat>
  <Paragraphs>258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Arial Black</vt:lpstr>
      <vt:lpstr>Calibri</vt:lpstr>
      <vt:lpstr>Century Gothic</vt:lpstr>
      <vt:lpstr>Symbol</vt:lpstr>
      <vt:lpstr>Tahoma</vt:lpstr>
      <vt:lpstr>Wingdings 3</vt:lpstr>
      <vt:lpstr>Wisp</vt:lpstr>
      <vt:lpstr>PowerPoint Presentation</vt:lpstr>
      <vt:lpstr>PowerPoint Presentation</vt:lpstr>
      <vt:lpstr>NEGATIVE SENTENCE</vt:lpstr>
      <vt:lpstr>INTERROGATIVE SENTENCE             </vt:lpstr>
      <vt:lpstr> Contractions</vt:lpstr>
      <vt:lpstr>What is the Present Perfect Tense?</vt:lpstr>
      <vt:lpstr>What is the Present Perfect Tense?</vt:lpstr>
      <vt:lpstr>      Uses: News Reports </vt:lpstr>
      <vt:lpstr>Uses: Unspecified time – before now</vt:lpstr>
      <vt:lpstr> Uses: Unspecified time- for Experience</vt:lpstr>
      <vt:lpstr>Uses: Change over time</vt:lpstr>
      <vt:lpstr>An uncompleted action you are expecting</vt:lpstr>
      <vt:lpstr>Uses: Several action at different times</vt:lpstr>
      <vt:lpstr>Uses: Duration- from past until now with Since and For ( For: a period of time/ Since: a specific moment in time</vt:lpstr>
      <vt:lpstr>Uses : Time Expressions to limit the period of time</vt:lpstr>
      <vt:lpstr>The difference between  Present Perfect and Past Simple  </vt:lpstr>
      <vt:lpstr>PowerPoint Presentation</vt:lpstr>
      <vt:lpstr>USES</vt:lpstr>
      <vt:lpstr>USES</vt:lpstr>
      <vt:lpstr>USES</vt:lpstr>
      <vt:lpstr>USES</vt:lpstr>
      <vt:lpstr>Time-Expressions or Adverbs used with the present perfect tense: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51</cp:revision>
  <dcterms:created xsi:type="dcterms:W3CDTF">2020-06-26T10:37:56Z</dcterms:created>
  <dcterms:modified xsi:type="dcterms:W3CDTF">2022-12-06T05:47:15Z</dcterms:modified>
</cp:coreProperties>
</file>