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13" r:id="rId2"/>
    <p:sldId id="314" r:id="rId3"/>
    <p:sldId id="315" r:id="rId4"/>
    <p:sldId id="316" r:id="rId5"/>
    <p:sldId id="320" r:id="rId6"/>
    <p:sldId id="356" r:id="rId7"/>
    <p:sldId id="344" r:id="rId8"/>
    <p:sldId id="329" r:id="rId9"/>
    <p:sldId id="357" r:id="rId10"/>
    <p:sldId id="349" r:id="rId11"/>
    <p:sldId id="340" r:id="rId12"/>
    <p:sldId id="355" r:id="rId13"/>
    <p:sldId id="360" r:id="rId14"/>
    <p:sldId id="361" r:id="rId15"/>
    <p:sldId id="362" r:id="rId16"/>
    <p:sldId id="363" r:id="rId17"/>
    <p:sldId id="364" r:id="rId18"/>
    <p:sldId id="365" r:id="rId19"/>
    <p:sldId id="366" r:id="rId20"/>
    <p:sldId id="367" r:id="rId21"/>
    <p:sldId id="368" r:id="rId22"/>
    <p:sldId id="370" r:id="rId23"/>
    <p:sldId id="369" r:id="rId24"/>
    <p:sldId id="371" r:id="rId25"/>
    <p:sldId id="372" r:id="rId26"/>
    <p:sldId id="373" r:id="rId27"/>
    <p:sldId id="374" r:id="rId28"/>
    <p:sldId id="375" r:id="rId29"/>
    <p:sldId id="376" r:id="rId30"/>
    <p:sldId id="377" r:id="rId31"/>
    <p:sldId id="378" r:id="rId32"/>
    <p:sldId id="379" r:id="rId33"/>
    <p:sldId id="380" r:id="rId34"/>
    <p:sldId id="381" r:id="rId35"/>
    <p:sldId id="384" r:id="rId36"/>
    <p:sldId id="382" r:id="rId37"/>
    <p:sldId id="383" r:id="rId38"/>
    <p:sldId id="385" r:id="rId39"/>
    <p:sldId id="386" r:id="rId40"/>
    <p:sldId id="387" r:id="rId41"/>
    <p:sldId id="388" r:id="rId42"/>
    <p:sldId id="389" r:id="rId43"/>
    <p:sldId id="390" r:id="rId44"/>
    <p:sldId id="391" r:id="rId45"/>
    <p:sldId id="392" r:id="rId46"/>
    <p:sldId id="393" r:id="rId47"/>
    <p:sldId id="394" r:id="rId48"/>
    <p:sldId id="396"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9" d="100"/>
          <a:sy n="89" d="100"/>
        </p:scale>
        <p:origin x="-1258" y="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01F4D3-C729-44AD-9E54-1E9F72C14966}" type="datetimeFigureOut">
              <a:rPr lang="en-US" smtClean="0"/>
              <a:t>8/21/2024</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BC338E-5A3B-4D1B-9181-5C31A1E71438}" type="slidenum">
              <a:rPr lang="en-US" smtClean="0"/>
              <a:t>‹#›</a:t>
            </a:fld>
            <a:endParaRPr lang="en-US"/>
          </a:p>
        </p:txBody>
      </p:sp>
    </p:spTree>
    <p:extLst>
      <p:ext uri="{BB962C8B-B14F-4D97-AF65-F5344CB8AC3E}">
        <p14:creationId xmlns:p14="http://schemas.microsoft.com/office/powerpoint/2010/main" val="148415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2268300"/>
            <a:ext cx="4592400" cy="237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a:endParaRPr/>
          </a:p>
        </p:txBody>
      </p:sp>
      <p:sp>
        <p:nvSpPr>
          <p:cNvPr id="10" name="Google Shape;10;p2"/>
          <p:cNvSpPr txBox="1">
            <a:spLocks noGrp="1"/>
          </p:cNvSpPr>
          <p:nvPr>
            <p:ph type="subTitle" idx="1"/>
          </p:nvPr>
        </p:nvSpPr>
        <p:spPr>
          <a:xfrm>
            <a:off x="1039575" y="4275200"/>
            <a:ext cx="2402100" cy="95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a:endParaRPr/>
          </a:p>
        </p:txBody>
      </p:sp>
    </p:spTree>
    <p:extLst>
      <p:ext uri="{BB962C8B-B14F-4D97-AF65-F5344CB8AC3E}">
        <p14:creationId xmlns:p14="http://schemas.microsoft.com/office/powerpoint/2010/main" val="2576028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9.gi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7" name="Google Shape;127;p24"/>
          <p:cNvSpPr/>
          <p:nvPr/>
        </p:nvSpPr>
        <p:spPr>
          <a:xfrm rot="-5400000" flipH="1">
            <a:off x="-1955978" y="3080722"/>
            <a:ext cx="4133056" cy="22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89664"/>
            <a:ext cx="3923332" cy="1323112"/>
          </a:xfrm>
          <a:prstGeom prst="rect">
            <a:avLst/>
          </a:prstGeom>
        </p:spPr>
      </p:pic>
      <p:pic>
        <p:nvPicPr>
          <p:cNvPr id="3" name="صورة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04942"/>
            <a:ext cx="8229600" cy="5148644"/>
          </a:xfrm>
          <a:prstGeom prst="rect">
            <a:avLst/>
          </a:prstGeom>
        </p:spPr>
      </p:pic>
    </p:spTree>
    <p:extLst>
      <p:ext uri="{BB962C8B-B14F-4D97-AF65-F5344CB8AC3E}">
        <p14:creationId xmlns:p14="http://schemas.microsoft.com/office/powerpoint/2010/main" val="1363375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965" y="774197"/>
            <a:ext cx="8581941" cy="4729341"/>
          </a:xfrm>
          <a:prstGeom prst="rect">
            <a:avLst/>
          </a:prstGeom>
        </p:spPr>
      </p:pic>
    </p:spTree>
    <p:extLst>
      <p:ext uri="{BB962C8B-B14F-4D97-AF65-F5344CB8AC3E}">
        <p14:creationId xmlns:p14="http://schemas.microsoft.com/office/powerpoint/2010/main" val="8121632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136" y="760666"/>
            <a:ext cx="7924800" cy="485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5274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p:nvPr/>
        </p:nvSpPr>
        <p:spPr>
          <a:xfrm>
            <a:off x="516865" y="5319659"/>
            <a:ext cx="8610600" cy="646331"/>
          </a:xfrm>
          <a:prstGeom prst="rect">
            <a:avLst/>
          </a:prstGeom>
        </p:spPr>
        <p:txBody>
          <a:bodyPr wrap="square">
            <a:spAutoFit/>
          </a:bodyPr>
          <a:lstStyle/>
          <a:p>
            <a:r>
              <a:rPr lang="ar-SA" dirty="0"/>
              <a:t/>
            </a:r>
            <a:br>
              <a:rPr lang="ar-SA" dirty="0"/>
            </a:br>
            <a:endParaRPr lang="en-US" dirty="0"/>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793" y="838200"/>
            <a:ext cx="7248525"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79596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838200"/>
            <a:ext cx="5517278" cy="2896721"/>
          </a:xfrm>
          <a:prstGeom prst="rect">
            <a:avLst/>
          </a:prstGeom>
        </p:spPr>
      </p:pic>
      <p:pic>
        <p:nvPicPr>
          <p:cNvPr id="12"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242" y="4114800"/>
            <a:ext cx="3510309" cy="2059331"/>
          </a:xfrm>
          <a:prstGeom prst="rect">
            <a:avLst/>
          </a:prstGeom>
        </p:spPr>
      </p:pic>
    </p:spTree>
    <p:extLst>
      <p:ext uri="{BB962C8B-B14F-4D97-AF65-F5344CB8AC3E}">
        <p14:creationId xmlns:p14="http://schemas.microsoft.com/office/powerpoint/2010/main" val="5205781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616" y="736453"/>
            <a:ext cx="6834043" cy="3006436"/>
          </a:xfrm>
          <a:prstGeom prst="rect">
            <a:avLst/>
          </a:prstGeom>
        </p:spPr>
      </p:pic>
      <p:pic>
        <p:nvPicPr>
          <p:cNvPr id="10"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3923034"/>
            <a:ext cx="4625386" cy="2358356"/>
          </a:xfrm>
          <a:prstGeom prst="rect">
            <a:avLst/>
          </a:prstGeom>
        </p:spPr>
      </p:pic>
    </p:spTree>
    <p:extLst>
      <p:ext uri="{BB962C8B-B14F-4D97-AF65-F5344CB8AC3E}">
        <p14:creationId xmlns:p14="http://schemas.microsoft.com/office/powerpoint/2010/main" val="16683570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p:nvPr/>
        </p:nvSpPr>
        <p:spPr>
          <a:xfrm>
            <a:off x="385634" y="796277"/>
            <a:ext cx="8686800" cy="3785652"/>
          </a:xfrm>
          <a:prstGeom prst="rect">
            <a:avLst/>
          </a:prstGeom>
        </p:spPr>
        <p:txBody>
          <a:bodyPr wrap="square">
            <a:spAutoFit/>
          </a:bodyPr>
          <a:lstStyle/>
          <a:p>
            <a:pPr algn="r" rtl="1"/>
            <a:r>
              <a:rPr lang="ar-SA" sz="2000" b="1" dirty="0">
                <a:latin typeface="Times New Roman" pitchFamily="18" charset="0"/>
                <a:cs typeface="Times New Roman" pitchFamily="18" charset="0"/>
              </a:rPr>
              <a:t>أما عن اختياره فغالبا ما يكون الحمل الكهربائي كالمواتير محددا بقيمة التيار المناسب مع الأخذ بعين الاعتبار طريقة التوصيل بستار أو دلتا.</a:t>
            </a:r>
          </a:p>
          <a:p>
            <a:pPr algn="r" rtl="1"/>
            <a:r>
              <a:rPr lang="ar-SA" sz="2000" b="1" dirty="0">
                <a:latin typeface="Times New Roman" pitchFamily="18" charset="0"/>
                <a:cs typeface="Times New Roman" pitchFamily="18" charset="0"/>
              </a:rPr>
              <a:t>أما إن كانت اللوحة مفقودة على المحرك أو غير واضحة فيتم حسابها كالتالي:</a:t>
            </a:r>
          </a:p>
          <a:p>
            <a:pPr algn="r" rtl="1"/>
            <a:r>
              <a:rPr lang="ar-SA" sz="2000" b="1" dirty="0">
                <a:latin typeface="Times New Roman" pitchFamily="18" charset="0"/>
                <a:cs typeface="Times New Roman" pitchFamily="18" charset="0"/>
              </a:rPr>
              <a:t>القدرة = جذر(3) * الفولتية * التيار * معامل القدرة</a:t>
            </a:r>
          </a:p>
          <a:p>
            <a:pPr algn="r" rtl="1"/>
            <a:r>
              <a:rPr lang="ar-SA" sz="2000" b="1" dirty="0">
                <a:latin typeface="Times New Roman" pitchFamily="18" charset="0"/>
                <a:cs typeface="Times New Roman" pitchFamily="18" charset="0"/>
              </a:rPr>
              <a:t>و على فرض أن معامل القدرة =0.78، و القدرة = 5.5 كيلو واط، و الفولتية 380 فولت.</a:t>
            </a:r>
          </a:p>
          <a:p>
            <a:pPr algn="r" rtl="1"/>
            <a:r>
              <a:rPr lang="ar-SA" sz="2000" b="1" dirty="0">
                <a:latin typeface="Times New Roman" pitchFamily="18" charset="0"/>
                <a:cs typeface="Times New Roman" pitchFamily="18" charset="0"/>
              </a:rPr>
              <a:t>فإن التيار = القدرة / { جذر (3) * الفولتية * معامل القدرة } = 5500 / ( 1.732 * 380 * 0.78 ) = 10.7 أمبير</a:t>
            </a:r>
          </a:p>
          <a:p>
            <a:pPr algn="r" rtl="1"/>
            <a:r>
              <a:rPr lang="ar-SA" sz="2000" b="1" dirty="0">
                <a:latin typeface="Times New Roman" pitchFamily="18" charset="0"/>
                <a:cs typeface="Times New Roman" pitchFamily="18" charset="0"/>
              </a:rPr>
              <a:t>عموما فإن التيار = تقريبا ضعف القدرة بالكيلو واط = تقريبا 2 * 5.5 = تقريبا 11 أمبير.</a:t>
            </a:r>
          </a:p>
          <a:p>
            <a:pPr algn="r" rtl="1"/>
            <a:r>
              <a:rPr lang="ar-SA" sz="2000" b="1" dirty="0">
                <a:latin typeface="Times New Roman" pitchFamily="18" charset="0"/>
                <a:cs typeface="Times New Roman" pitchFamily="18" charset="0"/>
              </a:rPr>
              <a:t>و عليه فإنه يتم اختيار الأوفر لود الذي يكون قيمة التيار ( 11 مثلا ) من ضمن قيمة تدريجه ( 10 - </a:t>
            </a:r>
            <a:r>
              <a:rPr lang="ar-SA" sz="2000" b="1" dirty="0" smtClean="0">
                <a:latin typeface="Times New Roman" pitchFamily="18" charset="0"/>
                <a:cs typeface="Times New Roman" pitchFamily="18" charset="0"/>
              </a:rPr>
              <a:t>16) </a:t>
            </a:r>
            <a:r>
              <a:rPr lang="ar-SA" sz="2000" b="1" dirty="0">
                <a:latin typeface="Times New Roman" pitchFamily="18" charset="0"/>
                <a:cs typeface="Times New Roman" pitchFamily="18" charset="0"/>
              </a:rPr>
              <a:t>أمبير كما في أوفر لود </a:t>
            </a:r>
            <a:r>
              <a:rPr lang="en-US" sz="2000" b="1" dirty="0">
                <a:latin typeface="Times New Roman" pitchFamily="18" charset="0"/>
                <a:cs typeface="Times New Roman" pitchFamily="18" charset="0"/>
              </a:rPr>
              <a:t>ABB </a:t>
            </a:r>
            <a:r>
              <a:rPr lang="ar-SA" sz="2000" b="1" dirty="0" smtClean="0">
                <a:latin typeface="Times New Roman" pitchFamily="18" charset="0"/>
                <a:cs typeface="Times New Roman" pitchFamily="18" charset="0"/>
              </a:rPr>
              <a:t>و </a:t>
            </a:r>
            <a:r>
              <a:rPr lang="ar-SA" sz="2000" b="1" dirty="0">
                <a:latin typeface="Times New Roman" pitchFamily="18" charset="0"/>
                <a:cs typeface="Times New Roman" pitchFamily="18" charset="0"/>
              </a:rPr>
              <a:t>( 9 </a:t>
            </a:r>
            <a:r>
              <a:rPr lang="ar-SA" sz="2000" b="1" dirty="0" smtClean="0">
                <a:latin typeface="Times New Roman" pitchFamily="18" charset="0"/>
                <a:cs typeface="Times New Roman" pitchFamily="18" charset="0"/>
              </a:rPr>
              <a:t>– 14) </a:t>
            </a:r>
            <a:r>
              <a:rPr lang="ar-SA" sz="2000" b="1" dirty="0">
                <a:latin typeface="Times New Roman" pitchFamily="18" charset="0"/>
                <a:cs typeface="Times New Roman" pitchFamily="18" charset="0"/>
              </a:rPr>
              <a:t>أمبير كما في أوفر لود </a:t>
            </a:r>
            <a:r>
              <a:rPr lang="ar-SA" sz="2000" b="1" dirty="0" smtClean="0">
                <a:latin typeface="Times New Roman" pitchFamily="18" charset="0"/>
                <a:cs typeface="Times New Roman" pitchFamily="18" charset="0"/>
              </a:rPr>
              <a:t>.</a:t>
            </a:r>
            <a:r>
              <a:rPr lang="en-US" sz="2000" b="1" dirty="0" smtClean="0">
                <a:latin typeface="Times New Roman" pitchFamily="18" charset="0"/>
                <a:cs typeface="Times New Roman" pitchFamily="18" charset="0"/>
              </a:rPr>
              <a:t>Schneider</a:t>
            </a:r>
            <a:endParaRPr lang="en-US" sz="2000" b="1" dirty="0">
              <a:latin typeface="Times New Roman" pitchFamily="18" charset="0"/>
              <a:cs typeface="Times New Roman" pitchFamily="18" charset="0"/>
            </a:endParaRPr>
          </a:p>
          <a:p>
            <a:pPr algn="r" rtl="1"/>
            <a:r>
              <a:rPr lang="ar-SA" sz="2000" b="1" dirty="0">
                <a:latin typeface="Times New Roman" pitchFamily="18" charset="0"/>
                <a:cs typeface="Times New Roman" pitchFamily="18" charset="0"/>
              </a:rPr>
              <a:t>غالبا ما يكون سبب الفصل هو وجود عائق للحمل الكهربائي، أو فقدان فاز من الفازات الثلاثة، لكن الأوفر لود وحده في هذه الحالة لا يكون كافيا لأن استجابة واقي الفازات فورية على عكس الأوفر لود.</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16683570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457200" y="704088"/>
            <a:ext cx="8229600" cy="8199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Definition of the Overload, its uses :</a:t>
            </a:r>
            <a:endParaRPr lang="en-US" sz="4000" dirty="0"/>
          </a:p>
        </p:txBody>
      </p:sp>
      <p:sp>
        <p:nvSpPr>
          <p:cNvPr id="10" name="عنصر نائب للمحتوى 5"/>
          <p:cNvSpPr txBox="1">
            <a:spLocks/>
          </p:cNvSpPr>
          <p:nvPr/>
        </p:nvSpPr>
        <p:spPr>
          <a:xfrm>
            <a:off x="457200" y="1935480"/>
            <a:ext cx="8229600" cy="438912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n-US" sz="2800" dirty="0" smtClean="0">
                <a:solidFill>
                  <a:srgbClr val="FF0000"/>
                </a:solidFill>
              </a:rPr>
              <a:t>The overload device </a:t>
            </a:r>
            <a:r>
              <a:rPr lang="en-US" sz="2800" dirty="0" smtClean="0"/>
              <a:t>is a device used to protect the motor from high current  by separating the motor circuit when increasing its current to a certain extent (previously calibrated and selected) but not protected from short circuit current</a:t>
            </a:r>
            <a:r>
              <a:rPr lang="ar-JO" sz="2800" dirty="0" smtClean="0"/>
              <a:t>  </a:t>
            </a:r>
            <a:r>
              <a:rPr lang="en-US" sz="2800" dirty="0" smtClean="0"/>
              <a:t>.</a:t>
            </a:r>
          </a:p>
          <a:p>
            <a:pPr algn="just"/>
            <a:endParaRPr lang="en-US" sz="2800" dirty="0" smtClean="0"/>
          </a:p>
          <a:p>
            <a:pPr algn="just"/>
            <a:r>
              <a:rPr lang="en-US" sz="2800" dirty="0" smtClean="0"/>
              <a:t>It is a </a:t>
            </a:r>
            <a:r>
              <a:rPr lang="en-US" sz="2800" dirty="0" smtClean="0">
                <a:solidFill>
                  <a:srgbClr val="FF0000"/>
                </a:solidFill>
              </a:rPr>
              <a:t>thermal relay </a:t>
            </a:r>
            <a:r>
              <a:rPr lang="en-US" sz="2800" dirty="0" smtClean="0"/>
              <a:t>whose function is to protect the motors from excess heat resulting from high currents .</a:t>
            </a:r>
            <a:endParaRPr lang="en-US" sz="2800" dirty="0"/>
          </a:p>
        </p:txBody>
      </p:sp>
    </p:spTree>
    <p:extLst>
      <p:ext uri="{BB962C8B-B14F-4D97-AF65-F5344CB8AC3E}">
        <p14:creationId xmlns:p14="http://schemas.microsoft.com/office/powerpoint/2010/main" val="16683570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0" y="704088"/>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t>Internal structure of the Overload, its components :</a:t>
            </a:r>
            <a:endParaRPr lang="en-US" sz="2800" dirty="0"/>
          </a:p>
        </p:txBody>
      </p:sp>
      <p:sp>
        <p:nvSpPr>
          <p:cNvPr id="10" name="عنصر نائب للمحتوى 4"/>
          <p:cNvSpPr txBox="1">
            <a:spLocks/>
          </p:cNvSpPr>
          <p:nvPr/>
        </p:nvSpPr>
        <p:spPr>
          <a:xfrm>
            <a:off x="152400" y="1600200"/>
            <a:ext cx="8991600" cy="4389120"/>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indent="-514350" algn="just"/>
            <a:r>
              <a:rPr lang="en-US" b="1" dirty="0" smtClean="0"/>
              <a:t>1. Three main contact ( 3 thermal coils ) ( Power contact ). </a:t>
            </a:r>
          </a:p>
          <a:p>
            <a:pPr algn="just"/>
            <a:r>
              <a:rPr lang="en-US" dirty="0" smtClean="0"/>
              <a:t> (T1, T2, T3) are connected to the main points of the contactor ,</a:t>
            </a:r>
          </a:p>
          <a:p>
            <a:pPr algn="just"/>
            <a:r>
              <a:rPr lang="en-US" dirty="0" smtClean="0"/>
              <a:t> (L1, L2, L3) and are connected to the motor with respect to the arrangement .</a:t>
            </a:r>
          </a:p>
          <a:p>
            <a:pPr algn="just"/>
            <a:r>
              <a:rPr lang="en-US" b="1" dirty="0" smtClean="0"/>
              <a:t>2. Auxiliary contacts ( Control contact ).</a:t>
            </a:r>
          </a:p>
          <a:p>
            <a:pPr algn="just"/>
            <a:r>
              <a:rPr lang="en-US" dirty="0" smtClean="0"/>
              <a:t>the number of points :  two points only usually .</a:t>
            </a:r>
          </a:p>
          <a:p>
            <a:pPr algn="just"/>
            <a:r>
              <a:rPr lang="en-US" dirty="0" smtClean="0"/>
              <a:t>The first point: It is N.C type,  ( 95, 96 ), It is connected series to the contactor  coil in the control circuit to separate the contactor and thus the motor in case of overload .</a:t>
            </a:r>
          </a:p>
          <a:p>
            <a:pPr algn="just"/>
            <a:r>
              <a:rPr lang="en-US" dirty="0" smtClean="0"/>
              <a:t>The second point: It is of type N.O, ( 97,98 ), It is used to turn on the indicator lamp to give a indicator  to the user when an overload occurs .</a:t>
            </a:r>
          </a:p>
          <a:p>
            <a:pPr algn="just"/>
            <a:endParaRPr lang="en-US" dirty="0" smtClean="0"/>
          </a:p>
          <a:p>
            <a:pPr algn="just"/>
            <a:endParaRPr lang="en-US" dirty="0"/>
          </a:p>
        </p:txBody>
      </p:sp>
    </p:spTree>
    <p:extLst>
      <p:ext uri="{BB962C8B-B14F-4D97-AF65-F5344CB8AC3E}">
        <p14:creationId xmlns:p14="http://schemas.microsoft.com/office/powerpoint/2010/main" val="16683570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صر نائب للمحتوى 2"/>
          <p:cNvSpPr txBox="1">
            <a:spLocks/>
          </p:cNvSpPr>
          <p:nvPr/>
        </p:nvSpPr>
        <p:spPr>
          <a:xfrm>
            <a:off x="149411" y="903449"/>
            <a:ext cx="8682706" cy="5334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n-US" sz="2400" b="1" dirty="0" smtClean="0"/>
              <a:t>3.Indicator to determine the separation current value: </a:t>
            </a:r>
            <a:r>
              <a:rPr lang="en-US" sz="2400" dirty="0" smtClean="0"/>
              <a:t>It is used to determine the value of the separation current according to the current of the motor .</a:t>
            </a:r>
          </a:p>
          <a:p>
            <a:pPr algn="just"/>
            <a:r>
              <a:rPr lang="en-US" sz="2400" b="1" dirty="0" smtClean="0"/>
              <a:t>4. Reset Button: </a:t>
            </a:r>
            <a:r>
              <a:rPr lang="en-US" sz="2400" dirty="0" smtClean="0"/>
              <a:t>It is used to return the overload points to their normal position after the separation and can be set to automatic mode where the device returns the points automatically after the separation occurs at a specific time .</a:t>
            </a:r>
          </a:p>
          <a:p>
            <a:pPr algn="just"/>
            <a:r>
              <a:rPr lang="en-US" sz="2400" b="1" dirty="0" smtClean="0"/>
              <a:t>5. Test Button .</a:t>
            </a:r>
          </a:p>
          <a:p>
            <a:pPr algn="just"/>
            <a:r>
              <a:rPr lang="en-US" sz="2400" b="1" dirty="0" smtClean="0"/>
              <a:t>6. Stop Button .</a:t>
            </a:r>
            <a:endParaRPr lang="en-US" sz="2400" b="1" dirty="0"/>
          </a:p>
        </p:txBody>
      </p:sp>
      <p:pic>
        <p:nvPicPr>
          <p:cNvPr id="10" name="Picture 5" descr="ÙØªÙØ¬Ø© Ø¨Ø­Ø« Ø§ÙØµÙØ± Ø¹Ù âªoverload relay high power motorâ¬â"/>
          <p:cNvPicPr>
            <a:picLocks noChangeAspect="1" noChangeArrowheads="1"/>
          </p:cNvPicPr>
          <p:nvPr/>
        </p:nvPicPr>
        <p:blipFill>
          <a:blip r:embed="rId4"/>
          <a:srcRect/>
          <a:stretch>
            <a:fillRect/>
          </a:stretch>
        </p:blipFill>
        <p:spPr bwMode="auto">
          <a:xfrm>
            <a:off x="5334000" y="3383599"/>
            <a:ext cx="3581400" cy="2286000"/>
          </a:xfrm>
          <a:prstGeom prst="rect">
            <a:avLst/>
          </a:prstGeom>
          <a:noFill/>
        </p:spPr>
      </p:pic>
    </p:spTree>
    <p:extLst>
      <p:ext uri="{BB962C8B-B14F-4D97-AF65-F5344CB8AC3E}">
        <p14:creationId xmlns:p14="http://schemas.microsoft.com/office/powerpoint/2010/main" val="16683570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457200" y="704088"/>
            <a:ext cx="8229600" cy="89611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t>The working principle of the Overload :</a:t>
            </a:r>
            <a:endParaRPr lang="en-US" sz="3600" dirty="0"/>
          </a:p>
        </p:txBody>
      </p:sp>
      <p:sp>
        <p:nvSpPr>
          <p:cNvPr id="10" name="عنصر نائب للمحتوى 2"/>
          <p:cNvSpPr txBox="1">
            <a:spLocks/>
          </p:cNvSpPr>
          <p:nvPr/>
        </p:nvSpPr>
        <p:spPr>
          <a:xfrm>
            <a:off x="318404" y="1447800"/>
            <a:ext cx="8825596" cy="4389120"/>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dirty="0" smtClean="0"/>
              <a:t>The overload contains three thermal coils connected in series to the motor , </a:t>
            </a:r>
          </a:p>
          <a:p>
            <a:pPr algn="l"/>
            <a:r>
              <a:rPr lang="en-US" dirty="0" smtClean="0"/>
              <a:t>And when the current of the motor exceeds the value set by the overload indicator ,</a:t>
            </a:r>
          </a:p>
          <a:p>
            <a:pPr algn="l"/>
            <a:r>
              <a:rPr lang="en-US" dirty="0" smtClean="0"/>
              <a:t> these thermal coils are expanded and you change the status of the auxiliary points NC, NO ,</a:t>
            </a:r>
          </a:p>
          <a:p>
            <a:pPr algn="l"/>
            <a:r>
              <a:rPr lang="en-US" dirty="0" smtClean="0"/>
              <a:t>The NC point separates the contactor and separates the motor to protect it , </a:t>
            </a:r>
          </a:p>
          <a:p>
            <a:pPr algn="l"/>
            <a:r>
              <a:rPr lang="en-US" dirty="0" smtClean="0"/>
              <a:t>and the Point NO activates the indicator lamp  to indicate that the overload has worked ,</a:t>
            </a:r>
          </a:p>
          <a:p>
            <a:pPr algn="l"/>
            <a:r>
              <a:rPr lang="en-US" dirty="0" smtClean="0"/>
              <a:t>After knowing the cause of the increase in the current and the treatment of the problem is pressed again on the Reset Button and return to the main points of the work and here can run the motor again .</a:t>
            </a:r>
          </a:p>
          <a:p>
            <a:pPr algn="l"/>
            <a:endParaRPr lang="en-US" dirty="0" smtClean="0"/>
          </a:p>
          <a:p>
            <a:pPr algn="l"/>
            <a:endParaRPr lang="en-US" dirty="0" smtClean="0"/>
          </a:p>
          <a:p>
            <a:pPr algn="l"/>
            <a:endParaRPr lang="en-US" dirty="0"/>
          </a:p>
        </p:txBody>
      </p:sp>
    </p:spTree>
    <p:extLst>
      <p:ext uri="{BB962C8B-B14F-4D97-AF65-F5344CB8AC3E}">
        <p14:creationId xmlns:p14="http://schemas.microsoft.com/office/powerpoint/2010/main" val="16683570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24"/>
          <p:cNvSpPr/>
          <p:nvPr/>
        </p:nvSpPr>
        <p:spPr>
          <a:xfrm rot="5400000">
            <a:off x="700642" y="1094103"/>
            <a:ext cx="3541450" cy="4328748"/>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ln>
                <a:solidFill>
                  <a:sysClr val="windowText" lastClr="000000"/>
                </a:solidFill>
              </a:ln>
              <a:solidFill>
                <a:sysClr val="windowText" lastClr="000000"/>
              </a:solidFill>
            </a:endParaRPr>
          </a:p>
        </p:txBody>
      </p:sp>
      <p:sp>
        <p:nvSpPr>
          <p:cNvPr id="125" name="Google Shape;125;p24"/>
          <p:cNvSpPr txBox="1">
            <a:spLocks noGrp="1"/>
          </p:cNvSpPr>
          <p:nvPr>
            <p:ph type="subTitle" idx="1"/>
          </p:nvPr>
        </p:nvSpPr>
        <p:spPr>
          <a:xfrm>
            <a:off x="467544" y="4293096"/>
            <a:ext cx="5256584" cy="6720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400" dirty="0" smtClean="0">
                <a:solidFill>
                  <a:schemeClr val="accent1">
                    <a:lumMod val="75000"/>
                  </a:schemeClr>
                </a:solidFill>
                <a:latin typeface="Lato Black" panose="020F0502020204030203" pitchFamily="34" charset="0"/>
                <a:ea typeface="Lato Black" panose="020F0502020204030203" pitchFamily="34" charset="0"/>
                <a:cs typeface="Lato Black" panose="020F0502020204030203" pitchFamily="34" charset="0"/>
              </a:rPr>
              <a:t>Summer Semester 2024/2025</a:t>
            </a:r>
          </a:p>
        </p:txBody>
      </p:sp>
      <p:sp>
        <p:nvSpPr>
          <p:cNvPr id="126" name="Google Shape;126;p24"/>
          <p:cNvSpPr txBox="1">
            <a:spLocks noGrp="1"/>
          </p:cNvSpPr>
          <p:nvPr>
            <p:ph type="ctrTitle"/>
          </p:nvPr>
        </p:nvSpPr>
        <p:spPr>
          <a:xfrm>
            <a:off x="306993" y="1676400"/>
            <a:ext cx="4184731" cy="1992357"/>
          </a:xfrm>
          <a:prstGeom prst="rect">
            <a:avLst/>
          </a:prstGeom>
        </p:spPr>
        <p:txBody>
          <a:bodyPr spcFirstLastPara="1" wrap="square" lIns="91425" tIns="91425" rIns="91425" bIns="91425" anchor="b" anchorCtr="0">
            <a:noAutofit/>
          </a:bodyPr>
          <a:lstStyle/>
          <a:p>
            <a:pPr algn="ctr"/>
            <a:r>
              <a:rPr lang="en-US" sz="3600" b="1" dirty="0" smtClean="0">
                <a:solidFill>
                  <a:schemeClr val="accent4">
                    <a:lumMod val="75000"/>
                  </a:schemeClr>
                </a:solidFill>
              </a:rPr>
              <a:t>LECTURE</a:t>
            </a:r>
            <a:r>
              <a:rPr lang="ar-SA" sz="3600" b="1" dirty="0" smtClean="0">
                <a:solidFill>
                  <a:schemeClr val="accent4">
                    <a:lumMod val="75000"/>
                  </a:schemeClr>
                </a:solidFill>
              </a:rPr>
              <a:t>15</a:t>
            </a:r>
            <a:r>
              <a:rPr lang="en-US" sz="3600" b="1" dirty="0" smtClean="0">
                <a:solidFill>
                  <a:schemeClr val="accent4">
                    <a:lumMod val="75000"/>
                  </a:schemeClr>
                </a:solidFill>
              </a:rPr>
              <a:t>:          </a:t>
            </a:r>
            <a:r>
              <a:rPr lang="en-US" sz="3600" b="1" dirty="0" smtClean="0">
                <a:solidFill>
                  <a:srgbClr val="002060"/>
                </a:solidFill>
              </a:rPr>
              <a:t>Over Load </a:t>
            </a:r>
            <a:r>
              <a:rPr lang="en-US" sz="3600" b="1" dirty="0" smtClean="0">
                <a:solidFill>
                  <a:schemeClr val="accent4">
                    <a:lumMod val="75000"/>
                  </a:schemeClr>
                </a:solidFill>
              </a:rPr>
              <a:t/>
            </a:r>
            <a:br>
              <a:rPr lang="en-US" sz="3600" b="1" dirty="0" smtClean="0">
                <a:solidFill>
                  <a:schemeClr val="accent4">
                    <a:lumMod val="75000"/>
                  </a:schemeClr>
                </a:solidFill>
              </a:rPr>
            </a:br>
            <a:endParaRPr sz="2800" b="1" dirty="0">
              <a:solidFill>
                <a:schemeClr val="accent4">
                  <a:lumMod val="75000"/>
                </a:schemeClr>
              </a:solidFill>
              <a:sym typeface="Livvic"/>
            </a:endParaRPr>
          </a:p>
        </p:txBody>
      </p:sp>
      <p:sp>
        <p:nvSpPr>
          <p:cNvPr id="127" name="Google Shape;127;p24"/>
          <p:cNvSpPr/>
          <p:nvPr/>
        </p:nvSpPr>
        <p:spPr>
          <a:xfrm rot="-5400000" flipH="1">
            <a:off x="-1660175" y="3147927"/>
            <a:ext cx="3541452" cy="2211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صورة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4075" y="68627"/>
            <a:ext cx="3923332" cy="1226773"/>
          </a:xfrm>
          <a:prstGeom prst="rect">
            <a:avLst/>
          </a:prstGeom>
        </p:spPr>
      </p:pic>
      <p:sp>
        <p:nvSpPr>
          <p:cNvPr id="7" name="مستطيل 6"/>
          <p:cNvSpPr/>
          <p:nvPr/>
        </p:nvSpPr>
        <p:spPr>
          <a:xfrm>
            <a:off x="0" y="6405331"/>
            <a:ext cx="9144000" cy="452668"/>
          </a:xfrm>
          <a:prstGeom prst="rect">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b="1" dirty="0">
                <a:solidFill>
                  <a:schemeClr val="accent4">
                    <a:lumMod val="75000"/>
                  </a:schemeClr>
                </a:solidFill>
                <a:latin typeface="Corbel" panose="020B0503020204020204" pitchFamily="34" charset="0"/>
                <a:ea typeface="BatangChe" panose="02030609000101010101" pitchFamily="49" charset="-127"/>
              </a:rPr>
              <a:t>Eng. Asma’  shara’b </a:t>
            </a:r>
            <a:r>
              <a:rPr lang="en-US" sz="1800" b="1" dirty="0" smtClean="0">
                <a:solidFill>
                  <a:schemeClr val="accent4">
                    <a:lumMod val="75000"/>
                  </a:schemeClr>
                </a:solidFill>
                <a:latin typeface="Corbel" panose="020B0503020204020204" pitchFamily="34" charset="0"/>
                <a:ea typeface="BatangChe" panose="02030609000101010101" pitchFamily="49" charset="-127"/>
              </a:rPr>
              <a:t>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3962404"/>
            <a:ext cx="2133600" cy="2133600"/>
          </a:xfrm>
          <a:prstGeom prst="rect">
            <a:avLst/>
          </a:prstGeom>
        </p:spPr>
      </p:pic>
      <p:pic>
        <p:nvPicPr>
          <p:cNvPr id="3" name="صورة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1676400"/>
            <a:ext cx="3581400" cy="2387600"/>
          </a:xfrm>
          <a:prstGeom prst="rect">
            <a:avLst/>
          </a:prstGeom>
        </p:spPr>
      </p:pic>
    </p:spTree>
    <p:extLst>
      <p:ext uri="{BB962C8B-B14F-4D97-AF65-F5344CB8AC3E}">
        <p14:creationId xmlns:p14="http://schemas.microsoft.com/office/powerpoint/2010/main" val="28155858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sp>
        <p:nvSpPr>
          <p:cNvPr id="10" name="عنصر نائب للمحتوى 2"/>
          <p:cNvSpPr txBox="1">
            <a:spLocks/>
          </p:cNvSpPr>
          <p:nvPr/>
        </p:nvSpPr>
        <p:spPr>
          <a:xfrm>
            <a:off x="123772" y="1196950"/>
            <a:ext cx="8944027" cy="4267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dirty="0" smtClean="0"/>
              <a:t>  1. A type of protection for </a:t>
            </a:r>
            <a:r>
              <a:rPr lang="en-US" b="1" dirty="0" smtClean="0"/>
              <a:t>high-power motors</a:t>
            </a:r>
          </a:p>
          <a:p>
            <a:pPr algn="l"/>
            <a:r>
              <a:rPr lang="en-US" dirty="0" smtClean="0"/>
              <a:t>2. </a:t>
            </a:r>
            <a:r>
              <a:rPr lang="en-US" b="1" dirty="0" smtClean="0"/>
              <a:t>Electronic type </a:t>
            </a:r>
            <a:r>
              <a:rPr lang="en-US" dirty="0" smtClean="0"/>
              <a:t>separates the motor when the current increase or decrease </a:t>
            </a:r>
            <a:r>
              <a:rPr lang="en-US" u="sng" dirty="0" smtClean="0"/>
              <a:t>( depending on Current Transformer )</a:t>
            </a:r>
            <a:endParaRPr lang="en-US" u="sng" dirty="0"/>
          </a:p>
        </p:txBody>
      </p:sp>
      <p:pic>
        <p:nvPicPr>
          <p:cNvPr id="11" name="Picture 2" descr="C:\Users\master\Downloads\F3124070-01.jpg"/>
          <p:cNvPicPr>
            <a:picLocks noChangeAspect="1" noChangeArrowheads="1"/>
          </p:cNvPicPr>
          <p:nvPr/>
        </p:nvPicPr>
        <p:blipFill>
          <a:blip r:embed="rId4"/>
          <a:srcRect/>
          <a:stretch>
            <a:fillRect/>
          </a:stretch>
        </p:blipFill>
        <p:spPr bwMode="auto">
          <a:xfrm>
            <a:off x="374240" y="4211064"/>
            <a:ext cx="3048000" cy="2052735"/>
          </a:xfrm>
          <a:prstGeom prst="rect">
            <a:avLst/>
          </a:prstGeom>
          <a:noFill/>
        </p:spPr>
      </p:pic>
      <p:pic>
        <p:nvPicPr>
          <p:cNvPr id="12" name="Picture 4" descr="ÙØªÙØ¬Ø© Ø¨Ø­Ø« Ø§ÙØµÙØ± Ø¹Ù âªoverload relay high power motorâ¬â"/>
          <p:cNvPicPr>
            <a:picLocks noChangeAspect="1" noChangeArrowheads="1"/>
          </p:cNvPicPr>
          <p:nvPr/>
        </p:nvPicPr>
        <p:blipFill>
          <a:blip r:embed="rId5"/>
          <a:srcRect/>
          <a:stretch>
            <a:fillRect/>
          </a:stretch>
        </p:blipFill>
        <p:spPr bwMode="auto">
          <a:xfrm>
            <a:off x="4038600" y="4421002"/>
            <a:ext cx="2286000" cy="1632857"/>
          </a:xfrm>
          <a:prstGeom prst="rect">
            <a:avLst/>
          </a:prstGeom>
          <a:noFill/>
        </p:spPr>
      </p:pic>
      <p:sp>
        <p:nvSpPr>
          <p:cNvPr id="3" name="مستطيل 2"/>
          <p:cNvSpPr/>
          <p:nvPr/>
        </p:nvSpPr>
        <p:spPr>
          <a:xfrm>
            <a:off x="256204" y="733096"/>
            <a:ext cx="4572000" cy="646331"/>
          </a:xfrm>
          <a:prstGeom prst="rect">
            <a:avLst/>
          </a:prstGeom>
        </p:spPr>
        <p:txBody>
          <a:bodyPr>
            <a:spAutoFit/>
          </a:bodyPr>
          <a:lstStyle/>
          <a:p>
            <a:r>
              <a:rPr lang="en-US" b="1" dirty="0"/>
              <a:t>There are other types of Overload including:</a:t>
            </a:r>
            <a:r>
              <a:rPr lang="en-US" dirty="0"/>
              <a:t/>
            </a:r>
            <a:br>
              <a:rPr lang="en-US" dirty="0"/>
            </a:br>
            <a:endParaRPr lang="en-US" dirty="0"/>
          </a:p>
        </p:txBody>
      </p:sp>
    </p:spTree>
    <p:extLst>
      <p:ext uri="{BB962C8B-B14F-4D97-AF65-F5344CB8AC3E}">
        <p14:creationId xmlns:p14="http://schemas.microsoft.com/office/powerpoint/2010/main" val="16683570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3"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990600"/>
            <a:ext cx="7810433" cy="4343400"/>
          </a:xfrm>
          <a:prstGeom prst="rect">
            <a:avLst/>
          </a:prstGeom>
        </p:spPr>
      </p:pic>
    </p:spTree>
    <p:extLst>
      <p:ext uri="{BB962C8B-B14F-4D97-AF65-F5344CB8AC3E}">
        <p14:creationId xmlns:p14="http://schemas.microsoft.com/office/powerpoint/2010/main" val="25499079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14400"/>
            <a:ext cx="7086600" cy="4436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9804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265" y="990600"/>
            <a:ext cx="5962604" cy="432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87709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0"/>
            <a:ext cx="7913634" cy="4449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84760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914400"/>
            <a:ext cx="6530652" cy="4269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81513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024" y="726859"/>
            <a:ext cx="8054170" cy="4894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91992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756" y="877649"/>
            <a:ext cx="7848600" cy="4871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0099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206" y="860989"/>
            <a:ext cx="8355387" cy="4808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37023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742862"/>
            <a:ext cx="7543800" cy="4955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51191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6500" y="914400"/>
            <a:ext cx="6477000" cy="3049058"/>
          </a:xfrm>
          <a:prstGeom prst="rect">
            <a:avLst/>
          </a:prstGeom>
        </p:spPr>
      </p:pic>
      <p:pic>
        <p:nvPicPr>
          <p:cNvPr id="14"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4038599"/>
            <a:ext cx="2159754" cy="2225199"/>
          </a:xfrm>
          <a:prstGeom prst="rect">
            <a:avLst/>
          </a:prstGeom>
        </p:spPr>
      </p:pic>
      <p:pic>
        <p:nvPicPr>
          <p:cNvPr id="15"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6308" y="4195506"/>
            <a:ext cx="2182091" cy="2057398"/>
          </a:xfrm>
          <a:prstGeom prst="rect">
            <a:avLst/>
          </a:prstGeom>
        </p:spPr>
      </p:pic>
    </p:spTree>
    <p:extLst>
      <p:ext uri="{BB962C8B-B14F-4D97-AF65-F5344CB8AC3E}">
        <p14:creationId xmlns:p14="http://schemas.microsoft.com/office/powerpoint/2010/main" val="28499228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914400"/>
            <a:ext cx="731877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98464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838" y="848347"/>
            <a:ext cx="7996436"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49554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541" y="914400"/>
            <a:ext cx="8257544" cy="454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38756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0" name="Picture 2"/>
          <p:cNvPicPr>
            <a:picLocks noChangeAspect="1" noChangeArrowheads="1"/>
          </p:cNvPicPr>
          <p:nvPr/>
        </p:nvPicPr>
        <p:blipFill>
          <a:blip r:embed="rId4"/>
          <a:srcRect/>
          <a:stretch>
            <a:fillRect/>
          </a:stretch>
        </p:blipFill>
        <p:spPr bwMode="auto">
          <a:xfrm>
            <a:off x="-5987" y="838200"/>
            <a:ext cx="3886200" cy="3808476"/>
          </a:xfrm>
          <a:prstGeom prst="rect">
            <a:avLst/>
          </a:prstGeom>
          <a:noFill/>
          <a:ln w="9525">
            <a:noFill/>
            <a:miter lim="800000"/>
            <a:headEnd/>
            <a:tailEnd/>
          </a:ln>
          <a:effectLst/>
        </p:spPr>
      </p:pic>
      <p:pic>
        <p:nvPicPr>
          <p:cNvPr id="11" name="Picture 3"/>
          <p:cNvPicPr>
            <a:picLocks noChangeAspect="1" noChangeArrowheads="1"/>
          </p:cNvPicPr>
          <p:nvPr/>
        </p:nvPicPr>
        <p:blipFill>
          <a:blip r:embed="rId5"/>
          <a:srcRect/>
          <a:stretch>
            <a:fillRect/>
          </a:stretch>
        </p:blipFill>
        <p:spPr bwMode="auto">
          <a:xfrm>
            <a:off x="5334000" y="1088880"/>
            <a:ext cx="3546550" cy="1908556"/>
          </a:xfrm>
          <a:prstGeom prst="rect">
            <a:avLst/>
          </a:prstGeom>
          <a:noFill/>
          <a:ln w="9525">
            <a:noFill/>
            <a:miter lim="800000"/>
            <a:headEnd/>
            <a:tailEnd/>
          </a:ln>
          <a:effectLst/>
        </p:spPr>
      </p:pic>
      <p:pic>
        <p:nvPicPr>
          <p:cNvPr id="12" name="Picture 4" descr="C:\Users\master\Downloads\overload relay.jpg"/>
          <p:cNvPicPr>
            <a:picLocks noChangeAspect="1" noChangeArrowheads="1"/>
          </p:cNvPicPr>
          <p:nvPr/>
        </p:nvPicPr>
        <p:blipFill>
          <a:blip r:embed="rId6"/>
          <a:srcRect/>
          <a:stretch>
            <a:fillRect/>
          </a:stretch>
        </p:blipFill>
        <p:spPr bwMode="auto">
          <a:xfrm>
            <a:off x="5181600" y="3386034"/>
            <a:ext cx="3562350" cy="1932839"/>
          </a:xfrm>
          <a:prstGeom prst="rect">
            <a:avLst/>
          </a:prstGeom>
          <a:noFill/>
        </p:spPr>
      </p:pic>
      <p:sp>
        <p:nvSpPr>
          <p:cNvPr id="13" name="مستطيل مستدير الزوايا 12"/>
          <p:cNvSpPr/>
          <p:nvPr/>
        </p:nvSpPr>
        <p:spPr>
          <a:xfrm>
            <a:off x="838200" y="93405"/>
            <a:ext cx="2970784" cy="5924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t>The symbol </a:t>
            </a:r>
            <a:endParaRPr lang="en-US" sz="3600" b="1" i="1" dirty="0"/>
          </a:p>
        </p:txBody>
      </p:sp>
    </p:spTree>
    <p:extLst>
      <p:ext uri="{BB962C8B-B14F-4D97-AF65-F5344CB8AC3E}">
        <p14:creationId xmlns:p14="http://schemas.microsoft.com/office/powerpoint/2010/main" val="17537750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0"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089679"/>
            <a:ext cx="6629400" cy="3994415"/>
          </a:xfrm>
          <a:prstGeom prst="rect">
            <a:avLst/>
          </a:prstGeom>
        </p:spPr>
      </p:pic>
    </p:spTree>
    <p:extLst>
      <p:ext uri="{BB962C8B-B14F-4D97-AF65-F5344CB8AC3E}">
        <p14:creationId xmlns:p14="http://schemas.microsoft.com/office/powerpoint/2010/main" val="52944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0"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838200"/>
            <a:ext cx="4710027" cy="2557389"/>
          </a:xfrm>
          <a:prstGeom prst="rect">
            <a:avLst/>
          </a:prstGeom>
        </p:spPr>
      </p:pic>
      <p:pic>
        <p:nvPicPr>
          <p:cNvPr id="11"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800" y="3728517"/>
            <a:ext cx="4572000" cy="2555470"/>
          </a:xfrm>
          <a:prstGeom prst="rect">
            <a:avLst/>
          </a:prstGeom>
        </p:spPr>
      </p:pic>
    </p:spTree>
    <p:extLst>
      <p:ext uri="{BB962C8B-B14F-4D97-AF65-F5344CB8AC3E}">
        <p14:creationId xmlns:p14="http://schemas.microsoft.com/office/powerpoint/2010/main" val="37836979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sp>
        <p:nvSpPr>
          <p:cNvPr id="10" name="عنوان 1"/>
          <p:cNvSpPr txBox="1">
            <a:spLocks/>
          </p:cNvSpPr>
          <p:nvPr/>
        </p:nvSpPr>
        <p:spPr>
          <a:xfrm>
            <a:off x="0" y="704088"/>
            <a:ext cx="9067800" cy="1429512"/>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000" dirty="0" smtClean="0">
                <a:solidFill>
                  <a:srgbClr val="FF0000"/>
                </a:solidFill>
              </a:rPr>
              <a:t>Design the power and control circuit to operate the motor, when press the start P.B and stop when press stop P.B </a:t>
            </a:r>
            <a:r>
              <a:rPr lang="en-US" sz="3000" b="1" u="sng" dirty="0" smtClean="0">
                <a:solidFill>
                  <a:srgbClr val="FF0000"/>
                </a:solidFill>
              </a:rPr>
              <a:t>by using Overload and indicator Lamp ?</a:t>
            </a:r>
            <a:endParaRPr lang="en-US" sz="3000" b="1" u="sng" dirty="0">
              <a:solidFill>
                <a:srgbClr val="FF0000"/>
              </a:solidFill>
            </a:endParaRPr>
          </a:p>
        </p:txBody>
      </p:sp>
      <p:pic>
        <p:nvPicPr>
          <p:cNvPr id="11" name="Picture 2"/>
          <p:cNvPicPr>
            <a:picLocks noChangeAspect="1" noChangeArrowheads="1"/>
          </p:cNvPicPr>
          <p:nvPr/>
        </p:nvPicPr>
        <p:blipFill>
          <a:blip r:embed="rId4"/>
          <a:srcRect/>
          <a:stretch>
            <a:fillRect/>
          </a:stretch>
        </p:blipFill>
        <p:spPr bwMode="auto">
          <a:xfrm>
            <a:off x="233760" y="2472820"/>
            <a:ext cx="4109639" cy="3932511"/>
          </a:xfrm>
          <a:prstGeom prst="rect">
            <a:avLst/>
          </a:prstGeom>
          <a:noFill/>
          <a:ln w="9525">
            <a:noFill/>
            <a:miter lim="800000"/>
            <a:headEnd/>
            <a:tailEnd/>
          </a:ln>
          <a:effectLst/>
        </p:spPr>
      </p:pic>
      <p:pic>
        <p:nvPicPr>
          <p:cNvPr id="12" name="Picture 3"/>
          <p:cNvPicPr>
            <a:picLocks noChangeAspect="1" noChangeArrowheads="1"/>
          </p:cNvPicPr>
          <p:nvPr/>
        </p:nvPicPr>
        <p:blipFill>
          <a:blip r:embed="rId5"/>
          <a:srcRect/>
          <a:stretch>
            <a:fillRect/>
          </a:stretch>
        </p:blipFill>
        <p:spPr bwMode="auto">
          <a:xfrm>
            <a:off x="6604031" y="2399944"/>
            <a:ext cx="1682067" cy="3117791"/>
          </a:xfrm>
          <a:prstGeom prst="rect">
            <a:avLst/>
          </a:prstGeom>
          <a:noFill/>
          <a:ln w="9525">
            <a:noFill/>
            <a:miter lim="800000"/>
            <a:headEnd/>
            <a:tailEnd/>
          </a:ln>
          <a:effectLst/>
        </p:spPr>
      </p:pic>
      <p:sp>
        <p:nvSpPr>
          <p:cNvPr id="13" name="مستطيل 12"/>
          <p:cNvSpPr/>
          <p:nvPr/>
        </p:nvSpPr>
        <p:spPr>
          <a:xfrm>
            <a:off x="6464829" y="2069068"/>
            <a:ext cx="1742211" cy="369332"/>
          </a:xfrm>
          <a:prstGeom prst="rect">
            <a:avLst/>
          </a:prstGeom>
        </p:spPr>
        <p:txBody>
          <a:bodyPr wrap="square">
            <a:spAutoFit/>
          </a:bodyPr>
          <a:lstStyle/>
          <a:p>
            <a:r>
              <a:rPr lang="en-US" b="1" dirty="0" smtClean="0">
                <a:solidFill>
                  <a:srgbClr val="FF0000"/>
                </a:solidFill>
              </a:rPr>
              <a:t>Power Circuit</a:t>
            </a:r>
            <a:endParaRPr lang="en-US" dirty="0"/>
          </a:p>
        </p:txBody>
      </p:sp>
      <p:sp>
        <p:nvSpPr>
          <p:cNvPr id="14" name="مستطيل 13"/>
          <p:cNvSpPr/>
          <p:nvPr/>
        </p:nvSpPr>
        <p:spPr>
          <a:xfrm>
            <a:off x="1676400" y="2030612"/>
            <a:ext cx="1877643" cy="369332"/>
          </a:xfrm>
          <a:prstGeom prst="rect">
            <a:avLst/>
          </a:prstGeom>
        </p:spPr>
        <p:txBody>
          <a:bodyPr wrap="square">
            <a:spAutoFit/>
          </a:bodyPr>
          <a:lstStyle/>
          <a:p>
            <a:r>
              <a:rPr lang="en-US" b="1" dirty="0" smtClean="0">
                <a:solidFill>
                  <a:srgbClr val="FF0000"/>
                </a:solidFill>
              </a:rPr>
              <a:t>Control circuit</a:t>
            </a:r>
            <a:endParaRPr lang="en-US" dirty="0"/>
          </a:p>
        </p:txBody>
      </p:sp>
    </p:spTree>
    <p:extLst>
      <p:ext uri="{BB962C8B-B14F-4D97-AF65-F5344CB8AC3E}">
        <p14:creationId xmlns:p14="http://schemas.microsoft.com/office/powerpoint/2010/main" val="11267048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86" y="838200"/>
            <a:ext cx="6505255" cy="472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00767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5417"/>
            <a:ext cx="6511324" cy="4720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82343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2087" y="90555"/>
            <a:ext cx="3724275"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9237" y="838200"/>
            <a:ext cx="74771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512" y="1123862"/>
            <a:ext cx="58102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8043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739351"/>
            <a:ext cx="6629400" cy="493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07554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561" y="990600"/>
            <a:ext cx="75057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16784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406" y="1128847"/>
            <a:ext cx="6818989" cy="416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93485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60" y="990600"/>
            <a:ext cx="7743825"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69317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1" y="990600"/>
            <a:ext cx="8560141" cy="395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61052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731205"/>
            <a:ext cx="6629400" cy="490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02030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784090"/>
            <a:ext cx="7543800" cy="488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3137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852" y="838200"/>
            <a:ext cx="8380845"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35838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990600"/>
            <a:ext cx="6781799" cy="4397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38806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t>
            </a:r>
            <a:r>
              <a:rPr lang="en-US" sz="2400" b="1" dirty="0"/>
              <a:t>There are other types of Overload including:</a:t>
            </a:r>
            <a:r>
              <a:rPr lang="en-US" sz="2400" dirty="0"/>
              <a:t/>
            </a:r>
            <a:br>
              <a:rPr lang="en-US" sz="2400" dirty="0"/>
            </a:br>
            <a:endParaRPr lang="en-US" sz="2400" dirty="0"/>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304800" y="742862"/>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400" dirty="0"/>
          </a:p>
        </p:txBody>
      </p:sp>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272" y="838200"/>
            <a:ext cx="5472032" cy="4724400"/>
          </a:xfrm>
          <a:prstGeom prst="rect">
            <a:avLst/>
          </a:prstGeom>
        </p:spPr>
      </p:pic>
    </p:spTree>
    <p:extLst>
      <p:ext uri="{BB962C8B-B14F-4D97-AF65-F5344CB8AC3E}">
        <p14:creationId xmlns:p14="http://schemas.microsoft.com/office/powerpoint/2010/main" val="6684983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914400"/>
            <a:ext cx="6713316"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850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2"/>
          <p:cNvSpPr txBox="1"/>
          <p:nvPr/>
        </p:nvSpPr>
        <p:spPr>
          <a:xfrm>
            <a:off x="118076" y="838200"/>
            <a:ext cx="8910777" cy="4247317"/>
          </a:xfrm>
          <a:prstGeom prst="rect">
            <a:avLst/>
          </a:prstGeom>
          <a:noFill/>
        </p:spPr>
        <p:txBody>
          <a:bodyPr wrap="square" rtlCol="0">
            <a:spAutoFit/>
          </a:bodyPr>
          <a:lstStyle/>
          <a:p>
            <a:pPr algn="r" rtl="1"/>
            <a:r>
              <a:rPr lang="ar-SA" b="1" dirty="0"/>
              <a:t>تركيب جهاز الاوفرلود</a:t>
            </a:r>
            <a:r>
              <a:rPr lang="ar-SA" dirty="0"/>
              <a:t/>
            </a:r>
            <a:br>
              <a:rPr lang="ar-SA" dirty="0"/>
            </a:br>
            <a:r>
              <a:rPr lang="ar-SA" dirty="0"/>
              <a:t>1-</a:t>
            </a:r>
            <a:r>
              <a:rPr lang="ar-SA" dirty="0">
                <a:solidFill>
                  <a:srgbClr val="FF0000"/>
                </a:solidFill>
              </a:rPr>
              <a:t> ثلاث نقاط رئيسية </a:t>
            </a:r>
            <a:r>
              <a:rPr lang="ar-SA" dirty="0"/>
              <a:t>تحمل اسماء </a:t>
            </a:r>
            <a:r>
              <a:rPr lang="en-US" b="1" dirty="0"/>
              <a:t>T1,T2,T3</a:t>
            </a:r>
            <a:r>
              <a:rPr lang="en-US" dirty="0"/>
              <a:t> </a:t>
            </a:r>
            <a:r>
              <a:rPr lang="ar-SA" dirty="0"/>
              <a:t>من ناحية ( و يتم توصيلها بالنقاط الرئيسية للكونتاكتور )</a:t>
            </a:r>
            <a:br>
              <a:rPr lang="ar-SA" dirty="0"/>
            </a:br>
            <a:r>
              <a:rPr lang="ar-SA" dirty="0"/>
              <a:t>و تحمل من الجانب الاخر اسماء </a:t>
            </a:r>
            <a:r>
              <a:rPr lang="en-US" b="1" dirty="0"/>
              <a:t>L1,L2,L3</a:t>
            </a:r>
            <a:r>
              <a:rPr lang="en-US" dirty="0"/>
              <a:t> ( </a:t>
            </a:r>
            <a:r>
              <a:rPr lang="ar-SA" dirty="0"/>
              <a:t>و يتم توصيلها بالمحرك مع مراعات الترتيب )</a:t>
            </a:r>
            <a:br>
              <a:rPr lang="ar-SA" dirty="0"/>
            </a:br>
            <a:r>
              <a:rPr lang="ar-SA" dirty="0"/>
              <a:t>2-</a:t>
            </a:r>
            <a:r>
              <a:rPr lang="ar-SA" dirty="0">
                <a:solidFill>
                  <a:srgbClr val="FF0000"/>
                </a:solidFill>
              </a:rPr>
              <a:t> نقاط مساعدة </a:t>
            </a:r>
            <a:r>
              <a:rPr lang="ar-SA" dirty="0"/>
              <a:t>عادة يكون عددها نقطتين فقط</a:t>
            </a:r>
            <a:br>
              <a:rPr lang="ar-SA" dirty="0"/>
            </a:br>
            <a:r>
              <a:rPr lang="ar-SA" b="1" dirty="0"/>
              <a:t>النقطة الاولى </a:t>
            </a:r>
            <a:r>
              <a:rPr lang="ar-SA" dirty="0"/>
              <a:t>: و تكون من النوع </a:t>
            </a:r>
            <a:r>
              <a:rPr lang="en-US" b="1" dirty="0"/>
              <a:t>NC </a:t>
            </a:r>
            <a:r>
              <a:rPr lang="ar-SA" dirty="0"/>
              <a:t>و تحمل اسم 95,96 و يتم توصيلها على التوالى مع ملف الكونتاكتور فى دائرة التحكم لتفصل الكونتاكتور و بالتالى الموتور فى حالة وجود </a:t>
            </a:r>
            <a:r>
              <a:rPr lang="en-US" dirty="0"/>
              <a:t>over load</a:t>
            </a:r>
            <a:br>
              <a:rPr lang="en-US" dirty="0"/>
            </a:br>
            <a:r>
              <a:rPr lang="ar-SA" b="1" dirty="0"/>
              <a:t>النقطة الثانية </a:t>
            </a:r>
            <a:r>
              <a:rPr lang="ar-SA" dirty="0"/>
              <a:t>: و تكون من النوع </a:t>
            </a:r>
            <a:r>
              <a:rPr lang="en-US" b="1" dirty="0"/>
              <a:t>NO</a:t>
            </a:r>
            <a:r>
              <a:rPr lang="en-US" dirty="0"/>
              <a:t> </a:t>
            </a:r>
            <a:r>
              <a:rPr lang="ar-SA" dirty="0"/>
              <a:t>و تحمل اسم 97,98 و يتم استخدامها فى تشغيل لمبة بيان او سارينة لاعطاء اشارة للمستخدم عند حدوث </a:t>
            </a:r>
            <a:r>
              <a:rPr lang="en-US" dirty="0"/>
              <a:t>overload</a:t>
            </a:r>
            <a:br>
              <a:rPr lang="en-US" dirty="0"/>
            </a:br>
            <a:r>
              <a:rPr lang="ar-SA" dirty="0" smtClean="0"/>
              <a:t>ملحوظة </a:t>
            </a:r>
            <a:r>
              <a:rPr lang="ar-SA" dirty="0"/>
              <a:t>: يمكن ان تكون النقطتين كالتالى : نقطة مشتركة تسمى 95 و نقطة مغلقة تسمى 96 و نقطة مفتوحة تسمى 98 )</a:t>
            </a:r>
          </a:p>
          <a:p>
            <a:pPr lvl="1" algn="r" rtl="1"/>
            <a:r>
              <a:rPr lang="ar-SA" dirty="0"/>
              <a:t>3- </a:t>
            </a:r>
            <a:r>
              <a:rPr lang="ar-SA" dirty="0">
                <a:solidFill>
                  <a:srgbClr val="FF0000"/>
                </a:solidFill>
              </a:rPr>
              <a:t>مؤشر لتحديد قيمة تيار الفصل </a:t>
            </a:r>
            <a:r>
              <a:rPr lang="ar-SA" dirty="0"/>
              <a:t>: حيث يستخدم فى تحديد قيمة تيار الفصل تبعا لتيار المحرك</a:t>
            </a:r>
          </a:p>
          <a:p>
            <a:pPr lvl="1" algn="r" rtl="1"/>
            <a:r>
              <a:rPr lang="ar-SA" dirty="0"/>
              <a:t>4- </a:t>
            </a:r>
            <a:r>
              <a:rPr lang="en-US" dirty="0">
                <a:solidFill>
                  <a:srgbClr val="FF0000"/>
                </a:solidFill>
              </a:rPr>
              <a:t>Reset Button </a:t>
            </a:r>
            <a:r>
              <a:rPr lang="en-US" dirty="0"/>
              <a:t>: </a:t>
            </a:r>
            <a:r>
              <a:rPr lang="ar-SA" dirty="0"/>
              <a:t>و يستخدم فى ارجاع نقاط الاوفرلود الى وضعها الطبيعى بعد الفصل ( و يمكن ان يتم ظبطها على وضع </a:t>
            </a:r>
            <a:r>
              <a:rPr lang="en-US" dirty="0"/>
              <a:t>automatic </a:t>
            </a:r>
            <a:r>
              <a:rPr lang="ar-SA" dirty="0"/>
              <a:t>حيث يقوم الجهاز بأرجاع وضع النقاط اوتوماتيكيا بعد حدوث الفصل بزمن معين)</a:t>
            </a:r>
          </a:p>
          <a:p>
            <a:pPr lvl="1" algn="r" rtl="1"/>
            <a:r>
              <a:rPr lang="ar-SA" dirty="0"/>
              <a:t>5 - </a:t>
            </a:r>
            <a:r>
              <a:rPr lang="en-US" dirty="0">
                <a:solidFill>
                  <a:srgbClr val="FF0000"/>
                </a:solidFill>
              </a:rPr>
              <a:t>Test Button </a:t>
            </a:r>
            <a:r>
              <a:rPr lang="en-US" dirty="0"/>
              <a:t>: </a:t>
            </a:r>
            <a:r>
              <a:rPr lang="ar-SA" dirty="0"/>
              <a:t>و يستخدم فى اختيار </a:t>
            </a:r>
            <a:r>
              <a:rPr lang="ar-SA" dirty="0" smtClean="0"/>
              <a:t>النقطه المساعدة </a:t>
            </a:r>
            <a:r>
              <a:rPr lang="en-US" dirty="0"/>
              <a:t>NO,NC</a:t>
            </a:r>
          </a:p>
          <a:p>
            <a:pPr lvl="1" algn="r" rtl="1"/>
            <a:r>
              <a:rPr lang="en-US" dirty="0" smtClean="0"/>
              <a:t>: </a:t>
            </a:r>
            <a:r>
              <a:rPr lang="en-US" dirty="0">
                <a:solidFill>
                  <a:srgbClr val="FF0000"/>
                </a:solidFill>
              </a:rPr>
              <a:t>Stop Button </a:t>
            </a:r>
            <a:r>
              <a:rPr lang="en-US" dirty="0" smtClean="0"/>
              <a:t>-</a:t>
            </a:r>
            <a:r>
              <a:rPr lang="en-US" b="1" dirty="0" smtClean="0"/>
              <a:t>6</a:t>
            </a:r>
            <a:r>
              <a:rPr lang="ar-SA" dirty="0" smtClean="0"/>
              <a:t>يستخدم </a:t>
            </a:r>
            <a:r>
              <a:rPr lang="ar-SA" dirty="0"/>
              <a:t>فى فصل النقاط الرئيسية للاوفرلود اى جعلها </a:t>
            </a:r>
            <a:r>
              <a:rPr lang="ar-SA" dirty="0" smtClean="0"/>
              <a:t>مفتوحة</a:t>
            </a:r>
            <a:endParaRPr lang="en-US" dirty="0"/>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77" y="4564003"/>
            <a:ext cx="2514600" cy="188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51955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884" y="831791"/>
            <a:ext cx="8066943" cy="47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41084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574" y="822450"/>
            <a:ext cx="8088964" cy="4867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138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400" b="1" dirty="0">
              <a:solidFill>
                <a:srgbClr val="FF0000"/>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838200"/>
            <a:ext cx="7442814" cy="4667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4840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484</TotalTime>
  <Words>960</Words>
  <Application>Microsoft Office PowerPoint</Application>
  <PresentationFormat>عرض على الشاشة (3:4)‏</PresentationFormat>
  <Paragraphs>123</Paragraphs>
  <Slides>48</Slides>
  <Notes>2</Notes>
  <HiddenSlides>0</HiddenSlides>
  <MMClips>0</MMClips>
  <ScaleCrop>false</ScaleCrop>
  <HeadingPairs>
    <vt:vector size="4" baseType="variant">
      <vt:variant>
        <vt:lpstr>نسق</vt:lpstr>
      </vt:variant>
      <vt:variant>
        <vt:i4>1</vt:i4>
      </vt:variant>
      <vt:variant>
        <vt:lpstr>عناوين الشرائح</vt:lpstr>
      </vt:variant>
      <vt:variant>
        <vt:i4>48</vt:i4>
      </vt:variant>
    </vt:vector>
  </HeadingPairs>
  <TitlesOfParts>
    <vt:vector size="49" baseType="lpstr">
      <vt:lpstr>Office Theme</vt:lpstr>
      <vt:lpstr>عرض تقديمي في PowerPoint</vt:lpstr>
      <vt:lpstr>LECTURE15:          Over Load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Asma</dc:creator>
  <cp:lastModifiedBy>Acer</cp:lastModifiedBy>
  <cp:revision>80</cp:revision>
  <dcterms:created xsi:type="dcterms:W3CDTF">2006-08-16T00:00:00Z</dcterms:created>
  <dcterms:modified xsi:type="dcterms:W3CDTF">2024-08-21T09:40:47Z</dcterms:modified>
</cp:coreProperties>
</file>