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B761D2B-F9D1-4F67-AFF2-5AF438D77A20}" type="datetimeFigureOut">
              <a:rPr lang="ar-JO" smtClean="0"/>
              <a:t>27/02/1446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03E23E5-EE0F-43AE-8E6E-FAD7B26FC3A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1073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60CA-F159-4FD4-9B5E-EF9EC5C90B73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8E6F-E2D3-4835-8C9B-E362A7BD5E0A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21B6-869F-4C4E-99CE-04B7DCE4267A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76B0-E619-4CE7-873F-66C79CE82568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8AB-A121-4EC4-8423-30C78B621850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6458-9C67-48AE-A34E-2B278AC57CE4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14AA-2572-42C5-88C8-6E60E0F132A3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E688-3083-4DB9-BB5F-3815E494CF07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BD748-7E4B-483E-A044-617C4523A734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5ECF-2CEC-46CB-B65B-1FC4017BD02C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F2D4-60EB-47FF-9D58-6C73C8F4C7C5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913D-4C52-470A-88A5-151D3B9EC09B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45B8-2772-42C9-9CCD-6657D84F86CF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3E59-3D79-4CF1-BDEB-5EB55A177D87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876B-2CA3-4496-936D-8937C10BA774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CFD0-DA5C-4292-948B-F3443F7BDF2A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187-7297-4C1E-AA8E-59D207606769}" type="datetime1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03" y="317500"/>
            <a:ext cx="1651000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3634" y="2076995"/>
            <a:ext cx="77593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/>
              <a:t>Faculty of Arts and Educational sciences</a:t>
            </a:r>
            <a:endParaRPr lang="ar-JO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6263" y="2886891"/>
            <a:ext cx="61787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Languages Department </a:t>
            </a:r>
            <a:endParaRPr lang="ar-JO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06721" y="3377369"/>
            <a:ext cx="717856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English Language </a:t>
            </a:r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(1)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9157" y="4401808"/>
            <a:ext cx="32736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/>
              <a:t>(</a:t>
            </a:r>
            <a:r>
              <a:rPr lang="en-US" sz="2400" b="1" dirty="0" smtClean="0"/>
              <a:t>15200106)</a:t>
            </a:r>
            <a:endParaRPr lang="ar-JO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19380" y="5391150"/>
            <a:ext cx="69532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Instructor: Dr.Adli Odeh</a:t>
            </a:r>
            <a:endParaRPr lang="ar-JO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1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82">
        <p15:prstTrans prst="peelOff"/>
      </p:transition>
    </mc:Choice>
    <mc:Fallback xmlns="">
      <p:transition spd="slow" advTm="1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873" y="656547"/>
            <a:ext cx="76417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/>
              <a:t>What is Active Voice?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8903" y="1645920"/>
            <a:ext cx="109205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2000" b="1" dirty="0" smtClean="0"/>
          </a:p>
          <a:p>
            <a:r>
              <a:rPr lang="en-US" sz="2800" dirty="0" smtClean="0">
                <a:solidFill>
                  <a:srgbClr val="00B050"/>
                </a:solidFill>
              </a:rPr>
              <a:t>.</a:t>
            </a:r>
            <a:endParaRPr lang="ar-JO" sz="2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183" y="13062"/>
            <a:ext cx="931817" cy="9666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59874" y="1502688"/>
            <a:ext cx="688412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What </a:t>
            </a:r>
            <a:r>
              <a:rPr lang="en-US" sz="2400" b="1" dirty="0"/>
              <a:t>is Active Voice</a:t>
            </a:r>
            <a:r>
              <a:rPr lang="en-US" sz="2400" b="1" dirty="0" smtClean="0"/>
              <a:t>?</a:t>
            </a:r>
          </a:p>
          <a:p>
            <a:r>
              <a:rPr lang="en-US" sz="2400" b="1" dirty="0"/>
              <a:t>Describes a sentence where the subject performs the action stated by the </a:t>
            </a:r>
            <a:r>
              <a:rPr lang="en-US" sz="2400" b="1" dirty="0" smtClean="0"/>
              <a:t>verb</a:t>
            </a:r>
          </a:p>
          <a:p>
            <a:endParaRPr lang="en-US" sz="2400" b="1" dirty="0"/>
          </a:p>
          <a:p>
            <a:r>
              <a:rPr lang="en-US" sz="2400" b="1" dirty="0"/>
              <a:t>In the active voice, the object receives the action of the </a:t>
            </a:r>
            <a:r>
              <a:rPr lang="en-US" sz="2400" b="1" dirty="0" smtClean="0"/>
              <a:t>verb</a:t>
            </a:r>
          </a:p>
          <a:p>
            <a:endParaRPr lang="en-US" sz="2400" b="1" dirty="0"/>
          </a:p>
          <a:p>
            <a:r>
              <a:rPr lang="en-US" sz="2400" b="1" dirty="0"/>
              <a:t>e.g. Children eat apples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endParaRPr lang="en-US" sz="2400" b="1" dirty="0" smtClean="0"/>
          </a:p>
          <a:p>
            <a:r>
              <a:rPr lang="en-US" sz="2400" b="1" dirty="0" smtClean="0"/>
              <a:t>He built this house in 1990.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ar-JO" sz="24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061">
        <p15:prstTrans prst="peelOff"/>
      </p:transition>
    </mc:Choice>
    <mc:Fallback xmlns="">
      <p:transition spd="slow" advTm="113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6050"/>
          </a:xfrm>
        </p:spPr>
        <p:txBody>
          <a:bodyPr/>
          <a:lstStyle/>
          <a:p>
            <a:pPr rtl="0"/>
            <a:r>
              <a:rPr lang="en-US" b="1" dirty="0"/>
              <a:t>What is Passive Voice?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8251" y="1535970"/>
            <a:ext cx="9166361" cy="4877893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endParaRPr lang="en-US" sz="2800" b="1" dirty="0" smtClean="0"/>
          </a:p>
          <a:p>
            <a:pPr marL="0" indent="0" algn="l" rtl="0">
              <a:buNone/>
            </a:pPr>
            <a:r>
              <a:rPr lang="en-US" sz="2800" b="1" dirty="0" smtClean="0"/>
              <a:t>What </a:t>
            </a:r>
            <a:r>
              <a:rPr lang="en-US" sz="2800" b="1" dirty="0"/>
              <a:t>is Passive Voice</a:t>
            </a:r>
            <a:r>
              <a:rPr lang="en-US" sz="2800" b="1" dirty="0" smtClean="0"/>
              <a:t>?</a:t>
            </a:r>
          </a:p>
          <a:p>
            <a:pPr marL="0" indent="0" algn="l" rtl="0">
              <a:buNone/>
            </a:pPr>
            <a:r>
              <a:rPr lang="en-US" sz="2800" b="1" dirty="0" smtClean="0"/>
              <a:t>1-Describes </a:t>
            </a:r>
            <a:r>
              <a:rPr lang="en-US" sz="2800" b="1" dirty="0"/>
              <a:t>a sentence where the subject is acted upon by the </a:t>
            </a:r>
            <a:r>
              <a:rPr lang="en-US" sz="2800" b="1" dirty="0" smtClean="0"/>
              <a:t>verb,</a:t>
            </a:r>
          </a:p>
          <a:p>
            <a:pPr marL="0" indent="0" algn="l" rtl="0">
              <a:buNone/>
            </a:pPr>
            <a:r>
              <a:rPr lang="en-US" sz="2800" b="1" dirty="0" smtClean="0"/>
              <a:t>2- In </a:t>
            </a:r>
            <a:r>
              <a:rPr lang="en-US" sz="2800" b="1" dirty="0"/>
              <a:t>the passive voice, the subject receives the action of the verb</a:t>
            </a:r>
            <a:r>
              <a:rPr lang="en-US" sz="2800" b="1" dirty="0" smtClean="0"/>
              <a:t> </a:t>
            </a:r>
          </a:p>
          <a:p>
            <a:pPr marL="0" indent="0" algn="l" rtl="0">
              <a:buNone/>
            </a:pPr>
            <a:r>
              <a:rPr lang="en-US" sz="2800" b="1" dirty="0" smtClean="0"/>
              <a:t>3-The </a:t>
            </a:r>
            <a:r>
              <a:rPr lang="en-US" sz="2800" b="1" dirty="0"/>
              <a:t>object of the active verb becomes the subject of the passive </a:t>
            </a:r>
            <a:r>
              <a:rPr lang="en-US" sz="2800" b="1" dirty="0" smtClean="0"/>
              <a:t>verb</a:t>
            </a:r>
          </a:p>
          <a:p>
            <a:pPr marL="0" indent="0" algn="l" rtl="0">
              <a:buNone/>
            </a:pPr>
            <a:r>
              <a:rPr lang="en-US" sz="2800" b="1" dirty="0"/>
              <a:t>e.g. Apples are eaten by children</a:t>
            </a:r>
            <a:r>
              <a:rPr lang="en-US" sz="2800" b="1" dirty="0" smtClean="0"/>
              <a:t>.</a:t>
            </a:r>
          </a:p>
          <a:p>
            <a:pPr marL="0" indent="0" algn="l" rtl="0">
              <a:buNone/>
            </a:pPr>
            <a:r>
              <a:rPr lang="en-US" sz="2800" b="1" dirty="0" smtClean="0"/>
              <a:t>This house was built in 1990.</a:t>
            </a:r>
          </a:p>
          <a:p>
            <a:pPr marL="0" indent="0" algn="l" rtl="0">
              <a:buNone/>
            </a:pPr>
            <a:endParaRPr lang="en-US" sz="2800" b="1" dirty="0" smtClean="0"/>
          </a:p>
          <a:p>
            <a:pPr marL="0" indent="0" algn="l" rtl="0">
              <a:buNone/>
            </a:pPr>
            <a:endParaRPr lang="en-US" sz="2800" b="1" dirty="0" smtClean="0"/>
          </a:p>
          <a:p>
            <a:pPr marL="0" indent="0" algn="l" rtl="0">
              <a:buNone/>
            </a:pPr>
            <a:endParaRPr lang="ar-JO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20" y="368300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4751">
        <p15:prstTrans prst="peelOff"/>
      </p:transition>
    </mc:Choice>
    <mc:Fallback xmlns="">
      <p:transition spd="slow" advTm="124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sz="2400" b="1" dirty="0"/>
              <a:t>How to rewrite Active Voice sentences in Passive Voice?</a:t>
            </a:r>
            <a:endParaRPr lang="ar-JO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49977"/>
            <a:ext cx="8915400" cy="467650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dirty="0" smtClean="0"/>
              <a:t>1- In </a:t>
            </a:r>
            <a:r>
              <a:rPr lang="en-US" sz="3600" b="1" dirty="0"/>
              <a:t>Passive Voice, the object of the active sentence becomes the subject </a:t>
            </a:r>
            <a:endParaRPr lang="en-US" sz="3600" b="1" dirty="0" smtClean="0"/>
          </a:p>
          <a:p>
            <a:pPr marL="0" indent="0" algn="l">
              <a:buNone/>
            </a:pPr>
            <a:r>
              <a:rPr lang="en-US" sz="3600" b="1" dirty="0" smtClean="0"/>
              <a:t>2- In </a:t>
            </a:r>
            <a:r>
              <a:rPr lang="en-US" sz="3600" b="1" dirty="0"/>
              <a:t>Passive Voice, the subject of the active sentence becomes the </a:t>
            </a:r>
            <a:r>
              <a:rPr lang="en-US" sz="3600" b="1" dirty="0" smtClean="0"/>
              <a:t>object</a:t>
            </a:r>
          </a:p>
          <a:p>
            <a:pPr marL="0" indent="0" algn="l">
              <a:buNone/>
            </a:pPr>
            <a:r>
              <a:rPr lang="en-US" sz="3600" b="1" dirty="0" smtClean="0"/>
              <a:t>Form: to be + past participle </a:t>
            </a:r>
            <a:endParaRPr lang="ar-SA" sz="3600" b="1" dirty="0" smtClean="0"/>
          </a:p>
          <a:p>
            <a:pPr marL="0" indent="0" algn="l">
              <a:buNone/>
            </a:pPr>
            <a:r>
              <a:rPr lang="en-US" sz="3600" b="1" dirty="0" smtClean="0"/>
              <a:t>Active:  </a:t>
            </a:r>
            <a:r>
              <a:rPr lang="en-US" sz="3600" b="1" dirty="0"/>
              <a:t>Children eat </a:t>
            </a:r>
            <a:r>
              <a:rPr lang="en-US" sz="3600" b="1" dirty="0" smtClean="0"/>
              <a:t>apples. </a:t>
            </a:r>
          </a:p>
          <a:p>
            <a:pPr marL="0" indent="0" algn="l">
              <a:buNone/>
            </a:pPr>
            <a:r>
              <a:rPr lang="en-US" sz="3600" b="1" dirty="0" smtClean="0"/>
              <a:t>Passive : Apples </a:t>
            </a:r>
            <a:r>
              <a:rPr lang="en-US" sz="3600" b="1" dirty="0"/>
              <a:t>are eaten by </a:t>
            </a:r>
            <a:r>
              <a:rPr lang="en-US" sz="3600" b="1" dirty="0" smtClean="0"/>
              <a:t>children.</a:t>
            </a:r>
            <a:endParaRPr lang="ar-SA" sz="3600" b="1" dirty="0" smtClean="0"/>
          </a:p>
          <a:p>
            <a:pPr marL="0" indent="0" algn="l">
              <a:buNone/>
            </a:pP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40" y="-363226"/>
            <a:ext cx="1651000" cy="1651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7421">
        <p15:prstTrans prst="peelOff"/>
      </p:transition>
    </mc:Choice>
    <mc:Fallback xmlns="">
      <p:transition spd="slow" advTm="257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370" y="475758"/>
            <a:ext cx="8911687" cy="74181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Active Voice &amp; Passive Voice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817" y="1397726"/>
            <a:ext cx="9048795" cy="5120639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3600" dirty="0" smtClean="0"/>
          </a:p>
          <a:p>
            <a:pPr marL="0" indent="0" algn="l" rtl="0">
              <a:buNone/>
            </a:pPr>
            <a:r>
              <a:rPr lang="en-US" sz="3600" b="1" dirty="0" smtClean="0"/>
              <a:t>Voice </a:t>
            </a:r>
            <a:r>
              <a:rPr lang="en-US" sz="3600" b="1" dirty="0"/>
              <a:t>is a form of </a:t>
            </a:r>
            <a:r>
              <a:rPr lang="en-US" sz="3600" b="1" dirty="0" smtClean="0"/>
              <a:t>verb</a:t>
            </a:r>
          </a:p>
          <a:p>
            <a:pPr marL="0" indent="0" algn="l" rtl="0">
              <a:buNone/>
            </a:pPr>
            <a:r>
              <a:rPr lang="en-US" sz="3600" b="1" dirty="0" smtClean="0"/>
              <a:t> 1- </a:t>
            </a:r>
            <a:r>
              <a:rPr lang="en-US" sz="3600" b="1" dirty="0"/>
              <a:t>It shows whether the subject does something or has something done to </a:t>
            </a:r>
            <a:r>
              <a:rPr lang="en-US" sz="3600" b="1" dirty="0" smtClean="0"/>
              <a:t>it.</a:t>
            </a:r>
          </a:p>
          <a:p>
            <a:pPr marL="0" indent="0" algn="l" rtl="0">
              <a:buNone/>
            </a:pPr>
            <a:endParaRPr lang="ar-JO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255">
        <p15:prstTrans prst="peelOff"/>
      </p:transition>
    </mc:Choice>
    <mc:Fallback xmlns="">
      <p:transition spd="slow" advTm="552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8797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>
                <a:latin typeface="Arial Black" panose="020B0A04020102020204" pitchFamily="34" charset="0"/>
              </a:rPr>
              <a:t>Using the Passive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89166"/>
            <a:ext cx="8915400" cy="442205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400" b="1" dirty="0" smtClean="0"/>
              <a:t>1- The active voice is used when the subject( the doer of the action is to be made prominent.</a:t>
            </a:r>
          </a:p>
          <a:p>
            <a:pPr marL="0" indent="0" algn="l" rtl="0">
              <a:buNone/>
            </a:pPr>
            <a:r>
              <a:rPr lang="en-US" sz="2400" b="1" dirty="0" smtClean="0"/>
              <a:t>2- The passive voice is used when the person or thing acted upon is to be made prominent.</a:t>
            </a:r>
          </a:p>
          <a:p>
            <a:pPr marL="0" indent="0" algn="l" rtl="0">
              <a:buNone/>
            </a:pPr>
            <a:r>
              <a:rPr lang="en-US" sz="2400" b="1" dirty="0" smtClean="0"/>
              <a:t>In Short:</a:t>
            </a:r>
          </a:p>
          <a:p>
            <a:pPr marL="0" indent="0" algn="l" rtl="0">
              <a:buNone/>
            </a:pPr>
            <a:r>
              <a:rPr lang="en-US" sz="2400" b="1" dirty="0" smtClean="0"/>
              <a:t>We use an active verb to say what the subject does.</a:t>
            </a:r>
          </a:p>
          <a:p>
            <a:pPr marL="0" indent="0" algn="l" rtl="0">
              <a:buNone/>
            </a:pPr>
            <a:r>
              <a:rPr lang="en-US" sz="2400" b="1" dirty="0" smtClean="0"/>
              <a:t>We use a passive verb to say what happens to the subject.</a:t>
            </a:r>
            <a:endParaRPr lang="ar-J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-201390"/>
            <a:ext cx="1224453" cy="135429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1394">
        <p15:prstTrans prst="peelOff"/>
      </p:transition>
    </mc:Choice>
    <mc:Fallback xmlns="">
      <p:transition spd="slow" advTm="14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/>
              <a:t>Examples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4297" y="1777017"/>
            <a:ext cx="10189029" cy="413420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b="1" dirty="0" smtClean="0"/>
              <a:t>Active                                               Passive</a:t>
            </a:r>
          </a:p>
          <a:p>
            <a:pPr marL="0" indent="0" algn="l" rtl="0">
              <a:buNone/>
            </a:pPr>
            <a:r>
              <a:rPr lang="en-US" sz="2400" b="1" dirty="0" smtClean="0"/>
              <a:t>1-Mary helps the boy.            The boy is helped by 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2-Mary is helping the boy.     The boy is being helped by 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3- Mary has helped John.      John has been </a:t>
            </a:r>
            <a:r>
              <a:rPr lang="en-US" sz="2400" b="1" smtClean="0"/>
              <a:t>helpedby </a:t>
            </a:r>
            <a:r>
              <a:rPr lang="en-US" sz="2400" b="1" dirty="0" smtClean="0"/>
              <a:t>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4- Mary helped john,              John was helped by 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5.- Mary was </a:t>
            </a:r>
            <a:r>
              <a:rPr lang="en-US" sz="2400" b="1" dirty="0"/>
              <a:t>helping John. </a:t>
            </a:r>
            <a:r>
              <a:rPr lang="en-US" sz="2400" b="1" dirty="0" smtClean="0"/>
              <a:t>   John was being helped by 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6- Mary had helped John.       John had been helped by Mary.</a:t>
            </a:r>
          </a:p>
          <a:p>
            <a:pPr marL="0" indent="0" algn="l" rtl="0">
              <a:buNone/>
            </a:pPr>
            <a:r>
              <a:rPr lang="en-US" sz="2400" b="1" dirty="0" smtClean="0"/>
              <a:t>7- Mary will help John.               John will be helped by Mary.</a:t>
            </a:r>
          </a:p>
          <a:p>
            <a:pPr marL="0" indent="0" algn="l" rtl="0">
              <a:buNone/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67" y="0"/>
            <a:ext cx="1224453" cy="11529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6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602">
        <p15:prstTrans prst="peelOff"/>
      </p:transition>
    </mc:Choice>
    <mc:Fallback xmlns="">
      <p:transition spd="slow" advTm="315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2561</TotalTime>
  <Words>392</Words>
  <Application>Microsoft Office PowerPoint</Application>
  <PresentationFormat>Widescreen</PresentationFormat>
  <Paragraphs>66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Century Gothic</vt:lpstr>
      <vt:lpstr>Tahoma</vt:lpstr>
      <vt:lpstr>Wingdings 3</vt:lpstr>
      <vt:lpstr>Wisp</vt:lpstr>
      <vt:lpstr>PowerPoint Presentation</vt:lpstr>
      <vt:lpstr>PowerPoint Presentation</vt:lpstr>
      <vt:lpstr>What is Passive Voice?</vt:lpstr>
      <vt:lpstr>How to rewrite Active Voice sentences in Passive Voice?</vt:lpstr>
      <vt:lpstr>Active Voice &amp; Passive Voice</vt:lpstr>
      <vt:lpstr>Using the Passive</vt:lpstr>
      <vt:lpstr>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</cp:revision>
  <dcterms:created xsi:type="dcterms:W3CDTF">2020-06-26T10:37:56Z</dcterms:created>
  <dcterms:modified xsi:type="dcterms:W3CDTF">2024-09-01T06:56:54Z</dcterms:modified>
</cp:coreProperties>
</file>