
<file path=[Content_Types].xml><?xml version="1.0" encoding="utf-8"?>
<Types xmlns="http://schemas.openxmlformats.org/package/2006/content-types">
  <Default Extension="png" ContentType="image/png"/>
  <Default Extension="tmp"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9"/>
  </p:notesMasterIdLst>
  <p:sldIdLst>
    <p:sldId id="362" r:id="rId2"/>
    <p:sldId id="360" r:id="rId3"/>
    <p:sldId id="318" r:id="rId4"/>
    <p:sldId id="376" r:id="rId5"/>
    <p:sldId id="432" r:id="rId6"/>
    <p:sldId id="370" r:id="rId7"/>
    <p:sldId id="422" r:id="rId8"/>
    <p:sldId id="357" r:id="rId9"/>
    <p:sldId id="377" r:id="rId10"/>
    <p:sldId id="423" r:id="rId11"/>
    <p:sldId id="378" r:id="rId12"/>
    <p:sldId id="404" r:id="rId13"/>
    <p:sldId id="424" r:id="rId14"/>
    <p:sldId id="426" r:id="rId15"/>
    <p:sldId id="425" r:id="rId16"/>
    <p:sldId id="405" r:id="rId17"/>
    <p:sldId id="437" r:id="rId18"/>
    <p:sldId id="438" r:id="rId19"/>
    <p:sldId id="433" r:id="rId20"/>
    <p:sldId id="379" r:id="rId21"/>
    <p:sldId id="406" r:id="rId22"/>
    <p:sldId id="407" r:id="rId23"/>
    <p:sldId id="408" r:id="rId24"/>
    <p:sldId id="380" r:id="rId25"/>
    <p:sldId id="409" r:id="rId26"/>
    <p:sldId id="411" r:id="rId27"/>
    <p:sldId id="410" r:id="rId28"/>
    <p:sldId id="431" r:id="rId29"/>
    <p:sldId id="412" r:id="rId30"/>
    <p:sldId id="382" r:id="rId31"/>
    <p:sldId id="416" r:id="rId32"/>
    <p:sldId id="414" r:id="rId33"/>
    <p:sldId id="427" r:id="rId34"/>
    <p:sldId id="434" r:id="rId35"/>
    <p:sldId id="415" r:id="rId36"/>
    <p:sldId id="413" r:id="rId37"/>
    <p:sldId id="436" r:id="rId38"/>
    <p:sldId id="417" r:id="rId39"/>
    <p:sldId id="418" r:id="rId40"/>
    <p:sldId id="429" r:id="rId41"/>
    <p:sldId id="419" r:id="rId42"/>
    <p:sldId id="430" r:id="rId43"/>
    <p:sldId id="420" r:id="rId44"/>
    <p:sldId id="421" r:id="rId45"/>
    <p:sldId id="428" r:id="rId46"/>
    <p:sldId id="359" r:id="rId47"/>
    <p:sldId id="272" r:id="rId48"/>
  </p:sldIdLst>
  <p:sldSz cx="12192000" cy="6858000"/>
  <p:notesSz cx="6745288" cy="98821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73" userDrawn="1">
          <p15:clr>
            <a:srgbClr val="A4A3A4"/>
          </p15:clr>
        </p15:guide>
        <p15:guide id="2" pos="38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0000"/>
    <a:srgbClr val="C51138"/>
    <a:srgbClr val="C00000"/>
    <a:srgbClr val="8B5353"/>
    <a:srgbClr val="DA6878"/>
    <a:srgbClr val="FFCECE"/>
    <a:srgbClr val="FFEDED"/>
    <a:srgbClr val="C97979"/>
    <a:srgbClr val="905757"/>
    <a:srgbClr val="8C5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09" autoAdjust="0"/>
    <p:restoredTop sz="91419" autoAdjust="0"/>
  </p:normalViewPr>
  <p:slideViewPr>
    <p:cSldViewPr snapToGrid="0" showGuides="1">
      <p:cViewPr varScale="1">
        <p:scale>
          <a:sx n="105" d="100"/>
          <a:sy n="105" d="100"/>
        </p:scale>
        <p:origin x="858" y="150"/>
      </p:cViewPr>
      <p:guideLst>
        <p:guide orient="horz" pos="2273"/>
        <p:guide pos="38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925B61-E249-401A-8D7F-05F94E1C1D92}" type="doc">
      <dgm:prSet loTypeId="urn:microsoft.com/office/officeart/2005/8/layout/chevron2" loCatId="list" qsTypeId="urn:microsoft.com/office/officeart/2005/8/quickstyle/3d2" qsCatId="3D" csTypeId="urn:microsoft.com/office/officeart/2005/8/colors/colorful1" csCatId="colorful" phldr="1"/>
      <dgm:spPr/>
      <dgm:t>
        <a:bodyPr/>
        <a:lstStyle/>
        <a:p>
          <a:endParaRPr lang="en-GB"/>
        </a:p>
      </dgm:t>
    </dgm:pt>
    <dgm:pt modelId="{832F0CBA-9026-4292-A917-514F0A783764}">
      <dgm:prSet phldrT="[Text]" custT="1"/>
      <dgm:spPr/>
      <dgm:t>
        <a:bodyPr/>
        <a:lstStyle/>
        <a:p>
          <a:r>
            <a:rPr lang="ar-SA" sz="2000" b="1" dirty="0" smtClean="0"/>
            <a:t>1</a:t>
          </a:r>
          <a:endParaRPr lang="en-GB" sz="2000" b="1" dirty="0"/>
        </a:p>
      </dgm:t>
    </dgm:pt>
    <dgm:pt modelId="{450D7789-CC89-41CB-B7AF-0056F7E93009}" type="parTrans" cxnId="{525832EC-5EED-4647-8479-C75910EDA62A}">
      <dgm:prSet/>
      <dgm:spPr/>
      <dgm:t>
        <a:bodyPr/>
        <a:lstStyle/>
        <a:p>
          <a:endParaRPr lang="en-GB"/>
        </a:p>
      </dgm:t>
    </dgm:pt>
    <dgm:pt modelId="{3D6A18CA-E13C-4B41-A5B6-96FC8BEBB2E7}" type="sibTrans" cxnId="{525832EC-5EED-4647-8479-C75910EDA62A}">
      <dgm:prSet/>
      <dgm:spPr/>
      <dgm:t>
        <a:bodyPr/>
        <a:lstStyle/>
        <a:p>
          <a:endParaRPr lang="en-GB"/>
        </a:p>
      </dgm:t>
    </dgm:pt>
    <dgm:pt modelId="{0D5D4382-9C00-4F4D-8756-F36AE54A75B8}">
      <dgm:prSet phldrT="[Text]"/>
      <dgm:spPr/>
      <dgm:t>
        <a:bodyPr/>
        <a:lstStyle/>
        <a:p>
          <a:pPr rtl="1"/>
          <a:r>
            <a:rPr lang="ar-SA" dirty="0" smtClean="0"/>
            <a:t>التعرف على مفهوم الفساد</a:t>
          </a:r>
          <a:endParaRPr lang="en-GB" dirty="0"/>
        </a:p>
      </dgm:t>
    </dgm:pt>
    <dgm:pt modelId="{EBBC9480-FFD4-4395-94DB-0AD4A475814A}" type="parTrans" cxnId="{C22BF7E8-6025-4010-969D-B6D26B2BA732}">
      <dgm:prSet/>
      <dgm:spPr/>
      <dgm:t>
        <a:bodyPr/>
        <a:lstStyle/>
        <a:p>
          <a:endParaRPr lang="en-GB"/>
        </a:p>
      </dgm:t>
    </dgm:pt>
    <dgm:pt modelId="{8BC38511-C696-4CA9-98E9-4B89780AAFED}" type="sibTrans" cxnId="{C22BF7E8-6025-4010-969D-B6D26B2BA732}">
      <dgm:prSet/>
      <dgm:spPr/>
      <dgm:t>
        <a:bodyPr/>
        <a:lstStyle/>
        <a:p>
          <a:endParaRPr lang="en-GB"/>
        </a:p>
      </dgm:t>
    </dgm:pt>
    <dgm:pt modelId="{DB726B1A-FC2A-41E8-AF90-D511249454C1}">
      <dgm:prSet phldrT="[Text]" custT="1"/>
      <dgm:spPr/>
      <dgm:t>
        <a:bodyPr/>
        <a:lstStyle/>
        <a:p>
          <a:r>
            <a:rPr lang="ar-SA" sz="2000" b="1" dirty="0" smtClean="0"/>
            <a:t>2</a:t>
          </a:r>
          <a:endParaRPr lang="en-GB" sz="2000" b="1" dirty="0"/>
        </a:p>
      </dgm:t>
    </dgm:pt>
    <dgm:pt modelId="{AD74B44E-AA18-4496-BBD9-886F55AAC658}" type="parTrans" cxnId="{C4D5C792-4C5E-4AFF-8AD6-E8266F93C3AA}">
      <dgm:prSet/>
      <dgm:spPr/>
      <dgm:t>
        <a:bodyPr/>
        <a:lstStyle/>
        <a:p>
          <a:endParaRPr lang="en-GB"/>
        </a:p>
      </dgm:t>
    </dgm:pt>
    <dgm:pt modelId="{639664F1-4E4E-492B-9984-07FFCE6B18FD}" type="sibTrans" cxnId="{C4D5C792-4C5E-4AFF-8AD6-E8266F93C3AA}">
      <dgm:prSet/>
      <dgm:spPr/>
      <dgm:t>
        <a:bodyPr/>
        <a:lstStyle/>
        <a:p>
          <a:endParaRPr lang="en-GB"/>
        </a:p>
      </dgm:t>
    </dgm:pt>
    <dgm:pt modelId="{5BF440C9-6044-46A2-A9F7-06E3A467FE86}">
      <dgm:prSet phldrT="[Text]"/>
      <dgm:spPr/>
      <dgm:t>
        <a:bodyPr/>
        <a:lstStyle/>
        <a:p>
          <a:pPr rtl="1"/>
          <a:r>
            <a:rPr lang="ar-SA" dirty="0" smtClean="0"/>
            <a:t>تحديد </a:t>
          </a:r>
          <a:r>
            <a:rPr lang="ar-SA" dirty="0" smtClean="0">
              <a:solidFill>
                <a:schemeClr val="tx1"/>
              </a:solidFill>
              <a:latin typeface="Simplified Arabic" panose="02020603050405020304" pitchFamily="18" charset="-78"/>
              <a:cs typeface="Simplified Arabic" panose="02020603050405020304" pitchFamily="18" charset="-78"/>
            </a:rPr>
            <a:t>المنظومة القانونية لمكافحة الفساد</a:t>
          </a:r>
          <a:r>
            <a:rPr lang="en-GB" dirty="0" smtClean="0">
              <a:latin typeface="Simplified Arabic"/>
              <a:ea typeface="Malgun Gothic" panose="020B0503020000020004" pitchFamily="34" charset="-127"/>
              <a:cs typeface="Arial" panose="020B0604020202020204" pitchFamily="34" charset="0"/>
            </a:rPr>
            <a:t>.</a:t>
          </a:r>
          <a:endParaRPr lang="en-GB" dirty="0"/>
        </a:p>
      </dgm:t>
    </dgm:pt>
    <dgm:pt modelId="{D381583B-DF27-4728-9A23-669C54765FAD}" type="parTrans" cxnId="{E61FF54A-E0A3-4F42-8535-57EF556B1CFA}">
      <dgm:prSet/>
      <dgm:spPr/>
      <dgm:t>
        <a:bodyPr/>
        <a:lstStyle/>
        <a:p>
          <a:endParaRPr lang="en-GB"/>
        </a:p>
      </dgm:t>
    </dgm:pt>
    <dgm:pt modelId="{E154A482-0B01-4375-AAC3-7694517F2F1B}" type="sibTrans" cxnId="{E61FF54A-E0A3-4F42-8535-57EF556B1CFA}">
      <dgm:prSet/>
      <dgm:spPr/>
      <dgm:t>
        <a:bodyPr/>
        <a:lstStyle/>
        <a:p>
          <a:endParaRPr lang="en-GB"/>
        </a:p>
      </dgm:t>
    </dgm:pt>
    <dgm:pt modelId="{6C5A9D12-C51B-4448-961A-DD1EE8D9BC9C}">
      <dgm:prSet custT="1"/>
      <dgm:spPr/>
      <dgm:t>
        <a:bodyPr/>
        <a:lstStyle/>
        <a:p>
          <a:r>
            <a:rPr lang="ar-SA" sz="2400" dirty="0" smtClean="0"/>
            <a:t>4</a:t>
          </a:r>
          <a:endParaRPr lang="en-GB" sz="2400" dirty="0"/>
        </a:p>
      </dgm:t>
    </dgm:pt>
    <dgm:pt modelId="{22B09AB7-C9AC-40FE-B582-C73145E7DA30}" type="parTrans" cxnId="{E9D86911-A38E-469F-9795-5A8CCF485DD6}">
      <dgm:prSet/>
      <dgm:spPr/>
      <dgm:t>
        <a:bodyPr/>
        <a:lstStyle/>
        <a:p>
          <a:endParaRPr lang="en-GB"/>
        </a:p>
      </dgm:t>
    </dgm:pt>
    <dgm:pt modelId="{61DF5273-23F1-422E-9259-B23F05AEA711}" type="sibTrans" cxnId="{E9D86911-A38E-469F-9795-5A8CCF485DD6}">
      <dgm:prSet/>
      <dgm:spPr/>
      <dgm:t>
        <a:bodyPr/>
        <a:lstStyle/>
        <a:p>
          <a:endParaRPr lang="en-GB"/>
        </a:p>
      </dgm:t>
    </dgm:pt>
    <dgm:pt modelId="{A9DC82D8-D790-4FCB-8B94-D7B731928345}">
      <dgm:prSet/>
      <dgm:spPr/>
      <dgm:t>
        <a:bodyPr/>
        <a:lstStyle/>
        <a:p>
          <a:pPr rtl="1"/>
          <a:r>
            <a:rPr lang="ar-SA" dirty="0" smtClean="0"/>
            <a:t>التمييز بين أشكال جرائم الفساد.</a:t>
          </a:r>
          <a:endParaRPr lang="en-GB" dirty="0"/>
        </a:p>
      </dgm:t>
    </dgm:pt>
    <dgm:pt modelId="{6FC43CCE-39E5-47F0-852D-5C02FC89FF61}" type="parTrans" cxnId="{FFF8F6BC-6EA1-4855-958E-C1DE6AB1396C}">
      <dgm:prSet/>
      <dgm:spPr/>
      <dgm:t>
        <a:bodyPr/>
        <a:lstStyle/>
        <a:p>
          <a:endParaRPr lang="en-GB"/>
        </a:p>
      </dgm:t>
    </dgm:pt>
    <dgm:pt modelId="{BAC2EFF3-E07E-4467-9C86-68DBB307DCC3}" type="sibTrans" cxnId="{FFF8F6BC-6EA1-4855-958E-C1DE6AB1396C}">
      <dgm:prSet/>
      <dgm:spPr/>
      <dgm:t>
        <a:bodyPr/>
        <a:lstStyle/>
        <a:p>
          <a:endParaRPr lang="en-GB"/>
        </a:p>
      </dgm:t>
    </dgm:pt>
    <dgm:pt modelId="{3C1C5D32-0016-4BCC-ADAB-C2587BD42DE8}">
      <dgm:prSet custT="1"/>
      <dgm:spPr/>
      <dgm:t>
        <a:bodyPr/>
        <a:lstStyle/>
        <a:p>
          <a:r>
            <a:rPr lang="ar-SA" sz="2000" b="1" dirty="0" smtClean="0"/>
            <a:t>3</a:t>
          </a:r>
          <a:endParaRPr lang="en-GB" sz="2000" b="1" dirty="0"/>
        </a:p>
      </dgm:t>
    </dgm:pt>
    <dgm:pt modelId="{DCF7B63B-33B5-45B3-BD17-268992B1F4E7}" type="parTrans" cxnId="{BE66F14E-DC53-42F0-92E9-BC36474FD266}">
      <dgm:prSet/>
      <dgm:spPr/>
      <dgm:t>
        <a:bodyPr/>
        <a:lstStyle/>
        <a:p>
          <a:endParaRPr lang="en-GB"/>
        </a:p>
      </dgm:t>
    </dgm:pt>
    <dgm:pt modelId="{7D519101-3CAC-4AE3-8902-00F3EBBDBC59}" type="sibTrans" cxnId="{BE66F14E-DC53-42F0-92E9-BC36474FD266}">
      <dgm:prSet/>
      <dgm:spPr/>
      <dgm:t>
        <a:bodyPr/>
        <a:lstStyle/>
        <a:p>
          <a:endParaRPr lang="en-GB"/>
        </a:p>
      </dgm:t>
    </dgm:pt>
    <dgm:pt modelId="{36A565B7-B861-4760-BF95-E60A53A83365}">
      <dgm:prSet/>
      <dgm:spPr/>
      <dgm:t>
        <a:bodyPr/>
        <a:lstStyle/>
        <a:p>
          <a:pPr rtl="1"/>
          <a:r>
            <a:rPr lang="ar-SA" dirty="0" smtClean="0"/>
            <a:t>التعرف على اختصاصات هيئة مكافحة الفساد</a:t>
          </a:r>
          <a:endParaRPr lang="en-GB" dirty="0"/>
        </a:p>
      </dgm:t>
    </dgm:pt>
    <dgm:pt modelId="{591B10C0-B34C-4F08-A89C-C86EF1C39DB0}" type="parTrans" cxnId="{0B773AAA-2EE9-4228-A475-9E36C8FEA89E}">
      <dgm:prSet/>
      <dgm:spPr/>
      <dgm:t>
        <a:bodyPr/>
        <a:lstStyle/>
        <a:p>
          <a:endParaRPr lang="en-GB"/>
        </a:p>
      </dgm:t>
    </dgm:pt>
    <dgm:pt modelId="{37750BE8-A220-4549-802B-9E7CCF650D16}" type="sibTrans" cxnId="{0B773AAA-2EE9-4228-A475-9E36C8FEA89E}">
      <dgm:prSet/>
      <dgm:spPr/>
      <dgm:t>
        <a:bodyPr/>
        <a:lstStyle/>
        <a:p>
          <a:endParaRPr lang="en-GB"/>
        </a:p>
      </dgm:t>
    </dgm:pt>
    <dgm:pt modelId="{CBCB8106-C25D-4B23-B096-AC92D4B3F7DF}" type="pres">
      <dgm:prSet presAssocID="{69925B61-E249-401A-8D7F-05F94E1C1D92}" presName="linearFlow" presStyleCnt="0">
        <dgm:presLayoutVars>
          <dgm:dir val="rev"/>
          <dgm:animLvl val="lvl"/>
          <dgm:resizeHandles val="exact"/>
        </dgm:presLayoutVars>
      </dgm:prSet>
      <dgm:spPr/>
      <dgm:t>
        <a:bodyPr/>
        <a:lstStyle/>
        <a:p>
          <a:endParaRPr lang="en-US"/>
        </a:p>
      </dgm:t>
    </dgm:pt>
    <dgm:pt modelId="{52ACE796-3BDF-4334-8233-3B7F757A81D0}" type="pres">
      <dgm:prSet presAssocID="{832F0CBA-9026-4292-A917-514F0A783764}" presName="composite" presStyleCnt="0"/>
      <dgm:spPr/>
      <dgm:t>
        <a:bodyPr/>
        <a:lstStyle/>
        <a:p>
          <a:endParaRPr lang="en-GB"/>
        </a:p>
      </dgm:t>
    </dgm:pt>
    <dgm:pt modelId="{23DC848A-B03F-42B8-BD30-BD79BBDBF1D7}" type="pres">
      <dgm:prSet presAssocID="{832F0CBA-9026-4292-A917-514F0A783764}" presName="parentText" presStyleLbl="alignNode1" presStyleIdx="0" presStyleCnt="4">
        <dgm:presLayoutVars>
          <dgm:chMax val="1"/>
          <dgm:bulletEnabled val="1"/>
        </dgm:presLayoutVars>
      </dgm:prSet>
      <dgm:spPr/>
      <dgm:t>
        <a:bodyPr/>
        <a:lstStyle/>
        <a:p>
          <a:endParaRPr lang="en-US"/>
        </a:p>
      </dgm:t>
    </dgm:pt>
    <dgm:pt modelId="{6C790847-2E74-4664-84DB-394CE044F01D}" type="pres">
      <dgm:prSet presAssocID="{832F0CBA-9026-4292-A917-514F0A783764}" presName="descendantText" presStyleLbl="alignAcc1" presStyleIdx="0" presStyleCnt="4">
        <dgm:presLayoutVars>
          <dgm:bulletEnabled val="1"/>
        </dgm:presLayoutVars>
      </dgm:prSet>
      <dgm:spPr/>
      <dgm:t>
        <a:bodyPr/>
        <a:lstStyle/>
        <a:p>
          <a:endParaRPr lang="en-GB"/>
        </a:p>
      </dgm:t>
    </dgm:pt>
    <dgm:pt modelId="{A265AF51-F6FB-424C-9C13-BDEBC6F70FCF}" type="pres">
      <dgm:prSet presAssocID="{3D6A18CA-E13C-4B41-A5B6-96FC8BEBB2E7}" presName="sp" presStyleCnt="0"/>
      <dgm:spPr/>
      <dgm:t>
        <a:bodyPr/>
        <a:lstStyle/>
        <a:p>
          <a:endParaRPr lang="en-GB"/>
        </a:p>
      </dgm:t>
    </dgm:pt>
    <dgm:pt modelId="{2A838F61-D9DF-4F4C-A5BF-2A05B3DB7E32}" type="pres">
      <dgm:prSet presAssocID="{DB726B1A-FC2A-41E8-AF90-D511249454C1}" presName="composite" presStyleCnt="0"/>
      <dgm:spPr/>
      <dgm:t>
        <a:bodyPr/>
        <a:lstStyle/>
        <a:p>
          <a:endParaRPr lang="en-GB"/>
        </a:p>
      </dgm:t>
    </dgm:pt>
    <dgm:pt modelId="{1C431C81-B74F-4018-AC2A-63F5EAACBD6A}" type="pres">
      <dgm:prSet presAssocID="{DB726B1A-FC2A-41E8-AF90-D511249454C1}" presName="parentText" presStyleLbl="alignNode1" presStyleIdx="1" presStyleCnt="4">
        <dgm:presLayoutVars>
          <dgm:chMax val="1"/>
          <dgm:bulletEnabled val="1"/>
        </dgm:presLayoutVars>
      </dgm:prSet>
      <dgm:spPr/>
      <dgm:t>
        <a:bodyPr/>
        <a:lstStyle/>
        <a:p>
          <a:endParaRPr lang="en-US"/>
        </a:p>
      </dgm:t>
    </dgm:pt>
    <dgm:pt modelId="{12719201-224D-42A9-A7BA-0726D47C4067}" type="pres">
      <dgm:prSet presAssocID="{DB726B1A-FC2A-41E8-AF90-D511249454C1}" presName="descendantText" presStyleLbl="alignAcc1" presStyleIdx="1" presStyleCnt="4">
        <dgm:presLayoutVars>
          <dgm:bulletEnabled val="1"/>
        </dgm:presLayoutVars>
      </dgm:prSet>
      <dgm:spPr/>
      <dgm:t>
        <a:bodyPr/>
        <a:lstStyle/>
        <a:p>
          <a:endParaRPr lang="en-GB"/>
        </a:p>
      </dgm:t>
    </dgm:pt>
    <dgm:pt modelId="{756506EB-FBDD-4C42-9686-F62236CCA8CF}" type="pres">
      <dgm:prSet presAssocID="{639664F1-4E4E-492B-9984-07FFCE6B18FD}" presName="sp" presStyleCnt="0"/>
      <dgm:spPr/>
      <dgm:t>
        <a:bodyPr/>
        <a:lstStyle/>
        <a:p>
          <a:endParaRPr lang="en-GB"/>
        </a:p>
      </dgm:t>
    </dgm:pt>
    <dgm:pt modelId="{103C4BD1-DDBA-4BA2-8D34-6801645100D7}" type="pres">
      <dgm:prSet presAssocID="{3C1C5D32-0016-4BCC-ADAB-C2587BD42DE8}" presName="composite" presStyleCnt="0"/>
      <dgm:spPr/>
      <dgm:t>
        <a:bodyPr/>
        <a:lstStyle/>
        <a:p>
          <a:endParaRPr lang="en-GB"/>
        </a:p>
      </dgm:t>
    </dgm:pt>
    <dgm:pt modelId="{8542770F-8526-4B4E-990F-78C849AB3E54}" type="pres">
      <dgm:prSet presAssocID="{3C1C5D32-0016-4BCC-ADAB-C2587BD42DE8}" presName="parentText" presStyleLbl="alignNode1" presStyleIdx="2" presStyleCnt="4">
        <dgm:presLayoutVars>
          <dgm:chMax val="1"/>
          <dgm:bulletEnabled val="1"/>
        </dgm:presLayoutVars>
      </dgm:prSet>
      <dgm:spPr/>
      <dgm:t>
        <a:bodyPr/>
        <a:lstStyle/>
        <a:p>
          <a:endParaRPr lang="en-US"/>
        </a:p>
      </dgm:t>
    </dgm:pt>
    <dgm:pt modelId="{313E6A2A-52AA-4301-AA67-C7B5716431F3}" type="pres">
      <dgm:prSet presAssocID="{3C1C5D32-0016-4BCC-ADAB-C2587BD42DE8}" presName="descendantText" presStyleLbl="alignAcc1" presStyleIdx="2" presStyleCnt="4">
        <dgm:presLayoutVars>
          <dgm:bulletEnabled val="1"/>
        </dgm:presLayoutVars>
      </dgm:prSet>
      <dgm:spPr/>
      <dgm:t>
        <a:bodyPr/>
        <a:lstStyle/>
        <a:p>
          <a:endParaRPr lang="en-US"/>
        </a:p>
      </dgm:t>
    </dgm:pt>
    <dgm:pt modelId="{7037B849-980F-4926-BFB9-3E082328AC44}" type="pres">
      <dgm:prSet presAssocID="{7D519101-3CAC-4AE3-8902-00F3EBBDBC59}" presName="sp" presStyleCnt="0"/>
      <dgm:spPr/>
      <dgm:t>
        <a:bodyPr/>
        <a:lstStyle/>
        <a:p>
          <a:endParaRPr lang="en-GB"/>
        </a:p>
      </dgm:t>
    </dgm:pt>
    <dgm:pt modelId="{EACFAB07-8666-455C-9C82-7CF87FCCCB25}" type="pres">
      <dgm:prSet presAssocID="{6C5A9D12-C51B-4448-961A-DD1EE8D9BC9C}" presName="composite" presStyleCnt="0"/>
      <dgm:spPr/>
      <dgm:t>
        <a:bodyPr/>
        <a:lstStyle/>
        <a:p>
          <a:endParaRPr lang="en-GB"/>
        </a:p>
      </dgm:t>
    </dgm:pt>
    <dgm:pt modelId="{FE189661-1F31-40B7-9C96-907B3915224D}" type="pres">
      <dgm:prSet presAssocID="{6C5A9D12-C51B-4448-961A-DD1EE8D9BC9C}" presName="parentText" presStyleLbl="alignNode1" presStyleIdx="3" presStyleCnt="4">
        <dgm:presLayoutVars>
          <dgm:chMax val="1"/>
          <dgm:bulletEnabled val="1"/>
        </dgm:presLayoutVars>
      </dgm:prSet>
      <dgm:spPr/>
      <dgm:t>
        <a:bodyPr/>
        <a:lstStyle/>
        <a:p>
          <a:endParaRPr lang="en-US"/>
        </a:p>
      </dgm:t>
    </dgm:pt>
    <dgm:pt modelId="{C55BFC75-C44B-42D5-887F-4777E8636FA5}" type="pres">
      <dgm:prSet presAssocID="{6C5A9D12-C51B-4448-961A-DD1EE8D9BC9C}" presName="descendantText" presStyleLbl="alignAcc1" presStyleIdx="3" presStyleCnt="4">
        <dgm:presLayoutVars>
          <dgm:bulletEnabled val="1"/>
        </dgm:presLayoutVars>
      </dgm:prSet>
      <dgm:spPr/>
      <dgm:t>
        <a:bodyPr/>
        <a:lstStyle/>
        <a:p>
          <a:endParaRPr lang="en-US"/>
        </a:p>
      </dgm:t>
    </dgm:pt>
  </dgm:ptLst>
  <dgm:cxnLst>
    <dgm:cxn modelId="{C18533D3-BFAD-4917-9035-2CC0CE3B10AB}" type="presOf" srcId="{DB726B1A-FC2A-41E8-AF90-D511249454C1}" destId="{1C431C81-B74F-4018-AC2A-63F5EAACBD6A}" srcOrd="0" destOrd="0" presId="urn:microsoft.com/office/officeart/2005/8/layout/chevron2"/>
    <dgm:cxn modelId="{086C2307-29DA-4D9D-96D9-5293E530332E}" type="presOf" srcId="{36A565B7-B861-4760-BF95-E60A53A83365}" destId="{313E6A2A-52AA-4301-AA67-C7B5716431F3}" srcOrd="0" destOrd="0" presId="urn:microsoft.com/office/officeart/2005/8/layout/chevron2"/>
    <dgm:cxn modelId="{525832EC-5EED-4647-8479-C75910EDA62A}" srcId="{69925B61-E249-401A-8D7F-05F94E1C1D92}" destId="{832F0CBA-9026-4292-A917-514F0A783764}" srcOrd="0" destOrd="0" parTransId="{450D7789-CC89-41CB-B7AF-0056F7E93009}" sibTransId="{3D6A18CA-E13C-4B41-A5B6-96FC8BEBB2E7}"/>
    <dgm:cxn modelId="{A8C66CB0-64A5-473E-B0ED-685E2E31EA7A}" type="presOf" srcId="{69925B61-E249-401A-8D7F-05F94E1C1D92}" destId="{CBCB8106-C25D-4B23-B096-AC92D4B3F7DF}" srcOrd="0" destOrd="0" presId="urn:microsoft.com/office/officeart/2005/8/layout/chevron2"/>
    <dgm:cxn modelId="{E9D86911-A38E-469F-9795-5A8CCF485DD6}" srcId="{69925B61-E249-401A-8D7F-05F94E1C1D92}" destId="{6C5A9D12-C51B-4448-961A-DD1EE8D9BC9C}" srcOrd="3" destOrd="0" parTransId="{22B09AB7-C9AC-40FE-B582-C73145E7DA30}" sibTransId="{61DF5273-23F1-422E-9259-B23F05AEA711}"/>
    <dgm:cxn modelId="{0B773AAA-2EE9-4228-A475-9E36C8FEA89E}" srcId="{3C1C5D32-0016-4BCC-ADAB-C2587BD42DE8}" destId="{36A565B7-B861-4760-BF95-E60A53A83365}" srcOrd="0" destOrd="0" parTransId="{591B10C0-B34C-4F08-A89C-C86EF1C39DB0}" sibTransId="{37750BE8-A220-4549-802B-9E7CCF650D16}"/>
    <dgm:cxn modelId="{3D00EB6E-4B59-487A-A759-E4838558655F}" type="presOf" srcId="{0D5D4382-9C00-4F4D-8756-F36AE54A75B8}" destId="{6C790847-2E74-4664-84DB-394CE044F01D}" srcOrd="0" destOrd="0" presId="urn:microsoft.com/office/officeart/2005/8/layout/chevron2"/>
    <dgm:cxn modelId="{E61FF54A-E0A3-4F42-8535-57EF556B1CFA}" srcId="{DB726B1A-FC2A-41E8-AF90-D511249454C1}" destId="{5BF440C9-6044-46A2-A9F7-06E3A467FE86}" srcOrd="0" destOrd="0" parTransId="{D381583B-DF27-4728-9A23-669C54765FAD}" sibTransId="{E154A482-0B01-4375-AAC3-7694517F2F1B}"/>
    <dgm:cxn modelId="{C4D5C792-4C5E-4AFF-8AD6-E8266F93C3AA}" srcId="{69925B61-E249-401A-8D7F-05F94E1C1D92}" destId="{DB726B1A-FC2A-41E8-AF90-D511249454C1}" srcOrd="1" destOrd="0" parTransId="{AD74B44E-AA18-4496-BBD9-886F55AAC658}" sibTransId="{639664F1-4E4E-492B-9984-07FFCE6B18FD}"/>
    <dgm:cxn modelId="{FFF8F6BC-6EA1-4855-958E-C1DE6AB1396C}" srcId="{6C5A9D12-C51B-4448-961A-DD1EE8D9BC9C}" destId="{A9DC82D8-D790-4FCB-8B94-D7B731928345}" srcOrd="0" destOrd="0" parTransId="{6FC43CCE-39E5-47F0-852D-5C02FC89FF61}" sibTransId="{BAC2EFF3-E07E-4467-9C86-68DBB307DCC3}"/>
    <dgm:cxn modelId="{F7F740C2-DE97-4FFC-B72E-7863C583AC34}" type="presOf" srcId="{6C5A9D12-C51B-4448-961A-DD1EE8D9BC9C}" destId="{FE189661-1F31-40B7-9C96-907B3915224D}" srcOrd="0" destOrd="0" presId="urn:microsoft.com/office/officeart/2005/8/layout/chevron2"/>
    <dgm:cxn modelId="{C68F1F19-416C-443C-BD71-89DB80AF72BB}" type="presOf" srcId="{5BF440C9-6044-46A2-A9F7-06E3A467FE86}" destId="{12719201-224D-42A9-A7BA-0726D47C4067}" srcOrd="0" destOrd="0" presId="urn:microsoft.com/office/officeart/2005/8/layout/chevron2"/>
    <dgm:cxn modelId="{BE66F14E-DC53-42F0-92E9-BC36474FD266}" srcId="{69925B61-E249-401A-8D7F-05F94E1C1D92}" destId="{3C1C5D32-0016-4BCC-ADAB-C2587BD42DE8}" srcOrd="2" destOrd="0" parTransId="{DCF7B63B-33B5-45B3-BD17-268992B1F4E7}" sibTransId="{7D519101-3CAC-4AE3-8902-00F3EBBDBC59}"/>
    <dgm:cxn modelId="{DA562079-AFA6-4303-A347-26AEC2D63194}" type="presOf" srcId="{832F0CBA-9026-4292-A917-514F0A783764}" destId="{23DC848A-B03F-42B8-BD30-BD79BBDBF1D7}" srcOrd="0" destOrd="0" presId="urn:microsoft.com/office/officeart/2005/8/layout/chevron2"/>
    <dgm:cxn modelId="{C22BF7E8-6025-4010-969D-B6D26B2BA732}" srcId="{832F0CBA-9026-4292-A917-514F0A783764}" destId="{0D5D4382-9C00-4F4D-8756-F36AE54A75B8}" srcOrd="0" destOrd="0" parTransId="{EBBC9480-FFD4-4395-94DB-0AD4A475814A}" sibTransId="{8BC38511-C696-4CA9-98E9-4B89780AAFED}"/>
    <dgm:cxn modelId="{2E56F321-E919-4641-A2C8-92319274BBF6}" type="presOf" srcId="{A9DC82D8-D790-4FCB-8B94-D7B731928345}" destId="{C55BFC75-C44B-42D5-887F-4777E8636FA5}" srcOrd="0" destOrd="0" presId="urn:microsoft.com/office/officeart/2005/8/layout/chevron2"/>
    <dgm:cxn modelId="{E635B60A-5AF4-4DB9-B17E-281F43C840E8}" type="presOf" srcId="{3C1C5D32-0016-4BCC-ADAB-C2587BD42DE8}" destId="{8542770F-8526-4B4E-990F-78C849AB3E54}" srcOrd="0" destOrd="0" presId="urn:microsoft.com/office/officeart/2005/8/layout/chevron2"/>
    <dgm:cxn modelId="{2AE3B0AD-F68F-448F-BD1C-83361ABBD8DC}" type="presParOf" srcId="{CBCB8106-C25D-4B23-B096-AC92D4B3F7DF}" destId="{52ACE796-3BDF-4334-8233-3B7F757A81D0}" srcOrd="0" destOrd="0" presId="urn:microsoft.com/office/officeart/2005/8/layout/chevron2"/>
    <dgm:cxn modelId="{54573A56-792E-43BC-A8F3-BD33B0858099}" type="presParOf" srcId="{52ACE796-3BDF-4334-8233-3B7F757A81D0}" destId="{23DC848A-B03F-42B8-BD30-BD79BBDBF1D7}" srcOrd="0" destOrd="0" presId="urn:microsoft.com/office/officeart/2005/8/layout/chevron2"/>
    <dgm:cxn modelId="{20AC0038-1DB1-4658-8E09-37D494848BDF}" type="presParOf" srcId="{52ACE796-3BDF-4334-8233-3B7F757A81D0}" destId="{6C790847-2E74-4664-84DB-394CE044F01D}" srcOrd="1" destOrd="0" presId="urn:microsoft.com/office/officeart/2005/8/layout/chevron2"/>
    <dgm:cxn modelId="{2DF6995E-E80E-40E5-8DBC-6178E8ECDBFB}" type="presParOf" srcId="{CBCB8106-C25D-4B23-B096-AC92D4B3F7DF}" destId="{A265AF51-F6FB-424C-9C13-BDEBC6F70FCF}" srcOrd="1" destOrd="0" presId="urn:microsoft.com/office/officeart/2005/8/layout/chevron2"/>
    <dgm:cxn modelId="{B534793C-20D6-4926-8C14-D599B256EEEF}" type="presParOf" srcId="{CBCB8106-C25D-4B23-B096-AC92D4B3F7DF}" destId="{2A838F61-D9DF-4F4C-A5BF-2A05B3DB7E32}" srcOrd="2" destOrd="0" presId="urn:microsoft.com/office/officeart/2005/8/layout/chevron2"/>
    <dgm:cxn modelId="{407124F6-1B0E-4100-9A48-F368AE019A6C}" type="presParOf" srcId="{2A838F61-D9DF-4F4C-A5BF-2A05B3DB7E32}" destId="{1C431C81-B74F-4018-AC2A-63F5EAACBD6A}" srcOrd="0" destOrd="0" presId="urn:microsoft.com/office/officeart/2005/8/layout/chevron2"/>
    <dgm:cxn modelId="{7619B411-7DC9-44C4-B975-A4DF2CE18BF0}" type="presParOf" srcId="{2A838F61-D9DF-4F4C-A5BF-2A05B3DB7E32}" destId="{12719201-224D-42A9-A7BA-0726D47C4067}" srcOrd="1" destOrd="0" presId="urn:microsoft.com/office/officeart/2005/8/layout/chevron2"/>
    <dgm:cxn modelId="{C9CA31C4-471C-40B4-8451-0C74E2AAD47D}" type="presParOf" srcId="{CBCB8106-C25D-4B23-B096-AC92D4B3F7DF}" destId="{756506EB-FBDD-4C42-9686-F62236CCA8CF}" srcOrd="3" destOrd="0" presId="urn:microsoft.com/office/officeart/2005/8/layout/chevron2"/>
    <dgm:cxn modelId="{975BE5DE-2083-41DF-8D19-6540DFE00584}" type="presParOf" srcId="{CBCB8106-C25D-4B23-B096-AC92D4B3F7DF}" destId="{103C4BD1-DDBA-4BA2-8D34-6801645100D7}" srcOrd="4" destOrd="0" presId="urn:microsoft.com/office/officeart/2005/8/layout/chevron2"/>
    <dgm:cxn modelId="{DC583FBA-FA7D-4A7D-A30A-CE9EC1725CE3}" type="presParOf" srcId="{103C4BD1-DDBA-4BA2-8D34-6801645100D7}" destId="{8542770F-8526-4B4E-990F-78C849AB3E54}" srcOrd="0" destOrd="0" presId="urn:microsoft.com/office/officeart/2005/8/layout/chevron2"/>
    <dgm:cxn modelId="{EAA54906-A495-474D-B916-21C9FFC7916B}" type="presParOf" srcId="{103C4BD1-DDBA-4BA2-8D34-6801645100D7}" destId="{313E6A2A-52AA-4301-AA67-C7B5716431F3}" srcOrd="1" destOrd="0" presId="urn:microsoft.com/office/officeart/2005/8/layout/chevron2"/>
    <dgm:cxn modelId="{0367B89E-7BAD-4542-AF72-C142A2D333DB}" type="presParOf" srcId="{CBCB8106-C25D-4B23-B096-AC92D4B3F7DF}" destId="{7037B849-980F-4926-BFB9-3E082328AC44}" srcOrd="5" destOrd="0" presId="urn:microsoft.com/office/officeart/2005/8/layout/chevron2"/>
    <dgm:cxn modelId="{E2EFDD6E-BDFE-41D2-AB50-EC2024848AFD}" type="presParOf" srcId="{CBCB8106-C25D-4B23-B096-AC92D4B3F7DF}" destId="{EACFAB07-8666-455C-9C82-7CF87FCCCB25}" srcOrd="6" destOrd="0" presId="urn:microsoft.com/office/officeart/2005/8/layout/chevron2"/>
    <dgm:cxn modelId="{B09029AD-38FD-4386-88F1-13D119CD72B1}" type="presParOf" srcId="{EACFAB07-8666-455C-9C82-7CF87FCCCB25}" destId="{FE189661-1F31-40B7-9C96-907B3915224D}" srcOrd="0" destOrd="0" presId="urn:microsoft.com/office/officeart/2005/8/layout/chevron2"/>
    <dgm:cxn modelId="{948F0D1E-D04F-40D7-A2BB-762998BA8301}" type="presParOf" srcId="{EACFAB07-8666-455C-9C82-7CF87FCCCB25}" destId="{C55BFC75-C44B-42D5-887F-4777E8636FA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3B023C-D335-4FCD-8FDF-005C0D7B27DE}" type="doc">
      <dgm:prSet loTypeId="urn:microsoft.com/office/officeart/2005/8/layout/chevron2" loCatId="list" qsTypeId="urn:microsoft.com/office/officeart/2005/8/quickstyle/3d2" qsCatId="3D" csTypeId="urn:microsoft.com/office/officeart/2005/8/colors/colorful3" csCatId="colorful" phldr="1"/>
      <dgm:spPr/>
      <dgm:t>
        <a:bodyPr/>
        <a:lstStyle/>
        <a:p>
          <a:endParaRPr lang="en-GB"/>
        </a:p>
      </dgm:t>
    </dgm:pt>
    <dgm:pt modelId="{9A17F154-0E6B-4F8F-AEA3-4F0451311567}">
      <dgm:prSet phldrT="[Text]" custT="1"/>
      <dgm:spPr/>
      <dgm:t>
        <a:bodyPr/>
        <a:lstStyle/>
        <a:p>
          <a:pPr algn="ctr" rtl="1"/>
          <a:r>
            <a:rPr lang="ar-SA" sz="2400" b="1" u="none" dirty="0" smtClean="0"/>
            <a:t>أولاً</a:t>
          </a:r>
          <a:endParaRPr lang="en-GB" sz="3200" b="1" u="none" dirty="0"/>
        </a:p>
      </dgm:t>
    </dgm:pt>
    <dgm:pt modelId="{70FB3FB0-CFCC-4418-A895-6359208FDACC}" type="parTrans" cxnId="{32E16F0C-EB7C-4DE5-89A8-0AE7716D8B53}">
      <dgm:prSet/>
      <dgm:spPr/>
      <dgm:t>
        <a:bodyPr/>
        <a:lstStyle/>
        <a:p>
          <a:pPr algn="r" rtl="1"/>
          <a:endParaRPr lang="en-GB" sz="1400" b="0" u="none"/>
        </a:p>
      </dgm:t>
    </dgm:pt>
    <dgm:pt modelId="{00E9A72B-52EE-4E1E-9BC6-F1B1627C49C0}" type="sibTrans" cxnId="{32E16F0C-EB7C-4DE5-89A8-0AE7716D8B53}">
      <dgm:prSet/>
      <dgm:spPr/>
      <dgm:t>
        <a:bodyPr/>
        <a:lstStyle/>
        <a:p>
          <a:pPr algn="r" rtl="1"/>
          <a:endParaRPr lang="en-GB" sz="1400" b="0" u="none"/>
        </a:p>
      </dgm:t>
    </dgm:pt>
    <dgm:pt modelId="{19AFEFB9-C351-4434-A529-5A01F0671C4F}">
      <dgm:prSet phldrT="[Text]" custT="1"/>
      <dgm:spPr/>
      <dgm:t>
        <a:bodyPr/>
        <a:lstStyle/>
        <a:p>
          <a:pPr algn="ctr" rtl="1"/>
          <a:r>
            <a:rPr lang="ar-SA" sz="2400" b="1" u="none" dirty="0" smtClean="0"/>
            <a:t>ثانياً</a:t>
          </a:r>
          <a:endParaRPr lang="en-GB" sz="3200" b="1" u="none" dirty="0"/>
        </a:p>
      </dgm:t>
    </dgm:pt>
    <dgm:pt modelId="{BAE7D808-F4F4-4614-A6D1-D18BE983481A}" type="parTrans" cxnId="{55DB8C52-3F8B-4709-B436-D7402C237C00}">
      <dgm:prSet/>
      <dgm:spPr/>
      <dgm:t>
        <a:bodyPr/>
        <a:lstStyle/>
        <a:p>
          <a:pPr algn="r" rtl="1"/>
          <a:endParaRPr lang="en-GB" sz="1400" b="0" u="none"/>
        </a:p>
      </dgm:t>
    </dgm:pt>
    <dgm:pt modelId="{96395384-5DF4-4566-B2BB-7A22A251C881}" type="sibTrans" cxnId="{55DB8C52-3F8B-4709-B436-D7402C237C00}">
      <dgm:prSet/>
      <dgm:spPr/>
      <dgm:t>
        <a:bodyPr/>
        <a:lstStyle/>
        <a:p>
          <a:pPr algn="r" rtl="1"/>
          <a:endParaRPr lang="en-GB" sz="1400" b="0" u="none"/>
        </a:p>
      </dgm:t>
    </dgm:pt>
    <dgm:pt modelId="{B53DBD16-A761-4617-972F-A5C2305FEE33}">
      <dgm:prSet phldrT="[Text]" custT="1"/>
      <dgm:spPr/>
      <dgm:t>
        <a:bodyPr/>
        <a:lstStyle/>
        <a:p>
          <a:pPr algn="r" rtl="1"/>
          <a:r>
            <a:rPr lang="ar-SA" sz="2200" dirty="0" smtClean="0">
              <a:latin typeface="Simplified Arabic" panose="02020603050405020304" pitchFamily="18" charset="-78"/>
              <a:cs typeface="Simplified Arabic" panose="02020603050405020304" pitchFamily="18" charset="-78"/>
            </a:rPr>
            <a:t>تتمتع بالاستقلال المالي و الإداري</a:t>
          </a:r>
          <a:endParaRPr lang="en-GB" sz="2200" b="0" u="none" dirty="0"/>
        </a:p>
      </dgm:t>
    </dgm:pt>
    <dgm:pt modelId="{6DCB8111-AD50-4778-A4DF-89D7022EE683}" type="parTrans" cxnId="{4B272EB1-1AD0-4C13-BF47-1AAF9D44F88B}">
      <dgm:prSet/>
      <dgm:spPr/>
      <dgm:t>
        <a:bodyPr/>
        <a:lstStyle/>
        <a:p>
          <a:pPr algn="r" rtl="1"/>
          <a:endParaRPr lang="en-GB" sz="1400" b="0" u="none"/>
        </a:p>
      </dgm:t>
    </dgm:pt>
    <dgm:pt modelId="{E455F787-F10B-421F-8546-A25908FCD95C}" type="sibTrans" cxnId="{4B272EB1-1AD0-4C13-BF47-1AAF9D44F88B}">
      <dgm:prSet/>
      <dgm:spPr/>
      <dgm:t>
        <a:bodyPr/>
        <a:lstStyle/>
        <a:p>
          <a:pPr algn="r" rtl="1"/>
          <a:endParaRPr lang="en-GB" sz="1400" b="0" u="none"/>
        </a:p>
      </dgm:t>
    </dgm:pt>
    <dgm:pt modelId="{FEA8114B-B784-4FBD-8D53-27CBE3C57E3D}">
      <dgm:prSet phldrT="[Text]" custT="1"/>
      <dgm:spPr/>
      <dgm:t>
        <a:bodyPr/>
        <a:lstStyle/>
        <a:p>
          <a:pPr algn="ctr" rtl="1"/>
          <a:r>
            <a:rPr lang="ar-SA" sz="2400" b="1" u="none" dirty="0" smtClean="0"/>
            <a:t>ثالثاً</a:t>
          </a:r>
          <a:endParaRPr lang="en-GB" sz="3200" b="1" u="none" dirty="0"/>
        </a:p>
      </dgm:t>
    </dgm:pt>
    <dgm:pt modelId="{C266CB62-6AE0-47AA-B138-F1D71769B357}" type="parTrans" cxnId="{7F5E2616-CD18-40BE-A1AB-39E51BD1C321}">
      <dgm:prSet/>
      <dgm:spPr/>
      <dgm:t>
        <a:bodyPr/>
        <a:lstStyle/>
        <a:p>
          <a:pPr algn="r" rtl="1"/>
          <a:endParaRPr lang="en-GB" sz="1400" b="0" u="none"/>
        </a:p>
      </dgm:t>
    </dgm:pt>
    <dgm:pt modelId="{7B638843-5AF8-425B-B7C5-B1787D83208C}" type="sibTrans" cxnId="{7F5E2616-CD18-40BE-A1AB-39E51BD1C321}">
      <dgm:prSet/>
      <dgm:spPr/>
      <dgm:t>
        <a:bodyPr/>
        <a:lstStyle/>
        <a:p>
          <a:pPr algn="r" rtl="1"/>
          <a:endParaRPr lang="en-GB" sz="1400" b="0" u="none"/>
        </a:p>
      </dgm:t>
    </dgm:pt>
    <dgm:pt modelId="{E12EED99-5C37-447A-B98F-DF71143411A5}">
      <dgm:prSet phldrT="[Text]" custT="1"/>
      <dgm:spPr/>
      <dgm:t>
        <a:bodyPr/>
        <a:lstStyle/>
        <a:p>
          <a:pPr algn="r" rtl="1"/>
          <a:r>
            <a:rPr lang="ar-SA" sz="2200" dirty="0" smtClean="0">
              <a:latin typeface="Simplified Arabic" panose="02020603050405020304" pitchFamily="18" charset="-78"/>
              <a:cs typeface="Simplified Arabic" panose="02020603050405020304" pitchFamily="18" charset="-78"/>
            </a:rPr>
            <a:t>موظفيها يخضعون لنظام خاص صادر عن مجلس الوزراء</a:t>
          </a:r>
          <a:endParaRPr lang="en-GB" sz="2200" b="0" u="none" dirty="0"/>
        </a:p>
      </dgm:t>
    </dgm:pt>
    <dgm:pt modelId="{0FB05AE3-2541-4204-9621-65A86FA12822}" type="parTrans" cxnId="{C530D115-2BCC-4C96-8D18-29E2956D5952}">
      <dgm:prSet/>
      <dgm:spPr/>
      <dgm:t>
        <a:bodyPr/>
        <a:lstStyle/>
        <a:p>
          <a:pPr algn="r" rtl="1"/>
          <a:endParaRPr lang="en-GB" sz="1400" b="0" u="none"/>
        </a:p>
      </dgm:t>
    </dgm:pt>
    <dgm:pt modelId="{03D92F03-7158-44EE-9105-34B52AF4BAA1}" type="sibTrans" cxnId="{C530D115-2BCC-4C96-8D18-29E2956D5952}">
      <dgm:prSet/>
      <dgm:spPr/>
      <dgm:t>
        <a:bodyPr/>
        <a:lstStyle/>
        <a:p>
          <a:pPr algn="r" rtl="1"/>
          <a:endParaRPr lang="en-GB" sz="1400" b="0" u="none"/>
        </a:p>
      </dgm:t>
    </dgm:pt>
    <dgm:pt modelId="{C1281961-8976-42E3-A2C5-22D51329489D}">
      <dgm:prSet custT="1"/>
      <dgm:spPr/>
      <dgm:t>
        <a:bodyPr/>
        <a:lstStyle/>
        <a:p>
          <a:pPr algn="r" rtl="1"/>
          <a:r>
            <a:rPr lang="ar-SA" sz="2200" dirty="0" smtClean="0">
              <a:latin typeface="SimHei" panose="02010609060101010101" pitchFamily="49" charset="-122"/>
              <a:ea typeface="SimHei" panose="02010609060101010101" pitchFamily="49" charset="-122"/>
              <a:cs typeface="Simplified Arabic" panose="02020603050405020304" pitchFamily="18" charset="-78"/>
            </a:rPr>
            <a:t>تتمتع بالشخصية الاعتبارية.</a:t>
          </a:r>
          <a:endParaRPr lang="en-GB" sz="2200" b="0" u="none" dirty="0"/>
        </a:p>
      </dgm:t>
    </dgm:pt>
    <dgm:pt modelId="{76299735-BDD8-4E3E-9F0B-B7FC93D1FE47}" type="parTrans" cxnId="{5BA86C38-B2A2-409C-B39A-74A01F7B0BC3}">
      <dgm:prSet/>
      <dgm:spPr/>
      <dgm:t>
        <a:bodyPr/>
        <a:lstStyle/>
        <a:p>
          <a:pPr algn="r" rtl="1"/>
          <a:endParaRPr lang="en-GB" sz="1400" b="0" u="none"/>
        </a:p>
      </dgm:t>
    </dgm:pt>
    <dgm:pt modelId="{2413445F-28D6-4554-8242-480E21A8B148}" type="sibTrans" cxnId="{5BA86C38-B2A2-409C-B39A-74A01F7B0BC3}">
      <dgm:prSet/>
      <dgm:spPr/>
      <dgm:t>
        <a:bodyPr/>
        <a:lstStyle/>
        <a:p>
          <a:pPr algn="r" rtl="1"/>
          <a:endParaRPr lang="en-GB" sz="1400" b="0" u="none"/>
        </a:p>
      </dgm:t>
    </dgm:pt>
    <dgm:pt modelId="{48093BB5-DAFE-41A6-BC46-45407D8E0872}">
      <dgm:prSet phldrT="[Text]" custT="1"/>
      <dgm:spPr/>
      <dgm:t>
        <a:bodyPr/>
        <a:lstStyle/>
        <a:p>
          <a:pPr algn="r" rtl="1"/>
          <a:r>
            <a:rPr lang="ar-SA" sz="2400" b="0" u="none" dirty="0" smtClean="0"/>
            <a:t>رابعاً</a:t>
          </a:r>
          <a:endParaRPr lang="en-GB" sz="2800" b="0" u="none" dirty="0"/>
        </a:p>
      </dgm:t>
    </dgm:pt>
    <dgm:pt modelId="{413FFF2F-6EAC-4B52-85ED-093C4785E594}" type="parTrans" cxnId="{74937BA2-B1A7-4F8B-B81E-4DD35BC51E81}">
      <dgm:prSet/>
      <dgm:spPr/>
      <dgm:t>
        <a:bodyPr/>
        <a:lstStyle/>
        <a:p>
          <a:endParaRPr lang="en-GB"/>
        </a:p>
      </dgm:t>
    </dgm:pt>
    <dgm:pt modelId="{C71AACE4-A0E6-4FE1-B32C-BF9FC566F00B}" type="sibTrans" cxnId="{74937BA2-B1A7-4F8B-B81E-4DD35BC51E81}">
      <dgm:prSet/>
      <dgm:spPr/>
      <dgm:t>
        <a:bodyPr/>
        <a:lstStyle/>
        <a:p>
          <a:endParaRPr lang="en-GB"/>
        </a:p>
      </dgm:t>
    </dgm:pt>
    <dgm:pt modelId="{9E728E1F-D44F-4B8C-ACFC-81DECD606C01}">
      <dgm:prSet custT="1"/>
      <dgm:spPr/>
      <dgm:t>
        <a:bodyPr/>
        <a:lstStyle/>
        <a:p>
          <a:pPr rtl="1"/>
          <a:r>
            <a:rPr lang="ar-SA" sz="2200" dirty="0" smtClean="0">
              <a:latin typeface="Simplified Arabic" panose="02020603050405020304" pitchFamily="18" charset="-78"/>
              <a:cs typeface="Simplified Arabic" panose="02020603050405020304" pitchFamily="18" charset="-78"/>
            </a:rPr>
            <a:t>يتمتع رئيس وموظفي الهيئة بالحصانة عن كل ما يقومون به من أعمال تتعلق بتنفيذ مهامهم</a:t>
          </a:r>
          <a:endParaRPr lang="en-GB" sz="2200" dirty="0"/>
        </a:p>
      </dgm:t>
    </dgm:pt>
    <dgm:pt modelId="{A0608460-6343-48CC-BB28-621CCE450691}" type="parTrans" cxnId="{B80A7D4B-6EC4-4A02-9E10-6E7B4BE3D01E}">
      <dgm:prSet/>
      <dgm:spPr/>
      <dgm:t>
        <a:bodyPr/>
        <a:lstStyle/>
        <a:p>
          <a:endParaRPr lang="en-GB"/>
        </a:p>
      </dgm:t>
    </dgm:pt>
    <dgm:pt modelId="{00C90F09-B8E1-4C22-8084-1ACDBC8A2329}" type="sibTrans" cxnId="{B80A7D4B-6EC4-4A02-9E10-6E7B4BE3D01E}">
      <dgm:prSet/>
      <dgm:spPr/>
      <dgm:t>
        <a:bodyPr/>
        <a:lstStyle/>
        <a:p>
          <a:endParaRPr lang="en-GB"/>
        </a:p>
      </dgm:t>
    </dgm:pt>
    <dgm:pt modelId="{7E4FCA8E-07F7-4901-969D-7279856E3321}">
      <dgm:prSet phldrT="[Text]" custT="1"/>
      <dgm:spPr/>
      <dgm:t>
        <a:bodyPr/>
        <a:lstStyle/>
        <a:p>
          <a:pPr algn="r" rtl="1"/>
          <a:r>
            <a:rPr lang="ar-SA" sz="2400" b="0" u="none" dirty="0" smtClean="0"/>
            <a:t>خامساً</a:t>
          </a:r>
          <a:endParaRPr lang="en-GB" sz="2400" b="0" u="none" dirty="0"/>
        </a:p>
      </dgm:t>
    </dgm:pt>
    <dgm:pt modelId="{4D59ABB5-0E0C-4A59-8268-9D0975A70D29}" type="parTrans" cxnId="{8BB7D4AA-8CC7-4B36-980D-1764F594C0FE}">
      <dgm:prSet/>
      <dgm:spPr/>
      <dgm:t>
        <a:bodyPr/>
        <a:lstStyle/>
        <a:p>
          <a:endParaRPr lang="en-GB"/>
        </a:p>
      </dgm:t>
    </dgm:pt>
    <dgm:pt modelId="{E26AFE13-5AF9-462C-99FA-A551ABB4D23B}" type="sibTrans" cxnId="{8BB7D4AA-8CC7-4B36-980D-1764F594C0FE}">
      <dgm:prSet/>
      <dgm:spPr/>
      <dgm:t>
        <a:bodyPr/>
        <a:lstStyle/>
        <a:p>
          <a:endParaRPr lang="en-GB"/>
        </a:p>
      </dgm:t>
    </dgm:pt>
    <dgm:pt modelId="{63F83BB7-08D0-4C65-90A6-F5A275A0239E}">
      <dgm:prSet custT="1"/>
      <dgm:spPr/>
      <dgm:t>
        <a:bodyPr/>
        <a:lstStyle/>
        <a:p>
          <a:pPr algn="r" rtl="1"/>
          <a:r>
            <a:rPr lang="ar-SA" sz="2200" dirty="0" smtClean="0">
              <a:latin typeface="Simplified Arabic" panose="02020603050405020304" pitchFamily="18" charset="-78"/>
              <a:cs typeface="Simplified Arabic" panose="02020603050405020304" pitchFamily="18" charset="-78"/>
            </a:rPr>
            <a:t>تعيين موظفيها يكون بقرار من رئيس الهيئة</a:t>
          </a:r>
          <a:endParaRPr lang="en-GB" sz="2200" dirty="0"/>
        </a:p>
      </dgm:t>
    </dgm:pt>
    <dgm:pt modelId="{52CFF034-67DE-4D40-B206-FCF92A2ACA15}" type="parTrans" cxnId="{A3308DAA-FAF1-4353-B739-3F13B34D5C0C}">
      <dgm:prSet/>
      <dgm:spPr/>
      <dgm:t>
        <a:bodyPr/>
        <a:lstStyle/>
        <a:p>
          <a:endParaRPr lang="en-GB"/>
        </a:p>
      </dgm:t>
    </dgm:pt>
    <dgm:pt modelId="{2D84B984-30E0-4232-8E71-E49388AD22D0}" type="sibTrans" cxnId="{A3308DAA-FAF1-4353-B739-3F13B34D5C0C}">
      <dgm:prSet/>
      <dgm:spPr/>
      <dgm:t>
        <a:bodyPr/>
        <a:lstStyle/>
        <a:p>
          <a:endParaRPr lang="en-GB"/>
        </a:p>
      </dgm:t>
    </dgm:pt>
    <dgm:pt modelId="{13D65DA5-A8C8-4967-ACC4-FF38E6A8FCFA}" type="pres">
      <dgm:prSet presAssocID="{463B023C-D335-4FCD-8FDF-005C0D7B27DE}" presName="linearFlow" presStyleCnt="0">
        <dgm:presLayoutVars>
          <dgm:dir val="rev"/>
          <dgm:animLvl val="lvl"/>
          <dgm:resizeHandles val="exact"/>
        </dgm:presLayoutVars>
      </dgm:prSet>
      <dgm:spPr/>
      <dgm:t>
        <a:bodyPr/>
        <a:lstStyle/>
        <a:p>
          <a:endParaRPr lang="en-US"/>
        </a:p>
      </dgm:t>
    </dgm:pt>
    <dgm:pt modelId="{81E087AA-93B1-4B7A-A9FB-52081A22ADB9}" type="pres">
      <dgm:prSet presAssocID="{9A17F154-0E6B-4F8F-AEA3-4F0451311567}" presName="composite" presStyleCnt="0"/>
      <dgm:spPr/>
    </dgm:pt>
    <dgm:pt modelId="{99773CFD-E869-4FDF-B98A-6992D7AF16A8}" type="pres">
      <dgm:prSet presAssocID="{9A17F154-0E6B-4F8F-AEA3-4F0451311567}" presName="parentText" presStyleLbl="alignNode1" presStyleIdx="0" presStyleCnt="5">
        <dgm:presLayoutVars>
          <dgm:chMax val="1"/>
          <dgm:bulletEnabled val="1"/>
        </dgm:presLayoutVars>
      </dgm:prSet>
      <dgm:spPr/>
      <dgm:t>
        <a:bodyPr/>
        <a:lstStyle/>
        <a:p>
          <a:endParaRPr lang="en-US"/>
        </a:p>
      </dgm:t>
    </dgm:pt>
    <dgm:pt modelId="{CEA56552-2F6B-4631-B665-AD76AAB706EF}" type="pres">
      <dgm:prSet presAssocID="{9A17F154-0E6B-4F8F-AEA3-4F0451311567}" presName="descendantText" presStyleLbl="alignAcc1" presStyleIdx="0" presStyleCnt="5">
        <dgm:presLayoutVars>
          <dgm:bulletEnabled val="1"/>
        </dgm:presLayoutVars>
      </dgm:prSet>
      <dgm:spPr/>
      <dgm:t>
        <a:bodyPr/>
        <a:lstStyle/>
        <a:p>
          <a:endParaRPr lang="en-GB"/>
        </a:p>
      </dgm:t>
    </dgm:pt>
    <dgm:pt modelId="{1C3AAF7C-0581-478F-9BE5-F7F4ED523A41}" type="pres">
      <dgm:prSet presAssocID="{00E9A72B-52EE-4E1E-9BC6-F1B1627C49C0}" presName="sp" presStyleCnt="0"/>
      <dgm:spPr/>
    </dgm:pt>
    <dgm:pt modelId="{55EA203D-9710-4350-AEA7-18B74111451B}" type="pres">
      <dgm:prSet presAssocID="{19AFEFB9-C351-4434-A529-5A01F0671C4F}" presName="composite" presStyleCnt="0"/>
      <dgm:spPr/>
    </dgm:pt>
    <dgm:pt modelId="{2D6A7D34-C341-4F02-8B44-3843997E5052}" type="pres">
      <dgm:prSet presAssocID="{19AFEFB9-C351-4434-A529-5A01F0671C4F}" presName="parentText" presStyleLbl="alignNode1" presStyleIdx="1" presStyleCnt="5">
        <dgm:presLayoutVars>
          <dgm:chMax val="1"/>
          <dgm:bulletEnabled val="1"/>
        </dgm:presLayoutVars>
      </dgm:prSet>
      <dgm:spPr/>
      <dgm:t>
        <a:bodyPr/>
        <a:lstStyle/>
        <a:p>
          <a:endParaRPr lang="en-US"/>
        </a:p>
      </dgm:t>
    </dgm:pt>
    <dgm:pt modelId="{A7C14D2E-8274-45BC-B433-5D55E42BFE2B}" type="pres">
      <dgm:prSet presAssocID="{19AFEFB9-C351-4434-A529-5A01F0671C4F}" presName="descendantText" presStyleLbl="alignAcc1" presStyleIdx="1" presStyleCnt="5">
        <dgm:presLayoutVars>
          <dgm:bulletEnabled val="1"/>
        </dgm:presLayoutVars>
      </dgm:prSet>
      <dgm:spPr/>
      <dgm:t>
        <a:bodyPr/>
        <a:lstStyle/>
        <a:p>
          <a:endParaRPr lang="en-GB"/>
        </a:p>
      </dgm:t>
    </dgm:pt>
    <dgm:pt modelId="{8E7B3AA4-24DE-4B19-8E2C-CD812B0B6933}" type="pres">
      <dgm:prSet presAssocID="{96395384-5DF4-4566-B2BB-7A22A251C881}" presName="sp" presStyleCnt="0"/>
      <dgm:spPr/>
    </dgm:pt>
    <dgm:pt modelId="{D7270D1D-76F8-48E8-9276-C49795524CF7}" type="pres">
      <dgm:prSet presAssocID="{FEA8114B-B784-4FBD-8D53-27CBE3C57E3D}" presName="composite" presStyleCnt="0"/>
      <dgm:spPr/>
    </dgm:pt>
    <dgm:pt modelId="{C1449ADD-D396-4F13-AC43-01A63917B0A7}" type="pres">
      <dgm:prSet presAssocID="{FEA8114B-B784-4FBD-8D53-27CBE3C57E3D}" presName="parentText" presStyleLbl="alignNode1" presStyleIdx="2" presStyleCnt="5">
        <dgm:presLayoutVars>
          <dgm:chMax val="1"/>
          <dgm:bulletEnabled val="1"/>
        </dgm:presLayoutVars>
      </dgm:prSet>
      <dgm:spPr/>
      <dgm:t>
        <a:bodyPr/>
        <a:lstStyle/>
        <a:p>
          <a:endParaRPr lang="en-US"/>
        </a:p>
      </dgm:t>
    </dgm:pt>
    <dgm:pt modelId="{22F18875-1EF5-4663-8F83-8ECF6496C6BD}" type="pres">
      <dgm:prSet presAssocID="{FEA8114B-B784-4FBD-8D53-27CBE3C57E3D}" presName="descendantText" presStyleLbl="alignAcc1" presStyleIdx="2" presStyleCnt="5">
        <dgm:presLayoutVars>
          <dgm:bulletEnabled val="1"/>
        </dgm:presLayoutVars>
      </dgm:prSet>
      <dgm:spPr/>
      <dgm:t>
        <a:bodyPr/>
        <a:lstStyle/>
        <a:p>
          <a:endParaRPr lang="en-GB"/>
        </a:p>
      </dgm:t>
    </dgm:pt>
    <dgm:pt modelId="{F6708487-6415-4B52-B8CF-93A67919DD46}" type="pres">
      <dgm:prSet presAssocID="{7B638843-5AF8-425B-B7C5-B1787D83208C}" presName="sp" presStyleCnt="0"/>
      <dgm:spPr/>
    </dgm:pt>
    <dgm:pt modelId="{29D5FA2E-08D8-4196-805F-9BC3CE5285C1}" type="pres">
      <dgm:prSet presAssocID="{48093BB5-DAFE-41A6-BC46-45407D8E0872}" presName="composite" presStyleCnt="0"/>
      <dgm:spPr/>
    </dgm:pt>
    <dgm:pt modelId="{42F75972-716C-4D93-84EA-239733790DEF}" type="pres">
      <dgm:prSet presAssocID="{48093BB5-DAFE-41A6-BC46-45407D8E0872}" presName="parentText" presStyleLbl="alignNode1" presStyleIdx="3" presStyleCnt="5">
        <dgm:presLayoutVars>
          <dgm:chMax val="1"/>
          <dgm:bulletEnabled val="1"/>
        </dgm:presLayoutVars>
      </dgm:prSet>
      <dgm:spPr/>
      <dgm:t>
        <a:bodyPr/>
        <a:lstStyle/>
        <a:p>
          <a:endParaRPr lang="en-GB"/>
        </a:p>
      </dgm:t>
    </dgm:pt>
    <dgm:pt modelId="{3B11B750-53DA-43CA-BAEC-356DA10BE840}" type="pres">
      <dgm:prSet presAssocID="{48093BB5-DAFE-41A6-BC46-45407D8E0872}" presName="descendantText" presStyleLbl="alignAcc1" presStyleIdx="3" presStyleCnt="5">
        <dgm:presLayoutVars>
          <dgm:bulletEnabled val="1"/>
        </dgm:presLayoutVars>
      </dgm:prSet>
      <dgm:spPr/>
      <dgm:t>
        <a:bodyPr/>
        <a:lstStyle/>
        <a:p>
          <a:endParaRPr lang="en-GB"/>
        </a:p>
      </dgm:t>
    </dgm:pt>
    <dgm:pt modelId="{AB24282F-65BF-4EBF-B8D4-6191ED641412}" type="pres">
      <dgm:prSet presAssocID="{C71AACE4-A0E6-4FE1-B32C-BF9FC566F00B}" presName="sp" presStyleCnt="0"/>
      <dgm:spPr/>
    </dgm:pt>
    <dgm:pt modelId="{2FB12F31-B544-430E-B850-4137AA361649}" type="pres">
      <dgm:prSet presAssocID="{7E4FCA8E-07F7-4901-969D-7279856E3321}" presName="composite" presStyleCnt="0"/>
      <dgm:spPr/>
    </dgm:pt>
    <dgm:pt modelId="{21E0E6F1-EF99-4E7E-B47C-2E3608C848B0}" type="pres">
      <dgm:prSet presAssocID="{7E4FCA8E-07F7-4901-969D-7279856E3321}" presName="parentText" presStyleLbl="alignNode1" presStyleIdx="4" presStyleCnt="5">
        <dgm:presLayoutVars>
          <dgm:chMax val="1"/>
          <dgm:bulletEnabled val="1"/>
        </dgm:presLayoutVars>
      </dgm:prSet>
      <dgm:spPr/>
      <dgm:t>
        <a:bodyPr/>
        <a:lstStyle/>
        <a:p>
          <a:endParaRPr lang="en-GB"/>
        </a:p>
      </dgm:t>
    </dgm:pt>
    <dgm:pt modelId="{199F96B2-6E00-4280-9EFC-1FDB442617C6}" type="pres">
      <dgm:prSet presAssocID="{7E4FCA8E-07F7-4901-969D-7279856E3321}" presName="descendantText" presStyleLbl="alignAcc1" presStyleIdx="4" presStyleCnt="5">
        <dgm:presLayoutVars>
          <dgm:bulletEnabled val="1"/>
        </dgm:presLayoutVars>
      </dgm:prSet>
      <dgm:spPr/>
      <dgm:t>
        <a:bodyPr/>
        <a:lstStyle/>
        <a:p>
          <a:endParaRPr lang="en-GB"/>
        </a:p>
      </dgm:t>
    </dgm:pt>
  </dgm:ptLst>
  <dgm:cxnLst>
    <dgm:cxn modelId="{468E9EB5-C84E-4207-9237-1956B74C9282}" type="presOf" srcId="{C1281961-8976-42E3-A2C5-22D51329489D}" destId="{CEA56552-2F6B-4631-B665-AD76AAB706EF}" srcOrd="0" destOrd="0" presId="urn:microsoft.com/office/officeart/2005/8/layout/chevron2"/>
    <dgm:cxn modelId="{81A0CE79-37E4-4DD8-A775-32C4690075BF}" type="presOf" srcId="{48093BB5-DAFE-41A6-BC46-45407D8E0872}" destId="{42F75972-716C-4D93-84EA-239733790DEF}" srcOrd="0" destOrd="0" presId="urn:microsoft.com/office/officeart/2005/8/layout/chevron2"/>
    <dgm:cxn modelId="{735CC98E-1220-4E62-A64E-3DA4D5F45F9A}" type="presOf" srcId="{7E4FCA8E-07F7-4901-969D-7279856E3321}" destId="{21E0E6F1-EF99-4E7E-B47C-2E3608C848B0}" srcOrd="0" destOrd="0" presId="urn:microsoft.com/office/officeart/2005/8/layout/chevron2"/>
    <dgm:cxn modelId="{74937BA2-B1A7-4F8B-B81E-4DD35BC51E81}" srcId="{463B023C-D335-4FCD-8FDF-005C0D7B27DE}" destId="{48093BB5-DAFE-41A6-BC46-45407D8E0872}" srcOrd="3" destOrd="0" parTransId="{413FFF2F-6EAC-4B52-85ED-093C4785E594}" sibTransId="{C71AACE4-A0E6-4FE1-B32C-BF9FC566F00B}"/>
    <dgm:cxn modelId="{B309ABF1-9385-4635-A276-747D455FAE5F}" type="presOf" srcId="{63F83BB7-08D0-4C65-90A6-F5A275A0239E}" destId="{3B11B750-53DA-43CA-BAEC-356DA10BE840}" srcOrd="0" destOrd="0" presId="urn:microsoft.com/office/officeart/2005/8/layout/chevron2"/>
    <dgm:cxn modelId="{D4228DD8-22DD-4F72-9317-F990786AA172}" type="presOf" srcId="{9A17F154-0E6B-4F8F-AEA3-4F0451311567}" destId="{99773CFD-E869-4FDF-B98A-6992D7AF16A8}" srcOrd="0" destOrd="0" presId="urn:microsoft.com/office/officeart/2005/8/layout/chevron2"/>
    <dgm:cxn modelId="{8BB7D4AA-8CC7-4B36-980D-1764F594C0FE}" srcId="{463B023C-D335-4FCD-8FDF-005C0D7B27DE}" destId="{7E4FCA8E-07F7-4901-969D-7279856E3321}" srcOrd="4" destOrd="0" parTransId="{4D59ABB5-0E0C-4A59-8268-9D0975A70D29}" sibTransId="{E26AFE13-5AF9-462C-99FA-A551ABB4D23B}"/>
    <dgm:cxn modelId="{1F20A92F-6CE3-46D6-AB80-7231230A47EE}" type="presOf" srcId="{19AFEFB9-C351-4434-A529-5A01F0671C4F}" destId="{2D6A7D34-C341-4F02-8B44-3843997E5052}" srcOrd="0" destOrd="0" presId="urn:microsoft.com/office/officeart/2005/8/layout/chevron2"/>
    <dgm:cxn modelId="{A3308DAA-FAF1-4353-B739-3F13B34D5C0C}" srcId="{48093BB5-DAFE-41A6-BC46-45407D8E0872}" destId="{63F83BB7-08D0-4C65-90A6-F5A275A0239E}" srcOrd="0" destOrd="0" parTransId="{52CFF034-67DE-4D40-B206-FCF92A2ACA15}" sibTransId="{2D84B984-30E0-4232-8E71-E49388AD22D0}"/>
    <dgm:cxn modelId="{025E303E-A931-4FF1-8BD9-9B299006542F}" type="presOf" srcId="{E12EED99-5C37-447A-B98F-DF71143411A5}" destId="{22F18875-1EF5-4663-8F83-8ECF6496C6BD}" srcOrd="0" destOrd="0" presId="urn:microsoft.com/office/officeart/2005/8/layout/chevron2"/>
    <dgm:cxn modelId="{C530D115-2BCC-4C96-8D18-29E2956D5952}" srcId="{FEA8114B-B784-4FBD-8D53-27CBE3C57E3D}" destId="{E12EED99-5C37-447A-B98F-DF71143411A5}" srcOrd="0" destOrd="0" parTransId="{0FB05AE3-2541-4204-9621-65A86FA12822}" sibTransId="{03D92F03-7158-44EE-9105-34B52AF4BAA1}"/>
    <dgm:cxn modelId="{B80A7D4B-6EC4-4A02-9E10-6E7B4BE3D01E}" srcId="{7E4FCA8E-07F7-4901-969D-7279856E3321}" destId="{9E728E1F-D44F-4B8C-ACFC-81DECD606C01}" srcOrd="0" destOrd="0" parTransId="{A0608460-6343-48CC-BB28-621CCE450691}" sibTransId="{00C90F09-B8E1-4C22-8084-1ACDBC8A2329}"/>
    <dgm:cxn modelId="{4B272EB1-1AD0-4C13-BF47-1AAF9D44F88B}" srcId="{19AFEFB9-C351-4434-A529-5A01F0671C4F}" destId="{B53DBD16-A761-4617-972F-A5C2305FEE33}" srcOrd="0" destOrd="0" parTransId="{6DCB8111-AD50-4778-A4DF-89D7022EE683}" sibTransId="{E455F787-F10B-421F-8546-A25908FCD95C}"/>
    <dgm:cxn modelId="{308BB0A7-3097-4904-88F3-EA1A4C91F649}" type="presOf" srcId="{9E728E1F-D44F-4B8C-ACFC-81DECD606C01}" destId="{199F96B2-6E00-4280-9EFC-1FDB442617C6}" srcOrd="0" destOrd="0" presId="urn:microsoft.com/office/officeart/2005/8/layout/chevron2"/>
    <dgm:cxn modelId="{433676F2-953E-46BA-AC76-CF72D8297162}" type="presOf" srcId="{FEA8114B-B784-4FBD-8D53-27CBE3C57E3D}" destId="{C1449ADD-D396-4F13-AC43-01A63917B0A7}" srcOrd="0" destOrd="0" presId="urn:microsoft.com/office/officeart/2005/8/layout/chevron2"/>
    <dgm:cxn modelId="{32E16F0C-EB7C-4DE5-89A8-0AE7716D8B53}" srcId="{463B023C-D335-4FCD-8FDF-005C0D7B27DE}" destId="{9A17F154-0E6B-4F8F-AEA3-4F0451311567}" srcOrd="0" destOrd="0" parTransId="{70FB3FB0-CFCC-4418-A895-6359208FDACC}" sibTransId="{00E9A72B-52EE-4E1E-9BC6-F1B1627C49C0}"/>
    <dgm:cxn modelId="{D53D549F-200C-4188-B912-B9BB7657D759}" type="presOf" srcId="{463B023C-D335-4FCD-8FDF-005C0D7B27DE}" destId="{13D65DA5-A8C8-4967-ACC4-FF38E6A8FCFA}" srcOrd="0" destOrd="0" presId="urn:microsoft.com/office/officeart/2005/8/layout/chevron2"/>
    <dgm:cxn modelId="{7F5E2616-CD18-40BE-A1AB-39E51BD1C321}" srcId="{463B023C-D335-4FCD-8FDF-005C0D7B27DE}" destId="{FEA8114B-B784-4FBD-8D53-27CBE3C57E3D}" srcOrd="2" destOrd="0" parTransId="{C266CB62-6AE0-47AA-B138-F1D71769B357}" sibTransId="{7B638843-5AF8-425B-B7C5-B1787D83208C}"/>
    <dgm:cxn modelId="{55DB8C52-3F8B-4709-B436-D7402C237C00}" srcId="{463B023C-D335-4FCD-8FDF-005C0D7B27DE}" destId="{19AFEFB9-C351-4434-A529-5A01F0671C4F}" srcOrd="1" destOrd="0" parTransId="{BAE7D808-F4F4-4614-A6D1-D18BE983481A}" sibTransId="{96395384-5DF4-4566-B2BB-7A22A251C881}"/>
    <dgm:cxn modelId="{E4D8079B-E431-40D0-AA31-B4367EED270E}" type="presOf" srcId="{B53DBD16-A761-4617-972F-A5C2305FEE33}" destId="{A7C14D2E-8274-45BC-B433-5D55E42BFE2B}" srcOrd="0" destOrd="0" presId="urn:microsoft.com/office/officeart/2005/8/layout/chevron2"/>
    <dgm:cxn modelId="{5BA86C38-B2A2-409C-B39A-74A01F7B0BC3}" srcId="{9A17F154-0E6B-4F8F-AEA3-4F0451311567}" destId="{C1281961-8976-42E3-A2C5-22D51329489D}" srcOrd="0" destOrd="0" parTransId="{76299735-BDD8-4E3E-9F0B-B7FC93D1FE47}" sibTransId="{2413445F-28D6-4554-8242-480E21A8B148}"/>
    <dgm:cxn modelId="{48C94F89-F8CE-4C60-9DD1-FA3785C444C2}" type="presParOf" srcId="{13D65DA5-A8C8-4967-ACC4-FF38E6A8FCFA}" destId="{81E087AA-93B1-4B7A-A9FB-52081A22ADB9}" srcOrd="0" destOrd="0" presId="urn:microsoft.com/office/officeart/2005/8/layout/chevron2"/>
    <dgm:cxn modelId="{6B63224C-B49C-45D3-9BA9-55DB0080686C}" type="presParOf" srcId="{81E087AA-93B1-4B7A-A9FB-52081A22ADB9}" destId="{99773CFD-E869-4FDF-B98A-6992D7AF16A8}" srcOrd="0" destOrd="0" presId="urn:microsoft.com/office/officeart/2005/8/layout/chevron2"/>
    <dgm:cxn modelId="{459D7CC6-8C3A-4C9D-BF8A-65C78402F91D}" type="presParOf" srcId="{81E087AA-93B1-4B7A-A9FB-52081A22ADB9}" destId="{CEA56552-2F6B-4631-B665-AD76AAB706EF}" srcOrd="1" destOrd="0" presId="urn:microsoft.com/office/officeart/2005/8/layout/chevron2"/>
    <dgm:cxn modelId="{494A9AF5-53D7-42FB-AC69-ACD54BA5F952}" type="presParOf" srcId="{13D65DA5-A8C8-4967-ACC4-FF38E6A8FCFA}" destId="{1C3AAF7C-0581-478F-9BE5-F7F4ED523A41}" srcOrd="1" destOrd="0" presId="urn:microsoft.com/office/officeart/2005/8/layout/chevron2"/>
    <dgm:cxn modelId="{ACFAF2A8-41BE-4961-BD72-CC97D279ACEC}" type="presParOf" srcId="{13D65DA5-A8C8-4967-ACC4-FF38E6A8FCFA}" destId="{55EA203D-9710-4350-AEA7-18B74111451B}" srcOrd="2" destOrd="0" presId="urn:microsoft.com/office/officeart/2005/8/layout/chevron2"/>
    <dgm:cxn modelId="{D83F46E2-C22A-420F-B762-401E248E0464}" type="presParOf" srcId="{55EA203D-9710-4350-AEA7-18B74111451B}" destId="{2D6A7D34-C341-4F02-8B44-3843997E5052}" srcOrd="0" destOrd="0" presId="urn:microsoft.com/office/officeart/2005/8/layout/chevron2"/>
    <dgm:cxn modelId="{4D4EBEA2-1DD0-472E-9DD5-1EE87178A21D}" type="presParOf" srcId="{55EA203D-9710-4350-AEA7-18B74111451B}" destId="{A7C14D2E-8274-45BC-B433-5D55E42BFE2B}" srcOrd="1" destOrd="0" presId="urn:microsoft.com/office/officeart/2005/8/layout/chevron2"/>
    <dgm:cxn modelId="{13D8F48E-EF4E-4C13-9977-A22E0B62DCB1}" type="presParOf" srcId="{13D65DA5-A8C8-4967-ACC4-FF38E6A8FCFA}" destId="{8E7B3AA4-24DE-4B19-8E2C-CD812B0B6933}" srcOrd="3" destOrd="0" presId="urn:microsoft.com/office/officeart/2005/8/layout/chevron2"/>
    <dgm:cxn modelId="{59B678D0-2BA8-4643-947E-565917C9C748}" type="presParOf" srcId="{13D65DA5-A8C8-4967-ACC4-FF38E6A8FCFA}" destId="{D7270D1D-76F8-48E8-9276-C49795524CF7}" srcOrd="4" destOrd="0" presId="urn:microsoft.com/office/officeart/2005/8/layout/chevron2"/>
    <dgm:cxn modelId="{E63AA861-30AD-4FD8-81D0-8FAC11325C0E}" type="presParOf" srcId="{D7270D1D-76F8-48E8-9276-C49795524CF7}" destId="{C1449ADD-D396-4F13-AC43-01A63917B0A7}" srcOrd="0" destOrd="0" presId="urn:microsoft.com/office/officeart/2005/8/layout/chevron2"/>
    <dgm:cxn modelId="{C888093B-7B84-4579-A3CC-17F77B836DF7}" type="presParOf" srcId="{D7270D1D-76F8-48E8-9276-C49795524CF7}" destId="{22F18875-1EF5-4663-8F83-8ECF6496C6BD}" srcOrd="1" destOrd="0" presId="urn:microsoft.com/office/officeart/2005/8/layout/chevron2"/>
    <dgm:cxn modelId="{C1D5FBF4-CD34-4584-AA4F-6E4FE85D65A2}" type="presParOf" srcId="{13D65DA5-A8C8-4967-ACC4-FF38E6A8FCFA}" destId="{F6708487-6415-4B52-B8CF-93A67919DD46}" srcOrd="5" destOrd="0" presId="urn:microsoft.com/office/officeart/2005/8/layout/chevron2"/>
    <dgm:cxn modelId="{36EEDC5F-A545-4B7F-9961-860A9BF585DB}" type="presParOf" srcId="{13D65DA5-A8C8-4967-ACC4-FF38E6A8FCFA}" destId="{29D5FA2E-08D8-4196-805F-9BC3CE5285C1}" srcOrd="6" destOrd="0" presId="urn:microsoft.com/office/officeart/2005/8/layout/chevron2"/>
    <dgm:cxn modelId="{8D854B1E-770A-4200-A9BE-FD7005BE3FDE}" type="presParOf" srcId="{29D5FA2E-08D8-4196-805F-9BC3CE5285C1}" destId="{42F75972-716C-4D93-84EA-239733790DEF}" srcOrd="0" destOrd="0" presId="urn:microsoft.com/office/officeart/2005/8/layout/chevron2"/>
    <dgm:cxn modelId="{56DF60D2-6173-4370-A183-4F6E548094EA}" type="presParOf" srcId="{29D5FA2E-08D8-4196-805F-9BC3CE5285C1}" destId="{3B11B750-53DA-43CA-BAEC-356DA10BE840}" srcOrd="1" destOrd="0" presId="urn:microsoft.com/office/officeart/2005/8/layout/chevron2"/>
    <dgm:cxn modelId="{A623DCC2-30BB-49E9-AB2E-5E3710D09B15}" type="presParOf" srcId="{13D65DA5-A8C8-4967-ACC4-FF38E6A8FCFA}" destId="{AB24282F-65BF-4EBF-B8D4-6191ED641412}" srcOrd="7" destOrd="0" presId="urn:microsoft.com/office/officeart/2005/8/layout/chevron2"/>
    <dgm:cxn modelId="{3C7FDF01-D587-46A3-9BAB-98C453A4A39B}" type="presParOf" srcId="{13D65DA5-A8C8-4967-ACC4-FF38E6A8FCFA}" destId="{2FB12F31-B544-430E-B850-4137AA361649}" srcOrd="8" destOrd="0" presId="urn:microsoft.com/office/officeart/2005/8/layout/chevron2"/>
    <dgm:cxn modelId="{00305F35-DBE0-4C4D-B277-E595AD640661}" type="presParOf" srcId="{2FB12F31-B544-430E-B850-4137AA361649}" destId="{21E0E6F1-EF99-4E7E-B47C-2E3608C848B0}" srcOrd="0" destOrd="0" presId="urn:microsoft.com/office/officeart/2005/8/layout/chevron2"/>
    <dgm:cxn modelId="{82B6A826-E78F-4CE3-84EC-3BDDD99BF239}" type="presParOf" srcId="{2FB12F31-B544-430E-B850-4137AA361649}" destId="{199F96B2-6E00-4280-9EFC-1FDB442617C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8DA4CF-93AE-4EDD-8683-594C6FC5B2C6}"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en-US"/>
        </a:p>
      </dgm:t>
    </dgm:pt>
    <dgm:pt modelId="{81E9B3E5-BADC-43C9-8640-1DA1735AB948}">
      <dgm:prSet phldrT="[Text]" custT="1"/>
      <dgm:spPr/>
      <dgm:t>
        <a:bodyPr/>
        <a:lstStyle/>
        <a:p>
          <a:r>
            <a:rPr lang="ar-SA" sz="3200" b="1" dirty="0" smtClean="0"/>
            <a:t>أولاً</a:t>
          </a:r>
          <a:r>
            <a:rPr lang="ar-SA" sz="3600" dirty="0" smtClean="0"/>
            <a:t>:</a:t>
          </a:r>
          <a:endParaRPr lang="en-US" sz="3600" dirty="0"/>
        </a:p>
      </dgm:t>
    </dgm:pt>
    <dgm:pt modelId="{6065F232-0231-4F1A-A50F-BD0541F2DBE4}" type="parTrans" cxnId="{FF9D9368-D91A-4A5C-8757-61624B1256AB}">
      <dgm:prSet/>
      <dgm:spPr/>
      <dgm:t>
        <a:bodyPr/>
        <a:lstStyle/>
        <a:p>
          <a:endParaRPr lang="en-US"/>
        </a:p>
      </dgm:t>
    </dgm:pt>
    <dgm:pt modelId="{259420BA-5899-4C8B-B25B-D4605F090795}" type="sibTrans" cxnId="{FF9D9368-D91A-4A5C-8757-61624B1256AB}">
      <dgm:prSet/>
      <dgm:spPr/>
      <dgm:t>
        <a:bodyPr/>
        <a:lstStyle/>
        <a:p>
          <a:endParaRPr lang="en-US"/>
        </a:p>
      </dgm:t>
    </dgm:pt>
    <dgm:pt modelId="{E2DD0E8F-7196-4C03-A1DC-B90F14409563}">
      <dgm:prSet phldrT="[Text]"/>
      <dgm:spPr/>
      <dgm:t>
        <a:bodyPr/>
        <a:lstStyle/>
        <a:p>
          <a:pPr rtl="1"/>
          <a:r>
            <a:rPr lang="ar-SA" dirty="0" smtClean="0">
              <a:latin typeface="Simplified Arabic" panose="02020603050405020304" pitchFamily="18" charset="-78"/>
              <a:cs typeface="Simplified Arabic" panose="02020603050405020304" pitchFamily="18" charset="-78"/>
            </a:rPr>
            <a:t>اختصاصات تتعلق بالتدابير الوقائية</a:t>
          </a:r>
          <a:endParaRPr lang="en-US" dirty="0"/>
        </a:p>
      </dgm:t>
    </dgm:pt>
    <dgm:pt modelId="{CA6AF147-4684-4370-B3F4-43E6CA78D048}" type="parTrans" cxnId="{7DCC80F2-00BD-4113-9244-FE0257FE66C0}">
      <dgm:prSet/>
      <dgm:spPr/>
      <dgm:t>
        <a:bodyPr/>
        <a:lstStyle/>
        <a:p>
          <a:endParaRPr lang="en-US"/>
        </a:p>
      </dgm:t>
    </dgm:pt>
    <dgm:pt modelId="{55058A63-FC7E-46E5-941F-B199BA7D3025}" type="sibTrans" cxnId="{7DCC80F2-00BD-4113-9244-FE0257FE66C0}">
      <dgm:prSet/>
      <dgm:spPr/>
      <dgm:t>
        <a:bodyPr/>
        <a:lstStyle/>
        <a:p>
          <a:endParaRPr lang="en-US"/>
        </a:p>
      </dgm:t>
    </dgm:pt>
    <dgm:pt modelId="{695949D7-AEE6-4C36-BA1E-B7DBF3691F37}" type="pres">
      <dgm:prSet presAssocID="{F18DA4CF-93AE-4EDD-8683-594C6FC5B2C6}" presName="linearFlow" presStyleCnt="0">
        <dgm:presLayoutVars>
          <dgm:dir val="rev"/>
          <dgm:animLvl val="lvl"/>
          <dgm:resizeHandles val="exact"/>
        </dgm:presLayoutVars>
      </dgm:prSet>
      <dgm:spPr/>
      <dgm:t>
        <a:bodyPr/>
        <a:lstStyle/>
        <a:p>
          <a:endParaRPr lang="en-GB"/>
        </a:p>
      </dgm:t>
    </dgm:pt>
    <dgm:pt modelId="{E8139092-D1C6-4A16-85D9-765F0A5411AB}" type="pres">
      <dgm:prSet presAssocID="{81E9B3E5-BADC-43C9-8640-1DA1735AB948}" presName="composite" presStyleCnt="0"/>
      <dgm:spPr/>
      <dgm:t>
        <a:bodyPr/>
        <a:lstStyle/>
        <a:p>
          <a:endParaRPr lang="en-GB"/>
        </a:p>
      </dgm:t>
    </dgm:pt>
    <dgm:pt modelId="{6E3E3E5D-66C7-47BB-9E16-886E042656F6}" type="pres">
      <dgm:prSet presAssocID="{81E9B3E5-BADC-43C9-8640-1DA1735AB948}" presName="parentText" presStyleLbl="alignNode1" presStyleIdx="0" presStyleCnt="1">
        <dgm:presLayoutVars>
          <dgm:chMax val="1"/>
          <dgm:bulletEnabled val="1"/>
        </dgm:presLayoutVars>
      </dgm:prSet>
      <dgm:spPr/>
      <dgm:t>
        <a:bodyPr/>
        <a:lstStyle/>
        <a:p>
          <a:endParaRPr lang="en-GB"/>
        </a:p>
      </dgm:t>
    </dgm:pt>
    <dgm:pt modelId="{8AAE56C4-2628-476B-A2DA-38B5213BFD48}" type="pres">
      <dgm:prSet presAssocID="{81E9B3E5-BADC-43C9-8640-1DA1735AB948}" presName="descendantText" presStyleLbl="alignAcc1" presStyleIdx="0" presStyleCnt="1" custScaleY="77900">
        <dgm:presLayoutVars>
          <dgm:bulletEnabled val="1"/>
        </dgm:presLayoutVars>
      </dgm:prSet>
      <dgm:spPr/>
      <dgm:t>
        <a:bodyPr/>
        <a:lstStyle/>
        <a:p>
          <a:endParaRPr lang="en-US"/>
        </a:p>
      </dgm:t>
    </dgm:pt>
  </dgm:ptLst>
  <dgm:cxnLst>
    <dgm:cxn modelId="{C2A11A5E-F93D-496A-9F84-BB75DCF8D8C5}" type="presOf" srcId="{F18DA4CF-93AE-4EDD-8683-594C6FC5B2C6}" destId="{695949D7-AEE6-4C36-BA1E-B7DBF3691F37}" srcOrd="0" destOrd="0" presId="urn:microsoft.com/office/officeart/2005/8/layout/chevron2"/>
    <dgm:cxn modelId="{FF9D9368-D91A-4A5C-8757-61624B1256AB}" srcId="{F18DA4CF-93AE-4EDD-8683-594C6FC5B2C6}" destId="{81E9B3E5-BADC-43C9-8640-1DA1735AB948}" srcOrd="0" destOrd="0" parTransId="{6065F232-0231-4F1A-A50F-BD0541F2DBE4}" sibTransId="{259420BA-5899-4C8B-B25B-D4605F090795}"/>
    <dgm:cxn modelId="{8DFAF686-A70B-4762-BA0A-EF25020C7412}" type="presOf" srcId="{81E9B3E5-BADC-43C9-8640-1DA1735AB948}" destId="{6E3E3E5D-66C7-47BB-9E16-886E042656F6}" srcOrd="0" destOrd="0" presId="urn:microsoft.com/office/officeart/2005/8/layout/chevron2"/>
    <dgm:cxn modelId="{0B04BFA6-A994-4355-B105-33A8FF8CD613}" type="presOf" srcId="{E2DD0E8F-7196-4C03-A1DC-B90F14409563}" destId="{8AAE56C4-2628-476B-A2DA-38B5213BFD48}" srcOrd="0" destOrd="0" presId="urn:microsoft.com/office/officeart/2005/8/layout/chevron2"/>
    <dgm:cxn modelId="{7DCC80F2-00BD-4113-9244-FE0257FE66C0}" srcId="{81E9B3E5-BADC-43C9-8640-1DA1735AB948}" destId="{E2DD0E8F-7196-4C03-A1DC-B90F14409563}" srcOrd="0" destOrd="0" parTransId="{CA6AF147-4684-4370-B3F4-43E6CA78D048}" sibTransId="{55058A63-FC7E-46E5-941F-B199BA7D3025}"/>
    <dgm:cxn modelId="{D7A92015-EB51-4478-82F6-14F1375B8BEA}" type="presParOf" srcId="{695949D7-AEE6-4C36-BA1E-B7DBF3691F37}" destId="{E8139092-D1C6-4A16-85D9-765F0A5411AB}" srcOrd="0" destOrd="0" presId="urn:microsoft.com/office/officeart/2005/8/layout/chevron2"/>
    <dgm:cxn modelId="{B2981374-1897-40B4-8750-09FA7B8E1AC2}" type="presParOf" srcId="{E8139092-D1C6-4A16-85D9-765F0A5411AB}" destId="{6E3E3E5D-66C7-47BB-9E16-886E042656F6}" srcOrd="0" destOrd="0" presId="urn:microsoft.com/office/officeart/2005/8/layout/chevron2"/>
    <dgm:cxn modelId="{4D21D102-BCF0-4291-A8DB-9CA5E7C181FF}" type="presParOf" srcId="{E8139092-D1C6-4A16-85D9-765F0A5411AB}" destId="{8AAE56C4-2628-476B-A2DA-38B5213BFD4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8DA4CF-93AE-4EDD-8683-594C6FC5B2C6}"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en-US"/>
        </a:p>
      </dgm:t>
    </dgm:pt>
    <dgm:pt modelId="{81E9B3E5-BADC-43C9-8640-1DA1735AB948}">
      <dgm:prSet phldrT="[Text]" custT="1"/>
      <dgm:spPr/>
      <dgm:t>
        <a:bodyPr/>
        <a:lstStyle/>
        <a:p>
          <a:r>
            <a:rPr lang="ar-SA" sz="3200" b="1" dirty="0" smtClean="0"/>
            <a:t>ثانياً</a:t>
          </a:r>
          <a:endParaRPr lang="en-US" sz="3600" dirty="0"/>
        </a:p>
      </dgm:t>
    </dgm:pt>
    <dgm:pt modelId="{6065F232-0231-4F1A-A50F-BD0541F2DBE4}" type="parTrans" cxnId="{FF9D9368-D91A-4A5C-8757-61624B1256AB}">
      <dgm:prSet/>
      <dgm:spPr/>
      <dgm:t>
        <a:bodyPr/>
        <a:lstStyle/>
        <a:p>
          <a:endParaRPr lang="en-US"/>
        </a:p>
      </dgm:t>
    </dgm:pt>
    <dgm:pt modelId="{259420BA-5899-4C8B-B25B-D4605F090795}" type="sibTrans" cxnId="{FF9D9368-D91A-4A5C-8757-61624B1256AB}">
      <dgm:prSet/>
      <dgm:spPr/>
      <dgm:t>
        <a:bodyPr/>
        <a:lstStyle/>
        <a:p>
          <a:endParaRPr lang="en-US"/>
        </a:p>
      </dgm:t>
    </dgm:pt>
    <dgm:pt modelId="{162EE62A-BEB2-4776-9698-2BB222F7A0F9}">
      <dgm:prSet/>
      <dgm:spPr/>
      <dgm:t>
        <a:bodyPr/>
        <a:lstStyle/>
        <a:p>
          <a:pPr rtl="1"/>
          <a:r>
            <a:rPr lang="ar-SA" dirty="0" smtClean="0">
              <a:latin typeface="Simplified Arabic" panose="02020603050405020304" pitchFamily="18" charset="-78"/>
              <a:cs typeface="Simplified Arabic" panose="02020603050405020304" pitchFamily="18" charset="-78"/>
            </a:rPr>
            <a:t>اختصاصات تتعلق بإنفاذ القانون</a:t>
          </a:r>
          <a:endParaRPr lang="en-GB" dirty="0"/>
        </a:p>
      </dgm:t>
    </dgm:pt>
    <dgm:pt modelId="{F002534D-E32F-4D30-8B4B-22551F1E7078}" type="parTrans" cxnId="{3BA19E23-BA67-4ED9-B780-CA96E4A225D1}">
      <dgm:prSet/>
      <dgm:spPr/>
      <dgm:t>
        <a:bodyPr/>
        <a:lstStyle/>
        <a:p>
          <a:endParaRPr lang="en-GB"/>
        </a:p>
      </dgm:t>
    </dgm:pt>
    <dgm:pt modelId="{C4556F15-599D-4DD3-9353-2CF35410676F}" type="sibTrans" cxnId="{3BA19E23-BA67-4ED9-B780-CA96E4A225D1}">
      <dgm:prSet/>
      <dgm:spPr/>
      <dgm:t>
        <a:bodyPr/>
        <a:lstStyle/>
        <a:p>
          <a:endParaRPr lang="en-GB"/>
        </a:p>
      </dgm:t>
    </dgm:pt>
    <dgm:pt modelId="{695949D7-AEE6-4C36-BA1E-B7DBF3691F37}" type="pres">
      <dgm:prSet presAssocID="{F18DA4CF-93AE-4EDD-8683-594C6FC5B2C6}" presName="linearFlow" presStyleCnt="0">
        <dgm:presLayoutVars>
          <dgm:dir val="rev"/>
          <dgm:animLvl val="lvl"/>
          <dgm:resizeHandles val="exact"/>
        </dgm:presLayoutVars>
      </dgm:prSet>
      <dgm:spPr/>
      <dgm:t>
        <a:bodyPr/>
        <a:lstStyle/>
        <a:p>
          <a:endParaRPr lang="en-GB"/>
        </a:p>
      </dgm:t>
    </dgm:pt>
    <dgm:pt modelId="{E8139092-D1C6-4A16-85D9-765F0A5411AB}" type="pres">
      <dgm:prSet presAssocID="{81E9B3E5-BADC-43C9-8640-1DA1735AB948}" presName="composite" presStyleCnt="0"/>
      <dgm:spPr/>
      <dgm:t>
        <a:bodyPr/>
        <a:lstStyle/>
        <a:p>
          <a:endParaRPr lang="en-GB"/>
        </a:p>
      </dgm:t>
    </dgm:pt>
    <dgm:pt modelId="{6E3E3E5D-66C7-47BB-9E16-886E042656F6}" type="pres">
      <dgm:prSet presAssocID="{81E9B3E5-BADC-43C9-8640-1DA1735AB948}" presName="parentText" presStyleLbl="alignNode1" presStyleIdx="0" presStyleCnt="1">
        <dgm:presLayoutVars>
          <dgm:chMax val="1"/>
          <dgm:bulletEnabled val="1"/>
        </dgm:presLayoutVars>
      </dgm:prSet>
      <dgm:spPr/>
      <dgm:t>
        <a:bodyPr/>
        <a:lstStyle/>
        <a:p>
          <a:endParaRPr lang="en-GB"/>
        </a:p>
      </dgm:t>
    </dgm:pt>
    <dgm:pt modelId="{8AAE56C4-2628-476B-A2DA-38B5213BFD48}" type="pres">
      <dgm:prSet presAssocID="{81E9B3E5-BADC-43C9-8640-1DA1735AB948}" presName="descendantText" presStyleLbl="alignAcc1" presStyleIdx="0" presStyleCnt="1" custScaleY="77900">
        <dgm:presLayoutVars>
          <dgm:bulletEnabled val="1"/>
        </dgm:presLayoutVars>
      </dgm:prSet>
      <dgm:spPr/>
      <dgm:t>
        <a:bodyPr/>
        <a:lstStyle/>
        <a:p>
          <a:endParaRPr lang="en-US"/>
        </a:p>
      </dgm:t>
    </dgm:pt>
  </dgm:ptLst>
  <dgm:cxnLst>
    <dgm:cxn modelId="{FF9D9368-D91A-4A5C-8757-61624B1256AB}" srcId="{F18DA4CF-93AE-4EDD-8683-594C6FC5B2C6}" destId="{81E9B3E5-BADC-43C9-8640-1DA1735AB948}" srcOrd="0" destOrd="0" parTransId="{6065F232-0231-4F1A-A50F-BD0541F2DBE4}" sibTransId="{259420BA-5899-4C8B-B25B-D4605F090795}"/>
    <dgm:cxn modelId="{F73A8120-B3C5-42B0-88FA-E73B35D70473}" type="presOf" srcId="{81E9B3E5-BADC-43C9-8640-1DA1735AB948}" destId="{6E3E3E5D-66C7-47BB-9E16-886E042656F6}" srcOrd="0" destOrd="0" presId="urn:microsoft.com/office/officeart/2005/8/layout/chevron2"/>
    <dgm:cxn modelId="{613F298C-EEC5-46AF-A5A0-EF6F6E01F46B}" type="presOf" srcId="{162EE62A-BEB2-4776-9698-2BB222F7A0F9}" destId="{8AAE56C4-2628-476B-A2DA-38B5213BFD48}" srcOrd="0" destOrd="0" presId="urn:microsoft.com/office/officeart/2005/8/layout/chevron2"/>
    <dgm:cxn modelId="{4A1F15D3-6C2B-4497-A1F5-1E340C471F8F}" type="presOf" srcId="{F18DA4CF-93AE-4EDD-8683-594C6FC5B2C6}" destId="{695949D7-AEE6-4C36-BA1E-B7DBF3691F37}" srcOrd="0" destOrd="0" presId="urn:microsoft.com/office/officeart/2005/8/layout/chevron2"/>
    <dgm:cxn modelId="{3BA19E23-BA67-4ED9-B780-CA96E4A225D1}" srcId="{81E9B3E5-BADC-43C9-8640-1DA1735AB948}" destId="{162EE62A-BEB2-4776-9698-2BB222F7A0F9}" srcOrd="0" destOrd="0" parTransId="{F002534D-E32F-4D30-8B4B-22551F1E7078}" sibTransId="{C4556F15-599D-4DD3-9353-2CF35410676F}"/>
    <dgm:cxn modelId="{D6C7F618-E24A-4685-8291-4B9758CF4845}" type="presParOf" srcId="{695949D7-AEE6-4C36-BA1E-B7DBF3691F37}" destId="{E8139092-D1C6-4A16-85D9-765F0A5411AB}" srcOrd="0" destOrd="0" presId="urn:microsoft.com/office/officeart/2005/8/layout/chevron2"/>
    <dgm:cxn modelId="{CD5C782B-76EA-4746-B746-A8F828FE57DD}" type="presParOf" srcId="{E8139092-D1C6-4A16-85D9-765F0A5411AB}" destId="{6E3E3E5D-66C7-47BB-9E16-886E042656F6}" srcOrd="0" destOrd="0" presId="urn:microsoft.com/office/officeart/2005/8/layout/chevron2"/>
    <dgm:cxn modelId="{D93396DE-C6EF-4CC7-B8FD-2E3EE49D7E25}" type="presParOf" srcId="{E8139092-D1C6-4A16-85D9-765F0A5411AB}" destId="{8AAE56C4-2628-476B-A2DA-38B5213BFD4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C23A10-3895-4DAD-B5A1-FC4024A26A28}" type="doc">
      <dgm:prSet loTypeId="urn:microsoft.com/office/officeart/2008/layout/VerticalCurvedList" loCatId="list" qsTypeId="urn:microsoft.com/office/officeart/2005/8/quickstyle/simple5" qsCatId="simple" csTypeId="urn:microsoft.com/office/officeart/2005/8/colors/accent2_1" csCatId="accent2" phldr="1"/>
      <dgm:spPr/>
      <dgm:t>
        <a:bodyPr/>
        <a:lstStyle/>
        <a:p>
          <a:endParaRPr lang="en-US"/>
        </a:p>
      </dgm:t>
    </dgm:pt>
    <dgm:pt modelId="{EDB3D6CE-14FA-4735-A374-DE4C49CCC3EF}">
      <dgm:prSet phldrT="[Text]" custT="1"/>
      <dgm:spPr/>
      <dgm:t>
        <a:bodyPr/>
        <a:lstStyle/>
        <a:p>
          <a:pPr rtl="1"/>
          <a:r>
            <a:rPr lang="ar-SA" sz="2000" dirty="0" smtClean="0">
              <a:latin typeface="Simplified Arabic" panose="02020603050405020304" pitchFamily="18" charset="-78"/>
              <a:cs typeface="Simplified Arabic" panose="02020603050405020304" pitchFamily="18" charset="-78"/>
            </a:rPr>
            <a:t>1. حفظ جميع إقرارات الذمة المالية وطلب أية بيانات أو إيضاحات تتعلق بها.</a:t>
          </a:r>
          <a:endParaRPr lang="en-US" sz="2000" dirty="0"/>
        </a:p>
      </dgm:t>
    </dgm:pt>
    <dgm:pt modelId="{20FA07D6-052B-4455-A76E-3C21C402DD29}" type="parTrans" cxnId="{39D1797E-FFE4-45EB-AB81-AD7D961502ED}">
      <dgm:prSet/>
      <dgm:spPr/>
      <dgm:t>
        <a:bodyPr/>
        <a:lstStyle/>
        <a:p>
          <a:endParaRPr lang="en-US"/>
        </a:p>
      </dgm:t>
    </dgm:pt>
    <dgm:pt modelId="{F5E61DF1-E92F-4DAA-8B30-5CC270FF5829}" type="sibTrans" cxnId="{39D1797E-FFE4-45EB-AB81-AD7D961502ED}">
      <dgm:prSet/>
      <dgm:spPr/>
      <dgm:t>
        <a:bodyPr/>
        <a:lstStyle/>
        <a:p>
          <a:endParaRPr lang="en-US"/>
        </a:p>
      </dgm:t>
    </dgm:pt>
    <dgm:pt modelId="{FA91BACB-12A2-47C4-A599-F527BA09CD3A}">
      <dgm:prSet phldrT="[Text]" custT="1"/>
      <dgm:spPr/>
      <dgm:t>
        <a:bodyPr/>
        <a:lstStyle/>
        <a:p>
          <a:pPr rtl="1"/>
          <a:r>
            <a:rPr lang="ar-SA" sz="2000" dirty="0" smtClean="0">
              <a:latin typeface="Simplified Arabic" panose="02020603050405020304" pitchFamily="18" charset="-78"/>
              <a:cs typeface="Simplified Arabic" panose="02020603050405020304" pitchFamily="18" charset="-78"/>
            </a:rPr>
            <a:t>2. فحص الذمة المالية للخاضعين لأحكام هذا القانون.</a:t>
          </a:r>
          <a:endParaRPr lang="en-US" sz="2000" dirty="0"/>
        </a:p>
      </dgm:t>
    </dgm:pt>
    <dgm:pt modelId="{1BE718F6-38FC-414D-9397-98A1B18438B6}" type="parTrans" cxnId="{43009CA7-3EA4-4913-B6DE-B0F2EF103386}">
      <dgm:prSet/>
      <dgm:spPr/>
      <dgm:t>
        <a:bodyPr/>
        <a:lstStyle/>
        <a:p>
          <a:endParaRPr lang="en-US"/>
        </a:p>
      </dgm:t>
    </dgm:pt>
    <dgm:pt modelId="{404EA3E1-60A7-4E1D-B9AD-71CB3B163BB1}" type="sibTrans" cxnId="{43009CA7-3EA4-4913-B6DE-B0F2EF103386}">
      <dgm:prSet/>
      <dgm:spPr/>
      <dgm:t>
        <a:bodyPr/>
        <a:lstStyle/>
        <a:p>
          <a:endParaRPr lang="en-US"/>
        </a:p>
      </dgm:t>
    </dgm:pt>
    <dgm:pt modelId="{0D9BE438-B573-45AD-BFBD-4E614CBA4C11}">
      <dgm:prSet phldrT="[Text]" custT="1"/>
      <dgm:spPr/>
      <dgm:t>
        <a:bodyPr/>
        <a:lstStyle/>
        <a:p>
          <a:pPr rtl="1"/>
          <a:r>
            <a:rPr lang="ar-SA" sz="2000" dirty="0" smtClean="0">
              <a:latin typeface="Simplified Arabic" panose="02020603050405020304" pitchFamily="18" charset="-78"/>
              <a:cs typeface="Simplified Arabic" panose="02020603050405020304" pitchFamily="18" charset="-78"/>
            </a:rPr>
            <a:t>3. التحري والاستدلال في الشكاوى التي تقدم عن جريمة فساد.</a:t>
          </a:r>
          <a:endParaRPr lang="en-US" sz="2000" dirty="0"/>
        </a:p>
      </dgm:t>
    </dgm:pt>
    <dgm:pt modelId="{BB00DC00-A8F9-4DD6-8670-CB562BF83955}" type="parTrans" cxnId="{2846C974-7AEE-4FD9-B2AA-A7DCC4C5FB8E}">
      <dgm:prSet/>
      <dgm:spPr/>
      <dgm:t>
        <a:bodyPr/>
        <a:lstStyle/>
        <a:p>
          <a:endParaRPr lang="en-US"/>
        </a:p>
      </dgm:t>
    </dgm:pt>
    <dgm:pt modelId="{C94C538D-D33E-464E-9F3F-6DC830E6B3E0}" type="sibTrans" cxnId="{2846C974-7AEE-4FD9-B2AA-A7DCC4C5FB8E}">
      <dgm:prSet/>
      <dgm:spPr/>
      <dgm:t>
        <a:bodyPr/>
        <a:lstStyle/>
        <a:p>
          <a:endParaRPr lang="en-US"/>
        </a:p>
      </dgm:t>
    </dgm:pt>
    <dgm:pt modelId="{3FB9A120-7F32-40E2-8D1F-FF2456EDC4D9}">
      <dgm:prSet phldrT="[Text]" custT="1"/>
      <dgm:spPr/>
      <dgm:t>
        <a:bodyPr/>
        <a:lstStyle/>
        <a:p>
          <a:pPr rtl="1"/>
          <a:r>
            <a:rPr lang="ar-SA" sz="2000" dirty="0" smtClean="0">
              <a:latin typeface="Simplified Arabic" panose="02020603050405020304" pitchFamily="18" charset="-78"/>
              <a:cs typeface="Simplified Arabic" panose="02020603050405020304" pitchFamily="18" charset="-78"/>
            </a:rPr>
            <a:t>4. التحري والاستدلال والتحقيق الاولي في شبهات الفساد التي تقترف من الأشخاص الخاضعين لأحكام هذا القانون.</a:t>
          </a:r>
          <a:endParaRPr lang="en-US" sz="2000" dirty="0"/>
        </a:p>
      </dgm:t>
    </dgm:pt>
    <dgm:pt modelId="{09289DDB-7539-4B4E-98CC-87B0A04F2099}" type="parTrans" cxnId="{806C3F32-6B3D-4E47-A062-44C1FDE26D15}">
      <dgm:prSet/>
      <dgm:spPr/>
      <dgm:t>
        <a:bodyPr/>
        <a:lstStyle/>
        <a:p>
          <a:endParaRPr lang="en-US"/>
        </a:p>
      </dgm:t>
    </dgm:pt>
    <dgm:pt modelId="{1F1E7398-8E73-46AD-B4CC-4C153F838BB6}" type="sibTrans" cxnId="{806C3F32-6B3D-4E47-A062-44C1FDE26D15}">
      <dgm:prSet/>
      <dgm:spPr/>
      <dgm:t>
        <a:bodyPr/>
        <a:lstStyle/>
        <a:p>
          <a:endParaRPr lang="en-US"/>
        </a:p>
      </dgm:t>
    </dgm:pt>
    <dgm:pt modelId="{A998BBA1-8499-4525-854D-F867658F7286}" type="pres">
      <dgm:prSet presAssocID="{29C23A10-3895-4DAD-B5A1-FC4024A26A28}" presName="Name0" presStyleCnt="0">
        <dgm:presLayoutVars>
          <dgm:chMax val="7"/>
          <dgm:chPref val="7"/>
          <dgm:dir val="rev"/>
        </dgm:presLayoutVars>
      </dgm:prSet>
      <dgm:spPr/>
      <dgm:t>
        <a:bodyPr/>
        <a:lstStyle/>
        <a:p>
          <a:endParaRPr lang="en-GB"/>
        </a:p>
      </dgm:t>
    </dgm:pt>
    <dgm:pt modelId="{1B6B84FD-A2B9-432C-AAF0-EA08F3F3D1DC}" type="pres">
      <dgm:prSet presAssocID="{29C23A10-3895-4DAD-B5A1-FC4024A26A28}" presName="Name1" presStyleCnt="0"/>
      <dgm:spPr/>
    </dgm:pt>
    <dgm:pt modelId="{A0F97AFA-4CAB-4923-B900-8DA8860CA9B6}" type="pres">
      <dgm:prSet presAssocID="{29C23A10-3895-4DAD-B5A1-FC4024A26A28}" presName="cycle" presStyleCnt="0"/>
      <dgm:spPr/>
    </dgm:pt>
    <dgm:pt modelId="{2F447236-310F-48E5-914B-4A1F42A9235B}" type="pres">
      <dgm:prSet presAssocID="{29C23A10-3895-4DAD-B5A1-FC4024A26A28}" presName="srcNode" presStyleLbl="node1" presStyleIdx="0" presStyleCnt="4"/>
      <dgm:spPr/>
    </dgm:pt>
    <dgm:pt modelId="{E41C34B9-8C0D-4263-A037-F1D3E7049FE6}" type="pres">
      <dgm:prSet presAssocID="{29C23A10-3895-4DAD-B5A1-FC4024A26A28}" presName="conn" presStyleLbl="parChTrans1D2" presStyleIdx="0" presStyleCnt="1"/>
      <dgm:spPr/>
      <dgm:t>
        <a:bodyPr/>
        <a:lstStyle/>
        <a:p>
          <a:endParaRPr lang="en-GB"/>
        </a:p>
      </dgm:t>
    </dgm:pt>
    <dgm:pt modelId="{8B6F188D-2655-4E59-A6DA-3EBA08321FEF}" type="pres">
      <dgm:prSet presAssocID="{29C23A10-3895-4DAD-B5A1-FC4024A26A28}" presName="extraNode" presStyleLbl="node1" presStyleIdx="0" presStyleCnt="4"/>
      <dgm:spPr/>
    </dgm:pt>
    <dgm:pt modelId="{9461DC53-AB6D-46CA-AA73-AF77E5B011BF}" type="pres">
      <dgm:prSet presAssocID="{29C23A10-3895-4DAD-B5A1-FC4024A26A28}" presName="dstNode" presStyleLbl="node1" presStyleIdx="0" presStyleCnt="4"/>
      <dgm:spPr/>
    </dgm:pt>
    <dgm:pt modelId="{F9772EED-D47C-4090-B8BB-79B5E22E17AE}" type="pres">
      <dgm:prSet presAssocID="{EDB3D6CE-14FA-4735-A374-DE4C49CCC3EF}" presName="text_1" presStyleLbl="node1" presStyleIdx="0" presStyleCnt="4">
        <dgm:presLayoutVars>
          <dgm:bulletEnabled val="1"/>
        </dgm:presLayoutVars>
      </dgm:prSet>
      <dgm:spPr/>
      <dgm:t>
        <a:bodyPr/>
        <a:lstStyle/>
        <a:p>
          <a:endParaRPr lang="en-US"/>
        </a:p>
      </dgm:t>
    </dgm:pt>
    <dgm:pt modelId="{EE86CD61-A7BB-4248-9945-3806558E3498}" type="pres">
      <dgm:prSet presAssocID="{EDB3D6CE-14FA-4735-A374-DE4C49CCC3EF}" presName="accent_1" presStyleCnt="0"/>
      <dgm:spPr/>
    </dgm:pt>
    <dgm:pt modelId="{A5497270-1525-4757-AF2E-2210C493436A}" type="pres">
      <dgm:prSet presAssocID="{EDB3D6CE-14FA-4735-A374-DE4C49CCC3EF}" presName="accentRepeatNode" presStyleLbl="solidFgAcc1" presStyleIdx="0" presStyleCnt="4"/>
      <dgm:spPr/>
    </dgm:pt>
    <dgm:pt modelId="{0A6C454D-2C03-4C6A-BCEA-E0245D84489B}" type="pres">
      <dgm:prSet presAssocID="{FA91BACB-12A2-47C4-A599-F527BA09CD3A}" presName="text_2" presStyleLbl="node1" presStyleIdx="1" presStyleCnt="4">
        <dgm:presLayoutVars>
          <dgm:bulletEnabled val="1"/>
        </dgm:presLayoutVars>
      </dgm:prSet>
      <dgm:spPr/>
      <dgm:t>
        <a:bodyPr/>
        <a:lstStyle/>
        <a:p>
          <a:endParaRPr lang="en-US"/>
        </a:p>
      </dgm:t>
    </dgm:pt>
    <dgm:pt modelId="{9DDF970A-CDC4-4ED0-979C-DF2362CA89A6}" type="pres">
      <dgm:prSet presAssocID="{FA91BACB-12A2-47C4-A599-F527BA09CD3A}" presName="accent_2" presStyleCnt="0"/>
      <dgm:spPr/>
    </dgm:pt>
    <dgm:pt modelId="{FE395665-5075-4D67-A543-0E4691E3AA24}" type="pres">
      <dgm:prSet presAssocID="{FA91BACB-12A2-47C4-A599-F527BA09CD3A}" presName="accentRepeatNode" presStyleLbl="solidFgAcc1" presStyleIdx="1" presStyleCnt="4"/>
      <dgm:spPr/>
    </dgm:pt>
    <dgm:pt modelId="{6C4EEA05-B6BB-4288-9D37-9B946AD8BE06}" type="pres">
      <dgm:prSet presAssocID="{0D9BE438-B573-45AD-BFBD-4E614CBA4C11}" presName="text_3" presStyleLbl="node1" presStyleIdx="2" presStyleCnt="4">
        <dgm:presLayoutVars>
          <dgm:bulletEnabled val="1"/>
        </dgm:presLayoutVars>
      </dgm:prSet>
      <dgm:spPr/>
      <dgm:t>
        <a:bodyPr/>
        <a:lstStyle/>
        <a:p>
          <a:endParaRPr lang="en-US"/>
        </a:p>
      </dgm:t>
    </dgm:pt>
    <dgm:pt modelId="{09627CE3-668F-4F5D-8CD5-8E8BA00467BD}" type="pres">
      <dgm:prSet presAssocID="{0D9BE438-B573-45AD-BFBD-4E614CBA4C11}" presName="accent_3" presStyleCnt="0"/>
      <dgm:spPr/>
    </dgm:pt>
    <dgm:pt modelId="{EBF27400-A6E5-4279-8CCB-EFD374B9848B}" type="pres">
      <dgm:prSet presAssocID="{0D9BE438-B573-45AD-BFBD-4E614CBA4C11}" presName="accentRepeatNode" presStyleLbl="solidFgAcc1" presStyleIdx="2" presStyleCnt="4"/>
      <dgm:spPr/>
    </dgm:pt>
    <dgm:pt modelId="{8A7C3765-C1E4-4317-B73A-78A2C12850D7}" type="pres">
      <dgm:prSet presAssocID="{3FB9A120-7F32-40E2-8D1F-FF2456EDC4D9}" presName="text_4" presStyleLbl="node1" presStyleIdx="3" presStyleCnt="4">
        <dgm:presLayoutVars>
          <dgm:bulletEnabled val="1"/>
        </dgm:presLayoutVars>
      </dgm:prSet>
      <dgm:spPr/>
      <dgm:t>
        <a:bodyPr/>
        <a:lstStyle/>
        <a:p>
          <a:endParaRPr lang="en-US"/>
        </a:p>
      </dgm:t>
    </dgm:pt>
    <dgm:pt modelId="{0556F00C-75DC-43D3-B0C2-E60DF178EB5A}" type="pres">
      <dgm:prSet presAssocID="{3FB9A120-7F32-40E2-8D1F-FF2456EDC4D9}" presName="accent_4" presStyleCnt="0"/>
      <dgm:spPr/>
    </dgm:pt>
    <dgm:pt modelId="{CC1EEF91-8566-447E-A9ED-9156F998DA5E}" type="pres">
      <dgm:prSet presAssocID="{3FB9A120-7F32-40E2-8D1F-FF2456EDC4D9}" presName="accentRepeatNode" presStyleLbl="solidFgAcc1" presStyleIdx="3" presStyleCnt="4"/>
      <dgm:spPr/>
    </dgm:pt>
  </dgm:ptLst>
  <dgm:cxnLst>
    <dgm:cxn modelId="{3EA0D775-2647-4290-B4A1-70BA6052FF99}" type="presOf" srcId="{EDB3D6CE-14FA-4735-A374-DE4C49CCC3EF}" destId="{F9772EED-D47C-4090-B8BB-79B5E22E17AE}" srcOrd="0" destOrd="0" presId="urn:microsoft.com/office/officeart/2008/layout/VerticalCurvedList"/>
    <dgm:cxn modelId="{39D1797E-FFE4-45EB-AB81-AD7D961502ED}" srcId="{29C23A10-3895-4DAD-B5A1-FC4024A26A28}" destId="{EDB3D6CE-14FA-4735-A374-DE4C49CCC3EF}" srcOrd="0" destOrd="0" parTransId="{20FA07D6-052B-4455-A76E-3C21C402DD29}" sibTransId="{F5E61DF1-E92F-4DAA-8B30-5CC270FF5829}"/>
    <dgm:cxn modelId="{43009CA7-3EA4-4913-B6DE-B0F2EF103386}" srcId="{29C23A10-3895-4DAD-B5A1-FC4024A26A28}" destId="{FA91BACB-12A2-47C4-A599-F527BA09CD3A}" srcOrd="1" destOrd="0" parTransId="{1BE718F6-38FC-414D-9397-98A1B18438B6}" sibTransId="{404EA3E1-60A7-4E1D-B9AD-71CB3B163BB1}"/>
    <dgm:cxn modelId="{2846C974-7AEE-4FD9-B2AA-A7DCC4C5FB8E}" srcId="{29C23A10-3895-4DAD-B5A1-FC4024A26A28}" destId="{0D9BE438-B573-45AD-BFBD-4E614CBA4C11}" srcOrd="2" destOrd="0" parTransId="{BB00DC00-A8F9-4DD6-8670-CB562BF83955}" sibTransId="{C94C538D-D33E-464E-9F3F-6DC830E6B3E0}"/>
    <dgm:cxn modelId="{806C3F32-6B3D-4E47-A062-44C1FDE26D15}" srcId="{29C23A10-3895-4DAD-B5A1-FC4024A26A28}" destId="{3FB9A120-7F32-40E2-8D1F-FF2456EDC4D9}" srcOrd="3" destOrd="0" parTransId="{09289DDB-7539-4B4E-98CC-87B0A04F2099}" sibTransId="{1F1E7398-8E73-46AD-B4CC-4C153F838BB6}"/>
    <dgm:cxn modelId="{5861FB6E-8B2F-4EE5-AFAE-94EC36A33A1D}" type="presOf" srcId="{0D9BE438-B573-45AD-BFBD-4E614CBA4C11}" destId="{6C4EEA05-B6BB-4288-9D37-9B946AD8BE06}" srcOrd="0" destOrd="0" presId="urn:microsoft.com/office/officeart/2008/layout/VerticalCurvedList"/>
    <dgm:cxn modelId="{3FB0FD9E-43E7-4FEA-BC10-5FB92096DA6C}" type="presOf" srcId="{3FB9A120-7F32-40E2-8D1F-FF2456EDC4D9}" destId="{8A7C3765-C1E4-4317-B73A-78A2C12850D7}" srcOrd="0" destOrd="0" presId="urn:microsoft.com/office/officeart/2008/layout/VerticalCurvedList"/>
    <dgm:cxn modelId="{E4837940-8BD8-481E-8651-5AC537A32529}" type="presOf" srcId="{29C23A10-3895-4DAD-B5A1-FC4024A26A28}" destId="{A998BBA1-8499-4525-854D-F867658F7286}" srcOrd="0" destOrd="0" presId="urn:microsoft.com/office/officeart/2008/layout/VerticalCurvedList"/>
    <dgm:cxn modelId="{1A3B44E5-5002-4DB1-A332-287F3488F7C3}" type="presOf" srcId="{FA91BACB-12A2-47C4-A599-F527BA09CD3A}" destId="{0A6C454D-2C03-4C6A-BCEA-E0245D84489B}" srcOrd="0" destOrd="0" presId="urn:microsoft.com/office/officeart/2008/layout/VerticalCurvedList"/>
    <dgm:cxn modelId="{784A0B53-0777-41BB-AC2D-770053E9B95B}" type="presOf" srcId="{F5E61DF1-E92F-4DAA-8B30-5CC270FF5829}" destId="{E41C34B9-8C0D-4263-A037-F1D3E7049FE6}" srcOrd="0" destOrd="0" presId="urn:microsoft.com/office/officeart/2008/layout/VerticalCurvedList"/>
    <dgm:cxn modelId="{07355D20-88A5-4B93-BB97-EB64FFEBD7A8}" type="presParOf" srcId="{A998BBA1-8499-4525-854D-F867658F7286}" destId="{1B6B84FD-A2B9-432C-AAF0-EA08F3F3D1DC}" srcOrd="0" destOrd="0" presId="urn:microsoft.com/office/officeart/2008/layout/VerticalCurvedList"/>
    <dgm:cxn modelId="{52DCD4F6-FB5C-43BD-AE0A-2F71F7512CAB}" type="presParOf" srcId="{1B6B84FD-A2B9-432C-AAF0-EA08F3F3D1DC}" destId="{A0F97AFA-4CAB-4923-B900-8DA8860CA9B6}" srcOrd="0" destOrd="0" presId="urn:microsoft.com/office/officeart/2008/layout/VerticalCurvedList"/>
    <dgm:cxn modelId="{52349797-2245-4354-9C9C-BC01BA1332CA}" type="presParOf" srcId="{A0F97AFA-4CAB-4923-B900-8DA8860CA9B6}" destId="{2F447236-310F-48E5-914B-4A1F42A9235B}" srcOrd="0" destOrd="0" presId="urn:microsoft.com/office/officeart/2008/layout/VerticalCurvedList"/>
    <dgm:cxn modelId="{171E482E-F67C-42D5-BCFE-83A06CF8A114}" type="presParOf" srcId="{A0F97AFA-4CAB-4923-B900-8DA8860CA9B6}" destId="{E41C34B9-8C0D-4263-A037-F1D3E7049FE6}" srcOrd="1" destOrd="0" presId="urn:microsoft.com/office/officeart/2008/layout/VerticalCurvedList"/>
    <dgm:cxn modelId="{0B358DF0-8329-407B-B5FB-D16BF00D8408}" type="presParOf" srcId="{A0F97AFA-4CAB-4923-B900-8DA8860CA9B6}" destId="{8B6F188D-2655-4E59-A6DA-3EBA08321FEF}" srcOrd="2" destOrd="0" presId="urn:microsoft.com/office/officeart/2008/layout/VerticalCurvedList"/>
    <dgm:cxn modelId="{0BAE0019-EB38-415C-9E3A-3E19B939E292}" type="presParOf" srcId="{A0F97AFA-4CAB-4923-B900-8DA8860CA9B6}" destId="{9461DC53-AB6D-46CA-AA73-AF77E5B011BF}" srcOrd="3" destOrd="0" presId="urn:microsoft.com/office/officeart/2008/layout/VerticalCurvedList"/>
    <dgm:cxn modelId="{035AB08A-08AF-4238-BD2D-A8F4B8615112}" type="presParOf" srcId="{1B6B84FD-A2B9-432C-AAF0-EA08F3F3D1DC}" destId="{F9772EED-D47C-4090-B8BB-79B5E22E17AE}" srcOrd="1" destOrd="0" presId="urn:microsoft.com/office/officeart/2008/layout/VerticalCurvedList"/>
    <dgm:cxn modelId="{7E735B7B-B807-4C4A-9E4E-8F8DED66D51E}" type="presParOf" srcId="{1B6B84FD-A2B9-432C-AAF0-EA08F3F3D1DC}" destId="{EE86CD61-A7BB-4248-9945-3806558E3498}" srcOrd="2" destOrd="0" presId="urn:microsoft.com/office/officeart/2008/layout/VerticalCurvedList"/>
    <dgm:cxn modelId="{7439207B-CC7C-4D4D-B848-B4DAB21C9965}" type="presParOf" srcId="{EE86CD61-A7BB-4248-9945-3806558E3498}" destId="{A5497270-1525-4757-AF2E-2210C493436A}" srcOrd="0" destOrd="0" presId="urn:microsoft.com/office/officeart/2008/layout/VerticalCurvedList"/>
    <dgm:cxn modelId="{67F824E1-09F7-4DB6-84A1-B89E24E86082}" type="presParOf" srcId="{1B6B84FD-A2B9-432C-AAF0-EA08F3F3D1DC}" destId="{0A6C454D-2C03-4C6A-BCEA-E0245D84489B}" srcOrd="3" destOrd="0" presId="urn:microsoft.com/office/officeart/2008/layout/VerticalCurvedList"/>
    <dgm:cxn modelId="{DDBF1FC5-439D-41FA-BA14-B7B462C362D7}" type="presParOf" srcId="{1B6B84FD-A2B9-432C-AAF0-EA08F3F3D1DC}" destId="{9DDF970A-CDC4-4ED0-979C-DF2362CA89A6}" srcOrd="4" destOrd="0" presId="urn:microsoft.com/office/officeart/2008/layout/VerticalCurvedList"/>
    <dgm:cxn modelId="{66561597-BEF5-418E-B7B5-0BEFB6F4A53B}" type="presParOf" srcId="{9DDF970A-CDC4-4ED0-979C-DF2362CA89A6}" destId="{FE395665-5075-4D67-A543-0E4691E3AA24}" srcOrd="0" destOrd="0" presId="urn:microsoft.com/office/officeart/2008/layout/VerticalCurvedList"/>
    <dgm:cxn modelId="{73D244E0-31D7-43AC-9043-1886F9394E74}" type="presParOf" srcId="{1B6B84FD-A2B9-432C-AAF0-EA08F3F3D1DC}" destId="{6C4EEA05-B6BB-4288-9D37-9B946AD8BE06}" srcOrd="5" destOrd="0" presId="urn:microsoft.com/office/officeart/2008/layout/VerticalCurvedList"/>
    <dgm:cxn modelId="{2CEF087E-08F7-47FF-BB7C-E265759ECF8A}" type="presParOf" srcId="{1B6B84FD-A2B9-432C-AAF0-EA08F3F3D1DC}" destId="{09627CE3-668F-4F5D-8CD5-8E8BA00467BD}" srcOrd="6" destOrd="0" presId="urn:microsoft.com/office/officeart/2008/layout/VerticalCurvedList"/>
    <dgm:cxn modelId="{C102806B-9E2D-4DEB-B45C-947AF7BBFD43}" type="presParOf" srcId="{09627CE3-668F-4F5D-8CD5-8E8BA00467BD}" destId="{EBF27400-A6E5-4279-8CCB-EFD374B9848B}" srcOrd="0" destOrd="0" presId="urn:microsoft.com/office/officeart/2008/layout/VerticalCurvedList"/>
    <dgm:cxn modelId="{2CC9F3D7-472B-494E-BE8B-B05F127EEB5F}" type="presParOf" srcId="{1B6B84FD-A2B9-432C-AAF0-EA08F3F3D1DC}" destId="{8A7C3765-C1E4-4317-B73A-78A2C12850D7}" srcOrd="7" destOrd="0" presId="urn:microsoft.com/office/officeart/2008/layout/VerticalCurvedList"/>
    <dgm:cxn modelId="{66D5C824-3238-44F9-8499-CC7DE42AB6FE}" type="presParOf" srcId="{1B6B84FD-A2B9-432C-AAF0-EA08F3F3D1DC}" destId="{0556F00C-75DC-43D3-B0C2-E60DF178EB5A}" srcOrd="8" destOrd="0" presId="urn:microsoft.com/office/officeart/2008/layout/VerticalCurvedList"/>
    <dgm:cxn modelId="{D3F9896A-3673-49F9-8591-A8B98FD4BE24}" type="presParOf" srcId="{0556F00C-75DC-43D3-B0C2-E60DF178EB5A}" destId="{CC1EEF91-8566-447E-A9ED-9156F998DA5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9925B61-E249-401A-8D7F-05F94E1C1D92}" type="doc">
      <dgm:prSet loTypeId="urn:microsoft.com/office/officeart/2005/8/layout/chevron2" loCatId="list" qsTypeId="urn:microsoft.com/office/officeart/2005/8/quickstyle/3d2" qsCatId="3D" csTypeId="urn:microsoft.com/office/officeart/2005/8/colors/colorful1" csCatId="colorful" phldr="1"/>
      <dgm:spPr/>
      <dgm:t>
        <a:bodyPr/>
        <a:lstStyle/>
        <a:p>
          <a:endParaRPr lang="en-GB"/>
        </a:p>
      </dgm:t>
    </dgm:pt>
    <dgm:pt modelId="{832F0CBA-9026-4292-A917-514F0A783764}">
      <dgm:prSet phldrT="[Text]" custT="1"/>
      <dgm:spPr/>
      <dgm:t>
        <a:bodyPr/>
        <a:lstStyle/>
        <a:p>
          <a:r>
            <a:rPr lang="ar-SA" sz="2000" b="1" dirty="0" smtClean="0"/>
            <a:t>1</a:t>
          </a:r>
          <a:endParaRPr lang="en-GB" sz="2000" b="1" dirty="0"/>
        </a:p>
      </dgm:t>
    </dgm:pt>
    <dgm:pt modelId="{450D7789-CC89-41CB-B7AF-0056F7E93009}" type="parTrans" cxnId="{525832EC-5EED-4647-8479-C75910EDA62A}">
      <dgm:prSet/>
      <dgm:spPr/>
      <dgm:t>
        <a:bodyPr/>
        <a:lstStyle/>
        <a:p>
          <a:endParaRPr lang="en-GB"/>
        </a:p>
      </dgm:t>
    </dgm:pt>
    <dgm:pt modelId="{3D6A18CA-E13C-4B41-A5B6-96FC8BEBB2E7}" type="sibTrans" cxnId="{525832EC-5EED-4647-8479-C75910EDA62A}">
      <dgm:prSet/>
      <dgm:spPr/>
      <dgm:t>
        <a:bodyPr/>
        <a:lstStyle/>
        <a:p>
          <a:endParaRPr lang="en-GB"/>
        </a:p>
      </dgm:t>
    </dgm:pt>
    <dgm:pt modelId="{0D5D4382-9C00-4F4D-8756-F36AE54A75B8}">
      <dgm:prSet phldrT="[Text]"/>
      <dgm:spPr/>
      <dgm:t>
        <a:bodyPr/>
        <a:lstStyle/>
        <a:p>
          <a:pPr rtl="1"/>
          <a:r>
            <a:rPr lang="ar-SA" dirty="0" smtClean="0"/>
            <a:t>التعرف على مفهوم الفساد</a:t>
          </a:r>
          <a:endParaRPr lang="en-GB" dirty="0"/>
        </a:p>
      </dgm:t>
    </dgm:pt>
    <dgm:pt modelId="{EBBC9480-FFD4-4395-94DB-0AD4A475814A}" type="parTrans" cxnId="{C22BF7E8-6025-4010-969D-B6D26B2BA732}">
      <dgm:prSet/>
      <dgm:spPr/>
      <dgm:t>
        <a:bodyPr/>
        <a:lstStyle/>
        <a:p>
          <a:endParaRPr lang="en-GB"/>
        </a:p>
      </dgm:t>
    </dgm:pt>
    <dgm:pt modelId="{8BC38511-C696-4CA9-98E9-4B89780AAFED}" type="sibTrans" cxnId="{C22BF7E8-6025-4010-969D-B6D26B2BA732}">
      <dgm:prSet/>
      <dgm:spPr/>
      <dgm:t>
        <a:bodyPr/>
        <a:lstStyle/>
        <a:p>
          <a:endParaRPr lang="en-GB"/>
        </a:p>
      </dgm:t>
    </dgm:pt>
    <dgm:pt modelId="{DB726B1A-FC2A-41E8-AF90-D511249454C1}">
      <dgm:prSet phldrT="[Text]" custT="1"/>
      <dgm:spPr/>
      <dgm:t>
        <a:bodyPr/>
        <a:lstStyle/>
        <a:p>
          <a:r>
            <a:rPr lang="ar-SA" sz="2000" b="1" dirty="0" smtClean="0"/>
            <a:t>2</a:t>
          </a:r>
          <a:endParaRPr lang="en-GB" sz="2000" b="1" dirty="0"/>
        </a:p>
      </dgm:t>
    </dgm:pt>
    <dgm:pt modelId="{AD74B44E-AA18-4496-BBD9-886F55AAC658}" type="parTrans" cxnId="{C4D5C792-4C5E-4AFF-8AD6-E8266F93C3AA}">
      <dgm:prSet/>
      <dgm:spPr/>
      <dgm:t>
        <a:bodyPr/>
        <a:lstStyle/>
        <a:p>
          <a:endParaRPr lang="en-GB"/>
        </a:p>
      </dgm:t>
    </dgm:pt>
    <dgm:pt modelId="{639664F1-4E4E-492B-9984-07FFCE6B18FD}" type="sibTrans" cxnId="{C4D5C792-4C5E-4AFF-8AD6-E8266F93C3AA}">
      <dgm:prSet/>
      <dgm:spPr/>
      <dgm:t>
        <a:bodyPr/>
        <a:lstStyle/>
        <a:p>
          <a:endParaRPr lang="en-GB"/>
        </a:p>
      </dgm:t>
    </dgm:pt>
    <dgm:pt modelId="{5BF440C9-6044-46A2-A9F7-06E3A467FE86}">
      <dgm:prSet phldrT="[Text]"/>
      <dgm:spPr/>
      <dgm:t>
        <a:bodyPr/>
        <a:lstStyle/>
        <a:p>
          <a:pPr rtl="1"/>
          <a:r>
            <a:rPr lang="ar-SA" dirty="0" smtClean="0"/>
            <a:t>تحديد </a:t>
          </a:r>
          <a:r>
            <a:rPr lang="ar-SA" dirty="0" smtClean="0">
              <a:solidFill>
                <a:schemeClr val="tx1"/>
              </a:solidFill>
              <a:latin typeface="Simplified Arabic" panose="02020603050405020304" pitchFamily="18" charset="-78"/>
              <a:cs typeface="Simplified Arabic" panose="02020603050405020304" pitchFamily="18" charset="-78"/>
            </a:rPr>
            <a:t>المنظومة القانونية لمكافحة الفساد</a:t>
          </a:r>
          <a:r>
            <a:rPr lang="en-GB" dirty="0" smtClean="0">
              <a:latin typeface="Simplified Arabic"/>
              <a:ea typeface="Malgun Gothic" panose="020B0503020000020004" pitchFamily="34" charset="-127"/>
              <a:cs typeface="Arial" panose="020B0604020202020204" pitchFamily="34" charset="0"/>
            </a:rPr>
            <a:t>.</a:t>
          </a:r>
          <a:endParaRPr lang="en-GB" dirty="0"/>
        </a:p>
      </dgm:t>
    </dgm:pt>
    <dgm:pt modelId="{D381583B-DF27-4728-9A23-669C54765FAD}" type="parTrans" cxnId="{E61FF54A-E0A3-4F42-8535-57EF556B1CFA}">
      <dgm:prSet/>
      <dgm:spPr/>
      <dgm:t>
        <a:bodyPr/>
        <a:lstStyle/>
        <a:p>
          <a:endParaRPr lang="en-GB"/>
        </a:p>
      </dgm:t>
    </dgm:pt>
    <dgm:pt modelId="{E154A482-0B01-4375-AAC3-7694517F2F1B}" type="sibTrans" cxnId="{E61FF54A-E0A3-4F42-8535-57EF556B1CFA}">
      <dgm:prSet/>
      <dgm:spPr/>
      <dgm:t>
        <a:bodyPr/>
        <a:lstStyle/>
        <a:p>
          <a:endParaRPr lang="en-GB"/>
        </a:p>
      </dgm:t>
    </dgm:pt>
    <dgm:pt modelId="{6C5A9D12-C51B-4448-961A-DD1EE8D9BC9C}">
      <dgm:prSet custT="1"/>
      <dgm:spPr/>
      <dgm:t>
        <a:bodyPr/>
        <a:lstStyle/>
        <a:p>
          <a:r>
            <a:rPr lang="ar-SA" sz="2400" dirty="0" smtClean="0"/>
            <a:t>4</a:t>
          </a:r>
          <a:endParaRPr lang="en-GB" sz="2400" dirty="0"/>
        </a:p>
      </dgm:t>
    </dgm:pt>
    <dgm:pt modelId="{22B09AB7-C9AC-40FE-B582-C73145E7DA30}" type="parTrans" cxnId="{E9D86911-A38E-469F-9795-5A8CCF485DD6}">
      <dgm:prSet/>
      <dgm:spPr/>
      <dgm:t>
        <a:bodyPr/>
        <a:lstStyle/>
        <a:p>
          <a:endParaRPr lang="en-GB"/>
        </a:p>
      </dgm:t>
    </dgm:pt>
    <dgm:pt modelId="{61DF5273-23F1-422E-9259-B23F05AEA711}" type="sibTrans" cxnId="{E9D86911-A38E-469F-9795-5A8CCF485DD6}">
      <dgm:prSet/>
      <dgm:spPr/>
      <dgm:t>
        <a:bodyPr/>
        <a:lstStyle/>
        <a:p>
          <a:endParaRPr lang="en-GB"/>
        </a:p>
      </dgm:t>
    </dgm:pt>
    <dgm:pt modelId="{A9DC82D8-D790-4FCB-8B94-D7B731928345}">
      <dgm:prSet/>
      <dgm:spPr/>
      <dgm:t>
        <a:bodyPr/>
        <a:lstStyle/>
        <a:p>
          <a:pPr rtl="1"/>
          <a:r>
            <a:rPr lang="ar-SA" dirty="0" smtClean="0"/>
            <a:t>التمييز بين أشكال جرائم الفساد.</a:t>
          </a:r>
          <a:endParaRPr lang="en-GB" dirty="0"/>
        </a:p>
      </dgm:t>
    </dgm:pt>
    <dgm:pt modelId="{6FC43CCE-39E5-47F0-852D-5C02FC89FF61}" type="parTrans" cxnId="{FFF8F6BC-6EA1-4855-958E-C1DE6AB1396C}">
      <dgm:prSet/>
      <dgm:spPr/>
      <dgm:t>
        <a:bodyPr/>
        <a:lstStyle/>
        <a:p>
          <a:endParaRPr lang="en-GB"/>
        </a:p>
      </dgm:t>
    </dgm:pt>
    <dgm:pt modelId="{BAC2EFF3-E07E-4467-9C86-68DBB307DCC3}" type="sibTrans" cxnId="{FFF8F6BC-6EA1-4855-958E-C1DE6AB1396C}">
      <dgm:prSet/>
      <dgm:spPr/>
      <dgm:t>
        <a:bodyPr/>
        <a:lstStyle/>
        <a:p>
          <a:endParaRPr lang="en-GB"/>
        </a:p>
      </dgm:t>
    </dgm:pt>
    <dgm:pt modelId="{3C1C5D32-0016-4BCC-ADAB-C2587BD42DE8}">
      <dgm:prSet custT="1"/>
      <dgm:spPr/>
      <dgm:t>
        <a:bodyPr/>
        <a:lstStyle/>
        <a:p>
          <a:r>
            <a:rPr lang="ar-SA" sz="2000" b="1" dirty="0" smtClean="0"/>
            <a:t>3</a:t>
          </a:r>
          <a:endParaRPr lang="en-GB" sz="2000" b="1" dirty="0"/>
        </a:p>
      </dgm:t>
    </dgm:pt>
    <dgm:pt modelId="{DCF7B63B-33B5-45B3-BD17-268992B1F4E7}" type="parTrans" cxnId="{BE66F14E-DC53-42F0-92E9-BC36474FD266}">
      <dgm:prSet/>
      <dgm:spPr/>
      <dgm:t>
        <a:bodyPr/>
        <a:lstStyle/>
        <a:p>
          <a:endParaRPr lang="en-GB"/>
        </a:p>
      </dgm:t>
    </dgm:pt>
    <dgm:pt modelId="{7D519101-3CAC-4AE3-8902-00F3EBBDBC59}" type="sibTrans" cxnId="{BE66F14E-DC53-42F0-92E9-BC36474FD266}">
      <dgm:prSet/>
      <dgm:spPr/>
      <dgm:t>
        <a:bodyPr/>
        <a:lstStyle/>
        <a:p>
          <a:endParaRPr lang="en-GB"/>
        </a:p>
      </dgm:t>
    </dgm:pt>
    <dgm:pt modelId="{36A565B7-B861-4760-BF95-E60A53A83365}">
      <dgm:prSet/>
      <dgm:spPr/>
      <dgm:t>
        <a:bodyPr/>
        <a:lstStyle/>
        <a:p>
          <a:pPr rtl="1"/>
          <a:r>
            <a:rPr lang="ar-SA" dirty="0" smtClean="0"/>
            <a:t>التعرف على اختصاصات هيئة مكافحة الفساد</a:t>
          </a:r>
          <a:endParaRPr lang="en-GB" dirty="0"/>
        </a:p>
      </dgm:t>
    </dgm:pt>
    <dgm:pt modelId="{591B10C0-B34C-4F08-A89C-C86EF1C39DB0}" type="parTrans" cxnId="{0B773AAA-2EE9-4228-A475-9E36C8FEA89E}">
      <dgm:prSet/>
      <dgm:spPr/>
      <dgm:t>
        <a:bodyPr/>
        <a:lstStyle/>
        <a:p>
          <a:endParaRPr lang="en-GB"/>
        </a:p>
      </dgm:t>
    </dgm:pt>
    <dgm:pt modelId="{37750BE8-A220-4549-802B-9E7CCF650D16}" type="sibTrans" cxnId="{0B773AAA-2EE9-4228-A475-9E36C8FEA89E}">
      <dgm:prSet/>
      <dgm:spPr/>
      <dgm:t>
        <a:bodyPr/>
        <a:lstStyle/>
        <a:p>
          <a:endParaRPr lang="en-GB"/>
        </a:p>
      </dgm:t>
    </dgm:pt>
    <dgm:pt modelId="{CBCB8106-C25D-4B23-B096-AC92D4B3F7DF}" type="pres">
      <dgm:prSet presAssocID="{69925B61-E249-401A-8D7F-05F94E1C1D92}" presName="linearFlow" presStyleCnt="0">
        <dgm:presLayoutVars>
          <dgm:dir val="rev"/>
          <dgm:animLvl val="lvl"/>
          <dgm:resizeHandles val="exact"/>
        </dgm:presLayoutVars>
      </dgm:prSet>
      <dgm:spPr/>
      <dgm:t>
        <a:bodyPr/>
        <a:lstStyle/>
        <a:p>
          <a:endParaRPr lang="en-US"/>
        </a:p>
      </dgm:t>
    </dgm:pt>
    <dgm:pt modelId="{52ACE796-3BDF-4334-8233-3B7F757A81D0}" type="pres">
      <dgm:prSet presAssocID="{832F0CBA-9026-4292-A917-514F0A783764}" presName="composite" presStyleCnt="0"/>
      <dgm:spPr/>
      <dgm:t>
        <a:bodyPr/>
        <a:lstStyle/>
        <a:p>
          <a:endParaRPr lang="en-GB"/>
        </a:p>
      </dgm:t>
    </dgm:pt>
    <dgm:pt modelId="{23DC848A-B03F-42B8-BD30-BD79BBDBF1D7}" type="pres">
      <dgm:prSet presAssocID="{832F0CBA-9026-4292-A917-514F0A783764}" presName="parentText" presStyleLbl="alignNode1" presStyleIdx="0" presStyleCnt="4">
        <dgm:presLayoutVars>
          <dgm:chMax val="1"/>
          <dgm:bulletEnabled val="1"/>
        </dgm:presLayoutVars>
      </dgm:prSet>
      <dgm:spPr/>
      <dgm:t>
        <a:bodyPr/>
        <a:lstStyle/>
        <a:p>
          <a:endParaRPr lang="en-US"/>
        </a:p>
      </dgm:t>
    </dgm:pt>
    <dgm:pt modelId="{6C790847-2E74-4664-84DB-394CE044F01D}" type="pres">
      <dgm:prSet presAssocID="{832F0CBA-9026-4292-A917-514F0A783764}" presName="descendantText" presStyleLbl="alignAcc1" presStyleIdx="0" presStyleCnt="4">
        <dgm:presLayoutVars>
          <dgm:bulletEnabled val="1"/>
        </dgm:presLayoutVars>
      </dgm:prSet>
      <dgm:spPr/>
      <dgm:t>
        <a:bodyPr/>
        <a:lstStyle/>
        <a:p>
          <a:endParaRPr lang="en-GB"/>
        </a:p>
      </dgm:t>
    </dgm:pt>
    <dgm:pt modelId="{A265AF51-F6FB-424C-9C13-BDEBC6F70FCF}" type="pres">
      <dgm:prSet presAssocID="{3D6A18CA-E13C-4B41-A5B6-96FC8BEBB2E7}" presName="sp" presStyleCnt="0"/>
      <dgm:spPr/>
      <dgm:t>
        <a:bodyPr/>
        <a:lstStyle/>
        <a:p>
          <a:endParaRPr lang="en-GB"/>
        </a:p>
      </dgm:t>
    </dgm:pt>
    <dgm:pt modelId="{2A838F61-D9DF-4F4C-A5BF-2A05B3DB7E32}" type="pres">
      <dgm:prSet presAssocID="{DB726B1A-FC2A-41E8-AF90-D511249454C1}" presName="composite" presStyleCnt="0"/>
      <dgm:spPr/>
      <dgm:t>
        <a:bodyPr/>
        <a:lstStyle/>
        <a:p>
          <a:endParaRPr lang="en-GB"/>
        </a:p>
      </dgm:t>
    </dgm:pt>
    <dgm:pt modelId="{1C431C81-B74F-4018-AC2A-63F5EAACBD6A}" type="pres">
      <dgm:prSet presAssocID="{DB726B1A-FC2A-41E8-AF90-D511249454C1}" presName="parentText" presStyleLbl="alignNode1" presStyleIdx="1" presStyleCnt="4">
        <dgm:presLayoutVars>
          <dgm:chMax val="1"/>
          <dgm:bulletEnabled val="1"/>
        </dgm:presLayoutVars>
      </dgm:prSet>
      <dgm:spPr/>
      <dgm:t>
        <a:bodyPr/>
        <a:lstStyle/>
        <a:p>
          <a:endParaRPr lang="en-US"/>
        </a:p>
      </dgm:t>
    </dgm:pt>
    <dgm:pt modelId="{12719201-224D-42A9-A7BA-0726D47C4067}" type="pres">
      <dgm:prSet presAssocID="{DB726B1A-FC2A-41E8-AF90-D511249454C1}" presName="descendantText" presStyleLbl="alignAcc1" presStyleIdx="1" presStyleCnt="4">
        <dgm:presLayoutVars>
          <dgm:bulletEnabled val="1"/>
        </dgm:presLayoutVars>
      </dgm:prSet>
      <dgm:spPr/>
      <dgm:t>
        <a:bodyPr/>
        <a:lstStyle/>
        <a:p>
          <a:endParaRPr lang="en-GB"/>
        </a:p>
      </dgm:t>
    </dgm:pt>
    <dgm:pt modelId="{756506EB-FBDD-4C42-9686-F62236CCA8CF}" type="pres">
      <dgm:prSet presAssocID="{639664F1-4E4E-492B-9984-07FFCE6B18FD}" presName="sp" presStyleCnt="0"/>
      <dgm:spPr/>
      <dgm:t>
        <a:bodyPr/>
        <a:lstStyle/>
        <a:p>
          <a:endParaRPr lang="en-GB"/>
        </a:p>
      </dgm:t>
    </dgm:pt>
    <dgm:pt modelId="{103C4BD1-DDBA-4BA2-8D34-6801645100D7}" type="pres">
      <dgm:prSet presAssocID="{3C1C5D32-0016-4BCC-ADAB-C2587BD42DE8}" presName="composite" presStyleCnt="0"/>
      <dgm:spPr/>
      <dgm:t>
        <a:bodyPr/>
        <a:lstStyle/>
        <a:p>
          <a:endParaRPr lang="en-GB"/>
        </a:p>
      </dgm:t>
    </dgm:pt>
    <dgm:pt modelId="{8542770F-8526-4B4E-990F-78C849AB3E54}" type="pres">
      <dgm:prSet presAssocID="{3C1C5D32-0016-4BCC-ADAB-C2587BD42DE8}" presName="parentText" presStyleLbl="alignNode1" presStyleIdx="2" presStyleCnt="4">
        <dgm:presLayoutVars>
          <dgm:chMax val="1"/>
          <dgm:bulletEnabled val="1"/>
        </dgm:presLayoutVars>
      </dgm:prSet>
      <dgm:spPr/>
      <dgm:t>
        <a:bodyPr/>
        <a:lstStyle/>
        <a:p>
          <a:endParaRPr lang="en-US"/>
        </a:p>
      </dgm:t>
    </dgm:pt>
    <dgm:pt modelId="{313E6A2A-52AA-4301-AA67-C7B5716431F3}" type="pres">
      <dgm:prSet presAssocID="{3C1C5D32-0016-4BCC-ADAB-C2587BD42DE8}" presName="descendantText" presStyleLbl="alignAcc1" presStyleIdx="2" presStyleCnt="4">
        <dgm:presLayoutVars>
          <dgm:bulletEnabled val="1"/>
        </dgm:presLayoutVars>
      </dgm:prSet>
      <dgm:spPr/>
      <dgm:t>
        <a:bodyPr/>
        <a:lstStyle/>
        <a:p>
          <a:endParaRPr lang="en-US"/>
        </a:p>
      </dgm:t>
    </dgm:pt>
    <dgm:pt modelId="{7037B849-980F-4926-BFB9-3E082328AC44}" type="pres">
      <dgm:prSet presAssocID="{7D519101-3CAC-4AE3-8902-00F3EBBDBC59}" presName="sp" presStyleCnt="0"/>
      <dgm:spPr/>
      <dgm:t>
        <a:bodyPr/>
        <a:lstStyle/>
        <a:p>
          <a:endParaRPr lang="en-GB"/>
        </a:p>
      </dgm:t>
    </dgm:pt>
    <dgm:pt modelId="{EACFAB07-8666-455C-9C82-7CF87FCCCB25}" type="pres">
      <dgm:prSet presAssocID="{6C5A9D12-C51B-4448-961A-DD1EE8D9BC9C}" presName="composite" presStyleCnt="0"/>
      <dgm:spPr/>
      <dgm:t>
        <a:bodyPr/>
        <a:lstStyle/>
        <a:p>
          <a:endParaRPr lang="en-GB"/>
        </a:p>
      </dgm:t>
    </dgm:pt>
    <dgm:pt modelId="{FE189661-1F31-40B7-9C96-907B3915224D}" type="pres">
      <dgm:prSet presAssocID="{6C5A9D12-C51B-4448-961A-DD1EE8D9BC9C}" presName="parentText" presStyleLbl="alignNode1" presStyleIdx="3" presStyleCnt="4">
        <dgm:presLayoutVars>
          <dgm:chMax val="1"/>
          <dgm:bulletEnabled val="1"/>
        </dgm:presLayoutVars>
      </dgm:prSet>
      <dgm:spPr/>
      <dgm:t>
        <a:bodyPr/>
        <a:lstStyle/>
        <a:p>
          <a:endParaRPr lang="en-US"/>
        </a:p>
      </dgm:t>
    </dgm:pt>
    <dgm:pt modelId="{C55BFC75-C44B-42D5-887F-4777E8636FA5}" type="pres">
      <dgm:prSet presAssocID="{6C5A9D12-C51B-4448-961A-DD1EE8D9BC9C}" presName="descendantText" presStyleLbl="alignAcc1" presStyleIdx="3" presStyleCnt="4">
        <dgm:presLayoutVars>
          <dgm:bulletEnabled val="1"/>
        </dgm:presLayoutVars>
      </dgm:prSet>
      <dgm:spPr/>
      <dgm:t>
        <a:bodyPr/>
        <a:lstStyle/>
        <a:p>
          <a:endParaRPr lang="en-US"/>
        </a:p>
      </dgm:t>
    </dgm:pt>
  </dgm:ptLst>
  <dgm:cxnLst>
    <dgm:cxn modelId="{525832EC-5EED-4647-8479-C75910EDA62A}" srcId="{69925B61-E249-401A-8D7F-05F94E1C1D92}" destId="{832F0CBA-9026-4292-A917-514F0A783764}" srcOrd="0" destOrd="0" parTransId="{450D7789-CC89-41CB-B7AF-0056F7E93009}" sibTransId="{3D6A18CA-E13C-4B41-A5B6-96FC8BEBB2E7}"/>
    <dgm:cxn modelId="{5B76932A-9257-4AA7-BB6B-CD846CF377A6}" type="presOf" srcId="{36A565B7-B861-4760-BF95-E60A53A83365}" destId="{313E6A2A-52AA-4301-AA67-C7B5716431F3}" srcOrd="0" destOrd="0" presId="urn:microsoft.com/office/officeart/2005/8/layout/chevron2"/>
    <dgm:cxn modelId="{E9D86911-A38E-469F-9795-5A8CCF485DD6}" srcId="{69925B61-E249-401A-8D7F-05F94E1C1D92}" destId="{6C5A9D12-C51B-4448-961A-DD1EE8D9BC9C}" srcOrd="3" destOrd="0" parTransId="{22B09AB7-C9AC-40FE-B582-C73145E7DA30}" sibTransId="{61DF5273-23F1-422E-9259-B23F05AEA711}"/>
    <dgm:cxn modelId="{0B773AAA-2EE9-4228-A475-9E36C8FEA89E}" srcId="{3C1C5D32-0016-4BCC-ADAB-C2587BD42DE8}" destId="{36A565B7-B861-4760-BF95-E60A53A83365}" srcOrd="0" destOrd="0" parTransId="{591B10C0-B34C-4F08-A89C-C86EF1C39DB0}" sibTransId="{37750BE8-A220-4549-802B-9E7CCF650D16}"/>
    <dgm:cxn modelId="{CA2074E3-3F8E-47A0-9806-2976C7C97235}" type="presOf" srcId="{DB726B1A-FC2A-41E8-AF90-D511249454C1}" destId="{1C431C81-B74F-4018-AC2A-63F5EAACBD6A}" srcOrd="0" destOrd="0" presId="urn:microsoft.com/office/officeart/2005/8/layout/chevron2"/>
    <dgm:cxn modelId="{0916B134-598A-46A1-B30D-6AFCC755407B}" type="presOf" srcId="{6C5A9D12-C51B-4448-961A-DD1EE8D9BC9C}" destId="{FE189661-1F31-40B7-9C96-907B3915224D}" srcOrd="0" destOrd="0" presId="urn:microsoft.com/office/officeart/2005/8/layout/chevron2"/>
    <dgm:cxn modelId="{04FE85C9-9DC1-4807-AB8A-B88E1F29F886}" type="presOf" srcId="{69925B61-E249-401A-8D7F-05F94E1C1D92}" destId="{CBCB8106-C25D-4B23-B096-AC92D4B3F7DF}" srcOrd="0" destOrd="0" presId="urn:microsoft.com/office/officeart/2005/8/layout/chevron2"/>
    <dgm:cxn modelId="{E61FF54A-E0A3-4F42-8535-57EF556B1CFA}" srcId="{DB726B1A-FC2A-41E8-AF90-D511249454C1}" destId="{5BF440C9-6044-46A2-A9F7-06E3A467FE86}" srcOrd="0" destOrd="0" parTransId="{D381583B-DF27-4728-9A23-669C54765FAD}" sibTransId="{E154A482-0B01-4375-AAC3-7694517F2F1B}"/>
    <dgm:cxn modelId="{C4D5C792-4C5E-4AFF-8AD6-E8266F93C3AA}" srcId="{69925B61-E249-401A-8D7F-05F94E1C1D92}" destId="{DB726B1A-FC2A-41E8-AF90-D511249454C1}" srcOrd="1" destOrd="0" parTransId="{AD74B44E-AA18-4496-BBD9-886F55AAC658}" sibTransId="{639664F1-4E4E-492B-9984-07FFCE6B18FD}"/>
    <dgm:cxn modelId="{1BBEC62D-E435-49A4-8740-B5CA8A980B0A}" type="presOf" srcId="{5BF440C9-6044-46A2-A9F7-06E3A467FE86}" destId="{12719201-224D-42A9-A7BA-0726D47C4067}" srcOrd="0" destOrd="0" presId="urn:microsoft.com/office/officeart/2005/8/layout/chevron2"/>
    <dgm:cxn modelId="{FFF8F6BC-6EA1-4855-958E-C1DE6AB1396C}" srcId="{6C5A9D12-C51B-4448-961A-DD1EE8D9BC9C}" destId="{A9DC82D8-D790-4FCB-8B94-D7B731928345}" srcOrd="0" destOrd="0" parTransId="{6FC43CCE-39E5-47F0-852D-5C02FC89FF61}" sibTransId="{BAC2EFF3-E07E-4467-9C86-68DBB307DCC3}"/>
    <dgm:cxn modelId="{56FCD55A-9477-48D1-A3CB-3013AD3DE006}" type="presOf" srcId="{A9DC82D8-D790-4FCB-8B94-D7B731928345}" destId="{C55BFC75-C44B-42D5-887F-4777E8636FA5}" srcOrd="0" destOrd="0" presId="urn:microsoft.com/office/officeart/2005/8/layout/chevron2"/>
    <dgm:cxn modelId="{669FDAD8-4944-4AA9-A9A1-666B8BBE240E}" type="presOf" srcId="{0D5D4382-9C00-4F4D-8756-F36AE54A75B8}" destId="{6C790847-2E74-4664-84DB-394CE044F01D}" srcOrd="0" destOrd="0" presId="urn:microsoft.com/office/officeart/2005/8/layout/chevron2"/>
    <dgm:cxn modelId="{BE66F14E-DC53-42F0-92E9-BC36474FD266}" srcId="{69925B61-E249-401A-8D7F-05F94E1C1D92}" destId="{3C1C5D32-0016-4BCC-ADAB-C2587BD42DE8}" srcOrd="2" destOrd="0" parTransId="{DCF7B63B-33B5-45B3-BD17-268992B1F4E7}" sibTransId="{7D519101-3CAC-4AE3-8902-00F3EBBDBC59}"/>
    <dgm:cxn modelId="{EA9709CB-9543-4F79-8C5B-03961EF12C4F}" type="presOf" srcId="{832F0CBA-9026-4292-A917-514F0A783764}" destId="{23DC848A-B03F-42B8-BD30-BD79BBDBF1D7}" srcOrd="0" destOrd="0" presId="urn:microsoft.com/office/officeart/2005/8/layout/chevron2"/>
    <dgm:cxn modelId="{C22BF7E8-6025-4010-969D-B6D26B2BA732}" srcId="{832F0CBA-9026-4292-A917-514F0A783764}" destId="{0D5D4382-9C00-4F4D-8756-F36AE54A75B8}" srcOrd="0" destOrd="0" parTransId="{EBBC9480-FFD4-4395-94DB-0AD4A475814A}" sibTransId="{8BC38511-C696-4CA9-98E9-4B89780AAFED}"/>
    <dgm:cxn modelId="{EF6D1002-FC29-4EC0-9A2B-183DD06B3A08}" type="presOf" srcId="{3C1C5D32-0016-4BCC-ADAB-C2587BD42DE8}" destId="{8542770F-8526-4B4E-990F-78C849AB3E54}" srcOrd="0" destOrd="0" presId="urn:microsoft.com/office/officeart/2005/8/layout/chevron2"/>
    <dgm:cxn modelId="{48F74DDF-339B-41C6-A846-A6F7B0859C90}" type="presParOf" srcId="{CBCB8106-C25D-4B23-B096-AC92D4B3F7DF}" destId="{52ACE796-3BDF-4334-8233-3B7F757A81D0}" srcOrd="0" destOrd="0" presId="urn:microsoft.com/office/officeart/2005/8/layout/chevron2"/>
    <dgm:cxn modelId="{7D3E2D0F-3362-41CD-A80B-6CF7A5B01604}" type="presParOf" srcId="{52ACE796-3BDF-4334-8233-3B7F757A81D0}" destId="{23DC848A-B03F-42B8-BD30-BD79BBDBF1D7}" srcOrd="0" destOrd="0" presId="urn:microsoft.com/office/officeart/2005/8/layout/chevron2"/>
    <dgm:cxn modelId="{09A382A6-275A-409A-8491-E9CF9CB6852D}" type="presParOf" srcId="{52ACE796-3BDF-4334-8233-3B7F757A81D0}" destId="{6C790847-2E74-4664-84DB-394CE044F01D}" srcOrd="1" destOrd="0" presId="urn:microsoft.com/office/officeart/2005/8/layout/chevron2"/>
    <dgm:cxn modelId="{3A996911-630A-4A08-8562-EFA3A5DF360A}" type="presParOf" srcId="{CBCB8106-C25D-4B23-B096-AC92D4B3F7DF}" destId="{A265AF51-F6FB-424C-9C13-BDEBC6F70FCF}" srcOrd="1" destOrd="0" presId="urn:microsoft.com/office/officeart/2005/8/layout/chevron2"/>
    <dgm:cxn modelId="{98E764BD-7512-4B8C-A70B-410EB730DE5D}" type="presParOf" srcId="{CBCB8106-C25D-4B23-B096-AC92D4B3F7DF}" destId="{2A838F61-D9DF-4F4C-A5BF-2A05B3DB7E32}" srcOrd="2" destOrd="0" presId="urn:microsoft.com/office/officeart/2005/8/layout/chevron2"/>
    <dgm:cxn modelId="{CF3C57F6-7139-487F-AA28-3AC0BAD9E5BC}" type="presParOf" srcId="{2A838F61-D9DF-4F4C-A5BF-2A05B3DB7E32}" destId="{1C431C81-B74F-4018-AC2A-63F5EAACBD6A}" srcOrd="0" destOrd="0" presId="urn:microsoft.com/office/officeart/2005/8/layout/chevron2"/>
    <dgm:cxn modelId="{EB2FFEE3-17DC-4DAF-BDAF-A13F8DD1740E}" type="presParOf" srcId="{2A838F61-D9DF-4F4C-A5BF-2A05B3DB7E32}" destId="{12719201-224D-42A9-A7BA-0726D47C4067}" srcOrd="1" destOrd="0" presId="urn:microsoft.com/office/officeart/2005/8/layout/chevron2"/>
    <dgm:cxn modelId="{692A788D-925B-4770-AE5C-14129F41DD64}" type="presParOf" srcId="{CBCB8106-C25D-4B23-B096-AC92D4B3F7DF}" destId="{756506EB-FBDD-4C42-9686-F62236CCA8CF}" srcOrd="3" destOrd="0" presId="urn:microsoft.com/office/officeart/2005/8/layout/chevron2"/>
    <dgm:cxn modelId="{EF3D7D0F-4F06-4C07-A288-788514A9836F}" type="presParOf" srcId="{CBCB8106-C25D-4B23-B096-AC92D4B3F7DF}" destId="{103C4BD1-DDBA-4BA2-8D34-6801645100D7}" srcOrd="4" destOrd="0" presId="urn:microsoft.com/office/officeart/2005/8/layout/chevron2"/>
    <dgm:cxn modelId="{C1AB941E-46CC-4A49-91D5-9C459222CC44}" type="presParOf" srcId="{103C4BD1-DDBA-4BA2-8D34-6801645100D7}" destId="{8542770F-8526-4B4E-990F-78C849AB3E54}" srcOrd="0" destOrd="0" presId="urn:microsoft.com/office/officeart/2005/8/layout/chevron2"/>
    <dgm:cxn modelId="{AE9FE506-969F-4376-A87B-00B6C5282CAE}" type="presParOf" srcId="{103C4BD1-DDBA-4BA2-8D34-6801645100D7}" destId="{313E6A2A-52AA-4301-AA67-C7B5716431F3}" srcOrd="1" destOrd="0" presId="urn:microsoft.com/office/officeart/2005/8/layout/chevron2"/>
    <dgm:cxn modelId="{313A6A3E-76B2-40D1-ADE0-D8F9C3C81A2F}" type="presParOf" srcId="{CBCB8106-C25D-4B23-B096-AC92D4B3F7DF}" destId="{7037B849-980F-4926-BFB9-3E082328AC44}" srcOrd="5" destOrd="0" presId="urn:microsoft.com/office/officeart/2005/8/layout/chevron2"/>
    <dgm:cxn modelId="{789BC1C4-DAE8-4955-906B-58673A4D8C1D}" type="presParOf" srcId="{CBCB8106-C25D-4B23-B096-AC92D4B3F7DF}" destId="{EACFAB07-8666-455C-9C82-7CF87FCCCB25}" srcOrd="6" destOrd="0" presId="urn:microsoft.com/office/officeart/2005/8/layout/chevron2"/>
    <dgm:cxn modelId="{8B5C0E08-EEC5-40E9-AD4D-E8607DB9552F}" type="presParOf" srcId="{EACFAB07-8666-455C-9C82-7CF87FCCCB25}" destId="{FE189661-1F31-40B7-9C96-907B3915224D}" srcOrd="0" destOrd="0" presId="urn:microsoft.com/office/officeart/2005/8/layout/chevron2"/>
    <dgm:cxn modelId="{0AD8F465-00EA-4348-B64A-23F5DEEEC808}" type="presParOf" srcId="{EACFAB07-8666-455C-9C82-7CF87FCCCB25}" destId="{C55BFC75-C44B-42D5-887F-4777E8636FA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DC848A-B03F-42B8-BD30-BD79BBDBF1D7}">
      <dsp:nvSpPr>
        <dsp:cNvPr id="0" name=""/>
        <dsp:cNvSpPr/>
      </dsp:nvSpPr>
      <dsp:spPr>
        <a:xfrm rot="5400000">
          <a:off x="4601204" y="150602"/>
          <a:ext cx="990980" cy="693686"/>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ar-SA" sz="2000" b="1" kern="1200" dirty="0" smtClean="0"/>
            <a:t>1</a:t>
          </a:r>
          <a:endParaRPr lang="en-GB" sz="2000" b="1" kern="1200" dirty="0"/>
        </a:p>
      </dsp:txBody>
      <dsp:txXfrm rot="-5400000">
        <a:off x="4749851" y="348798"/>
        <a:ext cx="693686" cy="297294"/>
      </dsp:txXfrm>
    </dsp:sp>
    <dsp:sp modelId="{6C790847-2E74-4664-84DB-394CE044F01D}">
      <dsp:nvSpPr>
        <dsp:cNvPr id="0" name=""/>
        <dsp:cNvSpPr/>
      </dsp:nvSpPr>
      <dsp:spPr>
        <a:xfrm rot="16200000">
          <a:off x="2052687" y="-2050732"/>
          <a:ext cx="644475" cy="4749851"/>
        </a:xfrm>
        <a:prstGeom prst="round2Same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605" tIns="14605" rIns="163576" bIns="14605" numCol="1" spcCol="1270" anchor="ctr" anchorCtr="0">
          <a:noAutofit/>
        </a:bodyPr>
        <a:lstStyle/>
        <a:p>
          <a:pPr marL="228600" lvl="1" indent="-228600" algn="r" defTabSz="1022350" rtl="1">
            <a:lnSpc>
              <a:spcPct val="90000"/>
            </a:lnSpc>
            <a:spcBef>
              <a:spcPct val="0"/>
            </a:spcBef>
            <a:spcAft>
              <a:spcPct val="15000"/>
            </a:spcAft>
            <a:buChar char="••"/>
          </a:pPr>
          <a:r>
            <a:rPr lang="ar-SA" sz="2300" kern="1200" dirty="0" smtClean="0"/>
            <a:t>التعرف على مفهوم الفساد</a:t>
          </a:r>
          <a:endParaRPr lang="en-GB" sz="2300" kern="1200" dirty="0"/>
        </a:p>
      </dsp:txBody>
      <dsp:txXfrm rot="5400000">
        <a:off x="31461" y="33416"/>
        <a:ext cx="4718390" cy="581553"/>
      </dsp:txXfrm>
    </dsp:sp>
    <dsp:sp modelId="{1C431C81-B74F-4018-AC2A-63F5EAACBD6A}">
      <dsp:nvSpPr>
        <dsp:cNvPr id="0" name=""/>
        <dsp:cNvSpPr/>
      </dsp:nvSpPr>
      <dsp:spPr>
        <a:xfrm rot="5400000">
          <a:off x="4601204" y="990547"/>
          <a:ext cx="990980" cy="693686"/>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ar-SA" sz="2000" b="1" kern="1200" dirty="0" smtClean="0"/>
            <a:t>2</a:t>
          </a:r>
          <a:endParaRPr lang="en-GB" sz="2000" b="1" kern="1200" dirty="0"/>
        </a:p>
      </dsp:txBody>
      <dsp:txXfrm rot="-5400000">
        <a:off x="4749851" y="1188743"/>
        <a:ext cx="693686" cy="297294"/>
      </dsp:txXfrm>
    </dsp:sp>
    <dsp:sp modelId="{12719201-224D-42A9-A7BA-0726D47C4067}">
      <dsp:nvSpPr>
        <dsp:cNvPr id="0" name=""/>
        <dsp:cNvSpPr/>
      </dsp:nvSpPr>
      <dsp:spPr>
        <a:xfrm rot="16200000">
          <a:off x="2052857" y="-1210956"/>
          <a:ext cx="644137" cy="4749851"/>
        </a:xfrm>
        <a:prstGeom prst="round2Same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605" tIns="14605" rIns="163576" bIns="14605" numCol="1" spcCol="1270" anchor="ctr" anchorCtr="0">
          <a:noAutofit/>
        </a:bodyPr>
        <a:lstStyle/>
        <a:p>
          <a:pPr marL="228600" lvl="1" indent="-228600" algn="r" defTabSz="1022350" rtl="1">
            <a:lnSpc>
              <a:spcPct val="90000"/>
            </a:lnSpc>
            <a:spcBef>
              <a:spcPct val="0"/>
            </a:spcBef>
            <a:spcAft>
              <a:spcPct val="15000"/>
            </a:spcAft>
            <a:buChar char="••"/>
          </a:pPr>
          <a:r>
            <a:rPr lang="ar-SA" sz="2300" kern="1200" dirty="0" smtClean="0"/>
            <a:t>تحديد </a:t>
          </a:r>
          <a:r>
            <a:rPr lang="ar-SA" sz="2300" kern="1200" dirty="0" smtClean="0">
              <a:solidFill>
                <a:schemeClr val="tx1"/>
              </a:solidFill>
              <a:latin typeface="Simplified Arabic" panose="02020603050405020304" pitchFamily="18" charset="-78"/>
              <a:cs typeface="Simplified Arabic" panose="02020603050405020304" pitchFamily="18" charset="-78"/>
            </a:rPr>
            <a:t>المنظومة القانونية لمكافحة الفساد</a:t>
          </a:r>
          <a:r>
            <a:rPr lang="en-GB" sz="2300" kern="1200" dirty="0" smtClean="0">
              <a:latin typeface="Simplified Arabic"/>
              <a:ea typeface="Malgun Gothic" panose="020B0503020000020004" pitchFamily="34" charset="-127"/>
              <a:cs typeface="Arial" panose="020B0604020202020204" pitchFamily="34" charset="0"/>
            </a:rPr>
            <a:t>.</a:t>
          </a:r>
          <a:endParaRPr lang="en-GB" sz="2300" kern="1200" dirty="0"/>
        </a:p>
      </dsp:txBody>
      <dsp:txXfrm rot="5400000">
        <a:off x="31444" y="873345"/>
        <a:ext cx="4718407" cy="581249"/>
      </dsp:txXfrm>
    </dsp:sp>
    <dsp:sp modelId="{8542770F-8526-4B4E-990F-78C849AB3E54}">
      <dsp:nvSpPr>
        <dsp:cNvPr id="0" name=""/>
        <dsp:cNvSpPr/>
      </dsp:nvSpPr>
      <dsp:spPr>
        <a:xfrm rot="5400000">
          <a:off x="4601204" y="1830492"/>
          <a:ext cx="990980" cy="693686"/>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ar-SA" sz="2000" b="1" kern="1200" dirty="0" smtClean="0"/>
            <a:t>3</a:t>
          </a:r>
          <a:endParaRPr lang="en-GB" sz="2000" b="1" kern="1200" dirty="0"/>
        </a:p>
      </dsp:txBody>
      <dsp:txXfrm rot="-5400000">
        <a:off x="4749851" y="2028688"/>
        <a:ext cx="693686" cy="297294"/>
      </dsp:txXfrm>
    </dsp:sp>
    <dsp:sp modelId="{313E6A2A-52AA-4301-AA67-C7B5716431F3}">
      <dsp:nvSpPr>
        <dsp:cNvPr id="0" name=""/>
        <dsp:cNvSpPr/>
      </dsp:nvSpPr>
      <dsp:spPr>
        <a:xfrm rot="16200000">
          <a:off x="2052857" y="-371012"/>
          <a:ext cx="644137" cy="4749851"/>
        </a:xfrm>
        <a:prstGeom prst="round2Same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605" tIns="14605" rIns="163576" bIns="14605" numCol="1" spcCol="1270" anchor="ctr" anchorCtr="0">
          <a:noAutofit/>
        </a:bodyPr>
        <a:lstStyle/>
        <a:p>
          <a:pPr marL="228600" lvl="1" indent="-228600" algn="r" defTabSz="1022350" rtl="1">
            <a:lnSpc>
              <a:spcPct val="90000"/>
            </a:lnSpc>
            <a:spcBef>
              <a:spcPct val="0"/>
            </a:spcBef>
            <a:spcAft>
              <a:spcPct val="15000"/>
            </a:spcAft>
            <a:buChar char="••"/>
          </a:pPr>
          <a:r>
            <a:rPr lang="ar-SA" sz="2300" kern="1200" dirty="0" smtClean="0"/>
            <a:t>التعرف على اختصاصات هيئة مكافحة الفساد</a:t>
          </a:r>
          <a:endParaRPr lang="en-GB" sz="2300" kern="1200" dirty="0"/>
        </a:p>
      </dsp:txBody>
      <dsp:txXfrm rot="5400000">
        <a:off x="31444" y="1713289"/>
        <a:ext cx="4718407" cy="581249"/>
      </dsp:txXfrm>
    </dsp:sp>
    <dsp:sp modelId="{FE189661-1F31-40B7-9C96-907B3915224D}">
      <dsp:nvSpPr>
        <dsp:cNvPr id="0" name=""/>
        <dsp:cNvSpPr/>
      </dsp:nvSpPr>
      <dsp:spPr>
        <a:xfrm rot="5400000">
          <a:off x="4601204" y="2670437"/>
          <a:ext cx="990980" cy="693686"/>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ar-SA" sz="2400" kern="1200" dirty="0" smtClean="0"/>
            <a:t>4</a:t>
          </a:r>
          <a:endParaRPr lang="en-GB" sz="2400" kern="1200" dirty="0"/>
        </a:p>
      </dsp:txBody>
      <dsp:txXfrm rot="-5400000">
        <a:off x="4749851" y="2868633"/>
        <a:ext cx="693686" cy="297294"/>
      </dsp:txXfrm>
    </dsp:sp>
    <dsp:sp modelId="{C55BFC75-C44B-42D5-887F-4777E8636FA5}">
      <dsp:nvSpPr>
        <dsp:cNvPr id="0" name=""/>
        <dsp:cNvSpPr/>
      </dsp:nvSpPr>
      <dsp:spPr>
        <a:xfrm rot="16200000">
          <a:off x="2052857" y="468932"/>
          <a:ext cx="644137" cy="4749851"/>
        </a:xfrm>
        <a:prstGeom prst="round2Same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605" tIns="14605" rIns="163576" bIns="14605" numCol="1" spcCol="1270" anchor="ctr" anchorCtr="0">
          <a:noAutofit/>
        </a:bodyPr>
        <a:lstStyle/>
        <a:p>
          <a:pPr marL="228600" lvl="1" indent="-228600" algn="r" defTabSz="1022350" rtl="1">
            <a:lnSpc>
              <a:spcPct val="90000"/>
            </a:lnSpc>
            <a:spcBef>
              <a:spcPct val="0"/>
            </a:spcBef>
            <a:spcAft>
              <a:spcPct val="15000"/>
            </a:spcAft>
            <a:buChar char="••"/>
          </a:pPr>
          <a:r>
            <a:rPr lang="ar-SA" sz="2300" kern="1200" dirty="0" smtClean="0"/>
            <a:t>التمييز بين أشكال جرائم الفساد.</a:t>
          </a:r>
          <a:endParaRPr lang="en-GB" sz="2300" kern="1200" dirty="0"/>
        </a:p>
      </dsp:txBody>
      <dsp:txXfrm rot="5400000">
        <a:off x="31444" y="2553233"/>
        <a:ext cx="4718407" cy="5812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773CFD-E869-4FDF-B98A-6992D7AF16A8}">
      <dsp:nvSpPr>
        <dsp:cNvPr id="0" name=""/>
        <dsp:cNvSpPr/>
      </dsp:nvSpPr>
      <dsp:spPr>
        <a:xfrm rot="5400000">
          <a:off x="9348536" y="142874"/>
          <a:ext cx="933916" cy="653741"/>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SA" sz="2400" b="1" u="none" kern="1200" dirty="0" smtClean="0"/>
            <a:t>أولاً</a:t>
          </a:r>
          <a:endParaRPr lang="en-GB" sz="3200" b="1" u="none" kern="1200" dirty="0"/>
        </a:p>
      </dsp:txBody>
      <dsp:txXfrm rot="-5400000">
        <a:off x="9488624" y="329658"/>
        <a:ext cx="653741" cy="280175"/>
      </dsp:txXfrm>
    </dsp:sp>
    <dsp:sp modelId="{CEA56552-2F6B-4631-B665-AD76AAB706EF}">
      <dsp:nvSpPr>
        <dsp:cNvPr id="0" name=""/>
        <dsp:cNvSpPr/>
      </dsp:nvSpPr>
      <dsp:spPr>
        <a:xfrm rot="16200000">
          <a:off x="4440629" y="-4437842"/>
          <a:ext cx="607365" cy="9488624"/>
        </a:xfrm>
        <a:prstGeom prst="round2Same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970" tIns="13970" rIns="156464" bIns="13970" numCol="1" spcCol="1270" anchor="ctr" anchorCtr="0">
          <a:noAutofit/>
        </a:bodyPr>
        <a:lstStyle/>
        <a:p>
          <a:pPr marL="228600" lvl="1" indent="-228600" algn="r" defTabSz="977900" rtl="1">
            <a:lnSpc>
              <a:spcPct val="90000"/>
            </a:lnSpc>
            <a:spcBef>
              <a:spcPct val="0"/>
            </a:spcBef>
            <a:spcAft>
              <a:spcPct val="15000"/>
            </a:spcAft>
            <a:buChar char="••"/>
          </a:pPr>
          <a:r>
            <a:rPr lang="ar-SA" sz="2200" kern="1200" dirty="0" smtClean="0">
              <a:latin typeface="SimHei" panose="02010609060101010101" pitchFamily="49" charset="-122"/>
              <a:ea typeface="SimHei" panose="02010609060101010101" pitchFamily="49" charset="-122"/>
              <a:cs typeface="Simplified Arabic" panose="02020603050405020304" pitchFamily="18" charset="-78"/>
            </a:rPr>
            <a:t>تتمتع بالشخصية الاعتبارية.</a:t>
          </a:r>
          <a:endParaRPr lang="en-GB" sz="2200" b="0" u="none" kern="1200" dirty="0"/>
        </a:p>
      </dsp:txBody>
      <dsp:txXfrm rot="5400000">
        <a:off x="29649" y="32436"/>
        <a:ext cx="9458975" cy="548067"/>
      </dsp:txXfrm>
    </dsp:sp>
    <dsp:sp modelId="{2D6A7D34-C341-4F02-8B44-3843997E5052}">
      <dsp:nvSpPr>
        <dsp:cNvPr id="0" name=""/>
        <dsp:cNvSpPr/>
      </dsp:nvSpPr>
      <dsp:spPr>
        <a:xfrm rot="5400000">
          <a:off x="9348536" y="957634"/>
          <a:ext cx="933916" cy="653741"/>
        </a:xfrm>
        <a:prstGeom prst="chevron">
          <a:avLst/>
        </a:prstGeom>
        <a:gradFill rotWithShape="0">
          <a:gsLst>
            <a:gs pos="0">
              <a:schemeClr val="accent3">
                <a:hueOff val="677650"/>
                <a:satOff val="25000"/>
                <a:lumOff val="-3676"/>
                <a:alphaOff val="0"/>
                <a:satMod val="103000"/>
                <a:lumMod val="102000"/>
                <a:tint val="94000"/>
              </a:schemeClr>
            </a:gs>
            <a:gs pos="50000">
              <a:schemeClr val="accent3">
                <a:hueOff val="677650"/>
                <a:satOff val="25000"/>
                <a:lumOff val="-3676"/>
                <a:alphaOff val="0"/>
                <a:satMod val="110000"/>
                <a:lumMod val="100000"/>
                <a:shade val="100000"/>
              </a:schemeClr>
            </a:gs>
            <a:gs pos="100000">
              <a:schemeClr val="accent3">
                <a:hueOff val="677650"/>
                <a:satOff val="25000"/>
                <a:lumOff val="-367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SA" sz="2400" b="1" u="none" kern="1200" dirty="0" smtClean="0"/>
            <a:t>ثانياً</a:t>
          </a:r>
          <a:endParaRPr lang="en-GB" sz="3200" b="1" u="none" kern="1200" dirty="0"/>
        </a:p>
      </dsp:txBody>
      <dsp:txXfrm rot="-5400000">
        <a:off x="9488624" y="1144418"/>
        <a:ext cx="653741" cy="280175"/>
      </dsp:txXfrm>
    </dsp:sp>
    <dsp:sp modelId="{A7C14D2E-8274-45BC-B433-5D55E42BFE2B}">
      <dsp:nvSpPr>
        <dsp:cNvPr id="0" name=""/>
        <dsp:cNvSpPr/>
      </dsp:nvSpPr>
      <dsp:spPr>
        <a:xfrm rot="16200000">
          <a:off x="4440789" y="-3623241"/>
          <a:ext cx="607045" cy="9488624"/>
        </a:xfrm>
        <a:prstGeom prst="round2SameRect">
          <a:avLst/>
        </a:prstGeom>
        <a:solidFill>
          <a:schemeClr val="lt1">
            <a:alpha val="90000"/>
            <a:hueOff val="0"/>
            <a:satOff val="0"/>
            <a:lumOff val="0"/>
            <a:alphaOff val="0"/>
          </a:schemeClr>
        </a:solidFill>
        <a:ln w="6350" cap="flat" cmpd="sng" algn="ctr">
          <a:solidFill>
            <a:schemeClr val="accent3">
              <a:hueOff val="677650"/>
              <a:satOff val="25000"/>
              <a:lumOff val="-3676"/>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970" tIns="13970" rIns="156464" bIns="13970" numCol="1" spcCol="1270" anchor="ctr" anchorCtr="0">
          <a:noAutofit/>
        </a:bodyPr>
        <a:lstStyle/>
        <a:p>
          <a:pPr marL="228600" lvl="1" indent="-228600" algn="r" defTabSz="977900" rtl="1">
            <a:lnSpc>
              <a:spcPct val="90000"/>
            </a:lnSpc>
            <a:spcBef>
              <a:spcPct val="0"/>
            </a:spcBef>
            <a:spcAft>
              <a:spcPct val="15000"/>
            </a:spcAft>
            <a:buChar char="••"/>
          </a:pPr>
          <a:r>
            <a:rPr lang="ar-SA" sz="2200" kern="1200" dirty="0" smtClean="0">
              <a:latin typeface="Simplified Arabic" panose="02020603050405020304" pitchFamily="18" charset="-78"/>
              <a:cs typeface="Simplified Arabic" panose="02020603050405020304" pitchFamily="18" charset="-78"/>
            </a:rPr>
            <a:t>تتمتع بالاستقلال المالي و الإداري</a:t>
          </a:r>
          <a:endParaRPr lang="en-GB" sz="2200" b="0" u="none" kern="1200" dirty="0"/>
        </a:p>
      </dsp:txBody>
      <dsp:txXfrm rot="5400000">
        <a:off x="29633" y="847181"/>
        <a:ext cx="9458991" cy="547779"/>
      </dsp:txXfrm>
    </dsp:sp>
    <dsp:sp modelId="{C1449ADD-D396-4F13-AC43-01A63917B0A7}">
      <dsp:nvSpPr>
        <dsp:cNvPr id="0" name=""/>
        <dsp:cNvSpPr/>
      </dsp:nvSpPr>
      <dsp:spPr>
        <a:xfrm rot="5400000">
          <a:off x="9348536" y="1772395"/>
          <a:ext cx="933916" cy="653741"/>
        </a:xfrm>
        <a:prstGeom prst="chevron">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SA" sz="2400" b="1" u="none" kern="1200" dirty="0" smtClean="0"/>
            <a:t>ثالثاً</a:t>
          </a:r>
          <a:endParaRPr lang="en-GB" sz="3200" b="1" u="none" kern="1200" dirty="0"/>
        </a:p>
      </dsp:txBody>
      <dsp:txXfrm rot="-5400000">
        <a:off x="9488624" y="1959179"/>
        <a:ext cx="653741" cy="280175"/>
      </dsp:txXfrm>
    </dsp:sp>
    <dsp:sp modelId="{22F18875-1EF5-4663-8F83-8ECF6496C6BD}">
      <dsp:nvSpPr>
        <dsp:cNvPr id="0" name=""/>
        <dsp:cNvSpPr/>
      </dsp:nvSpPr>
      <dsp:spPr>
        <a:xfrm rot="16200000">
          <a:off x="4440789" y="-2808481"/>
          <a:ext cx="607045" cy="9488624"/>
        </a:xfrm>
        <a:prstGeom prst="round2SameRect">
          <a:avLst/>
        </a:prstGeom>
        <a:solidFill>
          <a:schemeClr val="lt1">
            <a:alpha val="90000"/>
            <a:hueOff val="0"/>
            <a:satOff val="0"/>
            <a:lumOff val="0"/>
            <a:alphaOff val="0"/>
          </a:schemeClr>
        </a:solidFill>
        <a:ln w="6350" cap="flat" cmpd="sng" algn="ctr">
          <a:solidFill>
            <a:schemeClr val="accent3">
              <a:hueOff val="1355300"/>
              <a:satOff val="50000"/>
              <a:lumOff val="-7353"/>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970" tIns="13970" rIns="156464" bIns="13970" numCol="1" spcCol="1270" anchor="ctr" anchorCtr="0">
          <a:noAutofit/>
        </a:bodyPr>
        <a:lstStyle/>
        <a:p>
          <a:pPr marL="228600" lvl="1" indent="-228600" algn="r" defTabSz="977900" rtl="1">
            <a:lnSpc>
              <a:spcPct val="90000"/>
            </a:lnSpc>
            <a:spcBef>
              <a:spcPct val="0"/>
            </a:spcBef>
            <a:spcAft>
              <a:spcPct val="15000"/>
            </a:spcAft>
            <a:buChar char="••"/>
          </a:pPr>
          <a:r>
            <a:rPr lang="ar-SA" sz="2200" kern="1200" dirty="0" smtClean="0">
              <a:latin typeface="Simplified Arabic" panose="02020603050405020304" pitchFamily="18" charset="-78"/>
              <a:cs typeface="Simplified Arabic" panose="02020603050405020304" pitchFamily="18" charset="-78"/>
            </a:rPr>
            <a:t>موظفيها يخضعون لنظام خاص صادر عن مجلس الوزراء</a:t>
          </a:r>
          <a:endParaRPr lang="en-GB" sz="2200" b="0" u="none" kern="1200" dirty="0"/>
        </a:p>
      </dsp:txBody>
      <dsp:txXfrm rot="5400000">
        <a:off x="29633" y="1661941"/>
        <a:ext cx="9458991" cy="547779"/>
      </dsp:txXfrm>
    </dsp:sp>
    <dsp:sp modelId="{42F75972-716C-4D93-84EA-239733790DEF}">
      <dsp:nvSpPr>
        <dsp:cNvPr id="0" name=""/>
        <dsp:cNvSpPr/>
      </dsp:nvSpPr>
      <dsp:spPr>
        <a:xfrm rot="5400000">
          <a:off x="9348536" y="2587156"/>
          <a:ext cx="933916" cy="653741"/>
        </a:xfrm>
        <a:prstGeom prst="chevron">
          <a:avLst/>
        </a:prstGeom>
        <a:gradFill rotWithShape="0">
          <a:gsLst>
            <a:gs pos="0">
              <a:schemeClr val="accent3">
                <a:hueOff val="2032949"/>
                <a:satOff val="75000"/>
                <a:lumOff val="-11029"/>
                <a:alphaOff val="0"/>
                <a:satMod val="103000"/>
                <a:lumMod val="102000"/>
                <a:tint val="94000"/>
              </a:schemeClr>
            </a:gs>
            <a:gs pos="50000">
              <a:schemeClr val="accent3">
                <a:hueOff val="2032949"/>
                <a:satOff val="75000"/>
                <a:lumOff val="-11029"/>
                <a:alphaOff val="0"/>
                <a:satMod val="110000"/>
                <a:lumMod val="100000"/>
                <a:shade val="100000"/>
              </a:schemeClr>
            </a:gs>
            <a:gs pos="100000">
              <a:schemeClr val="accent3">
                <a:hueOff val="2032949"/>
                <a:satOff val="75000"/>
                <a:lumOff val="-11029"/>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r" defTabSz="1066800" rtl="1">
            <a:lnSpc>
              <a:spcPct val="90000"/>
            </a:lnSpc>
            <a:spcBef>
              <a:spcPct val="0"/>
            </a:spcBef>
            <a:spcAft>
              <a:spcPct val="35000"/>
            </a:spcAft>
          </a:pPr>
          <a:r>
            <a:rPr lang="ar-SA" sz="2400" b="0" u="none" kern="1200" dirty="0" smtClean="0"/>
            <a:t>رابعاً</a:t>
          </a:r>
          <a:endParaRPr lang="en-GB" sz="2800" b="0" u="none" kern="1200" dirty="0"/>
        </a:p>
      </dsp:txBody>
      <dsp:txXfrm rot="-5400000">
        <a:off x="9488624" y="2773940"/>
        <a:ext cx="653741" cy="280175"/>
      </dsp:txXfrm>
    </dsp:sp>
    <dsp:sp modelId="{3B11B750-53DA-43CA-BAEC-356DA10BE840}">
      <dsp:nvSpPr>
        <dsp:cNvPr id="0" name=""/>
        <dsp:cNvSpPr/>
      </dsp:nvSpPr>
      <dsp:spPr>
        <a:xfrm rot="16200000">
          <a:off x="4440789" y="-1993720"/>
          <a:ext cx="607045" cy="9488624"/>
        </a:xfrm>
        <a:prstGeom prst="round2SameRect">
          <a:avLst/>
        </a:prstGeom>
        <a:solidFill>
          <a:schemeClr val="lt1">
            <a:alpha val="90000"/>
            <a:hueOff val="0"/>
            <a:satOff val="0"/>
            <a:lumOff val="0"/>
            <a:alphaOff val="0"/>
          </a:schemeClr>
        </a:solidFill>
        <a:ln w="6350" cap="flat" cmpd="sng" algn="ctr">
          <a:solidFill>
            <a:schemeClr val="accent3">
              <a:hueOff val="2032949"/>
              <a:satOff val="75000"/>
              <a:lumOff val="-11029"/>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970" tIns="13970" rIns="156464" bIns="13970" numCol="1" spcCol="1270" anchor="ctr" anchorCtr="0">
          <a:noAutofit/>
        </a:bodyPr>
        <a:lstStyle/>
        <a:p>
          <a:pPr marL="228600" lvl="1" indent="-228600" algn="r" defTabSz="977900" rtl="1">
            <a:lnSpc>
              <a:spcPct val="90000"/>
            </a:lnSpc>
            <a:spcBef>
              <a:spcPct val="0"/>
            </a:spcBef>
            <a:spcAft>
              <a:spcPct val="15000"/>
            </a:spcAft>
            <a:buChar char="••"/>
          </a:pPr>
          <a:r>
            <a:rPr lang="ar-SA" sz="2200" kern="1200" dirty="0" smtClean="0">
              <a:latin typeface="Simplified Arabic" panose="02020603050405020304" pitchFamily="18" charset="-78"/>
              <a:cs typeface="Simplified Arabic" panose="02020603050405020304" pitchFamily="18" charset="-78"/>
            </a:rPr>
            <a:t>تعيين موظفيها يكون بقرار من رئيس الهيئة</a:t>
          </a:r>
          <a:endParaRPr lang="en-GB" sz="2200" kern="1200" dirty="0"/>
        </a:p>
      </dsp:txBody>
      <dsp:txXfrm rot="5400000">
        <a:off x="29633" y="2476702"/>
        <a:ext cx="9458991" cy="547779"/>
      </dsp:txXfrm>
    </dsp:sp>
    <dsp:sp modelId="{21E0E6F1-EF99-4E7E-B47C-2E3608C848B0}">
      <dsp:nvSpPr>
        <dsp:cNvPr id="0" name=""/>
        <dsp:cNvSpPr/>
      </dsp:nvSpPr>
      <dsp:spPr>
        <a:xfrm rot="5400000">
          <a:off x="9348536" y="3401916"/>
          <a:ext cx="933916" cy="653741"/>
        </a:xfrm>
        <a:prstGeom prst="chevron">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r" defTabSz="1066800" rtl="1">
            <a:lnSpc>
              <a:spcPct val="90000"/>
            </a:lnSpc>
            <a:spcBef>
              <a:spcPct val="0"/>
            </a:spcBef>
            <a:spcAft>
              <a:spcPct val="35000"/>
            </a:spcAft>
          </a:pPr>
          <a:r>
            <a:rPr lang="ar-SA" sz="2400" b="0" u="none" kern="1200" dirty="0" smtClean="0"/>
            <a:t>خامساً</a:t>
          </a:r>
          <a:endParaRPr lang="en-GB" sz="2400" b="0" u="none" kern="1200" dirty="0"/>
        </a:p>
      </dsp:txBody>
      <dsp:txXfrm rot="-5400000">
        <a:off x="9488624" y="3588700"/>
        <a:ext cx="653741" cy="280175"/>
      </dsp:txXfrm>
    </dsp:sp>
    <dsp:sp modelId="{199F96B2-6E00-4280-9EFC-1FDB442617C6}">
      <dsp:nvSpPr>
        <dsp:cNvPr id="0" name=""/>
        <dsp:cNvSpPr/>
      </dsp:nvSpPr>
      <dsp:spPr>
        <a:xfrm rot="16200000">
          <a:off x="4440789" y="-1178959"/>
          <a:ext cx="607045" cy="9488624"/>
        </a:xfrm>
        <a:prstGeom prst="round2SameRect">
          <a:avLst/>
        </a:prstGeom>
        <a:solidFill>
          <a:schemeClr val="lt1">
            <a:alpha val="90000"/>
            <a:hueOff val="0"/>
            <a:satOff val="0"/>
            <a:lumOff val="0"/>
            <a:alphaOff val="0"/>
          </a:schemeClr>
        </a:solidFill>
        <a:ln w="6350" cap="flat" cmpd="sng" algn="ctr">
          <a:solidFill>
            <a:schemeClr val="accent3">
              <a:hueOff val="2710599"/>
              <a:satOff val="100000"/>
              <a:lumOff val="-14706"/>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970" tIns="13970" rIns="156464" bIns="13970" numCol="1" spcCol="1270" anchor="ctr" anchorCtr="0">
          <a:noAutofit/>
        </a:bodyPr>
        <a:lstStyle/>
        <a:p>
          <a:pPr marL="228600" lvl="1" indent="-228600" algn="r" defTabSz="977900" rtl="1">
            <a:lnSpc>
              <a:spcPct val="90000"/>
            </a:lnSpc>
            <a:spcBef>
              <a:spcPct val="0"/>
            </a:spcBef>
            <a:spcAft>
              <a:spcPct val="15000"/>
            </a:spcAft>
            <a:buChar char="••"/>
          </a:pPr>
          <a:r>
            <a:rPr lang="ar-SA" sz="2200" kern="1200" dirty="0" smtClean="0">
              <a:latin typeface="Simplified Arabic" panose="02020603050405020304" pitchFamily="18" charset="-78"/>
              <a:cs typeface="Simplified Arabic" panose="02020603050405020304" pitchFamily="18" charset="-78"/>
            </a:rPr>
            <a:t>يتمتع رئيس وموظفي الهيئة بالحصانة عن كل ما يقومون به من أعمال تتعلق بتنفيذ مهامهم</a:t>
          </a:r>
          <a:endParaRPr lang="en-GB" sz="2200" kern="1200" dirty="0"/>
        </a:p>
      </dsp:txBody>
      <dsp:txXfrm rot="5400000">
        <a:off x="29633" y="3291463"/>
        <a:ext cx="9458991" cy="5477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3E3E5D-66C7-47BB-9E16-886E042656F6}">
      <dsp:nvSpPr>
        <dsp:cNvPr id="0" name=""/>
        <dsp:cNvSpPr/>
      </dsp:nvSpPr>
      <dsp:spPr>
        <a:xfrm rot="5400000">
          <a:off x="4401545" y="229396"/>
          <a:ext cx="1519405" cy="1063583"/>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ar-SA" sz="3200" b="1" kern="1200" dirty="0" smtClean="0"/>
            <a:t>أولاً</a:t>
          </a:r>
          <a:r>
            <a:rPr lang="ar-SA" sz="3600" kern="1200" dirty="0" smtClean="0"/>
            <a:t>:</a:t>
          </a:r>
          <a:endParaRPr lang="en-US" sz="3600" kern="1200" dirty="0"/>
        </a:p>
      </dsp:txBody>
      <dsp:txXfrm rot="-5400000">
        <a:off x="4629457" y="533277"/>
        <a:ext cx="1063583" cy="455822"/>
      </dsp:txXfrm>
    </dsp:sp>
    <dsp:sp modelId="{8AAE56C4-2628-476B-A2DA-38B5213BFD48}">
      <dsp:nvSpPr>
        <dsp:cNvPr id="0" name=""/>
        <dsp:cNvSpPr/>
      </dsp:nvSpPr>
      <dsp:spPr>
        <a:xfrm rot="16200000">
          <a:off x="1929850" y="-1819175"/>
          <a:ext cx="769755" cy="4629456"/>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15" tIns="18415" rIns="206248" bIns="18415" numCol="1" spcCol="1270" anchor="ctr" anchorCtr="0">
          <a:noAutofit/>
        </a:bodyPr>
        <a:lstStyle/>
        <a:p>
          <a:pPr marL="285750" lvl="1" indent="-285750" algn="r" defTabSz="1289050" rtl="1">
            <a:lnSpc>
              <a:spcPct val="90000"/>
            </a:lnSpc>
            <a:spcBef>
              <a:spcPct val="0"/>
            </a:spcBef>
            <a:spcAft>
              <a:spcPct val="15000"/>
            </a:spcAft>
            <a:buChar char="••"/>
          </a:pPr>
          <a:r>
            <a:rPr lang="ar-SA" sz="2900" kern="1200" dirty="0" smtClean="0">
              <a:latin typeface="Simplified Arabic" panose="02020603050405020304" pitchFamily="18" charset="-78"/>
              <a:cs typeface="Simplified Arabic" panose="02020603050405020304" pitchFamily="18" charset="-78"/>
            </a:rPr>
            <a:t>اختصاصات تتعلق بالتدابير الوقائية</a:t>
          </a:r>
          <a:endParaRPr lang="en-US" sz="2900" kern="1200" dirty="0"/>
        </a:p>
      </dsp:txBody>
      <dsp:txXfrm rot="5400000">
        <a:off x="37576" y="148251"/>
        <a:ext cx="4591880" cy="6946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3E3E5D-66C7-47BB-9E16-886E042656F6}">
      <dsp:nvSpPr>
        <dsp:cNvPr id="0" name=""/>
        <dsp:cNvSpPr/>
      </dsp:nvSpPr>
      <dsp:spPr>
        <a:xfrm rot="5400000">
          <a:off x="4670428" y="251703"/>
          <a:ext cx="1678021" cy="1174614"/>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ar-SA" sz="3200" b="1" kern="1200" dirty="0" smtClean="0"/>
            <a:t>ثانياً</a:t>
          </a:r>
          <a:endParaRPr lang="en-US" sz="3600" kern="1200" dirty="0"/>
        </a:p>
      </dsp:txBody>
      <dsp:txXfrm rot="-5400000">
        <a:off x="4922132" y="587306"/>
        <a:ext cx="1174614" cy="503407"/>
      </dsp:txXfrm>
    </dsp:sp>
    <dsp:sp modelId="{8AAE56C4-2628-476B-A2DA-38B5213BFD48}">
      <dsp:nvSpPr>
        <dsp:cNvPr id="0" name=""/>
        <dsp:cNvSpPr/>
      </dsp:nvSpPr>
      <dsp:spPr>
        <a:xfrm rot="16200000">
          <a:off x="2036232" y="-1915708"/>
          <a:ext cx="849665" cy="4922131"/>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20955" rIns="234696" bIns="20955" numCol="1" spcCol="1270" anchor="ctr" anchorCtr="0">
          <a:noAutofit/>
        </a:bodyPr>
        <a:lstStyle/>
        <a:p>
          <a:pPr marL="285750" lvl="1" indent="-285750" algn="r" defTabSz="1466850" rtl="1">
            <a:lnSpc>
              <a:spcPct val="90000"/>
            </a:lnSpc>
            <a:spcBef>
              <a:spcPct val="0"/>
            </a:spcBef>
            <a:spcAft>
              <a:spcPct val="15000"/>
            </a:spcAft>
            <a:buChar char="••"/>
          </a:pPr>
          <a:r>
            <a:rPr lang="ar-SA" sz="3300" kern="1200" dirty="0" smtClean="0">
              <a:latin typeface="Simplified Arabic" panose="02020603050405020304" pitchFamily="18" charset="-78"/>
              <a:cs typeface="Simplified Arabic" panose="02020603050405020304" pitchFamily="18" charset="-78"/>
            </a:rPr>
            <a:t>اختصاصات تتعلق بإنفاذ القانون</a:t>
          </a:r>
          <a:endParaRPr lang="en-GB" sz="3300" kern="1200" dirty="0"/>
        </a:p>
      </dsp:txBody>
      <dsp:txXfrm rot="5400000">
        <a:off x="41477" y="162001"/>
        <a:ext cx="4880654" cy="7667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C34B9-8C0D-4263-A037-F1D3E7049FE6}">
      <dsp:nvSpPr>
        <dsp:cNvPr id="0" name=""/>
        <dsp:cNvSpPr/>
      </dsp:nvSpPr>
      <dsp:spPr>
        <a:xfrm>
          <a:off x="8367827" y="-807294"/>
          <a:ext cx="6276767" cy="6276767"/>
        </a:xfrm>
        <a:prstGeom prst="blockArc">
          <a:avLst>
            <a:gd name="adj1" fmla="val 8100000"/>
            <a:gd name="adj2" fmla="val 13500000"/>
            <a:gd name="adj3" fmla="val 344"/>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772EED-D47C-4090-B8BB-79B5E22E17AE}">
      <dsp:nvSpPr>
        <dsp:cNvPr id="0" name=""/>
        <dsp:cNvSpPr/>
      </dsp:nvSpPr>
      <dsp:spPr>
        <a:xfrm>
          <a:off x="64634" y="358428"/>
          <a:ext cx="8782326" cy="717229"/>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50800" rIns="569301" bIns="50800" numCol="1" spcCol="1270" anchor="ctr" anchorCtr="0">
          <a:noAutofit/>
        </a:bodyPr>
        <a:lstStyle/>
        <a:p>
          <a:pPr lvl="0" algn="r" defTabSz="889000" rtl="1">
            <a:lnSpc>
              <a:spcPct val="90000"/>
            </a:lnSpc>
            <a:spcBef>
              <a:spcPct val="0"/>
            </a:spcBef>
            <a:spcAft>
              <a:spcPct val="35000"/>
            </a:spcAft>
          </a:pPr>
          <a:r>
            <a:rPr lang="ar-SA" sz="2000" kern="1200" dirty="0" smtClean="0">
              <a:latin typeface="Simplified Arabic" panose="02020603050405020304" pitchFamily="18" charset="-78"/>
              <a:cs typeface="Simplified Arabic" panose="02020603050405020304" pitchFamily="18" charset="-78"/>
            </a:rPr>
            <a:t>1. حفظ جميع إقرارات الذمة المالية وطلب أية بيانات أو إيضاحات تتعلق بها.</a:t>
          </a:r>
          <a:endParaRPr lang="en-US" sz="2000" kern="1200" dirty="0"/>
        </a:p>
      </dsp:txBody>
      <dsp:txXfrm>
        <a:off x="64634" y="358428"/>
        <a:ext cx="8782326" cy="717229"/>
      </dsp:txXfrm>
    </dsp:sp>
    <dsp:sp modelId="{A5497270-1525-4757-AF2E-2210C493436A}">
      <dsp:nvSpPr>
        <dsp:cNvPr id="0" name=""/>
        <dsp:cNvSpPr/>
      </dsp:nvSpPr>
      <dsp:spPr>
        <a:xfrm>
          <a:off x="8398692" y="268774"/>
          <a:ext cx="896536" cy="896536"/>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0A6C454D-2C03-4C6A-BCEA-E0245D84489B}">
      <dsp:nvSpPr>
        <dsp:cNvPr id="0" name=""/>
        <dsp:cNvSpPr/>
      </dsp:nvSpPr>
      <dsp:spPr>
        <a:xfrm>
          <a:off x="64634" y="1434458"/>
          <a:ext cx="8371122" cy="717229"/>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50800" rIns="569301" bIns="50800" numCol="1" spcCol="1270" anchor="ctr" anchorCtr="0">
          <a:noAutofit/>
        </a:bodyPr>
        <a:lstStyle/>
        <a:p>
          <a:pPr lvl="0" algn="r" defTabSz="889000" rtl="1">
            <a:lnSpc>
              <a:spcPct val="90000"/>
            </a:lnSpc>
            <a:spcBef>
              <a:spcPct val="0"/>
            </a:spcBef>
            <a:spcAft>
              <a:spcPct val="35000"/>
            </a:spcAft>
          </a:pPr>
          <a:r>
            <a:rPr lang="ar-SA" sz="2000" kern="1200" dirty="0" smtClean="0">
              <a:latin typeface="Simplified Arabic" panose="02020603050405020304" pitchFamily="18" charset="-78"/>
              <a:cs typeface="Simplified Arabic" panose="02020603050405020304" pitchFamily="18" charset="-78"/>
            </a:rPr>
            <a:t>2. فحص الذمة المالية للخاضعين لأحكام هذا القانون.</a:t>
          </a:r>
          <a:endParaRPr lang="en-US" sz="2000" kern="1200" dirty="0"/>
        </a:p>
      </dsp:txBody>
      <dsp:txXfrm>
        <a:off x="64634" y="1434458"/>
        <a:ext cx="8371122" cy="717229"/>
      </dsp:txXfrm>
    </dsp:sp>
    <dsp:sp modelId="{FE395665-5075-4D67-A543-0E4691E3AA24}">
      <dsp:nvSpPr>
        <dsp:cNvPr id="0" name=""/>
        <dsp:cNvSpPr/>
      </dsp:nvSpPr>
      <dsp:spPr>
        <a:xfrm>
          <a:off x="7987488" y="1344805"/>
          <a:ext cx="896536" cy="896536"/>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6C4EEA05-B6BB-4288-9D37-9B946AD8BE06}">
      <dsp:nvSpPr>
        <dsp:cNvPr id="0" name=""/>
        <dsp:cNvSpPr/>
      </dsp:nvSpPr>
      <dsp:spPr>
        <a:xfrm>
          <a:off x="64634" y="2510489"/>
          <a:ext cx="8371122" cy="717229"/>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50800" rIns="569301" bIns="50800" numCol="1" spcCol="1270" anchor="ctr" anchorCtr="0">
          <a:noAutofit/>
        </a:bodyPr>
        <a:lstStyle/>
        <a:p>
          <a:pPr lvl="0" algn="r" defTabSz="889000" rtl="1">
            <a:lnSpc>
              <a:spcPct val="90000"/>
            </a:lnSpc>
            <a:spcBef>
              <a:spcPct val="0"/>
            </a:spcBef>
            <a:spcAft>
              <a:spcPct val="35000"/>
            </a:spcAft>
          </a:pPr>
          <a:r>
            <a:rPr lang="ar-SA" sz="2000" kern="1200" dirty="0" smtClean="0">
              <a:latin typeface="Simplified Arabic" panose="02020603050405020304" pitchFamily="18" charset="-78"/>
              <a:cs typeface="Simplified Arabic" panose="02020603050405020304" pitchFamily="18" charset="-78"/>
            </a:rPr>
            <a:t>3. التحري والاستدلال في الشكاوى التي تقدم عن جريمة فساد.</a:t>
          </a:r>
          <a:endParaRPr lang="en-US" sz="2000" kern="1200" dirty="0"/>
        </a:p>
      </dsp:txBody>
      <dsp:txXfrm>
        <a:off x="64634" y="2510489"/>
        <a:ext cx="8371122" cy="717229"/>
      </dsp:txXfrm>
    </dsp:sp>
    <dsp:sp modelId="{EBF27400-A6E5-4279-8CCB-EFD374B9848B}">
      <dsp:nvSpPr>
        <dsp:cNvPr id="0" name=""/>
        <dsp:cNvSpPr/>
      </dsp:nvSpPr>
      <dsp:spPr>
        <a:xfrm>
          <a:off x="7987488" y="2420835"/>
          <a:ext cx="896536" cy="896536"/>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8A7C3765-C1E4-4317-B73A-78A2C12850D7}">
      <dsp:nvSpPr>
        <dsp:cNvPr id="0" name=""/>
        <dsp:cNvSpPr/>
      </dsp:nvSpPr>
      <dsp:spPr>
        <a:xfrm>
          <a:off x="64634" y="3586520"/>
          <a:ext cx="8782326" cy="717229"/>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50800" rIns="569301" bIns="50800" numCol="1" spcCol="1270" anchor="ctr" anchorCtr="0">
          <a:noAutofit/>
        </a:bodyPr>
        <a:lstStyle/>
        <a:p>
          <a:pPr lvl="0" algn="r" defTabSz="889000" rtl="1">
            <a:lnSpc>
              <a:spcPct val="90000"/>
            </a:lnSpc>
            <a:spcBef>
              <a:spcPct val="0"/>
            </a:spcBef>
            <a:spcAft>
              <a:spcPct val="35000"/>
            </a:spcAft>
          </a:pPr>
          <a:r>
            <a:rPr lang="ar-SA" sz="2000" kern="1200" dirty="0" smtClean="0">
              <a:latin typeface="Simplified Arabic" panose="02020603050405020304" pitchFamily="18" charset="-78"/>
              <a:cs typeface="Simplified Arabic" panose="02020603050405020304" pitchFamily="18" charset="-78"/>
            </a:rPr>
            <a:t>4. التحري والاستدلال والتحقيق الاولي في شبهات الفساد التي تقترف من الأشخاص الخاضعين لأحكام هذا القانون.</a:t>
          </a:r>
          <a:endParaRPr lang="en-US" sz="2000" kern="1200" dirty="0"/>
        </a:p>
      </dsp:txBody>
      <dsp:txXfrm>
        <a:off x="64634" y="3586520"/>
        <a:ext cx="8782326" cy="717229"/>
      </dsp:txXfrm>
    </dsp:sp>
    <dsp:sp modelId="{CC1EEF91-8566-447E-A9ED-9156F998DA5E}">
      <dsp:nvSpPr>
        <dsp:cNvPr id="0" name=""/>
        <dsp:cNvSpPr/>
      </dsp:nvSpPr>
      <dsp:spPr>
        <a:xfrm>
          <a:off x="8398692" y="3496866"/>
          <a:ext cx="896536" cy="896536"/>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DC848A-B03F-42B8-BD30-BD79BBDBF1D7}">
      <dsp:nvSpPr>
        <dsp:cNvPr id="0" name=""/>
        <dsp:cNvSpPr/>
      </dsp:nvSpPr>
      <dsp:spPr>
        <a:xfrm rot="5400000">
          <a:off x="4601204" y="150602"/>
          <a:ext cx="990980" cy="693686"/>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ar-SA" sz="2000" b="1" kern="1200" dirty="0" smtClean="0"/>
            <a:t>1</a:t>
          </a:r>
          <a:endParaRPr lang="en-GB" sz="2000" b="1" kern="1200" dirty="0"/>
        </a:p>
      </dsp:txBody>
      <dsp:txXfrm rot="-5400000">
        <a:off x="4749851" y="348798"/>
        <a:ext cx="693686" cy="297294"/>
      </dsp:txXfrm>
    </dsp:sp>
    <dsp:sp modelId="{6C790847-2E74-4664-84DB-394CE044F01D}">
      <dsp:nvSpPr>
        <dsp:cNvPr id="0" name=""/>
        <dsp:cNvSpPr/>
      </dsp:nvSpPr>
      <dsp:spPr>
        <a:xfrm rot="16200000">
          <a:off x="2052687" y="-2050732"/>
          <a:ext cx="644475" cy="4749851"/>
        </a:xfrm>
        <a:prstGeom prst="round2Same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605" tIns="14605" rIns="163576" bIns="14605" numCol="1" spcCol="1270" anchor="ctr" anchorCtr="0">
          <a:noAutofit/>
        </a:bodyPr>
        <a:lstStyle/>
        <a:p>
          <a:pPr marL="228600" lvl="1" indent="-228600" algn="r" defTabSz="1022350" rtl="1">
            <a:lnSpc>
              <a:spcPct val="90000"/>
            </a:lnSpc>
            <a:spcBef>
              <a:spcPct val="0"/>
            </a:spcBef>
            <a:spcAft>
              <a:spcPct val="15000"/>
            </a:spcAft>
            <a:buChar char="••"/>
          </a:pPr>
          <a:r>
            <a:rPr lang="ar-SA" sz="2300" kern="1200" dirty="0" smtClean="0"/>
            <a:t>التعرف على مفهوم الفساد</a:t>
          </a:r>
          <a:endParaRPr lang="en-GB" sz="2300" kern="1200" dirty="0"/>
        </a:p>
      </dsp:txBody>
      <dsp:txXfrm rot="5400000">
        <a:off x="31461" y="33416"/>
        <a:ext cx="4718390" cy="581553"/>
      </dsp:txXfrm>
    </dsp:sp>
    <dsp:sp modelId="{1C431C81-B74F-4018-AC2A-63F5EAACBD6A}">
      <dsp:nvSpPr>
        <dsp:cNvPr id="0" name=""/>
        <dsp:cNvSpPr/>
      </dsp:nvSpPr>
      <dsp:spPr>
        <a:xfrm rot="5400000">
          <a:off x="4601204" y="990547"/>
          <a:ext cx="990980" cy="693686"/>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ar-SA" sz="2000" b="1" kern="1200" dirty="0" smtClean="0"/>
            <a:t>2</a:t>
          </a:r>
          <a:endParaRPr lang="en-GB" sz="2000" b="1" kern="1200" dirty="0"/>
        </a:p>
      </dsp:txBody>
      <dsp:txXfrm rot="-5400000">
        <a:off x="4749851" y="1188743"/>
        <a:ext cx="693686" cy="297294"/>
      </dsp:txXfrm>
    </dsp:sp>
    <dsp:sp modelId="{12719201-224D-42A9-A7BA-0726D47C4067}">
      <dsp:nvSpPr>
        <dsp:cNvPr id="0" name=""/>
        <dsp:cNvSpPr/>
      </dsp:nvSpPr>
      <dsp:spPr>
        <a:xfrm rot="16200000">
          <a:off x="2052857" y="-1210956"/>
          <a:ext cx="644137" cy="4749851"/>
        </a:xfrm>
        <a:prstGeom prst="round2Same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605" tIns="14605" rIns="163576" bIns="14605" numCol="1" spcCol="1270" anchor="ctr" anchorCtr="0">
          <a:noAutofit/>
        </a:bodyPr>
        <a:lstStyle/>
        <a:p>
          <a:pPr marL="228600" lvl="1" indent="-228600" algn="r" defTabSz="1022350" rtl="1">
            <a:lnSpc>
              <a:spcPct val="90000"/>
            </a:lnSpc>
            <a:spcBef>
              <a:spcPct val="0"/>
            </a:spcBef>
            <a:spcAft>
              <a:spcPct val="15000"/>
            </a:spcAft>
            <a:buChar char="••"/>
          </a:pPr>
          <a:r>
            <a:rPr lang="ar-SA" sz="2300" kern="1200" dirty="0" smtClean="0"/>
            <a:t>تحديد </a:t>
          </a:r>
          <a:r>
            <a:rPr lang="ar-SA" sz="2300" kern="1200" dirty="0" smtClean="0">
              <a:solidFill>
                <a:schemeClr val="tx1"/>
              </a:solidFill>
              <a:latin typeface="Simplified Arabic" panose="02020603050405020304" pitchFamily="18" charset="-78"/>
              <a:cs typeface="Simplified Arabic" panose="02020603050405020304" pitchFamily="18" charset="-78"/>
            </a:rPr>
            <a:t>المنظومة القانونية لمكافحة الفساد</a:t>
          </a:r>
          <a:r>
            <a:rPr lang="en-GB" sz="2300" kern="1200" dirty="0" smtClean="0">
              <a:latin typeface="Simplified Arabic"/>
              <a:ea typeface="Malgun Gothic" panose="020B0503020000020004" pitchFamily="34" charset="-127"/>
              <a:cs typeface="Arial" panose="020B0604020202020204" pitchFamily="34" charset="0"/>
            </a:rPr>
            <a:t>.</a:t>
          </a:r>
          <a:endParaRPr lang="en-GB" sz="2300" kern="1200" dirty="0"/>
        </a:p>
      </dsp:txBody>
      <dsp:txXfrm rot="5400000">
        <a:off x="31444" y="873345"/>
        <a:ext cx="4718407" cy="581249"/>
      </dsp:txXfrm>
    </dsp:sp>
    <dsp:sp modelId="{8542770F-8526-4B4E-990F-78C849AB3E54}">
      <dsp:nvSpPr>
        <dsp:cNvPr id="0" name=""/>
        <dsp:cNvSpPr/>
      </dsp:nvSpPr>
      <dsp:spPr>
        <a:xfrm rot="5400000">
          <a:off x="4601204" y="1830492"/>
          <a:ext cx="990980" cy="693686"/>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ar-SA" sz="2000" b="1" kern="1200" dirty="0" smtClean="0"/>
            <a:t>3</a:t>
          </a:r>
          <a:endParaRPr lang="en-GB" sz="2000" b="1" kern="1200" dirty="0"/>
        </a:p>
      </dsp:txBody>
      <dsp:txXfrm rot="-5400000">
        <a:off x="4749851" y="2028688"/>
        <a:ext cx="693686" cy="297294"/>
      </dsp:txXfrm>
    </dsp:sp>
    <dsp:sp modelId="{313E6A2A-52AA-4301-AA67-C7B5716431F3}">
      <dsp:nvSpPr>
        <dsp:cNvPr id="0" name=""/>
        <dsp:cNvSpPr/>
      </dsp:nvSpPr>
      <dsp:spPr>
        <a:xfrm rot="16200000">
          <a:off x="2052857" y="-371012"/>
          <a:ext cx="644137" cy="4749851"/>
        </a:xfrm>
        <a:prstGeom prst="round2Same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605" tIns="14605" rIns="163576" bIns="14605" numCol="1" spcCol="1270" anchor="ctr" anchorCtr="0">
          <a:noAutofit/>
        </a:bodyPr>
        <a:lstStyle/>
        <a:p>
          <a:pPr marL="228600" lvl="1" indent="-228600" algn="r" defTabSz="1022350" rtl="1">
            <a:lnSpc>
              <a:spcPct val="90000"/>
            </a:lnSpc>
            <a:spcBef>
              <a:spcPct val="0"/>
            </a:spcBef>
            <a:spcAft>
              <a:spcPct val="15000"/>
            </a:spcAft>
            <a:buChar char="••"/>
          </a:pPr>
          <a:r>
            <a:rPr lang="ar-SA" sz="2300" kern="1200" dirty="0" smtClean="0"/>
            <a:t>التعرف على اختصاصات هيئة مكافحة الفساد</a:t>
          </a:r>
          <a:endParaRPr lang="en-GB" sz="2300" kern="1200" dirty="0"/>
        </a:p>
      </dsp:txBody>
      <dsp:txXfrm rot="5400000">
        <a:off x="31444" y="1713289"/>
        <a:ext cx="4718407" cy="581249"/>
      </dsp:txXfrm>
    </dsp:sp>
    <dsp:sp modelId="{FE189661-1F31-40B7-9C96-907B3915224D}">
      <dsp:nvSpPr>
        <dsp:cNvPr id="0" name=""/>
        <dsp:cNvSpPr/>
      </dsp:nvSpPr>
      <dsp:spPr>
        <a:xfrm rot="5400000">
          <a:off x="4601204" y="2670437"/>
          <a:ext cx="990980" cy="693686"/>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ar-SA" sz="2400" kern="1200" dirty="0" smtClean="0"/>
            <a:t>4</a:t>
          </a:r>
          <a:endParaRPr lang="en-GB" sz="2400" kern="1200" dirty="0"/>
        </a:p>
      </dsp:txBody>
      <dsp:txXfrm rot="-5400000">
        <a:off x="4749851" y="2868633"/>
        <a:ext cx="693686" cy="297294"/>
      </dsp:txXfrm>
    </dsp:sp>
    <dsp:sp modelId="{C55BFC75-C44B-42D5-887F-4777E8636FA5}">
      <dsp:nvSpPr>
        <dsp:cNvPr id="0" name=""/>
        <dsp:cNvSpPr/>
      </dsp:nvSpPr>
      <dsp:spPr>
        <a:xfrm rot="16200000">
          <a:off x="2052857" y="468932"/>
          <a:ext cx="644137" cy="4749851"/>
        </a:xfrm>
        <a:prstGeom prst="round2Same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605" tIns="14605" rIns="163576" bIns="14605" numCol="1" spcCol="1270" anchor="ctr" anchorCtr="0">
          <a:noAutofit/>
        </a:bodyPr>
        <a:lstStyle/>
        <a:p>
          <a:pPr marL="228600" lvl="1" indent="-228600" algn="r" defTabSz="1022350" rtl="1">
            <a:lnSpc>
              <a:spcPct val="90000"/>
            </a:lnSpc>
            <a:spcBef>
              <a:spcPct val="0"/>
            </a:spcBef>
            <a:spcAft>
              <a:spcPct val="15000"/>
            </a:spcAft>
            <a:buChar char="••"/>
          </a:pPr>
          <a:r>
            <a:rPr lang="ar-SA" sz="2300" kern="1200" dirty="0" smtClean="0"/>
            <a:t>التمييز بين أشكال جرائم الفساد.</a:t>
          </a:r>
          <a:endParaRPr lang="en-GB" sz="2300" kern="1200" dirty="0"/>
        </a:p>
      </dsp:txBody>
      <dsp:txXfrm rot="5400000">
        <a:off x="31444" y="2553233"/>
        <a:ext cx="4718407" cy="58124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3693" cy="496164"/>
          </a:xfrm>
          <a:prstGeom prst="rect">
            <a:avLst/>
          </a:prstGeom>
        </p:spPr>
        <p:txBody>
          <a:bodyPr vert="horz" lIns="90901" tIns="45450" rIns="90901" bIns="45450" rtlCol="0"/>
          <a:lstStyle>
            <a:lvl1pPr algn="l">
              <a:defRPr sz="1200"/>
            </a:lvl1pPr>
          </a:lstStyle>
          <a:p>
            <a:endParaRPr lang="en-US"/>
          </a:p>
        </p:txBody>
      </p:sp>
      <p:sp>
        <p:nvSpPr>
          <p:cNvPr id="3" name="Date Placeholder 2"/>
          <p:cNvSpPr>
            <a:spLocks noGrp="1"/>
          </p:cNvSpPr>
          <p:nvPr>
            <p:ph type="dt" idx="1"/>
          </p:nvPr>
        </p:nvSpPr>
        <p:spPr>
          <a:xfrm>
            <a:off x="3820020" y="0"/>
            <a:ext cx="2923693" cy="496164"/>
          </a:xfrm>
          <a:prstGeom prst="rect">
            <a:avLst/>
          </a:prstGeom>
        </p:spPr>
        <p:txBody>
          <a:bodyPr vert="horz" lIns="90901" tIns="45450" rIns="90901" bIns="45450" rtlCol="0"/>
          <a:lstStyle>
            <a:lvl1pPr algn="r">
              <a:defRPr sz="1200"/>
            </a:lvl1pPr>
          </a:lstStyle>
          <a:p>
            <a:fld id="{804932F8-14B8-4D4D-BFA2-69F7A3BAE5C6}" type="datetimeFigureOut">
              <a:rPr lang="en-US" smtClean="0"/>
              <a:t>15/09/2021</a:t>
            </a:fld>
            <a:endParaRPr lang="en-US"/>
          </a:p>
        </p:txBody>
      </p:sp>
      <p:sp>
        <p:nvSpPr>
          <p:cNvPr id="4" name="Slide Image Placeholder 3"/>
          <p:cNvSpPr>
            <a:spLocks noGrp="1" noRot="1" noChangeAspect="1"/>
          </p:cNvSpPr>
          <p:nvPr>
            <p:ph type="sldImg" idx="2"/>
          </p:nvPr>
        </p:nvSpPr>
        <p:spPr>
          <a:xfrm>
            <a:off x="407988" y="1235075"/>
            <a:ext cx="5929312" cy="3335338"/>
          </a:xfrm>
          <a:prstGeom prst="rect">
            <a:avLst/>
          </a:prstGeom>
          <a:noFill/>
          <a:ln w="12700">
            <a:solidFill>
              <a:prstClr val="black"/>
            </a:solidFill>
          </a:ln>
        </p:spPr>
        <p:txBody>
          <a:bodyPr vert="horz" lIns="90901" tIns="45450" rIns="90901" bIns="45450" rtlCol="0" anchor="ctr"/>
          <a:lstStyle/>
          <a:p>
            <a:endParaRPr lang="en-US"/>
          </a:p>
        </p:txBody>
      </p:sp>
      <p:sp>
        <p:nvSpPr>
          <p:cNvPr id="5" name="Notes Placeholder 4"/>
          <p:cNvSpPr>
            <a:spLocks noGrp="1"/>
          </p:cNvSpPr>
          <p:nvPr>
            <p:ph type="body" sz="quarter" idx="3"/>
          </p:nvPr>
        </p:nvSpPr>
        <p:spPr>
          <a:xfrm>
            <a:off x="674214" y="4756218"/>
            <a:ext cx="5396861" cy="3890302"/>
          </a:xfrm>
          <a:prstGeom prst="rect">
            <a:avLst/>
          </a:prstGeom>
        </p:spPr>
        <p:txBody>
          <a:bodyPr vert="horz" lIns="90901" tIns="45450" rIns="90901" bIns="4545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86025"/>
            <a:ext cx="2923693" cy="496164"/>
          </a:xfrm>
          <a:prstGeom prst="rect">
            <a:avLst/>
          </a:prstGeom>
        </p:spPr>
        <p:txBody>
          <a:bodyPr vert="horz" lIns="90901" tIns="45450" rIns="90901" bIns="45450" rtlCol="0" anchor="b"/>
          <a:lstStyle>
            <a:lvl1pPr algn="l">
              <a:defRPr sz="1200"/>
            </a:lvl1pPr>
          </a:lstStyle>
          <a:p>
            <a:endParaRPr lang="en-US"/>
          </a:p>
        </p:txBody>
      </p:sp>
      <p:sp>
        <p:nvSpPr>
          <p:cNvPr id="7" name="Slide Number Placeholder 6"/>
          <p:cNvSpPr>
            <a:spLocks noGrp="1"/>
          </p:cNvSpPr>
          <p:nvPr>
            <p:ph type="sldNum" sz="quarter" idx="5"/>
          </p:nvPr>
        </p:nvSpPr>
        <p:spPr>
          <a:xfrm>
            <a:off x="3820020" y="9386025"/>
            <a:ext cx="2923693" cy="496164"/>
          </a:xfrm>
          <a:prstGeom prst="rect">
            <a:avLst/>
          </a:prstGeom>
        </p:spPr>
        <p:txBody>
          <a:bodyPr vert="horz" lIns="90901" tIns="45450" rIns="90901" bIns="45450" rtlCol="0" anchor="b"/>
          <a:lstStyle>
            <a:lvl1pPr algn="r">
              <a:defRPr sz="1200"/>
            </a:lvl1pPr>
          </a:lstStyle>
          <a:p>
            <a:fld id="{5E280DE7-57DD-4FF1-B104-9B71151A057E}" type="slidenum">
              <a:rPr lang="en-US" smtClean="0"/>
              <a:t>‹#›</a:t>
            </a:fld>
            <a:endParaRPr lang="en-US"/>
          </a:p>
        </p:txBody>
      </p:sp>
    </p:spTree>
    <p:extLst>
      <p:ext uri="{BB962C8B-B14F-4D97-AF65-F5344CB8AC3E}">
        <p14:creationId xmlns:p14="http://schemas.microsoft.com/office/powerpoint/2010/main" val="2049594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46289F0-F0BE-460E-94E5-CAE863F8FFCA}" type="datetimeFigureOut">
              <a:rPr lang="en-GB" smtClean="0"/>
              <a:t>15/09/2021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AED55D-478F-44A9-9121-FA3FB0C901DD}" type="slidenum">
              <a:rPr lang="en-GB" smtClean="0"/>
              <a:t>‹#›</a:t>
            </a:fld>
            <a:endParaRPr lang="en-GB"/>
          </a:p>
        </p:txBody>
      </p:sp>
    </p:spTree>
    <p:extLst>
      <p:ext uri="{BB962C8B-B14F-4D97-AF65-F5344CB8AC3E}">
        <p14:creationId xmlns:p14="http://schemas.microsoft.com/office/powerpoint/2010/main" val="469371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6289F0-F0BE-460E-94E5-CAE863F8FFCA}" type="datetimeFigureOut">
              <a:rPr lang="en-GB" smtClean="0"/>
              <a:t>15/09/2021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AED55D-478F-44A9-9121-FA3FB0C901DD}" type="slidenum">
              <a:rPr lang="en-GB" smtClean="0"/>
              <a:t>‹#›</a:t>
            </a:fld>
            <a:endParaRPr lang="en-GB"/>
          </a:p>
        </p:txBody>
      </p:sp>
    </p:spTree>
    <p:extLst>
      <p:ext uri="{BB962C8B-B14F-4D97-AF65-F5344CB8AC3E}">
        <p14:creationId xmlns:p14="http://schemas.microsoft.com/office/powerpoint/2010/main" val="318695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6289F0-F0BE-460E-94E5-CAE863F8FFCA}" type="datetimeFigureOut">
              <a:rPr lang="en-GB" smtClean="0"/>
              <a:t>15/09/2021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AED55D-478F-44A9-9121-FA3FB0C901DD}" type="slidenum">
              <a:rPr lang="en-GB" smtClean="0"/>
              <a:t>‹#›</a:t>
            </a:fld>
            <a:endParaRPr lang="en-GB"/>
          </a:p>
        </p:txBody>
      </p:sp>
    </p:spTree>
    <p:extLst>
      <p:ext uri="{BB962C8B-B14F-4D97-AF65-F5344CB8AC3E}">
        <p14:creationId xmlns:p14="http://schemas.microsoft.com/office/powerpoint/2010/main" val="2280587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6289F0-F0BE-460E-94E5-CAE863F8FFCA}" type="datetimeFigureOut">
              <a:rPr lang="en-GB" smtClean="0"/>
              <a:t>15/09/2021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AED55D-478F-44A9-9121-FA3FB0C901DD}" type="slidenum">
              <a:rPr lang="en-GB" smtClean="0"/>
              <a:t>‹#›</a:t>
            </a:fld>
            <a:endParaRPr lang="en-GB"/>
          </a:p>
        </p:txBody>
      </p:sp>
    </p:spTree>
    <p:extLst>
      <p:ext uri="{BB962C8B-B14F-4D97-AF65-F5344CB8AC3E}">
        <p14:creationId xmlns:p14="http://schemas.microsoft.com/office/powerpoint/2010/main" val="1122561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6289F0-F0BE-460E-94E5-CAE863F8FFCA}" type="datetimeFigureOut">
              <a:rPr lang="en-GB" smtClean="0"/>
              <a:t>15/09/2021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AED55D-478F-44A9-9121-FA3FB0C901DD}" type="slidenum">
              <a:rPr lang="en-GB" smtClean="0"/>
              <a:t>‹#›</a:t>
            </a:fld>
            <a:endParaRPr lang="en-GB"/>
          </a:p>
        </p:txBody>
      </p:sp>
    </p:spTree>
    <p:extLst>
      <p:ext uri="{BB962C8B-B14F-4D97-AF65-F5344CB8AC3E}">
        <p14:creationId xmlns:p14="http://schemas.microsoft.com/office/powerpoint/2010/main" val="608483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46289F0-F0BE-460E-94E5-CAE863F8FFCA}" type="datetimeFigureOut">
              <a:rPr lang="en-GB" smtClean="0"/>
              <a:t>15/09/2021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AED55D-478F-44A9-9121-FA3FB0C901DD}" type="slidenum">
              <a:rPr lang="en-GB" smtClean="0"/>
              <a:t>‹#›</a:t>
            </a:fld>
            <a:endParaRPr lang="en-GB"/>
          </a:p>
        </p:txBody>
      </p:sp>
    </p:spTree>
    <p:extLst>
      <p:ext uri="{BB962C8B-B14F-4D97-AF65-F5344CB8AC3E}">
        <p14:creationId xmlns:p14="http://schemas.microsoft.com/office/powerpoint/2010/main" val="2244303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46289F0-F0BE-460E-94E5-CAE863F8FFCA}" type="datetimeFigureOut">
              <a:rPr lang="en-GB" smtClean="0"/>
              <a:t>15/09/2021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EAED55D-478F-44A9-9121-FA3FB0C901DD}" type="slidenum">
              <a:rPr lang="en-GB" smtClean="0"/>
              <a:t>‹#›</a:t>
            </a:fld>
            <a:endParaRPr lang="en-GB"/>
          </a:p>
        </p:txBody>
      </p:sp>
    </p:spTree>
    <p:extLst>
      <p:ext uri="{BB962C8B-B14F-4D97-AF65-F5344CB8AC3E}">
        <p14:creationId xmlns:p14="http://schemas.microsoft.com/office/powerpoint/2010/main" val="2925340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46289F0-F0BE-460E-94E5-CAE863F8FFCA}" type="datetimeFigureOut">
              <a:rPr lang="en-GB" smtClean="0"/>
              <a:t>15/09/2021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EAED55D-478F-44A9-9121-FA3FB0C901DD}" type="slidenum">
              <a:rPr lang="en-GB" smtClean="0"/>
              <a:t>‹#›</a:t>
            </a:fld>
            <a:endParaRPr lang="en-GB"/>
          </a:p>
        </p:txBody>
      </p:sp>
    </p:spTree>
    <p:extLst>
      <p:ext uri="{BB962C8B-B14F-4D97-AF65-F5344CB8AC3E}">
        <p14:creationId xmlns:p14="http://schemas.microsoft.com/office/powerpoint/2010/main" val="2368057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6289F0-F0BE-460E-94E5-CAE863F8FFCA}" type="datetimeFigureOut">
              <a:rPr lang="en-GB" smtClean="0"/>
              <a:t>15/09/2021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EAED55D-478F-44A9-9121-FA3FB0C901DD}" type="slidenum">
              <a:rPr lang="en-GB" smtClean="0"/>
              <a:t>‹#›</a:t>
            </a:fld>
            <a:endParaRPr lang="en-GB"/>
          </a:p>
        </p:txBody>
      </p:sp>
    </p:spTree>
    <p:extLst>
      <p:ext uri="{BB962C8B-B14F-4D97-AF65-F5344CB8AC3E}">
        <p14:creationId xmlns:p14="http://schemas.microsoft.com/office/powerpoint/2010/main" val="4136424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6289F0-F0BE-460E-94E5-CAE863F8FFCA}" type="datetimeFigureOut">
              <a:rPr lang="en-GB" smtClean="0"/>
              <a:t>15/09/2021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AED55D-478F-44A9-9121-FA3FB0C901DD}" type="slidenum">
              <a:rPr lang="en-GB" smtClean="0"/>
              <a:t>‹#›</a:t>
            </a:fld>
            <a:endParaRPr lang="en-GB"/>
          </a:p>
        </p:txBody>
      </p:sp>
    </p:spTree>
    <p:extLst>
      <p:ext uri="{BB962C8B-B14F-4D97-AF65-F5344CB8AC3E}">
        <p14:creationId xmlns:p14="http://schemas.microsoft.com/office/powerpoint/2010/main" val="2574357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6289F0-F0BE-460E-94E5-CAE863F8FFCA}" type="datetimeFigureOut">
              <a:rPr lang="en-GB" smtClean="0"/>
              <a:t>15/09/2021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AED55D-478F-44A9-9121-FA3FB0C901DD}" type="slidenum">
              <a:rPr lang="en-GB" smtClean="0"/>
              <a:t>‹#›</a:t>
            </a:fld>
            <a:endParaRPr lang="en-GB"/>
          </a:p>
        </p:txBody>
      </p:sp>
    </p:spTree>
    <p:extLst>
      <p:ext uri="{BB962C8B-B14F-4D97-AF65-F5344CB8AC3E}">
        <p14:creationId xmlns:p14="http://schemas.microsoft.com/office/powerpoint/2010/main" val="4201637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6289F0-F0BE-460E-94E5-CAE863F8FFCA}" type="datetimeFigureOut">
              <a:rPr lang="en-GB" smtClean="0"/>
              <a:t>15/09/2021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AED55D-478F-44A9-9121-FA3FB0C901DD}" type="slidenum">
              <a:rPr lang="en-GB" smtClean="0"/>
              <a:t>‹#›</a:t>
            </a:fld>
            <a:endParaRPr lang="en-GB"/>
          </a:p>
        </p:txBody>
      </p:sp>
    </p:spTree>
    <p:extLst>
      <p:ext uri="{BB962C8B-B14F-4D97-AF65-F5344CB8AC3E}">
        <p14:creationId xmlns:p14="http://schemas.microsoft.com/office/powerpoint/2010/main" val="3653289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tmp"/><Relationship Id="rId3" Type="http://schemas.openxmlformats.org/officeDocument/2006/relationships/diagramLayout" Target="../diagrams/layout3.xml"/><Relationship Id="rId7" Type="http://schemas.openxmlformats.org/officeDocument/2006/relationships/image" Target="../media/image8.tmp"/><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11.png"/><Relationship Id="rId4" Type="http://schemas.openxmlformats.org/officeDocument/2006/relationships/diagramQuickStyle" Target="../diagrams/quickStyle3.xml"/><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3.tmp"/><Relationship Id="rId3" Type="http://schemas.openxmlformats.org/officeDocument/2006/relationships/diagramLayout" Target="../diagrams/layout4.xml"/><Relationship Id="rId7" Type="http://schemas.openxmlformats.org/officeDocument/2006/relationships/image" Target="../media/image12.jfif"/><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tmp"/><Relationship Id="rId1" Type="http://schemas.openxmlformats.org/officeDocument/2006/relationships/slideLayout" Target="../slideLayouts/slideLayout2.xml"/><Relationship Id="rId4" Type="http://schemas.openxmlformats.org/officeDocument/2006/relationships/image" Target="../media/image17.tmp"/></Relationships>
</file>

<file path=ppt/slides/_rels/slide14.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1712259" y="-419933"/>
            <a:ext cx="9144000" cy="2387600"/>
          </a:xfrm>
        </p:spPr>
        <p:txBody>
          <a:bodyPr>
            <a:normAutofit/>
          </a:bodyPr>
          <a:lstStyle/>
          <a:p>
            <a:pPr rtl="1">
              <a:spcAft>
                <a:spcPts val="0"/>
              </a:spcAft>
              <a:tabLst>
                <a:tab pos="2637155" algn="ctr"/>
                <a:tab pos="5274310" algn="r"/>
              </a:tabLst>
            </a:pPr>
            <a:r>
              <a:rPr lang="ar-SA" sz="3600" b="1" dirty="0">
                <a:latin typeface="Calibri Light" panose="020F0302020204030204" pitchFamily="34" charset="0"/>
                <a:ea typeface="SimSun" panose="02010600030101010101" pitchFamily="2" charset="-122"/>
                <a:cs typeface="Calibri Light" panose="020F0302020204030204" pitchFamily="34" charset="0"/>
              </a:rPr>
              <a:t>دولة فلسطين</a:t>
            </a:r>
            <a:r>
              <a:rPr lang="en-GB" sz="3600" dirty="0">
                <a:latin typeface="Calibri Light" panose="020F0302020204030204" pitchFamily="34" charset="0"/>
                <a:ea typeface="SimSun" panose="02010600030101010101" pitchFamily="2" charset="-122"/>
                <a:cs typeface="Calibri Light" panose="020F0302020204030204" pitchFamily="34" charset="0"/>
              </a:rPr>
              <a:t/>
            </a:r>
            <a:br>
              <a:rPr lang="en-GB" sz="3600" dirty="0">
                <a:latin typeface="Calibri Light" panose="020F0302020204030204" pitchFamily="34" charset="0"/>
                <a:ea typeface="SimSun" panose="02010600030101010101" pitchFamily="2" charset="-122"/>
                <a:cs typeface="Calibri Light" panose="020F0302020204030204" pitchFamily="34" charset="0"/>
              </a:rPr>
            </a:br>
            <a:r>
              <a:rPr lang="ar-SA" sz="3600" b="1" dirty="0">
                <a:latin typeface="Calibri Light" panose="020F0302020204030204" pitchFamily="34" charset="0"/>
                <a:ea typeface="SimSun" panose="02010600030101010101" pitchFamily="2" charset="-122"/>
                <a:cs typeface="Calibri Light" panose="020F0302020204030204" pitchFamily="34" charset="0"/>
              </a:rPr>
              <a:t>هيئة مكافحة الفساد</a:t>
            </a:r>
            <a:endParaRPr lang="en-GB" sz="3600" dirty="0">
              <a:latin typeface="Calibri Light" panose="020F0302020204030204" pitchFamily="34" charset="0"/>
              <a:cs typeface="Calibri Light" panose="020F0302020204030204" pitchFamily="34" charset="0"/>
            </a:endParaRPr>
          </a:p>
        </p:txBody>
      </p:sp>
      <p:sp>
        <p:nvSpPr>
          <p:cNvPr id="10" name="Subtitle 9"/>
          <p:cNvSpPr>
            <a:spLocks noGrp="1"/>
          </p:cNvSpPr>
          <p:nvPr>
            <p:ph type="subTitle" idx="1"/>
          </p:nvPr>
        </p:nvSpPr>
        <p:spPr>
          <a:xfrm>
            <a:off x="1712258" y="2704257"/>
            <a:ext cx="9144000" cy="1123025"/>
          </a:xfrm>
        </p:spPr>
        <p:txBody>
          <a:bodyPr>
            <a:normAutofit fontScale="92500" lnSpcReduction="10000"/>
          </a:bodyPr>
          <a:lstStyle/>
          <a:p>
            <a:endParaRPr lang="ar-SA" sz="3600" b="1" dirty="0" smtClean="0">
              <a:solidFill>
                <a:srgbClr val="640000"/>
              </a:solidFill>
            </a:endParaRPr>
          </a:p>
          <a:p>
            <a:r>
              <a:rPr lang="ar-SA" sz="3600" b="1" dirty="0" smtClean="0">
                <a:solidFill>
                  <a:srgbClr val="640000"/>
                </a:solidFill>
              </a:rPr>
              <a:t>الإطار القانوني الناظم لمكافحة الفساد في فلسطين</a:t>
            </a:r>
            <a:endParaRPr lang="ar-SA" sz="3600" b="1" dirty="0">
              <a:solidFill>
                <a:srgbClr val="640000"/>
              </a:solidFill>
            </a:endParaRPr>
          </a:p>
          <a:p>
            <a:endParaRPr lang="ar-SA" sz="2800" b="1" dirty="0">
              <a:solidFill>
                <a:srgbClr val="640000"/>
              </a:solidFill>
            </a:endParaRPr>
          </a:p>
          <a:p>
            <a:endParaRPr lang="ar-SA" sz="2800" b="1" dirty="0" smtClean="0">
              <a:solidFill>
                <a:srgbClr val="640000"/>
              </a:solidFill>
              <a:latin typeface="Calibri" panose="020F0502020204030204" pitchFamily="34" charset="0"/>
              <a:cs typeface="Calibri" panose="020F0502020204030204" pitchFamily="34" charset="0"/>
            </a:endParaRPr>
          </a:p>
        </p:txBody>
      </p:sp>
      <p:pic>
        <p:nvPicPr>
          <p:cNvPr id="8" name="Picture 7"/>
          <p:cNvPicPr>
            <a:picLocks noChangeAspect="1"/>
          </p:cNvPicPr>
          <p:nvPr/>
        </p:nvPicPr>
        <p:blipFill>
          <a:blip r:embed="rId2"/>
          <a:stretch>
            <a:fillRect/>
          </a:stretch>
        </p:blipFill>
        <p:spPr>
          <a:xfrm>
            <a:off x="767242" y="325226"/>
            <a:ext cx="1995007" cy="1937181"/>
          </a:xfrm>
          <a:prstGeom prst="rect">
            <a:avLst/>
          </a:prstGeom>
        </p:spPr>
      </p:pic>
    </p:spTree>
    <p:extLst>
      <p:ext uri="{BB962C8B-B14F-4D97-AF65-F5344CB8AC3E}">
        <p14:creationId xmlns:p14="http://schemas.microsoft.com/office/powerpoint/2010/main" val="30652491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9" name="Rounded Rectangle 8"/>
          <p:cNvSpPr/>
          <p:nvPr/>
        </p:nvSpPr>
        <p:spPr>
          <a:xfrm>
            <a:off x="988528" y="176729"/>
            <a:ext cx="9949069" cy="775252"/>
          </a:xfrm>
          <a:prstGeom prst="roundRect">
            <a:avLst/>
          </a:prstGeom>
          <a:solidFill>
            <a:srgbClr val="C5113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8" name="Title 7"/>
          <p:cNvSpPr>
            <a:spLocks noGrp="1"/>
          </p:cNvSpPr>
          <p:nvPr>
            <p:ph type="title"/>
          </p:nvPr>
        </p:nvSpPr>
        <p:spPr>
          <a:xfrm>
            <a:off x="705262" y="0"/>
            <a:ext cx="10515600" cy="1116726"/>
          </a:xfrm>
        </p:spPr>
        <p:txBody>
          <a:bodyPr>
            <a:normAutofit/>
          </a:bodyPr>
          <a:lstStyle/>
          <a:p>
            <a:pPr algn="ctr"/>
            <a:r>
              <a:rPr lang="ar-SA" sz="3600" b="1" dirty="0" smtClean="0">
                <a:solidFill>
                  <a:schemeClr val="bg1"/>
                </a:solidFill>
              </a:rPr>
              <a:t>اختصاصات </a:t>
            </a:r>
            <a:r>
              <a:rPr lang="ar-SA" sz="3600" b="1" dirty="0">
                <a:solidFill>
                  <a:schemeClr val="bg1"/>
                </a:solidFill>
              </a:rPr>
              <a:t>هيئة مكافحة </a:t>
            </a:r>
            <a:r>
              <a:rPr lang="ar-SA" sz="3600" b="1" dirty="0" smtClean="0">
                <a:solidFill>
                  <a:schemeClr val="bg1"/>
                </a:solidFill>
              </a:rPr>
              <a:t>الفساد</a:t>
            </a:r>
            <a:endParaRPr lang="ar-SA" sz="3600" b="1" dirty="0">
              <a:solidFill>
                <a:schemeClr val="bg1"/>
              </a:solidFill>
            </a:endParaRPr>
          </a:p>
        </p:txBody>
      </p:sp>
      <p:graphicFrame>
        <p:nvGraphicFramePr>
          <p:cNvPr id="2" name="Diagram 1"/>
          <p:cNvGraphicFramePr/>
          <p:nvPr>
            <p:extLst>
              <p:ext uri="{D42A27DB-BD31-4B8C-83A1-F6EECF244321}">
                <p14:modId xmlns:p14="http://schemas.microsoft.com/office/powerpoint/2010/main" val="3762043156"/>
              </p:ext>
            </p:extLst>
          </p:nvPr>
        </p:nvGraphicFramePr>
        <p:xfrm>
          <a:off x="5756416" y="1285571"/>
          <a:ext cx="5693040" cy="15223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3579" y="1437169"/>
            <a:ext cx="3736787" cy="1160116"/>
          </a:xfrm>
          <a:prstGeom prst="rect">
            <a:avLst/>
          </a:prstGeom>
          <a:ln>
            <a:noFill/>
          </a:ln>
          <a:effectLst>
            <a:outerShdw blurRad="292100" dist="139700" dir="2700000" algn="tl" rotWithShape="0">
              <a:srgbClr val="333333">
                <a:alpha val="65000"/>
              </a:srgbClr>
            </a:outerShdw>
          </a:effectLst>
        </p:spPr>
      </p:pic>
      <p:pic>
        <p:nvPicPr>
          <p:cNvPr id="7" name="Picture 6"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5262" y="2974809"/>
            <a:ext cx="3571992" cy="233798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p:cNvPicPr>
            <a:picLocks noChangeAspect="1"/>
          </p:cNvPicPr>
          <p:nvPr/>
        </p:nvPicPr>
        <p:blipFill>
          <a:blip r:embed="rId9"/>
          <a:stretch>
            <a:fillRect/>
          </a:stretch>
        </p:blipFill>
        <p:spPr>
          <a:xfrm>
            <a:off x="4702175" y="2974809"/>
            <a:ext cx="3307397" cy="233798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4" name="Picture 13" descr="Screen Clippi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52835" y="2974810"/>
            <a:ext cx="3281445" cy="233798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12840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graphicEl>
                                              <a:dgm id="{6E3E3E5D-66C7-47BB-9E16-886E042656F6}"/>
                                            </p:graphicEl>
                                          </p:spTgt>
                                        </p:tgtEl>
                                        <p:attrNameLst>
                                          <p:attrName>style.visibility</p:attrName>
                                        </p:attrNameLst>
                                      </p:cBhvr>
                                      <p:to>
                                        <p:strVal val="visible"/>
                                      </p:to>
                                    </p:set>
                                    <p:anim calcmode="lin" valueType="num">
                                      <p:cBhvr additive="base">
                                        <p:cTn id="7" dur="500" fill="hold"/>
                                        <p:tgtEl>
                                          <p:spTgt spid="2">
                                            <p:graphicEl>
                                              <a:dgm id="{6E3E3E5D-66C7-47BB-9E16-886E042656F6}"/>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graphicEl>
                                              <a:dgm id="{6E3E3E5D-66C7-47BB-9E16-886E042656F6}"/>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graphicEl>
                                              <a:dgm id="{8AAE56C4-2628-476B-A2DA-38B5213BFD48}"/>
                                            </p:graphicEl>
                                          </p:spTgt>
                                        </p:tgtEl>
                                        <p:attrNameLst>
                                          <p:attrName>style.visibility</p:attrName>
                                        </p:attrNameLst>
                                      </p:cBhvr>
                                      <p:to>
                                        <p:strVal val="visible"/>
                                      </p:to>
                                    </p:set>
                                    <p:anim calcmode="lin" valueType="num">
                                      <p:cBhvr additive="base">
                                        <p:cTn id="13" dur="500" fill="hold"/>
                                        <p:tgtEl>
                                          <p:spTgt spid="2">
                                            <p:graphicEl>
                                              <a:dgm id="{8AAE56C4-2628-476B-A2DA-38B5213BFD48}"/>
                                            </p:graphic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graphicEl>
                                              <a:dgm id="{8AAE56C4-2628-476B-A2DA-38B5213BFD48}"/>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9" name="Rounded Rectangle 8"/>
          <p:cNvSpPr/>
          <p:nvPr/>
        </p:nvSpPr>
        <p:spPr>
          <a:xfrm>
            <a:off x="988528" y="176729"/>
            <a:ext cx="9949069" cy="775252"/>
          </a:xfrm>
          <a:prstGeom prst="roundRect">
            <a:avLst/>
          </a:prstGeom>
          <a:solidFill>
            <a:srgbClr val="C5113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8" name="Title 7"/>
          <p:cNvSpPr>
            <a:spLocks noGrp="1"/>
          </p:cNvSpPr>
          <p:nvPr>
            <p:ph type="title"/>
          </p:nvPr>
        </p:nvSpPr>
        <p:spPr>
          <a:xfrm>
            <a:off x="705262" y="0"/>
            <a:ext cx="10515600" cy="1116726"/>
          </a:xfrm>
        </p:spPr>
        <p:txBody>
          <a:bodyPr>
            <a:normAutofit/>
          </a:bodyPr>
          <a:lstStyle/>
          <a:p>
            <a:pPr algn="ctr"/>
            <a:r>
              <a:rPr lang="ar-SA" sz="3600" b="1" dirty="0" smtClean="0">
                <a:solidFill>
                  <a:schemeClr val="bg1"/>
                </a:solidFill>
              </a:rPr>
              <a:t>اختصاصات </a:t>
            </a:r>
            <a:r>
              <a:rPr lang="ar-SA" sz="3600" b="1" dirty="0">
                <a:solidFill>
                  <a:schemeClr val="bg1"/>
                </a:solidFill>
              </a:rPr>
              <a:t>هيئة مكافحة </a:t>
            </a:r>
            <a:r>
              <a:rPr lang="ar-SA" sz="3600" b="1" dirty="0" smtClean="0">
                <a:solidFill>
                  <a:schemeClr val="bg1"/>
                </a:solidFill>
              </a:rPr>
              <a:t>الفساد</a:t>
            </a:r>
            <a:endParaRPr lang="ar-SA" sz="3600" b="1" dirty="0">
              <a:solidFill>
                <a:schemeClr val="bg1"/>
              </a:solidFill>
            </a:endParaRPr>
          </a:p>
        </p:txBody>
      </p:sp>
      <p:graphicFrame>
        <p:nvGraphicFramePr>
          <p:cNvPr id="2" name="Diagram 1"/>
          <p:cNvGraphicFramePr/>
          <p:nvPr>
            <p:extLst>
              <p:ext uri="{D42A27DB-BD31-4B8C-83A1-F6EECF244321}">
                <p14:modId xmlns:p14="http://schemas.microsoft.com/office/powerpoint/2010/main" val="2504769842"/>
              </p:ext>
            </p:extLst>
          </p:nvPr>
        </p:nvGraphicFramePr>
        <p:xfrm>
          <a:off x="5124117" y="1600200"/>
          <a:ext cx="6096746" cy="16780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0746" y="3278221"/>
            <a:ext cx="3941011" cy="2587232"/>
          </a:xfrm>
          <a:prstGeom prst="rect">
            <a:avLst/>
          </a:prstGeom>
        </p:spPr>
      </p:pic>
      <p:pic>
        <p:nvPicPr>
          <p:cNvPr id="3" name="Picture 2"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91073" y="3278221"/>
            <a:ext cx="4030936" cy="2587232"/>
          </a:xfrm>
          <a:prstGeom prst="rect">
            <a:avLst/>
          </a:prstGeom>
        </p:spPr>
      </p:pic>
    </p:spTree>
    <p:extLst>
      <p:ext uri="{BB962C8B-B14F-4D97-AF65-F5344CB8AC3E}">
        <p14:creationId xmlns:p14="http://schemas.microsoft.com/office/powerpoint/2010/main" val="32952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graphicEl>
                                              <a:dgm id="{6E3E3E5D-66C7-47BB-9E16-886E042656F6}"/>
                                            </p:graphicEl>
                                          </p:spTgt>
                                        </p:tgtEl>
                                        <p:attrNameLst>
                                          <p:attrName>style.visibility</p:attrName>
                                        </p:attrNameLst>
                                      </p:cBhvr>
                                      <p:to>
                                        <p:strVal val="visible"/>
                                      </p:to>
                                    </p:set>
                                    <p:anim calcmode="lin" valueType="num">
                                      <p:cBhvr additive="base">
                                        <p:cTn id="7" dur="500" fill="hold"/>
                                        <p:tgtEl>
                                          <p:spTgt spid="2">
                                            <p:graphicEl>
                                              <a:dgm id="{6E3E3E5D-66C7-47BB-9E16-886E042656F6}"/>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graphicEl>
                                              <a:dgm id="{6E3E3E5D-66C7-47BB-9E16-886E042656F6}"/>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graphicEl>
                                              <a:dgm id="{8AAE56C4-2628-476B-A2DA-38B5213BFD48}"/>
                                            </p:graphicEl>
                                          </p:spTgt>
                                        </p:tgtEl>
                                        <p:attrNameLst>
                                          <p:attrName>style.visibility</p:attrName>
                                        </p:attrNameLst>
                                      </p:cBhvr>
                                      <p:to>
                                        <p:strVal val="visible"/>
                                      </p:to>
                                    </p:set>
                                    <p:anim calcmode="lin" valueType="num">
                                      <p:cBhvr additive="base">
                                        <p:cTn id="13" dur="500" fill="hold"/>
                                        <p:tgtEl>
                                          <p:spTgt spid="2">
                                            <p:graphicEl>
                                              <a:dgm id="{8AAE56C4-2628-476B-A2DA-38B5213BFD48}"/>
                                            </p:graphic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graphicEl>
                                              <a:dgm id="{8AAE56C4-2628-476B-A2DA-38B5213BFD48}"/>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lvl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9" name="Rounded Rectangle 8"/>
          <p:cNvSpPr/>
          <p:nvPr/>
        </p:nvSpPr>
        <p:spPr>
          <a:xfrm>
            <a:off x="988528" y="176729"/>
            <a:ext cx="9949069" cy="775252"/>
          </a:xfrm>
          <a:prstGeom prst="roundRect">
            <a:avLst/>
          </a:prstGeom>
          <a:solidFill>
            <a:srgbClr val="C5113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8" name="Title 7"/>
          <p:cNvSpPr>
            <a:spLocks noGrp="1"/>
          </p:cNvSpPr>
          <p:nvPr>
            <p:ph type="title"/>
          </p:nvPr>
        </p:nvSpPr>
        <p:spPr>
          <a:xfrm>
            <a:off x="705262" y="0"/>
            <a:ext cx="10515600" cy="1116726"/>
          </a:xfrm>
        </p:spPr>
        <p:txBody>
          <a:bodyPr>
            <a:normAutofit/>
          </a:bodyPr>
          <a:lstStyle/>
          <a:p>
            <a:pPr algn="ctr"/>
            <a:r>
              <a:rPr lang="ar-SA" sz="3600" b="1" dirty="0">
                <a:solidFill>
                  <a:schemeClr val="bg1"/>
                </a:solidFill>
              </a:rPr>
              <a:t>اختصاصات التدابير </a:t>
            </a:r>
            <a:r>
              <a:rPr lang="ar-SA" sz="3600" b="1" dirty="0" smtClean="0">
                <a:solidFill>
                  <a:schemeClr val="bg1"/>
                </a:solidFill>
              </a:rPr>
              <a:t>الوقائية</a:t>
            </a:r>
            <a:endParaRPr lang="ar-SA" sz="3600" b="1" dirty="0">
              <a:solidFill>
                <a:schemeClr val="bg1"/>
              </a:solidFill>
            </a:endParaRPr>
          </a:p>
        </p:txBody>
      </p:sp>
      <p:sp>
        <p:nvSpPr>
          <p:cNvPr id="3" name="Rectangle 2"/>
          <p:cNvSpPr/>
          <p:nvPr/>
        </p:nvSpPr>
        <p:spPr>
          <a:xfrm>
            <a:off x="5058383" y="1293455"/>
            <a:ext cx="6576154" cy="2862322"/>
          </a:xfrm>
          <a:prstGeom prst="rect">
            <a:avLst/>
          </a:prstGeom>
        </p:spPr>
        <p:txBody>
          <a:bodyPr wrap="square">
            <a:spAutoFit/>
          </a:bodyPr>
          <a:lstStyle/>
          <a:p>
            <a:pPr algn="just" rtl="1">
              <a:lnSpc>
                <a:spcPct val="200000"/>
              </a:lnSpc>
            </a:pPr>
            <a:r>
              <a:rPr lang="ar-SA" dirty="0" smtClean="0">
                <a:latin typeface="Simplified Arabic" panose="02020603050405020304" pitchFamily="18" charset="-78"/>
                <a:cs typeface="Simplified Arabic" panose="02020603050405020304" pitchFamily="18" charset="-78"/>
              </a:rPr>
              <a:t>1</a:t>
            </a:r>
            <a:r>
              <a:rPr lang="ar-SA" sz="2400" dirty="0" smtClean="0">
                <a:latin typeface="Simplified Arabic" panose="02020603050405020304" pitchFamily="18" charset="-78"/>
                <a:cs typeface="Simplified Arabic" panose="02020603050405020304" pitchFamily="18" charset="-78"/>
              </a:rPr>
              <a:t>. </a:t>
            </a:r>
            <a:r>
              <a:rPr lang="ar-SA" sz="2400" dirty="0">
                <a:latin typeface="Simplified Arabic" panose="02020603050405020304" pitchFamily="18" charset="-78"/>
                <a:cs typeface="Simplified Arabic" panose="02020603050405020304" pitchFamily="18" charset="-78"/>
              </a:rPr>
              <a:t>رسم السياسة العامة لمكافحة الفساد بالتعاون مع الجهات ذات العلاقة وضع الخطط والبرامج اللازمة لتنفيذها وتشرف الهيئة على وضع الاستراتيجية الوطنية لمكافحة الفساد، وضمان تنفيذها.</a:t>
            </a:r>
          </a:p>
          <a:p>
            <a:pPr algn="just" rtl="1">
              <a:lnSpc>
                <a:spcPct val="200000"/>
              </a:lnSpc>
            </a:pPr>
            <a:endParaRPr lang="en-US" dirty="0">
              <a:latin typeface="Simplified Arabic" panose="02020603050405020304" pitchFamily="18" charset="-78"/>
              <a:cs typeface="Simplified Arabic" panose="02020603050405020304" pitchFamily="18" charset="-78"/>
            </a:endParaRP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3773" y="1568124"/>
            <a:ext cx="2686670" cy="34933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823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nodeType="clickEffect">
                                  <p:stCondLst>
                                    <p:cond delay="0"/>
                                  </p:stCondLst>
                                  <p:childTnLst>
                                    <p:animScale>
                                      <p:cBhvr>
                                        <p:cTn id="13"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9" name="Rounded Rectangle 8"/>
          <p:cNvSpPr/>
          <p:nvPr/>
        </p:nvSpPr>
        <p:spPr>
          <a:xfrm>
            <a:off x="988528" y="176729"/>
            <a:ext cx="9949069" cy="775252"/>
          </a:xfrm>
          <a:prstGeom prst="roundRect">
            <a:avLst/>
          </a:prstGeom>
          <a:solidFill>
            <a:srgbClr val="C5113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8" name="Title 7"/>
          <p:cNvSpPr>
            <a:spLocks noGrp="1"/>
          </p:cNvSpPr>
          <p:nvPr>
            <p:ph type="title"/>
          </p:nvPr>
        </p:nvSpPr>
        <p:spPr>
          <a:xfrm>
            <a:off x="705262" y="0"/>
            <a:ext cx="10515600" cy="1116726"/>
          </a:xfrm>
        </p:spPr>
        <p:txBody>
          <a:bodyPr>
            <a:normAutofit/>
          </a:bodyPr>
          <a:lstStyle/>
          <a:p>
            <a:pPr algn="ctr"/>
            <a:r>
              <a:rPr lang="ar-SA" sz="3600" b="1" dirty="0">
                <a:solidFill>
                  <a:schemeClr val="bg1"/>
                </a:solidFill>
              </a:rPr>
              <a:t>اختصاصات التدابير </a:t>
            </a:r>
            <a:r>
              <a:rPr lang="ar-SA" sz="3600" b="1" dirty="0" smtClean="0">
                <a:solidFill>
                  <a:schemeClr val="bg1"/>
                </a:solidFill>
              </a:rPr>
              <a:t>الوقائية</a:t>
            </a:r>
            <a:endParaRPr lang="ar-SA" sz="3600" b="1" dirty="0">
              <a:solidFill>
                <a:schemeClr val="bg1"/>
              </a:solidFill>
            </a:endParaRPr>
          </a:p>
        </p:txBody>
      </p:sp>
      <p:sp>
        <p:nvSpPr>
          <p:cNvPr id="3" name="Rectangle 2"/>
          <p:cNvSpPr/>
          <p:nvPr/>
        </p:nvSpPr>
        <p:spPr>
          <a:xfrm>
            <a:off x="1799617" y="1293455"/>
            <a:ext cx="9834920" cy="1246495"/>
          </a:xfrm>
          <a:prstGeom prst="rect">
            <a:avLst/>
          </a:prstGeom>
        </p:spPr>
        <p:txBody>
          <a:bodyPr wrap="square">
            <a:spAutoFit/>
          </a:bodyPr>
          <a:lstStyle/>
          <a:p>
            <a:pPr algn="just" rtl="1">
              <a:lnSpc>
                <a:spcPct val="200000"/>
              </a:lnSpc>
            </a:pPr>
            <a:r>
              <a:rPr lang="ar-SA" sz="2400" dirty="0" smtClean="0">
                <a:latin typeface="Simplified Arabic" panose="02020603050405020304" pitchFamily="18" charset="-78"/>
                <a:cs typeface="Simplified Arabic" panose="02020603050405020304" pitchFamily="18" charset="-78"/>
              </a:rPr>
              <a:t>2. </a:t>
            </a:r>
            <a:r>
              <a:rPr lang="ar-SA" sz="2400" dirty="0">
                <a:latin typeface="Simplified Arabic" panose="02020603050405020304" pitchFamily="18" charset="-78"/>
                <a:cs typeface="Simplified Arabic" panose="02020603050405020304" pitchFamily="18" charset="-78"/>
              </a:rPr>
              <a:t>توعية المجتمع بكافة مستوياته الرسمية و غير الرسمية وتبصيره بمخاطر جرائم الفساد و آثارها.</a:t>
            </a:r>
          </a:p>
          <a:p>
            <a:pPr algn="just" rtl="1">
              <a:lnSpc>
                <a:spcPct val="150000"/>
              </a:lnSpc>
            </a:pPr>
            <a:endParaRPr lang="en-US" dirty="0">
              <a:latin typeface="Simplified Arabic" panose="02020603050405020304" pitchFamily="18" charset="-78"/>
              <a:cs typeface="Simplified Arabic" panose="02020603050405020304" pitchFamily="18" charset="-78"/>
            </a:endParaRP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2707" y="2236912"/>
            <a:ext cx="5574328" cy="3220305"/>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01432"/>
            <a:ext cx="5842427" cy="3155785"/>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878" y="2236912"/>
            <a:ext cx="5703378" cy="3654982"/>
          </a:xfrm>
          <a:prstGeom prst="rect">
            <a:avLst/>
          </a:prstGeom>
        </p:spPr>
      </p:pic>
    </p:spTree>
    <p:extLst>
      <p:ext uri="{BB962C8B-B14F-4D97-AF65-F5344CB8AC3E}">
        <p14:creationId xmlns:p14="http://schemas.microsoft.com/office/powerpoint/2010/main" val="353955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9" name="Rounded Rectangle 8"/>
          <p:cNvSpPr/>
          <p:nvPr/>
        </p:nvSpPr>
        <p:spPr>
          <a:xfrm>
            <a:off x="988528" y="176729"/>
            <a:ext cx="9949069" cy="775252"/>
          </a:xfrm>
          <a:prstGeom prst="roundRect">
            <a:avLst/>
          </a:prstGeom>
          <a:solidFill>
            <a:srgbClr val="C5113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8" name="Title 7"/>
          <p:cNvSpPr>
            <a:spLocks noGrp="1"/>
          </p:cNvSpPr>
          <p:nvPr>
            <p:ph type="title"/>
          </p:nvPr>
        </p:nvSpPr>
        <p:spPr>
          <a:xfrm>
            <a:off x="705262" y="0"/>
            <a:ext cx="10515600" cy="1116726"/>
          </a:xfrm>
        </p:spPr>
        <p:txBody>
          <a:bodyPr>
            <a:normAutofit/>
          </a:bodyPr>
          <a:lstStyle/>
          <a:p>
            <a:pPr algn="ctr"/>
            <a:r>
              <a:rPr lang="ar-SA" sz="3600" b="1" dirty="0">
                <a:solidFill>
                  <a:schemeClr val="bg1"/>
                </a:solidFill>
              </a:rPr>
              <a:t>اختصاصات التدابير </a:t>
            </a:r>
            <a:r>
              <a:rPr lang="ar-SA" sz="3600" b="1" dirty="0" smtClean="0">
                <a:solidFill>
                  <a:schemeClr val="bg1"/>
                </a:solidFill>
              </a:rPr>
              <a:t>الوقائية</a:t>
            </a:r>
            <a:endParaRPr lang="ar-SA" sz="3600" b="1" dirty="0">
              <a:solidFill>
                <a:schemeClr val="bg1"/>
              </a:solidFill>
            </a:endParaRPr>
          </a:p>
        </p:txBody>
      </p:sp>
      <p:sp>
        <p:nvSpPr>
          <p:cNvPr id="3" name="Rectangle 2"/>
          <p:cNvSpPr/>
          <p:nvPr/>
        </p:nvSpPr>
        <p:spPr>
          <a:xfrm>
            <a:off x="493295" y="1293455"/>
            <a:ext cx="11141242" cy="1384995"/>
          </a:xfrm>
          <a:prstGeom prst="rect">
            <a:avLst/>
          </a:prstGeom>
        </p:spPr>
        <p:txBody>
          <a:bodyPr wrap="square">
            <a:spAutoFit/>
          </a:bodyPr>
          <a:lstStyle/>
          <a:p>
            <a:pPr algn="just" rtl="1">
              <a:lnSpc>
                <a:spcPct val="200000"/>
              </a:lnSpc>
            </a:pPr>
            <a:r>
              <a:rPr lang="ar-SA" sz="2400" dirty="0" smtClean="0">
                <a:solidFill>
                  <a:prstClr val="black"/>
                </a:solidFill>
                <a:latin typeface="Simplified Arabic" panose="02020603050405020304" pitchFamily="18" charset="-78"/>
                <a:cs typeface="Simplified Arabic" panose="02020603050405020304" pitchFamily="18" charset="-78"/>
              </a:rPr>
              <a:t>3</a:t>
            </a:r>
            <a:r>
              <a:rPr lang="ar-SA" sz="2400" dirty="0">
                <a:solidFill>
                  <a:prstClr val="black"/>
                </a:solidFill>
                <a:latin typeface="Simplified Arabic" panose="02020603050405020304" pitchFamily="18" charset="-78"/>
                <a:cs typeface="Simplified Arabic" panose="02020603050405020304" pitchFamily="18" charset="-78"/>
              </a:rPr>
              <a:t>. إعداد نشرات دورية تبين مخاطر الفساد على مؤسسات السلطة الوطنية وإداراتها العامة.</a:t>
            </a:r>
          </a:p>
          <a:p>
            <a:pPr algn="just" rtl="1">
              <a:lnSpc>
                <a:spcPct val="200000"/>
              </a:lnSpc>
            </a:pPr>
            <a:endParaRPr lang="en-US" dirty="0">
              <a:latin typeface="Simplified Arabic" panose="02020603050405020304" pitchFamily="18" charset="-78"/>
              <a:cs typeface="Simplified Arabic" panose="02020603050405020304" pitchFamily="18" charset="-78"/>
            </a:endParaRP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7662" y="2300217"/>
            <a:ext cx="3139921" cy="357049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2333" y="2300217"/>
            <a:ext cx="3181436" cy="351692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01099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9" name="Rounded Rectangle 8"/>
          <p:cNvSpPr/>
          <p:nvPr/>
        </p:nvSpPr>
        <p:spPr>
          <a:xfrm>
            <a:off x="988528" y="176729"/>
            <a:ext cx="9949069" cy="775252"/>
          </a:xfrm>
          <a:prstGeom prst="roundRect">
            <a:avLst/>
          </a:prstGeom>
          <a:solidFill>
            <a:srgbClr val="C5113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8" name="Title 7"/>
          <p:cNvSpPr>
            <a:spLocks noGrp="1"/>
          </p:cNvSpPr>
          <p:nvPr>
            <p:ph type="title"/>
          </p:nvPr>
        </p:nvSpPr>
        <p:spPr>
          <a:xfrm>
            <a:off x="705262" y="0"/>
            <a:ext cx="10515600" cy="1116726"/>
          </a:xfrm>
        </p:spPr>
        <p:txBody>
          <a:bodyPr>
            <a:normAutofit/>
          </a:bodyPr>
          <a:lstStyle/>
          <a:p>
            <a:pPr algn="ctr"/>
            <a:r>
              <a:rPr lang="ar-SA" sz="3600" b="1" dirty="0">
                <a:solidFill>
                  <a:schemeClr val="bg1"/>
                </a:solidFill>
              </a:rPr>
              <a:t>اختصاصات التدابير </a:t>
            </a:r>
            <a:r>
              <a:rPr lang="ar-SA" sz="3600" b="1" dirty="0" smtClean="0">
                <a:solidFill>
                  <a:schemeClr val="bg1"/>
                </a:solidFill>
              </a:rPr>
              <a:t>الوقائية</a:t>
            </a:r>
            <a:endParaRPr lang="ar-SA" sz="3600" b="1" dirty="0">
              <a:solidFill>
                <a:schemeClr val="bg1"/>
              </a:solidFill>
            </a:endParaRPr>
          </a:p>
        </p:txBody>
      </p:sp>
      <p:sp>
        <p:nvSpPr>
          <p:cNvPr id="3" name="Rectangle 2"/>
          <p:cNvSpPr/>
          <p:nvPr/>
        </p:nvSpPr>
        <p:spPr>
          <a:xfrm>
            <a:off x="4883285" y="1293455"/>
            <a:ext cx="6751252" cy="3462486"/>
          </a:xfrm>
          <a:prstGeom prst="rect">
            <a:avLst/>
          </a:prstGeom>
        </p:spPr>
        <p:txBody>
          <a:bodyPr wrap="square">
            <a:spAutoFit/>
          </a:bodyPr>
          <a:lstStyle/>
          <a:p>
            <a:pPr algn="just" rtl="1">
              <a:lnSpc>
                <a:spcPct val="200000"/>
              </a:lnSpc>
            </a:pPr>
            <a:r>
              <a:rPr lang="ar-SA" sz="2400" dirty="0" smtClean="0">
                <a:solidFill>
                  <a:prstClr val="black"/>
                </a:solidFill>
                <a:latin typeface="Simplified Arabic" panose="02020603050405020304" pitchFamily="18" charset="-78"/>
                <a:cs typeface="Simplified Arabic" panose="02020603050405020304" pitchFamily="18" charset="-78"/>
              </a:rPr>
              <a:t>4</a:t>
            </a:r>
            <a:r>
              <a:rPr lang="ar-SA" sz="2400" dirty="0">
                <a:solidFill>
                  <a:prstClr val="black"/>
                </a:solidFill>
                <a:latin typeface="Simplified Arabic" panose="02020603050405020304" pitchFamily="18" charset="-78"/>
                <a:cs typeface="Simplified Arabic" panose="02020603050405020304" pitchFamily="18" charset="-78"/>
              </a:rPr>
              <a:t>. مراجعة وتقييم ودراسة التشريعات المتعلقة بمكافحة الفساد واقتراح التعديلات عليها وفقا للإجراءات المرعية.</a:t>
            </a:r>
          </a:p>
          <a:p>
            <a:pPr algn="just" rtl="1">
              <a:lnSpc>
                <a:spcPct val="200000"/>
              </a:lnSpc>
            </a:pPr>
            <a:r>
              <a:rPr lang="ar-SA" sz="2400" dirty="0">
                <a:solidFill>
                  <a:prstClr val="black"/>
                </a:solidFill>
                <a:latin typeface="Simplified Arabic" panose="02020603050405020304" pitchFamily="18" charset="-78"/>
                <a:cs typeface="Simplified Arabic" panose="02020603050405020304" pitchFamily="18" charset="-78"/>
              </a:rPr>
              <a:t>5. التنسيق والتعاون مع الجهات والمنظمات والهيئات العربية والاقليمية والدولية في مجال مكافحة الفساد. </a:t>
            </a:r>
            <a:endParaRPr lang="en-US" sz="2400" dirty="0">
              <a:solidFill>
                <a:prstClr val="black"/>
              </a:solidFill>
              <a:latin typeface="Simplified Arabic" panose="02020603050405020304" pitchFamily="18" charset="-78"/>
              <a:cs typeface="Simplified Arabic" panose="02020603050405020304" pitchFamily="18" charset="-78"/>
            </a:endParaRPr>
          </a:p>
          <a:p>
            <a:pPr algn="just" rtl="1">
              <a:lnSpc>
                <a:spcPct val="150000"/>
              </a:lnSpc>
            </a:pPr>
            <a:endParaRPr lang="en-US" dirty="0">
              <a:latin typeface="Simplified Arabic" panose="02020603050405020304" pitchFamily="18" charset="-78"/>
              <a:cs typeface="Simplified Arabic" panose="02020603050405020304" pitchFamily="18" charset="-78"/>
            </a:endParaRP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357" y="951981"/>
            <a:ext cx="4092295" cy="6088908"/>
          </a:xfrm>
          <a:prstGeom prst="rect">
            <a:avLst/>
          </a:prstGeom>
        </p:spPr>
      </p:pic>
    </p:spTree>
    <p:extLst>
      <p:ext uri="{BB962C8B-B14F-4D97-AF65-F5344CB8AC3E}">
        <p14:creationId xmlns:p14="http://schemas.microsoft.com/office/powerpoint/2010/main" val="3041419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9" name="Rounded Rectangle 8"/>
          <p:cNvSpPr/>
          <p:nvPr/>
        </p:nvSpPr>
        <p:spPr>
          <a:xfrm>
            <a:off x="988528" y="176729"/>
            <a:ext cx="9949069" cy="775252"/>
          </a:xfrm>
          <a:prstGeom prst="roundRect">
            <a:avLst/>
          </a:prstGeom>
          <a:solidFill>
            <a:srgbClr val="C5113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8" name="Title 7"/>
          <p:cNvSpPr>
            <a:spLocks noGrp="1"/>
          </p:cNvSpPr>
          <p:nvPr>
            <p:ph type="title"/>
          </p:nvPr>
        </p:nvSpPr>
        <p:spPr>
          <a:xfrm>
            <a:off x="705262" y="0"/>
            <a:ext cx="10515600" cy="1116726"/>
          </a:xfrm>
        </p:spPr>
        <p:txBody>
          <a:bodyPr>
            <a:normAutofit/>
          </a:bodyPr>
          <a:lstStyle/>
          <a:p>
            <a:pPr algn="ctr"/>
            <a:r>
              <a:rPr lang="ar-SA" sz="3600" b="1" dirty="0">
                <a:solidFill>
                  <a:schemeClr val="bg1"/>
                </a:solidFill>
              </a:rPr>
              <a:t>اختصاصات </a:t>
            </a:r>
            <a:r>
              <a:rPr lang="ar-SA" sz="3600" b="1" dirty="0" smtClean="0">
                <a:solidFill>
                  <a:schemeClr val="bg1"/>
                </a:solidFill>
              </a:rPr>
              <a:t>انفاذ القانون</a:t>
            </a:r>
            <a:endParaRPr lang="ar-SA" sz="3600" b="1" dirty="0">
              <a:solidFill>
                <a:schemeClr val="bg1"/>
              </a:solidFill>
            </a:endParaRPr>
          </a:p>
        </p:txBody>
      </p:sp>
      <p:graphicFrame>
        <p:nvGraphicFramePr>
          <p:cNvPr id="2" name="Diagram 1"/>
          <p:cNvGraphicFramePr/>
          <p:nvPr>
            <p:extLst>
              <p:ext uri="{D42A27DB-BD31-4B8C-83A1-F6EECF244321}">
                <p14:modId xmlns:p14="http://schemas.microsoft.com/office/powerpoint/2010/main" val="2857098171"/>
              </p:ext>
            </p:extLst>
          </p:nvPr>
        </p:nvGraphicFramePr>
        <p:xfrm>
          <a:off x="1564105" y="1293455"/>
          <a:ext cx="9373491" cy="46621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Screen Clippi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4303" y="1698171"/>
            <a:ext cx="1796877" cy="3252651"/>
          </a:xfrm>
          <a:prstGeom prst="rect">
            <a:avLst/>
          </a:prstGeom>
        </p:spPr>
      </p:pic>
    </p:spTree>
    <p:extLst>
      <p:ext uri="{BB962C8B-B14F-4D97-AF65-F5344CB8AC3E}">
        <p14:creationId xmlns:p14="http://schemas.microsoft.com/office/powerpoint/2010/main" val="56420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E41C34B9-8C0D-4263-A037-F1D3E7049FE6}"/>
                                            </p:graphicEl>
                                          </p:spTgt>
                                        </p:tgtEl>
                                        <p:attrNameLst>
                                          <p:attrName>style.visibility</p:attrName>
                                        </p:attrNameLst>
                                      </p:cBhvr>
                                      <p:to>
                                        <p:strVal val="visible"/>
                                      </p:to>
                                    </p:set>
                                    <p:anim calcmode="lin" valueType="num">
                                      <p:cBhvr additive="base">
                                        <p:cTn id="7" dur="500" fill="hold"/>
                                        <p:tgtEl>
                                          <p:spTgt spid="2">
                                            <p:graphicEl>
                                              <a:dgm id="{E41C34B9-8C0D-4263-A037-F1D3E7049FE6}"/>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E41C34B9-8C0D-4263-A037-F1D3E7049FE6}"/>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graphicEl>
                                              <a:dgm id="{A5497270-1525-4757-AF2E-2210C493436A}"/>
                                            </p:graphicEl>
                                          </p:spTgt>
                                        </p:tgtEl>
                                        <p:attrNameLst>
                                          <p:attrName>style.visibility</p:attrName>
                                        </p:attrNameLst>
                                      </p:cBhvr>
                                      <p:to>
                                        <p:strVal val="visible"/>
                                      </p:to>
                                    </p:set>
                                    <p:anim calcmode="lin" valueType="num">
                                      <p:cBhvr additive="base">
                                        <p:cTn id="11" dur="500" fill="hold"/>
                                        <p:tgtEl>
                                          <p:spTgt spid="2">
                                            <p:graphicEl>
                                              <a:dgm id="{A5497270-1525-4757-AF2E-2210C493436A}"/>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graphicEl>
                                              <a:dgm id="{A5497270-1525-4757-AF2E-2210C493436A}"/>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2" presetClass="entr" presetSubtype="4" fill="hold" grpId="0" nodeType="withEffect">
                                  <p:stCondLst>
                                    <p:cond delay="0"/>
                                  </p:stCondLst>
                                  <p:childTnLst>
                                    <p:set>
                                      <p:cBhvr>
                                        <p:cTn id="21" dur="1" fill="hold">
                                          <p:stCondLst>
                                            <p:cond delay="0"/>
                                          </p:stCondLst>
                                        </p:cTn>
                                        <p:tgtEl>
                                          <p:spTgt spid="2">
                                            <p:graphicEl>
                                              <a:dgm id="{F9772EED-D47C-4090-B8BB-79B5E22E17AE}"/>
                                            </p:graphicEl>
                                          </p:spTgt>
                                        </p:tgtEl>
                                        <p:attrNameLst>
                                          <p:attrName>style.visibility</p:attrName>
                                        </p:attrNameLst>
                                      </p:cBhvr>
                                      <p:to>
                                        <p:strVal val="visible"/>
                                      </p:to>
                                    </p:set>
                                    <p:anim calcmode="lin" valueType="num">
                                      <p:cBhvr additive="base">
                                        <p:cTn id="22" dur="500" fill="hold"/>
                                        <p:tgtEl>
                                          <p:spTgt spid="2">
                                            <p:graphicEl>
                                              <a:dgm id="{F9772EED-D47C-4090-B8BB-79B5E22E17AE}"/>
                                            </p:graphic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graphicEl>
                                              <a:dgm id="{F9772EED-D47C-4090-B8BB-79B5E22E17AE}"/>
                                            </p:graphic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
                                            <p:graphicEl>
                                              <a:dgm id="{FE395665-5075-4D67-A543-0E4691E3AA24}"/>
                                            </p:graphicEl>
                                          </p:spTgt>
                                        </p:tgtEl>
                                        <p:attrNameLst>
                                          <p:attrName>style.visibility</p:attrName>
                                        </p:attrNameLst>
                                      </p:cBhvr>
                                      <p:to>
                                        <p:strVal val="visible"/>
                                      </p:to>
                                    </p:set>
                                    <p:anim calcmode="lin" valueType="num">
                                      <p:cBhvr additive="base">
                                        <p:cTn id="28" dur="500" fill="hold"/>
                                        <p:tgtEl>
                                          <p:spTgt spid="2">
                                            <p:graphicEl>
                                              <a:dgm id="{FE395665-5075-4D67-A543-0E4691E3AA24}"/>
                                            </p:graphicEl>
                                          </p:spTgt>
                                        </p:tgtEl>
                                        <p:attrNameLst>
                                          <p:attrName>ppt_x</p:attrName>
                                        </p:attrNameLst>
                                      </p:cBhvr>
                                      <p:tavLst>
                                        <p:tav tm="0">
                                          <p:val>
                                            <p:strVal val="#ppt_x"/>
                                          </p:val>
                                        </p:tav>
                                        <p:tav tm="100000">
                                          <p:val>
                                            <p:strVal val="#ppt_x"/>
                                          </p:val>
                                        </p:tav>
                                      </p:tavLst>
                                    </p:anim>
                                    <p:anim calcmode="lin" valueType="num">
                                      <p:cBhvr additive="base">
                                        <p:cTn id="29" dur="500" fill="hold"/>
                                        <p:tgtEl>
                                          <p:spTgt spid="2">
                                            <p:graphicEl>
                                              <a:dgm id="{FE395665-5075-4D67-A543-0E4691E3AA24}"/>
                                            </p:graphic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
                                            <p:graphicEl>
                                              <a:dgm id="{0A6C454D-2C03-4C6A-BCEA-E0245D84489B}"/>
                                            </p:graphicEl>
                                          </p:spTgt>
                                        </p:tgtEl>
                                        <p:attrNameLst>
                                          <p:attrName>style.visibility</p:attrName>
                                        </p:attrNameLst>
                                      </p:cBhvr>
                                      <p:to>
                                        <p:strVal val="visible"/>
                                      </p:to>
                                    </p:set>
                                    <p:anim calcmode="lin" valueType="num">
                                      <p:cBhvr additive="base">
                                        <p:cTn id="32" dur="500" fill="hold"/>
                                        <p:tgtEl>
                                          <p:spTgt spid="2">
                                            <p:graphicEl>
                                              <a:dgm id="{0A6C454D-2C03-4C6A-BCEA-E0245D84489B}"/>
                                            </p:graphic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graphicEl>
                                              <a:dgm id="{0A6C454D-2C03-4C6A-BCEA-E0245D84489B}"/>
                                            </p:graphic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xit" presetSubtype="4" fill="hold" nodeType="clickEffect">
                                  <p:stCondLst>
                                    <p:cond delay="0"/>
                                  </p:stCondLst>
                                  <p:childTnLst>
                                    <p:anim calcmode="lin" valueType="num">
                                      <p:cBhvr additive="base">
                                        <p:cTn id="37" dur="500"/>
                                        <p:tgtEl>
                                          <p:spTgt spid="4"/>
                                        </p:tgtEl>
                                        <p:attrNameLst>
                                          <p:attrName>ppt_x</p:attrName>
                                        </p:attrNameLst>
                                      </p:cBhvr>
                                      <p:tavLst>
                                        <p:tav tm="0">
                                          <p:val>
                                            <p:strVal val="ppt_x"/>
                                          </p:val>
                                        </p:tav>
                                        <p:tav tm="100000">
                                          <p:val>
                                            <p:strVal val="ppt_x"/>
                                          </p:val>
                                        </p:tav>
                                      </p:tavLst>
                                    </p:anim>
                                    <p:anim calcmode="lin" valueType="num">
                                      <p:cBhvr additive="base">
                                        <p:cTn id="38" dur="500"/>
                                        <p:tgtEl>
                                          <p:spTgt spid="4"/>
                                        </p:tgtEl>
                                        <p:attrNameLst>
                                          <p:attrName>ppt_y</p:attrName>
                                        </p:attrNameLst>
                                      </p:cBhvr>
                                      <p:tavLst>
                                        <p:tav tm="0">
                                          <p:val>
                                            <p:strVal val="ppt_y"/>
                                          </p:val>
                                        </p:tav>
                                        <p:tav tm="100000">
                                          <p:val>
                                            <p:strVal val="1+ppt_h/2"/>
                                          </p:val>
                                        </p:tav>
                                      </p:tavLst>
                                    </p:anim>
                                    <p:set>
                                      <p:cBhvr>
                                        <p:cTn id="39" dur="1" fill="hold">
                                          <p:stCondLst>
                                            <p:cond delay="499"/>
                                          </p:stCondLst>
                                        </p:cTn>
                                        <p:tgtEl>
                                          <p:spTgt spid="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
                                            <p:graphicEl>
                                              <a:dgm id="{EBF27400-A6E5-4279-8CCB-EFD374B9848B}"/>
                                            </p:graphicEl>
                                          </p:spTgt>
                                        </p:tgtEl>
                                        <p:attrNameLst>
                                          <p:attrName>style.visibility</p:attrName>
                                        </p:attrNameLst>
                                      </p:cBhvr>
                                      <p:to>
                                        <p:strVal val="visible"/>
                                      </p:to>
                                    </p:set>
                                    <p:anim calcmode="lin" valueType="num">
                                      <p:cBhvr additive="base">
                                        <p:cTn id="44" dur="500" fill="hold"/>
                                        <p:tgtEl>
                                          <p:spTgt spid="2">
                                            <p:graphicEl>
                                              <a:dgm id="{EBF27400-A6E5-4279-8CCB-EFD374B9848B}"/>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2">
                                            <p:graphicEl>
                                              <a:dgm id="{EBF27400-A6E5-4279-8CCB-EFD374B9848B}"/>
                                            </p:graphicEl>
                                          </p:spTgt>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
                                            <p:graphicEl>
                                              <a:dgm id="{6C4EEA05-B6BB-4288-9D37-9B946AD8BE06}"/>
                                            </p:graphicEl>
                                          </p:spTgt>
                                        </p:tgtEl>
                                        <p:attrNameLst>
                                          <p:attrName>style.visibility</p:attrName>
                                        </p:attrNameLst>
                                      </p:cBhvr>
                                      <p:to>
                                        <p:strVal val="visible"/>
                                      </p:to>
                                    </p:set>
                                    <p:anim calcmode="lin" valueType="num">
                                      <p:cBhvr additive="base">
                                        <p:cTn id="48" dur="500" fill="hold"/>
                                        <p:tgtEl>
                                          <p:spTgt spid="2">
                                            <p:graphicEl>
                                              <a:dgm id="{6C4EEA05-B6BB-4288-9D37-9B946AD8BE06}"/>
                                            </p:graphicEl>
                                          </p:spTgt>
                                        </p:tgtEl>
                                        <p:attrNameLst>
                                          <p:attrName>ppt_x</p:attrName>
                                        </p:attrNameLst>
                                      </p:cBhvr>
                                      <p:tavLst>
                                        <p:tav tm="0">
                                          <p:val>
                                            <p:strVal val="#ppt_x"/>
                                          </p:val>
                                        </p:tav>
                                        <p:tav tm="100000">
                                          <p:val>
                                            <p:strVal val="#ppt_x"/>
                                          </p:val>
                                        </p:tav>
                                      </p:tavLst>
                                    </p:anim>
                                    <p:anim calcmode="lin" valueType="num">
                                      <p:cBhvr additive="base">
                                        <p:cTn id="49" dur="500" fill="hold"/>
                                        <p:tgtEl>
                                          <p:spTgt spid="2">
                                            <p:graphicEl>
                                              <a:dgm id="{6C4EEA05-B6BB-4288-9D37-9B946AD8BE06}"/>
                                            </p:graphic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
                                            <p:graphicEl>
                                              <a:dgm id="{CC1EEF91-8566-447E-A9ED-9156F998DA5E}"/>
                                            </p:graphicEl>
                                          </p:spTgt>
                                        </p:tgtEl>
                                        <p:attrNameLst>
                                          <p:attrName>style.visibility</p:attrName>
                                        </p:attrNameLst>
                                      </p:cBhvr>
                                      <p:to>
                                        <p:strVal val="visible"/>
                                      </p:to>
                                    </p:set>
                                    <p:anim calcmode="lin" valueType="num">
                                      <p:cBhvr additive="base">
                                        <p:cTn id="54" dur="500" fill="hold"/>
                                        <p:tgtEl>
                                          <p:spTgt spid="2">
                                            <p:graphicEl>
                                              <a:dgm id="{CC1EEF91-8566-447E-A9ED-9156F998DA5E}"/>
                                            </p:graphicEl>
                                          </p:spTgt>
                                        </p:tgtEl>
                                        <p:attrNameLst>
                                          <p:attrName>ppt_x</p:attrName>
                                        </p:attrNameLst>
                                      </p:cBhvr>
                                      <p:tavLst>
                                        <p:tav tm="0">
                                          <p:val>
                                            <p:strVal val="#ppt_x"/>
                                          </p:val>
                                        </p:tav>
                                        <p:tav tm="100000">
                                          <p:val>
                                            <p:strVal val="#ppt_x"/>
                                          </p:val>
                                        </p:tav>
                                      </p:tavLst>
                                    </p:anim>
                                    <p:anim calcmode="lin" valueType="num">
                                      <p:cBhvr additive="base">
                                        <p:cTn id="55" dur="500" fill="hold"/>
                                        <p:tgtEl>
                                          <p:spTgt spid="2">
                                            <p:graphicEl>
                                              <a:dgm id="{CC1EEF91-8566-447E-A9ED-9156F998DA5E}"/>
                                            </p:graphicEl>
                                          </p:spTgt>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2">
                                            <p:graphicEl>
                                              <a:dgm id="{8A7C3765-C1E4-4317-B73A-78A2C12850D7}"/>
                                            </p:graphicEl>
                                          </p:spTgt>
                                        </p:tgtEl>
                                        <p:attrNameLst>
                                          <p:attrName>style.visibility</p:attrName>
                                        </p:attrNameLst>
                                      </p:cBhvr>
                                      <p:to>
                                        <p:strVal val="visible"/>
                                      </p:to>
                                    </p:set>
                                    <p:anim calcmode="lin" valueType="num">
                                      <p:cBhvr additive="base">
                                        <p:cTn id="58" dur="500" fill="hold"/>
                                        <p:tgtEl>
                                          <p:spTgt spid="2">
                                            <p:graphicEl>
                                              <a:dgm id="{8A7C3765-C1E4-4317-B73A-78A2C12850D7}"/>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2">
                                            <p:graphicEl>
                                              <a:dgm id="{8A7C3765-C1E4-4317-B73A-78A2C12850D7}"/>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353" y="374470"/>
            <a:ext cx="10448109" cy="957942"/>
          </a:xfrm>
          <a:solidFill>
            <a:srgbClr val="C00000"/>
          </a:solidFill>
        </p:spPr>
        <p:txBody>
          <a:bodyPr>
            <a:normAutofit fontScale="90000"/>
          </a:bodyPr>
          <a:lstStyle/>
          <a:p>
            <a:pPr marL="228600" lvl="0" indent="-228600" algn="r" rtl="1">
              <a:spcBef>
                <a:spcPts val="1000"/>
              </a:spcBef>
            </a:pPr>
            <a:r>
              <a:rPr lang="ar-SA" sz="3500" b="1" dirty="0" smtClean="0">
                <a:solidFill>
                  <a:schemeClr val="bg1"/>
                </a:solidFill>
                <a:latin typeface="Calibri"/>
                <a:ea typeface="+mn-ea"/>
                <a:cs typeface="Arial"/>
              </a:rPr>
              <a:t/>
            </a:r>
            <a:br>
              <a:rPr lang="ar-SA" sz="3500" b="1" dirty="0" smtClean="0">
                <a:solidFill>
                  <a:schemeClr val="bg1"/>
                </a:solidFill>
                <a:latin typeface="Calibri"/>
                <a:ea typeface="+mn-ea"/>
                <a:cs typeface="Arial"/>
              </a:rPr>
            </a:br>
            <a:r>
              <a:rPr lang="ar-JO" sz="3500" b="1" dirty="0" smtClean="0">
                <a:solidFill>
                  <a:schemeClr val="bg1"/>
                </a:solidFill>
                <a:latin typeface="Calibri"/>
                <a:ea typeface="+mn-ea"/>
                <a:cs typeface="Arial"/>
              </a:rPr>
              <a:t>الشكاوى </a:t>
            </a:r>
            <a:r>
              <a:rPr lang="ar-JO" sz="3500" b="1" dirty="0">
                <a:solidFill>
                  <a:schemeClr val="bg1"/>
                </a:solidFill>
                <a:latin typeface="Calibri"/>
                <a:ea typeface="+mn-ea"/>
                <a:cs typeface="Arial"/>
              </a:rPr>
              <a:t>والبلاغات وآلية متابعتها</a:t>
            </a:r>
            <a:r>
              <a:rPr lang="ar-JO" sz="3500" dirty="0">
                <a:solidFill>
                  <a:schemeClr val="bg1"/>
                </a:solidFill>
                <a:latin typeface="Calibri"/>
                <a:ea typeface="+mn-ea"/>
                <a:cs typeface="Arial"/>
              </a:rPr>
              <a:t/>
            </a:r>
            <a:br>
              <a:rPr lang="ar-JO" sz="3500" dirty="0">
                <a:solidFill>
                  <a:schemeClr val="bg1"/>
                </a:solidFill>
                <a:latin typeface="Calibri"/>
                <a:ea typeface="+mn-ea"/>
                <a:cs typeface="Arial"/>
              </a:rPr>
            </a:br>
            <a:endParaRPr lang="en-GB" sz="3500" dirty="0">
              <a:solidFill>
                <a:schemeClr val="bg1"/>
              </a:solidFill>
            </a:endParaRPr>
          </a:p>
        </p:txBody>
      </p:sp>
      <p:sp>
        <p:nvSpPr>
          <p:cNvPr id="3" name="Content Placeholder 2"/>
          <p:cNvSpPr>
            <a:spLocks noGrp="1"/>
          </p:cNvSpPr>
          <p:nvPr>
            <p:ph idx="1"/>
          </p:nvPr>
        </p:nvSpPr>
        <p:spPr/>
        <p:txBody>
          <a:bodyPr>
            <a:normAutofit fontScale="85000" lnSpcReduction="20000"/>
          </a:bodyPr>
          <a:lstStyle/>
          <a:p>
            <a:pPr algn="r" rtl="1"/>
            <a:r>
              <a:rPr lang="ar-JO" dirty="0" smtClean="0"/>
              <a:t>مرحلة </a:t>
            </a:r>
            <a:r>
              <a:rPr lang="ar-JO" dirty="0"/>
              <a:t>استقبال الشكاوى /البلاغات وأعمال التحريات </a:t>
            </a:r>
          </a:p>
          <a:p>
            <a:pPr algn="r" rtl="1"/>
            <a:r>
              <a:rPr lang="ar-JO" dirty="0"/>
              <a:t>1)  يتم استقبال الشكوى/البلاغات بكافة الطرق من خلال الفاكس أو </a:t>
            </a:r>
            <a:r>
              <a:rPr lang="ar-JO" dirty="0" err="1"/>
              <a:t>الإيميل</a:t>
            </a:r>
            <a:r>
              <a:rPr lang="ar-JO" dirty="0"/>
              <a:t> أو باليد أو عبر موقع التواصل الاجتماعي او عبر التطبيق الالكتروني </a:t>
            </a:r>
            <a:r>
              <a:rPr lang="ar-JO" dirty="0" err="1"/>
              <a:t>للاجهزة</a:t>
            </a:r>
            <a:r>
              <a:rPr lang="ar-JO" dirty="0"/>
              <a:t> الذكية الخاص بالهيئة.</a:t>
            </a:r>
          </a:p>
          <a:p>
            <a:pPr algn="r" rtl="1"/>
            <a:r>
              <a:rPr lang="ar-JO" dirty="0"/>
              <a:t>2)  يتم دراسة الشكوى/ البلاغ سواء كان المشتكي/المبلغ معلوماً أو مجهولاً من أجل تحديد هل هي اختصاص الهيئة متابعتها أم لا، وتقوم الهيئة بمتابعة أي خبر أو معلومة عن جرائم الفساد من تلقاء نفسها.</a:t>
            </a:r>
          </a:p>
          <a:p>
            <a:pPr algn="r" rtl="1"/>
            <a:r>
              <a:rPr lang="ar-JO" dirty="0"/>
              <a:t>3)  إذا لم تكن الشكوى من اختصاص الهيئة  من حيث أنها لا تعتبر من جرائم الفساد أو أن المشتكى عليه ليس من الأشخاص الخاضعين لأحكام قانون مكافحة الفساد، فيتم رد الشكوى من خلال إعداد كتاب موجه للمشتكي بالخصوص. وتحديد الجهة المختصة بمتابعتها.</a:t>
            </a:r>
          </a:p>
          <a:p>
            <a:pPr algn="r" rtl="1"/>
            <a:r>
              <a:rPr lang="ar-JO" dirty="0"/>
              <a:t>4)  إذا كانت الشكوى من اختصاص الهيئة يتم متابعتها من خلال الاستفسار من مقدم الشكوى وطلب الوثائق والأوراق ذات العلاقة من الجهات الرسمية حتى وان كانت سرية، والقيام بأعمال التحري من خلال صلاحيات الهيئة (الضبط واعمال الفحص والتدقيق والتنسيق مع ضباط الاتصال المفروزين من قبل الاجهزة الامنية...)، وفي حال وجود شبهات جرائم فساد يتم احالتها للإدارة العامة التي تتولى اعمال التحقيق الاولي.</a:t>
            </a:r>
          </a:p>
          <a:p>
            <a:pPr algn="r" rtl="1"/>
            <a:r>
              <a:rPr lang="ar-JO" dirty="0"/>
              <a:t>6) في حالة عدم وجود شبهة فساد يتم حفظ الشكوى/ البلاغ.</a:t>
            </a:r>
          </a:p>
          <a:p>
            <a:pPr algn="r" rtl="1"/>
            <a:endParaRPr lang="en-GB" dirty="0"/>
          </a:p>
        </p:txBody>
      </p:sp>
    </p:spTree>
    <p:extLst>
      <p:ext uri="{BB962C8B-B14F-4D97-AF65-F5344CB8AC3E}">
        <p14:creationId xmlns:p14="http://schemas.microsoft.com/office/powerpoint/2010/main" val="2115049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txBody>
          <a:bodyPr/>
          <a:lstStyle/>
          <a:p>
            <a:pPr marL="228600" lvl="0" indent="-228600" algn="r" rtl="1">
              <a:spcBef>
                <a:spcPts val="1000"/>
              </a:spcBef>
            </a:pPr>
            <a:r>
              <a:rPr lang="ar-JO" sz="3500" b="1" dirty="0">
                <a:solidFill>
                  <a:schemeClr val="bg1"/>
                </a:solidFill>
                <a:latin typeface="Calibri"/>
                <a:ea typeface="+mn-ea"/>
                <a:cs typeface="Arial"/>
              </a:rPr>
              <a:t>مرحلة الاستدلال و التحقيق الاولي</a:t>
            </a:r>
            <a:r>
              <a:rPr lang="ar-JO" sz="2600" dirty="0">
                <a:solidFill>
                  <a:prstClr val="black"/>
                </a:solidFill>
                <a:latin typeface="Calibri"/>
                <a:ea typeface="+mn-ea"/>
                <a:cs typeface="Arial"/>
              </a:rPr>
              <a:t/>
            </a:r>
            <a:br>
              <a:rPr lang="ar-JO" sz="2600" dirty="0">
                <a:solidFill>
                  <a:prstClr val="black"/>
                </a:solidFill>
                <a:latin typeface="Calibri"/>
                <a:ea typeface="+mn-ea"/>
                <a:cs typeface="Arial"/>
              </a:rPr>
            </a:br>
            <a:endParaRPr lang="en-GB" dirty="0"/>
          </a:p>
        </p:txBody>
      </p:sp>
      <p:sp>
        <p:nvSpPr>
          <p:cNvPr id="3" name="Content Placeholder 2"/>
          <p:cNvSpPr>
            <a:spLocks noGrp="1"/>
          </p:cNvSpPr>
          <p:nvPr>
            <p:ph idx="1"/>
          </p:nvPr>
        </p:nvSpPr>
        <p:spPr/>
        <p:txBody>
          <a:bodyPr>
            <a:normAutofit lnSpcReduction="10000"/>
          </a:bodyPr>
          <a:lstStyle/>
          <a:p>
            <a:pPr algn="r" rtl="1"/>
            <a:r>
              <a:rPr lang="ar-JO" dirty="0" smtClean="0"/>
              <a:t>1</a:t>
            </a:r>
            <a:r>
              <a:rPr lang="ar-JO" dirty="0"/>
              <a:t>)  بعد التثبت من وجود شبهات فساد يتم متابعة الشكوى /البلاغ والقيام بإجراءات التحقيق الاولي وسماع الشهود والاستعانة بالخبراء ورفع السرية إن أحتاج الامر واتخاذ كافة اعمال التحقيق الاولي(طلب منعه من السفر ووقفه عن العمل ...) وسماع كافة اطراف الشكوى/ البلاغ.</a:t>
            </a:r>
          </a:p>
          <a:p>
            <a:pPr algn="r" rtl="1"/>
            <a:r>
              <a:rPr lang="ar-JO" dirty="0"/>
              <a:t>2) يتم رفع توصية بتقرير يبين  كافة اعمال التحقيق الاولي التي تمت وجرم الفساد واسماء المتورطين والمشتركين بجرم الفساد لمعالي رئيس الهيئة وبعد الموافقة على التوصيات والتثبت من انتهاء اعمال التحقيق الاولي يصدر قرار لإحالة الشكوى / البلاغ بموجب قرار يسمى (قرار إحالة) إلى النائب العام الذي يقوم بدوره بإحالة الامر للنيابة المتخصصة لجرائم فساد ليصار الى اصدار قرار اتهام وتقديم لائحة اتهام ومن ثم تقديم مرتكب جرم الفساد إلى المحكمة الخاصة "محكمة جرائم الفساد" المشكلة وفق أحكام قانون مكافحة الفساد.</a:t>
            </a:r>
          </a:p>
          <a:p>
            <a:endParaRPr lang="en-GB" dirty="0"/>
          </a:p>
        </p:txBody>
      </p:sp>
    </p:spTree>
    <p:extLst>
      <p:ext uri="{BB962C8B-B14F-4D97-AF65-F5344CB8AC3E}">
        <p14:creationId xmlns:p14="http://schemas.microsoft.com/office/powerpoint/2010/main" val="2268754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4" name="Rounded Rectangle 53"/>
          <p:cNvSpPr/>
          <p:nvPr/>
        </p:nvSpPr>
        <p:spPr>
          <a:xfrm>
            <a:off x="1010754" y="2242457"/>
            <a:ext cx="9949069" cy="1365931"/>
          </a:xfrm>
          <a:prstGeom prst="roundRect">
            <a:avLst/>
          </a:prstGeom>
          <a:solidFill>
            <a:srgbClr val="C5113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56" name="TextBox 55"/>
          <p:cNvSpPr txBox="1"/>
          <p:nvPr/>
        </p:nvSpPr>
        <p:spPr>
          <a:xfrm>
            <a:off x="3084926" y="2664784"/>
            <a:ext cx="5800723" cy="2062103"/>
          </a:xfrm>
          <a:prstGeom prst="rect">
            <a:avLst/>
          </a:prstGeom>
          <a:noFill/>
        </p:spPr>
        <p:txBody>
          <a:bodyPr wrap="square" rtlCol="0">
            <a:spAutoFit/>
          </a:bodyPr>
          <a:lstStyle/>
          <a:p>
            <a:pPr algn="ctr" rtl="1"/>
            <a:r>
              <a:rPr lang="ar-SA" sz="3200" b="1" dirty="0" smtClean="0">
                <a:solidFill>
                  <a:schemeClr val="bg1"/>
                </a:solidFill>
              </a:rPr>
              <a:t>على </a:t>
            </a:r>
            <a:r>
              <a:rPr lang="ar-SA" sz="3200" b="1" dirty="0">
                <a:solidFill>
                  <a:schemeClr val="bg1"/>
                </a:solidFill>
              </a:rPr>
              <a:t>من يسري قانون مكافحة الفساد؟</a:t>
            </a:r>
            <a:endParaRPr lang="en-GB" sz="3200" b="1" dirty="0">
              <a:solidFill>
                <a:schemeClr val="bg1"/>
              </a:solidFill>
            </a:endParaRPr>
          </a:p>
          <a:p>
            <a:pPr algn="ctr" rtl="1"/>
            <a:endParaRPr lang="en-GB" sz="3200" b="1" dirty="0" smtClean="0">
              <a:solidFill>
                <a:schemeClr val="bg1"/>
              </a:solidFill>
            </a:endParaRPr>
          </a:p>
          <a:p>
            <a:pPr algn="ctr" rtl="1"/>
            <a:endParaRPr lang="en-GB" sz="3200" b="1" dirty="0">
              <a:solidFill>
                <a:schemeClr val="bg1"/>
              </a:solidFill>
            </a:endParaRPr>
          </a:p>
          <a:p>
            <a:pPr algn="ctr" rtl="1"/>
            <a:endParaRPr lang="en-GB" sz="3200" b="1" dirty="0">
              <a:solidFill>
                <a:schemeClr val="bg1"/>
              </a:solidFill>
            </a:endParaRPr>
          </a:p>
        </p:txBody>
      </p:sp>
      <p:sp>
        <p:nvSpPr>
          <p:cNvPr id="2" name="Footer Placeholder 1"/>
          <p:cNvSpPr>
            <a:spLocks noGrp="1"/>
          </p:cNvSpPr>
          <p:nvPr>
            <p:ph type="ftr" sz="quarter" idx="11"/>
          </p:nvPr>
        </p:nvSpPr>
        <p:spPr/>
        <p:txBody>
          <a:bodyPr/>
          <a:lstStyle/>
          <a:p>
            <a:r>
              <a:rPr lang="ar-SA" b="1" dirty="0">
                <a:solidFill>
                  <a:srgbClr val="8F1924"/>
                </a:solidFill>
              </a:rPr>
              <a:t>الإدارة العامة للنزاهة والوقاية من الفساد 2020</a:t>
            </a:r>
            <a:endParaRPr lang="en-GB" b="1" dirty="0">
              <a:solidFill>
                <a:srgbClr val="8F1924"/>
              </a:solidFill>
            </a:endParaRPr>
          </a:p>
        </p:txBody>
      </p:sp>
    </p:spTree>
    <p:extLst>
      <p:ext uri="{BB962C8B-B14F-4D97-AF65-F5344CB8AC3E}">
        <p14:creationId xmlns:p14="http://schemas.microsoft.com/office/powerpoint/2010/main" val="2479646339"/>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595615" y="1033367"/>
            <a:ext cx="11484864" cy="12192"/>
          </a:xfrm>
          <a:prstGeom prst="line">
            <a:avLst/>
          </a:prstGeom>
          <a:ln>
            <a:solidFill>
              <a:srgbClr val="EB1D49"/>
            </a:solidFill>
          </a:ln>
        </p:spPr>
        <p:style>
          <a:lnRef idx="3">
            <a:schemeClr val="accent2"/>
          </a:lnRef>
          <a:fillRef idx="0">
            <a:schemeClr val="accent2"/>
          </a:fillRef>
          <a:effectRef idx="2">
            <a:schemeClr val="accent2"/>
          </a:effectRef>
          <a:fontRef idx="minor">
            <a:schemeClr val="tx1"/>
          </a:fontRef>
        </p:style>
      </p:cxnSp>
      <p:sp>
        <p:nvSpPr>
          <p:cNvPr id="8" name="Title 7"/>
          <p:cNvSpPr>
            <a:spLocks noGrp="1"/>
          </p:cNvSpPr>
          <p:nvPr>
            <p:ph type="title"/>
          </p:nvPr>
        </p:nvSpPr>
        <p:spPr>
          <a:xfrm>
            <a:off x="775985" y="0"/>
            <a:ext cx="11304494" cy="1325563"/>
          </a:xfrm>
        </p:spPr>
        <p:txBody>
          <a:bodyPr/>
          <a:lstStyle/>
          <a:p>
            <a:pPr algn="ctr"/>
            <a:r>
              <a:rPr lang="ar-SA" b="1" dirty="0" smtClean="0">
                <a:solidFill>
                  <a:srgbClr val="8F1924"/>
                </a:solidFill>
              </a:rPr>
              <a:t>أهداف اللقاء</a:t>
            </a:r>
            <a:endParaRPr lang="en-GB" b="1" dirty="0">
              <a:solidFill>
                <a:srgbClr val="8F1924"/>
              </a:solidFill>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842" y="1927569"/>
            <a:ext cx="3663758" cy="3617961"/>
          </a:xfrm>
          <a:prstGeom prst="rect">
            <a:avLst/>
          </a:prstGeom>
        </p:spPr>
      </p:pic>
      <p:graphicFrame>
        <p:nvGraphicFramePr>
          <p:cNvPr id="7" name="Diagram 6"/>
          <p:cNvGraphicFramePr/>
          <p:nvPr>
            <p:extLst>
              <p:ext uri="{D42A27DB-BD31-4B8C-83A1-F6EECF244321}">
                <p14:modId xmlns:p14="http://schemas.microsoft.com/office/powerpoint/2010/main" val="4092141770"/>
              </p:ext>
            </p:extLst>
          </p:nvPr>
        </p:nvGraphicFramePr>
        <p:xfrm>
          <a:off x="4623511" y="1787442"/>
          <a:ext cx="5443538" cy="3514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62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7">
                                            <p:graphicEl>
                                              <a:dgm id="{23DC848A-B03F-42B8-BD30-BD79BBDBF1D7}"/>
                                            </p:graphicEl>
                                          </p:spTgt>
                                        </p:tgtEl>
                                        <p:attrNameLst>
                                          <p:attrName>style.visibility</p:attrName>
                                        </p:attrNameLst>
                                      </p:cBhvr>
                                      <p:to>
                                        <p:strVal val="visible"/>
                                      </p:to>
                                    </p:set>
                                    <p:anim calcmode="lin" valueType="num">
                                      <p:cBhvr additive="base">
                                        <p:cTn id="14" dur="500" fill="hold"/>
                                        <p:tgtEl>
                                          <p:spTgt spid="7">
                                            <p:graphicEl>
                                              <a:dgm id="{23DC848A-B03F-42B8-BD30-BD79BBDBF1D7}"/>
                                            </p:graphicEl>
                                          </p:spTgt>
                                        </p:tgtEl>
                                        <p:attrNameLst>
                                          <p:attrName>ppt_x</p:attrName>
                                        </p:attrNameLst>
                                      </p:cBhvr>
                                      <p:tavLst>
                                        <p:tav tm="0">
                                          <p:val>
                                            <p:strVal val="#ppt_x"/>
                                          </p:val>
                                        </p:tav>
                                        <p:tav tm="100000">
                                          <p:val>
                                            <p:strVal val="#ppt_x"/>
                                          </p:val>
                                        </p:tav>
                                      </p:tavLst>
                                    </p:anim>
                                    <p:anim calcmode="lin" valueType="num">
                                      <p:cBhvr additive="base">
                                        <p:cTn id="15" dur="500" fill="hold"/>
                                        <p:tgtEl>
                                          <p:spTgt spid="7">
                                            <p:graphicEl>
                                              <a:dgm id="{23DC848A-B03F-42B8-BD30-BD79BBDBF1D7}"/>
                                            </p:graphicEl>
                                          </p:spTgt>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grpId="0" nodeType="clickEffect">
                                  <p:stCondLst>
                                    <p:cond delay="0"/>
                                  </p:stCondLst>
                                  <p:childTnLst>
                                    <p:set>
                                      <p:cBhvr>
                                        <p:cTn id="19" dur="1" fill="hold">
                                          <p:stCondLst>
                                            <p:cond delay="0"/>
                                          </p:stCondLst>
                                        </p:cTn>
                                        <p:tgtEl>
                                          <p:spTgt spid="7">
                                            <p:graphicEl>
                                              <a:dgm id="{6C790847-2E74-4664-84DB-394CE044F01D}"/>
                                            </p:graphicEl>
                                          </p:spTgt>
                                        </p:tgtEl>
                                        <p:attrNameLst>
                                          <p:attrName>style.visibility</p:attrName>
                                        </p:attrNameLst>
                                      </p:cBhvr>
                                      <p:to>
                                        <p:strVal val="visible"/>
                                      </p:to>
                                    </p:set>
                                    <p:anim calcmode="lin" valueType="num">
                                      <p:cBhvr additive="base">
                                        <p:cTn id="20" dur="500" fill="hold"/>
                                        <p:tgtEl>
                                          <p:spTgt spid="7">
                                            <p:graphicEl>
                                              <a:dgm id="{6C790847-2E74-4664-84DB-394CE044F01D}"/>
                                            </p:graphic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graphicEl>
                                              <a:dgm id="{6C790847-2E74-4664-84DB-394CE044F01D}"/>
                                            </p:graphicEl>
                                          </p:spTgt>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grpId="0" nodeType="clickEffect">
                                  <p:stCondLst>
                                    <p:cond delay="0"/>
                                  </p:stCondLst>
                                  <p:childTnLst>
                                    <p:set>
                                      <p:cBhvr>
                                        <p:cTn id="25" dur="1" fill="hold">
                                          <p:stCondLst>
                                            <p:cond delay="0"/>
                                          </p:stCondLst>
                                        </p:cTn>
                                        <p:tgtEl>
                                          <p:spTgt spid="7">
                                            <p:graphicEl>
                                              <a:dgm id="{1C431C81-B74F-4018-AC2A-63F5EAACBD6A}"/>
                                            </p:graphicEl>
                                          </p:spTgt>
                                        </p:tgtEl>
                                        <p:attrNameLst>
                                          <p:attrName>style.visibility</p:attrName>
                                        </p:attrNameLst>
                                      </p:cBhvr>
                                      <p:to>
                                        <p:strVal val="visible"/>
                                      </p:to>
                                    </p:set>
                                    <p:anim calcmode="lin" valueType="num">
                                      <p:cBhvr additive="base">
                                        <p:cTn id="26" dur="500" fill="hold"/>
                                        <p:tgtEl>
                                          <p:spTgt spid="7">
                                            <p:graphicEl>
                                              <a:dgm id="{1C431C81-B74F-4018-AC2A-63F5EAACBD6A}"/>
                                            </p:graphic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graphicEl>
                                              <a:dgm id="{1C431C81-B74F-4018-AC2A-63F5EAACBD6A}"/>
                                            </p:graphicEl>
                                          </p:spTgt>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grpId="0" nodeType="clickEffect">
                                  <p:stCondLst>
                                    <p:cond delay="0"/>
                                  </p:stCondLst>
                                  <p:childTnLst>
                                    <p:set>
                                      <p:cBhvr>
                                        <p:cTn id="31" dur="1" fill="hold">
                                          <p:stCondLst>
                                            <p:cond delay="0"/>
                                          </p:stCondLst>
                                        </p:cTn>
                                        <p:tgtEl>
                                          <p:spTgt spid="7">
                                            <p:graphicEl>
                                              <a:dgm id="{12719201-224D-42A9-A7BA-0726D47C4067}"/>
                                            </p:graphicEl>
                                          </p:spTgt>
                                        </p:tgtEl>
                                        <p:attrNameLst>
                                          <p:attrName>style.visibility</p:attrName>
                                        </p:attrNameLst>
                                      </p:cBhvr>
                                      <p:to>
                                        <p:strVal val="visible"/>
                                      </p:to>
                                    </p:set>
                                    <p:anim calcmode="lin" valueType="num">
                                      <p:cBhvr additive="base">
                                        <p:cTn id="32" dur="500" fill="hold"/>
                                        <p:tgtEl>
                                          <p:spTgt spid="7">
                                            <p:graphicEl>
                                              <a:dgm id="{12719201-224D-42A9-A7BA-0726D47C4067}"/>
                                            </p:graphic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graphicEl>
                                              <a:dgm id="{12719201-224D-42A9-A7BA-0726D47C4067}"/>
                                            </p:graphicEl>
                                          </p:spTgt>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grpId="0" nodeType="clickEffect">
                                  <p:stCondLst>
                                    <p:cond delay="0"/>
                                  </p:stCondLst>
                                  <p:childTnLst>
                                    <p:set>
                                      <p:cBhvr>
                                        <p:cTn id="37" dur="1" fill="hold">
                                          <p:stCondLst>
                                            <p:cond delay="0"/>
                                          </p:stCondLst>
                                        </p:cTn>
                                        <p:tgtEl>
                                          <p:spTgt spid="7">
                                            <p:graphicEl>
                                              <a:dgm id="{8542770F-8526-4B4E-990F-78C849AB3E54}"/>
                                            </p:graphicEl>
                                          </p:spTgt>
                                        </p:tgtEl>
                                        <p:attrNameLst>
                                          <p:attrName>style.visibility</p:attrName>
                                        </p:attrNameLst>
                                      </p:cBhvr>
                                      <p:to>
                                        <p:strVal val="visible"/>
                                      </p:to>
                                    </p:set>
                                    <p:anim calcmode="lin" valueType="num">
                                      <p:cBhvr additive="base">
                                        <p:cTn id="38" dur="500" fill="hold"/>
                                        <p:tgtEl>
                                          <p:spTgt spid="7">
                                            <p:graphicEl>
                                              <a:dgm id="{8542770F-8526-4B4E-990F-78C849AB3E54}"/>
                                            </p:graphicEl>
                                          </p:spTgt>
                                        </p:tgtEl>
                                        <p:attrNameLst>
                                          <p:attrName>ppt_x</p:attrName>
                                        </p:attrNameLst>
                                      </p:cBhvr>
                                      <p:tavLst>
                                        <p:tav tm="0">
                                          <p:val>
                                            <p:strVal val="#ppt_x"/>
                                          </p:val>
                                        </p:tav>
                                        <p:tav tm="100000">
                                          <p:val>
                                            <p:strVal val="#ppt_x"/>
                                          </p:val>
                                        </p:tav>
                                      </p:tavLst>
                                    </p:anim>
                                    <p:anim calcmode="lin" valueType="num">
                                      <p:cBhvr additive="base">
                                        <p:cTn id="39" dur="500" fill="hold"/>
                                        <p:tgtEl>
                                          <p:spTgt spid="7">
                                            <p:graphicEl>
                                              <a:dgm id="{8542770F-8526-4B4E-990F-78C849AB3E54}"/>
                                            </p:graphicEl>
                                          </p:spTgt>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fill="hold" grpId="0" nodeType="clickEffect">
                                  <p:stCondLst>
                                    <p:cond delay="0"/>
                                  </p:stCondLst>
                                  <p:childTnLst>
                                    <p:set>
                                      <p:cBhvr>
                                        <p:cTn id="43" dur="1" fill="hold">
                                          <p:stCondLst>
                                            <p:cond delay="0"/>
                                          </p:stCondLst>
                                        </p:cTn>
                                        <p:tgtEl>
                                          <p:spTgt spid="7">
                                            <p:graphicEl>
                                              <a:dgm id="{313E6A2A-52AA-4301-AA67-C7B5716431F3}"/>
                                            </p:graphicEl>
                                          </p:spTgt>
                                        </p:tgtEl>
                                        <p:attrNameLst>
                                          <p:attrName>style.visibility</p:attrName>
                                        </p:attrNameLst>
                                      </p:cBhvr>
                                      <p:to>
                                        <p:strVal val="visible"/>
                                      </p:to>
                                    </p:set>
                                    <p:anim calcmode="lin" valueType="num">
                                      <p:cBhvr additive="base">
                                        <p:cTn id="44" dur="500" fill="hold"/>
                                        <p:tgtEl>
                                          <p:spTgt spid="7">
                                            <p:graphicEl>
                                              <a:dgm id="{313E6A2A-52AA-4301-AA67-C7B5716431F3}"/>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7">
                                            <p:graphicEl>
                                              <a:dgm id="{313E6A2A-52AA-4301-AA67-C7B5716431F3}"/>
                                            </p:graphicEl>
                                          </p:spTgt>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1" fill="hold" grpId="0" nodeType="clickEffect">
                                  <p:stCondLst>
                                    <p:cond delay="0"/>
                                  </p:stCondLst>
                                  <p:childTnLst>
                                    <p:set>
                                      <p:cBhvr>
                                        <p:cTn id="49" dur="1" fill="hold">
                                          <p:stCondLst>
                                            <p:cond delay="0"/>
                                          </p:stCondLst>
                                        </p:cTn>
                                        <p:tgtEl>
                                          <p:spTgt spid="7">
                                            <p:graphicEl>
                                              <a:dgm id="{FE189661-1F31-40B7-9C96-907B3915224D}"/>
                                            </p:graphicEl>
                                          </p:spTgt>
                                        </p:tgtEl>
                                        <p:attrNameLst>
                                          <p:attrName>style.visibility</p:attrName>
                                        </p:attrNameLst>
                                      </p:cBhvr>
                                      <p:to>
                                        <p:strVal val="visible"/>
                                      </p:to>
                                    </p:set>
                                    <p:anim calcmode="lin" valueType="num">
                                      <p:cBhvr additive="base">
                                        <p:cTn id="50" dur="500" fill="hold"/>
                                        <p:tgtEl>
                                          <p:spTgt spid="7">
                                            <p:graphicEl>
                                              <a:dgm id="{FE189661-1F31-40B7-9C96-907B3915224D}"/>
                                            </p:graphicEl>
                                          </p:spTgt>
                                        </p:tgtEl>
                                        <p:attrNameLst>
                                          <p:attrName>ppt_x</p:attrName>
                                        </p:attrNameLst>
                                      </p:cBhvr>
                                      <p:tavLst>
                                        <p:tav tm="0">
                                          <p:val>
                                            <p:strVal val="#ppt_x"/>
                                          </p:val>
                                        </p:tav>
                                        <p:tav tm="100000">
                                          <p:val>
                                            <p:strVal val="#ppt_x"/>
                                          </p:val>
                                        </p:tav>
                                      </p:tavLst>
                                    </p:anim>
                                    <p:anim calcmode="lin" valueType="num">
                                      <p:cBhvr additive="base">
                                        <p:cTn id="51" dur="500" fill="hold"/>
                                        <p:tgtEl>
                                          <p:spTgt spid="7">
                                            <p:graphicEl>
                                              <a:dgm id="{FE189661-1F31-40B7-9C96-907B3915224D}"/>
                                            </p:graphicEl>
                                          </p:spTgt>
                                        </p:tgtEl>
                                        <p:attrNameLst>
                                          <p:attrName>ppt_y</p:attrName>
                                        </p:attrNameLst>
                                      </p:cBhvr>
                                      <p:tavLst>
                                        <p:tav tm="0">
                                          <p:val>
                                            <p:strVal val="0-#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1" fill="hold" grpId="0" nodeType="clickEffect">
                                  <p:stCondLst>
                                    <p:cond delay="0"/>
                                  </p:stCondLst>
                                  <p:childTnLst>
                                    <p:set>
                                      <p:cBhvr>
                                        <p:cTn id="55" dur="1" fill="hold">
                                          <p:stCondLst>
                                            <p:cond delay="0"/>
                                          </p:stCondLst>
                                        </p:cTn>
                                        <p:tgtEl>
                                          <p:spTgt spid="7">
                                            <p:graphicEl>
                                              <a:dgm id="{C55BFC75-C44B-42D5-887F-4777E8636FA5}"/>
                                            </p:graphicEl>
                                          </p:spTgt>
                                        </p:tgtEl>
                                        <p:attrNameLst>
                                          <p:attrName>style.visibility</p:attrName>
                                        </p:attrNameLst>
                                      </p:cBhvr>
                                      <p:to>
                                        <p:strVal val="visible"/>
                                      </p:to>
                                    </p:set>
                                    <p:anim calcmode="lin" valueType="num">
                                      <p:cBhvr additive="base">
                                        <p:cTn id="56" dur="500" fill="hold"/>
                                        <p:tgtEl>
                                          <p:spTgt spid="7">
                                            <p:graphicEl>
                                              <a:dgm id="{C55BFC75-C44B-42D5-887F-4777E8636FA5}"/>
                                            </p:graphicEl>
                                          </p:spTgt>
                                        </p:tgtEl>
                                        <p:attrNameLst>
                                          <p:attrName>ppt_x</p:attrName>
                                        </p:attrNameLst>
                                      </p:cBhvr>
                                      <p:tavLst>
                                        <p:tav tm="0">
                                          <p:val>
                                            <p:strVal val="#ppt_x"/>
                                          </p:val>
                                        </p:tav>
                                        <p:tav tm="100000">
                                          <p:val>
                                            <p:strVal val="#ppt_x"/>
                                          </p:val>
                                        </p:tav>
                                      </p:tavLst>
                                    </p:anim>
                                    <p:anim calcmode="lin" valueType="num">
                                      <p:cBhvr additive="base">
                                        <p:cTn id="57" dur="500" fill="hold"/>
                                        <p:tgtEl>
                                          <p:spTgt spid="7">
                                            <p:graphicEl>
                                              <a:dgm id="{C55BFC75-C44B-42D5-887F-4777E8636FA5}"/>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9" name="Rounded Rectangle 8"/>
          <p:cNvSpPr/>
          <p:nvPr/>
        </p:nvSpPr>
        <p:spPr>
          <a:xfrm>
            <a:off x="988528" y="176729"/>
            <a:ext cx="9949069" cy="775252"/>
          </a:xfrm>
          <a:prstGeom prst="roundRect">
            <a:avLst/>
          </a:prstGeom>
          <a:solidFill>
            <a:srgbClr val="C5113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8" name="Title 7"/>
          <p:cNvSpPr>
            <a:spLocks noGrp="1"/>
          </p:cNvSpPr>
          <p:nvPr>
            <p:ph type="title"/>
          </p:nvPr>
        </p:nvSpPr>
        <p:spPr>
          <a:xfrm>
            <a:off x="705262" y="0"/>
            <a:ext cx="10515600" cy="1116726"/>
          </a:xfrm>
        </p:spPr>
        <p:txBody>
          <a:bodyPr>
            <a:normAutofit/>
          </a:bodyPr>
          <a:lstStyle/>
          <a:p>
            <a:pPr algn="ctr"/>
            <a:r>
              <a:rPr lang="ar-SA" sz="3600" b="1" dirty="0" smtClean="0">
                <a:solidFill>
                  <a:schemeClr val="bg1"/>
                </a:solidFill>
              </a:rPr>
              <a:t>الخاضعين </a:t>
            </a:r>
            <a:r>
              <a:rPr lang="ar-SA" sz="3600" b="1" dirty="0">
                <a:solidFill>
                  <a:schemeClr val="bg1"/>
                </a:solidFill>
              </a:rPr>
              <a:t>لأحكام قانون مكافحة </a:t>
            </a:r>
            <a:r>
              <a:rPr lang="ar-SA" sz="3600" b="1" dirty="0" smtClean="0">
                <a:solidFill>
                  <a:schemeClr val="bg1"/>
                </a:solidFill>
              </a:rPr>
              <a:t>الفساد</a:t>
            </a:r>
            <a:endParaRPr lang="ar-SA" sz="3600" b="1" dirty="0">
              <a:solidFill>
                <a:schemeClr val="bg1"/>
              </a:solidFill>
            </a:endParaRPr>
          </a:p>
        </p:txBody>
      </p:sp>
      <p:sp>
        <p:nvSpPr>
          <p:cNvPr id="2" name="Rectangle 1"/>
          <p:cNvSpPr/>
          <p:nvPr/>
        </p:nvSpPr>
        <p:spPr>
          <a:xfrm>
            <a:off x="1147011" y="1116726"/>
            <a:ext cx="10232333" cy="3797193"/>
          </a:xfrm>
          <a:prstGeom prst="rect">
            <a:avLst/>
          </a:prstGeom>
        </p:spPr>
        <p:txBody>
          <a:bodyPr wrap="square">
            <a:spAutoFit/>
          </a:bodyPr>
          <a:lstStyle/>
          <a:p>
            <a:pPr marL="457200" indent="-457200" algn="r" rtl="1">
              <a:lnSpc>
                <a:spcPct val="150000"/>
              </a:lnSpc>
              <a:buFont typeface="Wingdings" panose="05000000000000000000" pitchFamily="2" charset="2"/>
              <a:buChar char="Ø"/>
            </a:pPr>
            <a:r>
              <a:rPr lang="ar-SA" b="1" dirty="0">
                <a:latin typeface="Simplified Arabic" panose="02020603050405020304" pitchFamily="18" charset="-78"/>
                <a:cs typeface="Simplified Arabic" panose="02020603050405020304" pitchFamily="18" charset="-78"/>
              </a:rPr>
              <a:t>على من يسري قانون مكافحة الفساد؟</a:t>
            </a:r>
          </a:p>
          <a:p>
            <a:pPr marL="514350" indent="-514350" algn="just" rtl="1">
              <a:lnSpc>
                <a:spcPct val="150000"/>
              </a:lnSpc>
              <a:buFont typeface="+mj-lt"/>
              <a:buAutoNum type="arabicPeriod"/>
            </a:pPr>
            <a:r>
              <a:rPr lang="ar-SA" dirty="0">
                <a:latin typeface="Simplified Arabic" panose="02020603050405020304" pitchFamily="18" charset="-78"/>
                <a:cs typeface="Simplified Arabic" panose="02020603050405020304" pitchFamily="18" charset="-78"/>
              </a:rPr>
              <a:t>رئيس الدولة ومستشاروه ورؤساء المؤسسات التابعة للرئاسة.</a:t>
            </a:r>
          </a:p>
          <a:p>
            <a:pPr marL="514350" indent="-514350" algn="just" rtl="1">
              <a:lnSpc>
                <a:spcPct val="150000"/>
              </a:lnSpc>
              <a:buFont typeface="+mj-lt"/>
              <a:buAutoNum type="arabicPeriod"/>
            </a:pPr>
            <a:r>
              <a:rPr lang="ar-SA" dirty="0">
                <a:latin typeface="Simplified Arabic" panose="02020603050405020304" pitchFamily="18" charset="-78"/>
                <a:cs typeface="Simplified Arabic" panose="02020603050405020304" pitchFamily="18" charset="-78"/>
              </a:rPr>
              <a:t> رئيس وأعضاء مجلس الوزراء ومن في حكمهم.</a:t>
            </a:r>
          </a:p>
          <a:p>
            <a:pPr marL="514350" indent="-514350" algn="just" rtl="1">
              <a:lnSpc>
                <a:spcPct val="150000"/>
              </a:lnSpc>
              <a:buFont typeface="+mj-lt"/>
              <a:buAutoNum type="arabicPeriod"/>
            </a:pPr>
            <a:r>
              <a:rPr lang="ar-SA" dirty="0">
                <a:latin typeface="Simplified Arabic" panose="02020603050405020304" pitchFamily="18" charset="-78"/>
                <a:cs typeface="Simplified Arabic" panose="02020603050405020304" pitchFamily="18" charset="-78"/>
              </a:rPr>
              <a:t>رئيس وأعضاء المجلس التشريعي.</a:t>
            </a:r>
          </a:p>
          <a:p>
            <a:pPr marL="514350" indent="-514350" algn="just" rtl="1">
              <a:lnSpc>
                <a:spcPct val="150000"/>
              </a:lnSpc>
              <a:buFont typeface="+mj-lt"/>
              <a:buAutoNum type="arabicPeriod"/>
            </a:pPr>
            <a:r>
              <a:rPr lang="ar-SA" dirty="0">
                <a:latin typeface="Simplified Arabic" panose="02020603050405020304" pitchFamily="18" charset="-78"/>
                <a:cs typeface="Simplified Arabic" panose="02020603050405020304" pitchFamily="18" charset="-78"/>
              </a:rPr>
              <a:t>أعضاء السلطة القضائية والنيابة العامة وموظفوها.</a:t>
            </a:r>
          </a:p>
          <a:p>
            <a:pPr marL="514350" indent="-514350" algn="just" rtl="1">
              <a:lnSpc>
                <a:spcPct val="150000"/>
              </a:lnSpc>
              <a:buFont typeface="+mj-lt"/>
              <a:buAutoNum type="arabicPeriod"/>
            </a:pPr>
            <a:r>
              <a:rPr lang="ar-SA" dirty="0">
                <a:latin typeface="Simplified Arabic" panose="02020603050405020304" pitchFamily="18" charset="-78"/>
                <a:cs typeface="Simplified Arabic" panose="02020603050405020304" pitchFamily="18" charset="-78"/>
              </a:rPr>
              <a:t>رؤساء المؤسسات والهيئات والأجهزة المدنية والعسكرية وأعضاء مجالس إداراتها إن وجدت.</a:t>
            </a:r>
          </a:p>
          <a:p>
            <a:pPr marL="514350" indent="-514350" algn="just" rtl="1">
              <a:lnSpc>
                <a:spcPct val="150000"/>
              </a:lnSpc>
              <a:buFont typeface="+mj-lt"/>
              <a:buAutoNum type="arabicPeriod"/>
            </a:pPr>
            <a:r>
              <a:rPr lang="ar-SA" dirty="0">
                <a:latin typeface="Simplified Arabic" panose="02020603050405020304" pitchFamily="18" charset="-78"/>
                <a:cs typeface="Simplified Arabic" panose="02020603050405020304" pitchFamily="18" charset="-78"/>
              </a:rPr>
              <a:t>المحافظون ورؤساء وأعضاء مجالس الهيئات المحلية والعاملون فيها.</a:t>
            </a:r>
          </a:p>
          <a:p>
            <a:pPr marL="514350" indent="-514350" algn="just" rtl="1">
              <a:lnSpc>
                <a:spcPct val="150000"/>
              </a:lnSpc>
              <a:buFont typeface="+mj-lt"/>
              <a:buAutoNum type="arabicPeriod"/>
            </a:pPr>
            <a:r>
              <a:rPr lang="ar-SA" dirty="0">
                <a:latin typeface="Simplified Arabic" panose="02020603050405020304" pitchFamily="18" charset="-78"/>
                <a:cs typeface="Simplified Arabic" panose="02020603050405020304" pitchFamily="18" charset="-78"/>
              </a:rPr>
              <a:t>الموظفون العامون المدنيون والعسكريون، وأعضاء السلك الدبلوماسي ومن في حكمهم.</a:t>
            </a:r>
            <a:endParaRPr lang="en-US" dirty="0">
              <a:latin typeface="Simplified Arabic" panose="02020603050405020304" pitchFamily="18" charset="-78"/>
              <a:cs typeface="Simplified Arabic" panose="02020603050405020304" pitchFamily="18" charset="-78"/>
            </a:endParaRPr>
          </a:p>
          <a:p>
            <a:pPr marL="457200" indent="-457200" algn="r" rtl="1">
              <a:lnSpc>
                <a:spcPct val="150000"/>
              </a:lnSpc>
              <a:buFont typeface="Wingdings" panose="05000000000000000000" pitchFamily="2" charset="2"/>
              <a:buChar char="Ø"/>
            </a:pPr>
            <a:endParaRPr lang="en-US"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65825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9" name="Rounded Rectangle 8"/>
          <p:cNvSpPr/>
          <p:nvPr/>
        </p:nvSpPr>
        <p:spPr>
          <a:xfrm>
            <a:off x="988528" y="176729"/>
            <a:ext cx="9949069" cy="775252"/>
          </a:xfrm>
          <a:prstGeom prst="roundRect">
            <a:avLst/>
          </a:prstGeom>
          <a:solidFill>
            <a:srgbClr val="C5113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8" name="Title 7"/>
          <p:cNvSpPr>
            <a:spLocks noGrp="1"/>
          </p:cNvSpPr>
          <p:nvPr>
            <p:ph type="title"/>
          </p:nvPr>
        </p:nvSpPr>
        <p:spPr>
          <a:xfrm>
            <a:off x="705262" y="0"/>
            <a:ext cx="10515600" cy="1116726"/>
          </a:xfrm>
        </p:spPr>
        <p:txBody>
          <a:bodyPr>
            <a:normAutofit/>
          </a:bodyPr>
          <a:lstStyle/>
          <a:p>
            <a:pPr algn="ctr"/>
            <a:r>
              <a:rPr lang="ar-SA" sz="3600" b="1" dirty="0" smtClean="0">
                <a:solidFill>
                  <a:schemeClr val="bg1"/>
                </a:solidFill>
              </a:rPr>
              <a:t>الخاضعين </a:t>
            </a:r>
            <a:r>
              <a:rPr lang="ar-SA" sz="3600" b="1" dirty="0">
                <a:solidFill>
                  <a:schemeClr val="bg1"/>
                </a:solidFill>
              </a:rPr>
              <a:t>لأحكام قانون مكافحة </a:t>
            </a:r>
            <a:r>
              <a:rPr lang="ar-SA" sz="3600" b="1" dirty="0" smtClean="0">
                <a:solidFill>
                  <a:schemeClr val="bg1"/>
                </a:solidFill>
              </a:rPr>
              <a:t>الفساد</a:t>
            </a:r>
            <a:endParaRPr lang="ar-SA" sz="3600" b="1" dirty="0">
              <a:solidFill>
                <a:schemeClr val="bg1"/>
              </a:solidFill>
            </a:endParaRPr>
          </a:p>
        </p:txBody>
      </p:sp>
      <p:sp>
        <p:nvSpPr>
          <p:cNvPr id="2" name="Rectangle 1"/>
          <p:cNvSpPr/>
          <p:nvPr/>
        </p:nvSpPr>
        <p:spPr>
          <a:xfrm>
            <a:off x="1147011" y="1116726"/>
            <a:ext cx="10232333" cy="6340197"/>
          </a:xfrm>
          <a:prstGeom prst="rect">
            <a:avLst/>
          </a:prstGeom>
        </p:spPr>
        <p:txBody>
          <a:bodyPr wrap="square">
            <a:spAutoFit/>
          </a:bodyPr>
          <a:lstStyle/>
          <a:p>
            <a:pPr marL="457200" indent="-457200" algn="r" rtl="1">
              <a:lnSpc>
                <a:spcPct val="250000"/>
              </a:lnSpc>
              <a:buFont typeface="Wingdings" panose="05000000000000000000" pitchFamily="2" charset="2"/>
              <a:buChar char="Ø"/>
            </a:pPr>
            <a:r>
              <a:rPr lang="ar-SA" sz="2400" b="1" dirty="0" smtClean="0">
                <a:solidFill>
                  <a:srgbClr val="C00000"/>
                </a:solidFill>
                <a:latin typeface="Simplified Arabic" panose="02020603050405020304" pitchFamily="18" charset="-78"/>
                <a:cs typeface="Simplified Arabic" panose="02020603050405020304" pitchFamily="18" charset="-78"/>
              </a:rPr>
              <a:t>على </a:t>
            </a:r>
            <a:r>
              <a:rPr lang="ar-SA" sz="2400" b="1" dirty="0">
                <a:solidFill>
                  <a:srgbClr val="C00000"/>
                </a:solidFill>
                <a:latin typeface="Simplified Arabic" panose="02020603050405020304" pitchFamily="18" charset="-78"/>
                <a:cs typeface="Simplified Arabic" panose="02020603050405020304" pitchFamily="18" charset="-78"/>
              </a:rPr>
              <a:t>من يسري قانون مكافحة الفساد؟</a:t>
            </a:r>
          </a:p>
          <a:p>
            <a:pPr algn="just" rtl="1">
              <a:lnSpc>
                <a:spcPct val="150000"/>
              </a:lnSpc>
            </a:pPr>
            <a:r>
              <a:rPr lang="ar-SA" sz="2400" dirty="0">
                <a:latin typeface="Simplified Arabic" panose="02020603050405020304" pitchFamily="18" charset="-78"/>
                <a:cs typeface="Simplified Arabic" panose="02020603050405020304" pitchFamily="18" charset="-78"/>
              </a:rPr>
              <a:t>8</a:t>
            </a:r>
            <a:r>
              <a:rPr lang="ar-SA" sz="2400" b="1" dirty="0" smtClean="0">
                <a:latin typeface="Arial" panose="020B0604020202020204" pitchFamily="34" charset="0"/>
              </a:rPr>
              <a:t>. </a:t>
            </a:r>
            <a:r>
              <a:rPr lang="ar-SA" sz="2400" dirty="0">
                <a:latin typeface="Simplified Arabic" panose="02020603050405020304" pitchFamily="18" charset="-78"/>
                <a:cs typeface="Simplified Arabic" panose="02020603050405020304" pitchFamily="18" charset="-78"/>
              </a:rPr>
              <a:t>رؤساء وأعضاء مجالس إدارة الشركات المساهمة العامة والعاملون فيها التي تكون الدولةأو أي من مؤسساتها مساهما فيها.</a:t>
            </a:r>
          </a:p>
          <a:p>
            <a:pPr algn="just" rtl="1">
              <a:lnSpc>
                <a:spcPct val="150000"/>
              </a:lnSpc>
            </a:pPr>
            <a:r>
              <a:rPr lang="ar-SA" sz="2400" dirty="0">
                <a:latin typeface="Simplified Arabic" panose="02020603050405020304" pitchFamily="18" charset="-78"/>
                <a:cs typeface="Simplified Arabic" panose="02020603050405020304" pitchFamily="18" charset="-78"/>
              </a:rPr>
              <a:t>9. المساهمون في الشركات غير الربحية والعاملون فيها.</a:t>
            </a:r>
          </a:p>
          <a:p>
            <a:pPr algn="just" rtl="1">
              <a:lnSpc>
                <a:spcPct val="150000"/>
              </a:lnSpc>
            </a:pPr>
            <a:r>
              <a:rPr lang="ar-SA" sz="2400" dirty="0">
                <a:latin typeface="Simplified Arabic" panose="02020603050405020304" pitchFamily="18" charset="-78"/>
                <a:cs typeface="Simplified Arabic" panose="02020603050405020304" pitchFamily="18" charset="-78"/>
              </a:rPr>
              <a:t>10. المحكمون والخبراء والحراس القضائيين ووكلاء الدائنين والمصفين.</a:t>
            </a:r>
          </a:p>
          <a:p>
            <a:pPr algn="just" rtl="1">
              <a:lnSpc>
                <a:spcPct val="150000"/>
              </a:lnSpc>
            </a:pPr>
            <a:r>
              <a:rPr lang="ar-SA" sz="2400" dirty="0">
                <a:latin typeface="Simplified Arabic" panose="02020603050405020304" pitchFamily="18" charset="-78"/>
                <a:cs typeface="Simplified Arabic" panose="02020603050405020304" pitchFamily="18" charset="-78"/>
              </a:rPr>
              <a:t>12. رؤساء وأعضاء مجالس إدارة الجمعيات الخيرية والتعاونية والهيئات الأهلية التي تتمتع بالشخصية الاعتبارية المستقلة و بالاستقلال المالي والإداري والأحزاب و النقابات والاتحادات والأندية ومن في حكمهم والعاملين في أي منها حتى ولو لم تكن تتلقى دعما من الموازنة العامة.</a:t>
            </a:r>
            <a:endParaRPr lang="en-US" sz="2400" dirty="0">
              <a:latin typeface="Simplified Arabic" panose="02020603050405020304" pitchFamily="18" charset="-78"/>
              <a:cs typeface="Simplified Arabic" panose="02020603050405020304" pitchFamily="18" charset="-78"/>
            </a:endParaRPr>
          </a:p>
          <a:p>
            <a:pPr algn="just" rtl="1"/>
            <a:endParaRPr lang="en-US" sz="2000" dirty="0"/>
          </a:p>
          <a:p>
            <a:pPr algn="just" rtl="1">
              <a:buFontTx/>
              <a:buChar char="-"/>
            </a:pPr>
            <a:endParaRPr lang="ar-SA" sz="2000" dirty="0"/>
          </a:p>
          <a:p>
            <a:pPr algn="just" rtl="1">
              <a:lnSpc>
                <a:spcPct val="150000"/>
              </a:lnSpc>
            </a:pPr>
            <a:r>
              <a:rPr lang="ar-SA" dirty="0" smtClean="0">
                <a:solidFill>
                  <a:srgbClr val="FF0000"/>
                </a:solidFill>
                <a:latin typeface="Simplified Arabic" panose="02020603050405020304" pitchFamily="18" charset="-78"/>
                <a:cs typeface="Simplified Arabic" panose="02020603050405020304" pitchFamily="18" charset="-78"/>
              </a:rPr>
              <a:t>.</a:t>
            </a:r>
            <a:endParaRPr lang="en-US" dirty="0">
              <a:solidFill>
                <a:srgbClr val="FF0000"/>
              </a:solidFill>
              <a:latin typeface="Simplified Arabic" panose="02020603050405020304" pitchFamily="18" charset="-78"/>
              <a:cs typeface="Simplified Arabic" panose="02020603050405020304" pitchFamily="18" charset="-78"/>
            </a:endParaRPr>
          </a:p>
          <a:p>
            <a:pPr marL="457200" indent="-457200" algn="r" rtl="1">
              <a:lnSpc>
                <a:spcPct val="150000"/>
              </a:lnSpc>
              <a:buFont typeface="Wingdings" panose="05000000000000000000" pitchFamily="2" charset="2"/>
              <a:buChar char="Ø"/>
            </a:pPr>
            <a:endParaRPr lang="en-US"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98506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 calcmode="lin" valueType="num">
                                      <p:cBhvr additive="base">
                                        <p:cTn id="1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additive="base">
                                        <p:cTn id="3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 calcmode="lin" valueType="num">
                                      <p:cBhvr additive="base">
                                        <p:cTn id="3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9" name="Rounded Rectangle 8"/>
          <p:cNvSpPr/>
          <p:nvPr/>
        </p:nvSpPr>
        <p:spPr>
          <a:xfrm>
            <a:off x="988528" y="176729"/>
            <a:ext cx="9949069" cy="775252"/>
          </a:xfrm>
          <a:prstGeom prst="roundRect">
            <a:avLst/>
          </a:prstGeom>
          <a:solidFill>
            <a:srgbClr val="C5113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8" name="Title 7"/>
          <p:cNvSpPr>
            <a:spLocks noGrp="1"/>
          </p:cNvSpPr>
          <p:nvPr>
            <p:ph type="title"/>
          </p:nvPr>
        </p:nvSpPr>
        <p:spPr>
          <a:xfrm>
            <a:off x="705262" y="0"/>
            <a:ext cx="10515600" cy="1116726"/>
          </a:xfrm>
        </p:spPr>
        <p:txBody>
          <a:bodyPr>
            <a:normAutofit/>
          </a:bodyPr>
          <a:lstStyle/>
          <a:p>
            <a:pPr algn="ctr"/>
            <a:r>
              <a:rPr lang="ar-SA" sz="3600" b="1" dirty="0" smtClean="0">
                <a:solidFill>
                  <a:schemeClr val="bg1"/>
                </a:solidFill>
              </a:rPr>
              <a:t>الخاضعين </a:t>
            </a:r>
            <a:r>
              <a:rPr lang="ar-SA" sz="3600" b="1" dirty="0">
                <a:solidFill>
                  <a:schemeClr val="bg1"/>
                </a:solidFill>
              </a:rPr>
              <a:t>لأحكام قانون مكافحة </a:t>
            </a:r>
            <a:r>
              <a:rPr lang="ar-SA" sz="3600" b="1" dirty="0" smtClean="0">
                <a:solidFill>
                  <a:schemeClr val="bg1"/>
                </a:solidFill>
              </a:rPr>
              <a:t>الفساد</a:t>
            </a:r>
            <a:endParaRPr lang="ar-SA" sz="3600" b="1" dirty="0">
              <a:solidFill>
                <a:schemeClr val="bg1"/>
              </a:solidFill>
            </a:endParaRPr>
          </a:p>
        </p:txBody>
      </p:sp>
      <p:sp>
        <p:nvSpPr>
          <p:cNvPr id="2" name="Rectangle 1"/>
          <p:cNvSpPr/>
          <p:nvPr/>
        </p:nvSpPr>
        <p:spPr>
          <a:xfrm>
            <a:off x="1147011" y="1116726"/>
            <a:ext cx="10232333" cy="4185761"/>
          </a:xfrm>
          <a:prstGeom prst="rect">
            <a:avLst/>
          </a:prstGeom>
        </p:spPr>
        <p:txBody>
          <a:bodyPr wrap="square">
            <a:spAutoFit/>
          </a:bodyPr>
          <a:lstStyle/>
          <a:p>
            <a:pPr marL="457200" indent="-457200" algn="r" rtl="1">
              <a:lnSpc>
                <a:spcPct val="150000"/>
              </a:lnSpc>
              <a:buFont typeface="Wingdings" panose="05000000000000000000" pitchFamily="2" charset="2"/>
              <a:buChar char="Ø"/>
            </a:pPr>
            <a:r>
              <a:rPr lang="ar-SA" sz="2800" b="1" dirty="0">
                <a:solidFill>
                  <a:srgbClr val="C00000"/>
                </a:solidFill>
                <a:latin typeface="Simplified Arabic" panose="02020603050405020304" pitchFamily="18" charset="-78"/>
                <a:cs typeface="Simplified Arabic" panose="02020603050405020304" pitchFamily="18" charset="-78"/>
              </a:rPr>
              <a:t>على من يسري قانون مكافحة </a:t>
            </a:r>
            <a:r>
              <a:rPr lang="ar-SA" sz="2800" b="1" dirty="0" smtClean="0">
                <a:solidFill>
                  <a:srgbClr val="C00000"/>
                </a:solidFill>
                <a:latin typeface="Simplified Arabic" panose="02020603050405020304" pitchFamily="18" charset="-78"/>
                <a:cs typeface="Simplified Arabic" panose="02020603050405020304" pitchFamily="18" charset="-78"/>
              </a:rPr>
              <a:t>الفساد؟</a:t>
            </a:r>
          </a:p>
          <a:p>
            <a:pPr marL="457200" indent="-457200" algn="r" rtl="1">
              <a:lnSpc>
                <a:spcPct val="150000"/>
              </a:lnSpc>
              <a:buFont typeface="Wingdings" panose="05000000000000000000" pitchFamily="2" charset="2"/>
              <a:buChar char="Ø"/>
            </a:pPr>
            <a:endParaRPr lang="en-US" b="1" dirty="0" smtClean="0">
              <a:latin typeface="Simplified Arabic" panose="02020603050405020304" pitchFamily="18" charset="-78"/>
              <a:cs typeface="Simplified Arabic" panose="02020603050405020304" pitchFamily="18" charset="-78"/>
            </a:endParaRPr>
          </a:p>
          <a:p>
            <a:pPr algn="r" rtl="1">
              <a:lnSpc>
                <a:spcPct val="150000"/>
              </a:lnSpc>
            </a:pPr>
            <a:r>
              <a:rPr lang="ar-SA" sz="2000" dirty="0" smtClean="0">
                <a:latin typeface="Simplified Arabic" panose="02020603050405020304" pitchFamily="18" charset="-78"/>
                <a:cs typeface="Simplified Arabic" panose="02020603050405020304" pitchFamily="18" charset="-78"/>
              </a:rPr>
              <a:t>13</a:t>
            </a:r>
            <a:r>
              <a:rPr lang="ar-SA" b="1" dirty="0" smtClean="0">
                <a:latin typeface="Arial" panose="020B0604020202020204" pitchFamily="34" charset="0"/>
              </a:rPr>
              <a:t>.</a:t>
            </a:r>
            <a:r>
              <a:rPr lang="ar-SA" sz="2000" dirty="0" smtClean="0">
                <a:latin typeface="Simplified Arabic" panose="02020603050405020304" pitchFamily="18" charset="-78"/>
                <a:cs typeface="Simplified Arabic" panose="02020603050405020304" pitchFamily="18" charset="-78"/>
              </a:rPr>
              <a:t> </a:t>
            </a:r>
            <a:r>
              <a:rPr lang="en-US" sz="2000" dirty="0" smtClean="0">
                <a:latin typeface="Simplified Arabic" panose="02020603050405020304" pitchFamily="18" charset="-78"/>
                <a:cs typeface="Simplified Arabic" panose="02020603050405020304" pitchFamily="18" charset="-78"/>
              </a:rPr>
              <a:t> </a:t>
            </a:r>
            <a:r>
              <a:rPr lang="ar-SA" sz="2000" dirty="0">
                <a:latin typeface="Simplified Arabic" panose="02020603050405020304" pitchFamily="18" charset="-78"/>
                <a:cs typeface="Simplified Arabic" panose="02020603050405020304" pitchFamily="18" charset="-78"/>
              </a:rPr>
              <a:t>الأشخاص المكلفين بخدمة عامة بالنسبة للعمل الذي يتم تكليفهم به.</a:t>
            </a:r>
          </a:p>
          <a:p>
            <a:pPr algn="just" rtl="1">
              <a:lnSpc>
                <a:spcPct val="200000"/>
              </a:lnSpc>
            </a:pPr>
            <a:r>
              <a:rPr lang="ar-SA" sz="2000" dirty="0">
                <a:latin typeface="Simplified Arabic" panose="02020603050405020304" pitchFamily="18" charset="-78"/>
                <a:cs typeface="Simplified Arabic" panose="02020603050405020304" pitchFamily="18" charset="-78"/>
              </a:rPr>
              <a:t>14. أي شخص غير فلسطيني يشغل منصبا في أي من مؤسسات السلطة الوطنية، التشريعية، التنفيذية والقضائية، وأي شخص يمارس وظيفة عمومية لصالح أي جهاز عمومي أو منشأة عمومية أو منظمة أهلية تابعة لبلد أجنبي أو مؤسسة دولية عمومية.</a:t>
            </a:r>
          </a:p>
          <a:p>
            <a:pPr algn="just" rtl="1">
              <a:lnSpc>
                <a:spcPct val="200000"/>
              </a:lnSpc>
            </a:pPr>
            <a:r>
              <a:rPr lang="ar-SA" sz="2000" dirty="0">
                <a:latin typeface="Simplified Arabic" panose="02020603050405020304" pitchFamily="18" charset="-78"/>
                <a:cs typeface="Simplified Arabic" panose="02020603050405020304" pitchFamily="18" charset="-78"/>
              </a:rPr>
              <a:t>15. مسؤولو وأعضاء الجهات التي تساهم بها الدولة أو تتلقى موازنتها أو أي دعم من الموازنة العامة للدولة، والعاملون فيها</a:t>
            </a:r>
            <a:r>
              <a:rPr lang="ar-SA" sz="1600" dirty="0">
                <a:latin typeface="Simplified Arabic" panose="02020603050405020304" pitchFamily="18" charset="-78"/>
                <a:cs typeface="Simplified Arabic" panose="02020603050405020304" pitchFamily="18" charset="-78"/>
              </a:rPr>
              <a:t>.</a:t>
            </a:r>
            <a:endParaRPr lang="en-US" sz="1600" dirty="0">
              <a:latin typeface="Simplified Arabic" panose="02020603050405020304" pitchFamily="18" charset="-78"/>
              <a:cs typeface="Simplified Arabic" panose="02020603050405020304" pitchFamily="18" charset="-78"/>
            </a:endParaRPr>
          </a:p>
          <a:p>
            <a:pPr algn="just" rtl="1">
              <a:buFontTx/>
              <a:buChar char="-"/>
            </a:pPr>
            <a:endParaRPr lang="ar-SA" sz="2000" dirty="0"/>
          </a:p>
          <a:p>
            <a:pPr marL="457200" indent="-457200" algn="r" rtl="1">
              <a:lnSpc>
                <a:spcPct val="150000"/>
              </a:lnSpc>
              <a:buFont typeface="Wingdings" panose="05000000000000000000" pitchFamily="2" charset="2"/>
              <a:buChar char="Ø"/>
            </a:pPr>
            <a:endParaRPr lang="en-US"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9080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4" name="Rounded Rectangle 53"/>
          <p:cNvSpPr/>
          <p:nvPr/>
        </p:nvSpPr>
        <p:spPr>
          <a:xfrm>
            <a:off x="1010754" y="2242457"/>
            <a:ext cx="9949069" cy="1365931"/>
          </a:xfrm>
          <a:prstGeom prst="roundRect">
            <a:avLst/>
          </a:prstGeom>
          <a:solidFill>
            <a:srgbClr val="C5113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56" name="TextBox 55"/>
          <p:cNvSpPr txBox="1"/>
          <p:nvPr/>
        </p:nvSpPr>
        <p:spPr>
          <a:xfrm>
            <a:off x="3195638" y="2683257"/>
            <a:ext cx="5800723" cy="1569660"/>
          </a:xfrm>
          <a:prstGeom prst="rect">
            <a:avLst/>
          </a:prstGeom>
          <a:noFill/>
        </p:spPr>
        <p:txBody>
          <a:bodyPr wrap="square" rtlCol="0">
            <a:spAutoFit/>
          </a:bodyPr>
          <a:lstStyle/>
          <a:p>
            <a:pPr algn="ctr" rtl="1"/>
            <a:r>
              <a:rPr lang="ar-SA" sz="3200" b="1" dirty="0" smtClean="0">
                <a:solidFill>
                  <a:schemeClr val="bg1"/>
                </a:solidFill>
              </a:rPr>
              <a:t>جرائم الفساد</a:t>
            </a:r>
            <a:endParaRPr lang="en-GB" sz="3200" b="1" dirty="0">
              <a:solidFill>
                <a:schemeClr val="bg1"/>
              </a:solidFill>
            </a:endParaRPr>
          </a:p>
          <a:p>
            <a:pPr algn="ctr" rtl="1"/>
            <a:endParaRPr lang="en-GB" sz="3200" b="1" dirty="0">
              <a:solidFill>
                <a:schemeClr val="bg1"/>
              </a:solidFill>
            </a:endParaRPr>
          </a:p>
          <a:p>
            <a:pPr algn="ctr" rtl="1"/>
            <a:endParaRPr lang="en-GB" sz="3200" b="1" dirty="0">
              <a:solidFill>
                <a:schemeClr val="bg1"/>
              </a:solidFill>
            </a:endParaRPr>
          </a:p>
        </p:txBody>
      </p:sp>
      <p:sp>
        <p:nvSpPr>
          <p:cNvPr id="2" name="Footer Placeholder 1"/>
          <p:cNvSpPr>
            <a:spLocks noGrp="1"/>
          </p:cNvSpPr>
          <p:nvPr>
            <p:ph type="ftr" sz="quarter" idx="11"/>
          </p:nvPr>
        </p:nvSpPr>
        <p:spPr/>
        <p:txBody>
          <a:bodyPr/>
          <a:lstStyle/>
          <a:p>
            <a:r>
              <a:rPr lang="ar-SA" b="1" dirty="0">
                <a:solidFill>
                  <a:srgbClr val="8F1924"/>
                </a:solidFill>
              </a:rPr>
              <a:t>الإدارة العامة للنزاهة والوقاية من الفساد 2020</a:t>
            </a:r>
            <a:endParaRPr lang="en-GB" b="1" dirty="0">
              <a:solidFill>
                <a:srgbClr val="8F1924"/>
              </a:solidFill>
            </a:endParaRPr>
          </a:p>
        </p:txBody>
      </p:sp>
    </p:spTree>
    <p:extLst>
      <p:ext uri="{BB962C8B-B14F-4D97-AF65-F5344CB8AC3E}">
        <p14:creationId xmlns:p14="http://schemas.microsoft.com/office/powerpoint/2010/main" val="3588983618"/>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9" name="Rounded Rectangle 8"/>
          <p:cNvSpPr/>
          <p:nvPr/>
        </p:nvSpPr>
        <p:spPr>
          <a:xfrm>
            <a:off x="988528" y="176729"/>
            <a:ext cx="9949069" cy="775252"/>
          </a:xfrm>
          <a:prstGeom prst="roundRect">
            <a:avLst/>
          </a:prstGeom>
          <a:solidFill>
            <a:srgbClr val="C5113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8" name="Title 7"/>
          <p:cNvSpPr>
            <a:spLocks noGrp="1"/>
          </p:cNvSpPr>
          <p:nvPr>
            <p:ph type="title"/>
          </p:nvPr>
        </p:nvSpPr>
        <p:spPr>
          <a:xfrm>
            <a:off x="705262" y="0"/>
            <a:ext cx="10515600" cy="1116726"/>
          </a:xfrm>
        </p:spPr>
        <p:txBody>
          <a:bodyPr>
            <a:normAutofit/>
          </a:bodyPr>
          <a:lstStyle/>
          <a:p>
            <a:pPr algn="ctr"/>
            <a:r>
              <a:rPr lang="ar-SA" sz="3600" b="1" dirty="0" smtClean="0">
                <a:solidFill>
                  <a:schemeClr val="bg1"/>
                </a:solidFill>
              </a:rPr>
              <a:t>جرائم </a:t>
            </a:r>
            <a:r>
              <a:rPr lang="ar-SA" sz="3600" b="1" dirty="0">
                <a:solidFill>
                  <a:schemeClr val="bg1"/>
                </a:solidFill>
              </a:rPr>
              <a:t>الفساد (أشكال الفساد)</a:t>
            </a:r>
          </a:p>
        </p:txBody>
      </p:sp>
      <p:sp>
        <p:nvSpPr>
          <p:cNvPr id="2" name="Rectangle 1"/>
          <p:cNvSpPr/>
          <p:nvPr/>
        </p:nvSpPr>
        <p:spPr>
          <a:xfrm>
            <a:off x="5767856" y="2052049"/>
            <a:ext cx="5379389" cy="3631763"/>
          </a:xfrm>
          <a:prstGeom prst="rect">
            <a:avLst/>
          </a:prstGeom>
        </p:spPr>
        <p:txBody>
          <a:bodyPr wrap="square">
            <a:spAutoFit/>
          </a:bodyPr>
          <a:lstStyle/>
          <a:p>
            <a:pPr lvl="0" algn="just" rtl="1">
              <a:lnSpc>
                <a:spcPct val="115000"/>
              </a:lnSpc>
              <a:tabLst>
                <a:tab pos="228600" algn="l"/>
              </a:tabLst>
            </a:pPr>
            <a:r>
              <a:rPr lang="ar-SA" sz="2800" dirty="0">
                <a:solidFill>
                  <a:srgbClr val="C00000"/>
                </a:solidFill>
                <a:latin typeface="Simplified Arabic"/>
                <a:ea typeface="SimSun"/>
                <a:cs typeface="Simplified Arabic"/>
              </a:rPr>
              <a:t>الرشوة: </a:t>
            </a:r>
            <a:r>
              <a:rPr lang="ar-SA" sz="2800" dirty="0">
                <a:latin typeface="Simplified Arabic"/>
                <a:ea typeface="SimSun"/>
                <a:cs typeface="Simplified Arabic"/>
              </a:rPr>
              <a:t>وتشمل</a:t>
            </a:r>
            <a:r>
              <a:rPr lang="en-US" sz="2800" dirty="0">
                <a:solidFill>
                  <a:srgbClr val="640000"/>
                </a:solidFill>
                <a:latin typeface="Simplified Arabic"/>
                <a:ea typeface="SimSun"/>
                <a:cs typeface="Simplified Arabic"/>
              </a:rPr>
              <a:t> </a:t>
            </a:r>
            <a:r>
              <a:rPr lang="ar-SA" sz="2800" dirty="0">
                <a:solidFill>
                  <a:srgbClr val="640000"/>
                </a:solidFill>
                <a:latin typeface="Simplified Arabic"/>
                <a:ea typeface="SimSun"/>
                <a:cs typeface="Simplified Arabic"/>
              </a:rPr>
              <a:t>طلب </a:t>
            </a:r>
            <a:r>
              <a:rPr lang="ar-SA" sz="2800" dirty="0">
                <a:latin typeface="Simplified Arabic"/>
                <a:ea typeface="SimSun"/>
                <a:cs typeface="Simplified Arabic"/>
              </a:rPr>
              <a:t>الرشوة، </a:t>
            </a:r>
            <a:r>
              <a:rPr lang="ar-SA" sz="2800" dirty="0">
                <a:solidFill>
                  <a:srgbClr val="640000"/>
                </a:solidFill>
                <a:latin typeface="Simplified Arabic"/>
                <a:ea typeface="SimSun"/>
                <a:cs typeface="Simplified Arabic"/>
              </a:rPr>
              <a:t>قبول</a:t>
            </a:r>
            <a:r>
              <a:rPr lang="ar-SA" sz="2800" dirty="0">
                <a:latin typeface="Simplified Arabic"/>
                <a:ea typeface="SimSun"/>
                <a:cs typeface="Simplified Arabic"/>
              </a:rPr>
              <a:t> الرشوة، </a:t>
            </a:r>
            <a:r>
              <a:rPr lang="ar-SA" sz="2800" dirty="0">
                <a:solidFill>
                  <a:srgbClr val="640000"/>
                </a:solidFill>
                <a:latin typeface="Simplified Arabic"/>
                <a:ea typeface="SimSun"/>
                <a:cs typeface="Simplified Arabic"/>
              </a:rPr>
              <a:t>عرض</a:t>
            </a:r>
            <a:r>
              <a:rPr lang="ar-SA" sz="2800" dirty="0">
                <a:latin typeface="Simplified Arabic"/>
                <a:ea typeface="SimSun"/>
                <a:cs typeface="Simplified Arabic"/>
              </a:rPr>
              <a:t> الرشوة سواء لنفسه أو لغيره ولا تقتصر الرشوة على البدل المادي وإنما تشمل هدية أو وعداً أو أية منفعة أخرى ليقوم بعمل حق بحكم وظيفته أو ليعمل عملاً غير حق أو ليمتنع عن عمل كان يجب أن يقوم به بحكم وظيفته</a:t>
            </a:r>
            <a:r>
              <a:rPr lang="en-US" sz="2800" dirty="0">
                <a:latin typeface="Simplified Arabic"/>
                <a:ea typeface="SimSun"/>
                <a:cs typeface="Simplified Arabic"/>
              </a:rPr>
              <a:t>.</a:t>
            </a:r>
            <a:r>
              <a:rPr lang="ar-SA" sz="2800" dirty="0">
                <a:latin typeface="Simplified Arabic"/>
                <a:ea typeface="SimSun"/>
                <a:cs typeface="Simplified Arabic"/>
              </a:rPr>
              <a:t>    </a:t>
            </a:r>
          </a:p>
          <a:p>
            <a:pPr lvl="0" algn="just" rtl="1">
              <a:lnSpc>
                <a:spcPct val="115000"/>
              </a:lnSpc>
              <a:tabLst>
                <a:tab pos="228600" algn="l"/>
              </a:tabLst>
            </a:pPr>
            <a:r>
              <a:rPr lang="ar-SA" sz="3200" dirty="0">
                <a:latin typeface="Simplified Arabic"/>
                <a:ea typeface="SimSun"/>
                <a:cs typeface="Simplified Arabic"/>
              </a:rPr>
              <a:t>         </a:t>
            </a:r>
            <a:endParaRPr lang="en-GB" sz="3200" dirty="0">
              <a:latin typeface="Simplified Arabic"/>
              <a:ea typeface="SimSun"/>
              <a:cs typeface="Simplified Arabic"/>
            </a:endParaRPr>
          </a:p>
        </p:txBody>
      </p:sp>
      <p:sp>
        <p:nvSpPr>
          <p:cNvPr id="7" name="Rounded Rectangle 6"/>
          <p:cNvSpPr/>
          <p:nvPr/>
        </p:nvSpPr>
        <p:spPr>
          <a:xfrm>
            <a:off x="1113178" y="1172652"/>
            <a:ext cx="10491919" cy="5007657"/>
          </a:xfrm>
          <a:prstGeom prst="roundRect">
            <a:avLst/>
          </a:prstGeom>
          <a:noFill/>
          <a:ln w="38100">
            <a:solidFill>
              <a:srgbClr val="64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0522090" y="1269304"/>
            <a:ext cx="569388" cy="923330"/>
          </a:xfrm>
          <a:prstGeom prst="rect">
            <a:avLst/>
          </a:prstGeom>
          <a:noFill/>
        </p:spPr>
        <p:txBody>
          <a:bodyPr wrap="none" lIns="91440" tIns="45720" rIns="91440" bIns="45720">
            <a:spAutoFit/>
          </a:bodyPr>
          <a:lstStyle/>
          <a:p>
            <a:pPr algn="ctr"/>
            <a:r>
              <a:rPr lang="ar-SA" sz="5400" b="1" dirty="0">
                <a:ln w="0"/>
                <a:solidFill>
                  <a:srgbClr val="640000"/>
                </a:solidFill>
                <a:effectLst>
                  <a:outerShdw blurRad="38100" dist="19050" dir="2700000" algn="tl" rotWithShape="0">
                    <a:schemeClr val="dk1">
                      <a:alpha val="40000"/>
                    </a:schemeClr>
                  </a:outerShdw>
                </a:effectLst>
              </a:rPr>
              <a:t>1</a:t>
            </a:r>
            <a:endParaRPr lang="en-US" sz="5400" b="1" cap="none" spc="0" dirty="0">
              <a:ln w="0"/>
              <a:solidFill>
                <a:srgbClr val="640000"/>
              </a:solidFill>
              <a:effectLst>
                <a:outerShdw blurRad="38100" dist="19050" dir="2700000" algn="tl" rotWithShape="0">
                  <a:schemeClr val="dk1">
                    <a:alpha val="40000"/>
                  </a:schemeClr>
                </a:outerShdw>
              </a:effectLst>
            </a:endParaRPr>
          </a:p>
        </p:txBody>
      </p:sp>
      <p:sp>
        <p:nvSpPr>
          <p:cNvPr id="3" name="Rectangle 2"/>
          <p:cNvSpPr/>
          <p:nvPr/>
        </p:nvSpPr>
        <p:spPr>
          <a:xfrm>
            <a:off x="5010537" y="5222989"/>
            <a:ext cx="6249670" cy="587853"/>
          </a:xfrm>
          <a:prstGeom prst="rect">
            <a:avLst/>
          </a:prstGeom>
        </p:spPr>
        <p:txBody>
          <a:bodyPr wrap="square">
            <a:spAutoFit/>
          </a:bodyPr>
          <a:lstStyle/>
          <a:p>
            <a:pPr marL="457200" indent="-457200" algn="r" rtl="1">
              <a:lnSpc>
                <a:spcPct val="115000"/>
              </a:lnSpc>
              <a:spcAft>
                <a:spcPts val="1000"/>
              </a:spcAft>
              <a:buFont typeface="Wingdings" panose="05000000000000000000" pitchFamily="2" charset="2"/>
              <a:buChar char="v"/>
            </a:pPr>
            <a:r>
              <a:rPr lang="ar-SA" sz="2800" dirty="0">
                <a:latin typeface="Simplified Arabic"/>
                <a:ea typeface="SimSun"/>
                <a:cs typeface="Simplified Arabic"/>
              </a:rPr>
              <a:t>تقع الرشوة على ثلاثة صور(</a:t>
            </a:r>
            <a:r>
              <a:rPr lang="ar-SA" sz="2800" dirty="0">
                <a:solidFill>
                  <a:srgbClr val="640000"/>
                </a:solidFill>
                <a:latin typeface="Simplified Arabic"/>
                <a:ea typeface="SimSun"/>
                <a:cs typeface="Simplified Arabic"/>
              </a:rPr>
              <a:t>طلب، عرض، قبول</a:t>
            </a:r>
            <a:r>
              <a:rPr lang="ar-SA" sz="2800" dirty="0">
                <a:latin typeface="Simplified Arabic"/>
                <a:ea typeface="SimSun"/>
                <a:cs typeface="Simplified Arabic"/>
              </a:rPr>
              <a:t>)</a:t>
            </a:r>
            <a:endParaRPr lang="en-GB" sz="2800" dirty="0">
              <a:latin typeface="Simplified Arabic"/>
              <a:ea typeface="SimSun"/>
              <a:cs typeface="Simplified Arabic"/>
            </a:endParaRPr>
          </a:p>
        </p:txBody>
      </p:sp>
      <p:grpSp>
        <p:nvGrpSpPr>
          <p:cNvPr id="11" name="Group 10"/>
          <p:cNvGrpSpPr/>
          <p:nvPr/>
        </p:nvGrpSpPr>
        <p:grpSpPr>
          <a:xfrm>
            <a:off x="1611482" y="2122341"/>
            <a:ext cx="3558515" cy="3491178"/>
            <a:chOff x="1452022" y="2192634"/>
            <a:chExt cx="3558515" cy="3491178"/>
          </a:xfrm>
        </p:grpSpPr>
        <p:sp>
          <p:nvSpPr>
            <p:cNvPr id="5" name="Oval 4"/>
            <p:cNvSpPr/>
            <p:nvPr/>
          </p:nvSpPr>
          <p:spPr>
            <a:xfrm>
              <a:off x="1452022" y="2192634"/>
              <a:ext cx="3558515" cy="3491178"/>
            </a:xfrm>
            <a:prstGeom prst="ellipse">
              <a:avLst/>
            </a:prstGeom>
            <a:noFill/>
            <a:ln w="571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586420" y="2341901"/>
              <a:ext cx="3064659" cy="2436564"/>
            </a:xfrm>
            <a:prstGeom prst="rect">
              <a:avLst/>
            </a:prstGeom>
          </p:spPr>
          <p:txBody>
            <a:bodyPr wrap="square">
              <a:spAutoFit/>
            </a:bodyPr>
            <a:lstStyle/>
            <a:p>
              <a:pPr algn="ctr" rtl="1">
                <a:lnSpc>
                  <a:spcPct val="150000"/>
                </a:lnSpc>
                <a:spcAft>
                  <a:spcPts val="1000"/>
                </a:spcAft>
              </a:pPr>
              <a:r>
                <a:rPr lang="ar-SA" sz="2400" b="1" dirty="0" smtClean="0">
                  <a:latin typeface="Calibri" panose="020F0502020204030204" pitchFamily="34" charset="0"/>
                  <a:ea typeface="SimSun" panose="02010600030101010101" pitchFamily="2" charset="-122"/>
                  <a:cs typeface="Simplified Arabic" panose="02020603050405020304" pitchFamily="18" charset="-78"/>
                </a:rPr>
                <a:t>مثال</a:t>
              </a:r>
            </a:p>
            <a:p>
              <a:pPr algn="ctr" rtl="1">
                <a:lnSpc>
                  <a:spcPct val="150000"/>
                </a:lnSpc>
                <a:spcAft>
                  <a:spcPts val="1000"/>
                </a:spcAft>
              </a:pPr>
              <a:r>
                <a:rPr lang="ar-SA" sz="2400" b="1" dirty="0" smtClean="0">
                  <a:latin typeface="Calibri" panose="020F0502020204030204" pitchFamily="34" charset="0"/>
                  <a:ea typeface="SimSun" panose="02010600030101010101" pitchFamily="2" charset="-122"/>
                  <a:cs typeface="Simplified Arabic" panose="02020603050405020304" pitchFamily="18" charset="-78"/>
                </a:rPr>
                <a:t> </a:t>
              </a:r>
              <a:r>
                <a:rPr lang="ar-SA" sz="2400" b="1" dirty="0">
                  <a:latin typeface="Calibri" panose="020F0502020204030204" pitchFamily="34" charset="0"/>
                  <a:ea typeface="SimSun" panose="02010600030101010101" pitchFamily="2" charset="-122"/>
                  <a:cs typeface="Simplified Arabic" panose="02020603050405020304" pitchFamily="18" charset="-78"/>
                </a:rPr>
                <a:t>شرطي المرور الذي يتقاضى مبلغا ماليا لكي لا يكتب مخالفة لقائد السيارة </a:t>
              </a:r>
              <a:r>
                <a:rPr lang="ar-SA" sz="2400" b="1" dirty="0" smtClean="0">
                  <a:latin typeface="Calibri" panose="020F0502020204030204" pitchFamily="34" charset="0"/>
                  <a:ea typeface="SimSun" panose="02010600030101010101" pitchFamily="2" charset="-122"/>
                  <a:cs typeface="Simplified Arabic" panose="02020603050405020304" pitchFamily="18" charset="-78"/>
                </a:rPr>
                <a:t>المخالف</a:t>
              </a:r>
              <a:endParaRPr lang="en-GB" dirty="0">
                <a:effectLst/>
                <a:latin typeface="Calibri" panose="020F0502020204030204" pitchFamily="34" charset="0"/>
                <a:ea typeface="SimSun" panose="02010600030101010101" pitchFamily="2" charset="-122"/>
                <a:cs typeface="Arial" panose="020B0604020202020204" pitchFamily="34" charset="0"/>
              </a:endParaRPr>
            </a:p>
          </p:txBody>
        </p:sp>
      </p:gr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0719" y="2192634"/>
            <a:ext cx="3719278" cy="3283255"/>
          </a:xfrm>
          <a:prstGeom prst="rect">
            <a:avLst/>
          </a:prstGeom>
        </p:spPr>
      </p:pic>
    </p:spTree>
    <p:extLst>
      <p:ext uri="{BB962C8B-B14F-4D97-AF65-F5344CB8AC3E}">
        <p14:creationId xmlns:p14="http://schemas.microsoft.com/office/powerpoint/2010/main" val="4327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10"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9" name="Rounded Rectangle 8"/>
          <p:cNvSpPr/>
          <p:nvPr/>
        </p:nvSpPr>
        <p:spPr>
          <a:xfrm>
            <a:off x="988528" y="176729"/>
            <a:ext cx="9949069" cy="775252"/>
          </a:xfrm>
          <a:prstGeom prst="roundRect">
            <a:avLst/>
          </a:prstGeom>
          <a:solidFill>
            <a:srgbClr val="C5113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8" name="Title 7"/>
          <p:cNvSpPr>
            <a:spLocks noGrp="1"/>
          </p:cNvSpPr>
          <p:nvPr>
            <p:ph type="title"/>
          </p:nvPr>
        </p:nvSpPr>
        <p:spPr>
          <a:xfrm>
            <a:off x="705262" y="0"/>
            <a:ext cx="10515600" cy="1116726"/>
          </a:xfrm>
        </p:spPr>
        <p:txBody>
          <a:bodyPr>
            <a:normAutofit/>
          </a:bodyPr>
          <a:lstStyle/>
          <a:p>
            <a:pPr algn="ctr"/>
            <a:r>
              <a:rPr lang="ar-SA" sz="3600" b="1" dirty="0" smtClean="0">
                <a:solidFill>
                  <a:schemeClr val="bg1"/>
                </a:solidFill>
              </a:rPr>
              <a:t>جرائم </a:t>
            </a:r>
            <a:r>
              <a:rPr lang="ar-SA" sz="3600" b="1" dirty="0">
                <a:solidFill>
                  <a:schemeClr val="bg1"/>
                </a:solidFill>
              </a:rPr>
              <a:t>الفساد (أشكال الفساد)</a:t>
            </a:r>
          </a:p>
        </p:txBody>
      </p:sp>
      <p:sp>
        <p:nvSpPr>
          <p:cNvPr id="2" name="Rectangle 1"/>
          <p:cNvSpPr/>
          <p:nvPr/>
        </p:nvSpPr>
        <p:spPr>
          <a:xfrm>
            <a:off x="5003066" y="2143752"/>
            <a:ext cx="6217796" cy="3065455"/>
          </a:xfrm>
          <a:prstGeom prst="rect">
            <a:avLst/>
          </a:prstGeom>
        </p:spPr>
        <p:txBody>
          <a:bodyPr wrap="square">
            <a:spAutoFit/>
          </a:bodyPr>
          <a:lstStyle/>
          <a:p>
            <a:pPr algn="just" rtl="1">
              <a:lnSpc>
                <a:spcPct val="115000"/>
              </a:lnSpc>
              <a:tabLst>
                <a:tab pos="228600" algn="l"/>
              </a:tabLst>
            </a:pPr>
            <a:r>
              <a:rPr lang="ar-SA" sz="2800" dirty="0">
                <a:solidFill>
                  <a:srgbClr val="C51138"/>
                </a:solidFill>
                <a:latin typeface="Simplified Arabic"/>
                <a:ea typeface="SimSun"/>
                <a:cs typeface="Simplified Arabic"/>
              </a:rPr>
              <a:t>الاختلاس: </a:t>
            </a:r>
            <a:r>
              <a:rPr lang="ar-SA" sz="2800" dirty="0">
                <a:latin typeface="Simplified Arabic" panose="02020603050405020304" pitchFamily="18" charset="-78"/>
                <a:cs typeface="Simplified Arabic" panose="02020603050405020304" pitchFamily="18" charset="-78"/>
              </a:rPr>
              <a:t>كل موظف عمومي ادخل في ذمته ما وكل اليه بحكم الوظيفة أو بموجب تكليف من رئيسه امر ادارته او جبايته او حفظه من نقود واشياء اخرى للدولة او لاحد الناس عوقب بالأشغال الشاقة المؤقتة وبغرامة تعادل قيمة ما اختلس. (</a:t>
            </a:r>
            <a:r>
              <a:rPr lang="ar-SA" sz="2800" dirty="0">
                <a:latin typeface="Simplified Arabic" panose="02020603050405020304" pitchFamily="18" charset="-78"/>
                <a:ea typeface="SimSun"/>
                <a:cs typeface="Simplified Arabic" panose="02020603050405020304" pitchFamily="18" charset="-78"/>
              </a:rPr>
              <a:t>أخذ مال عام من قبل موظف عام دون وجه حق وبحكم وظيفته).</a:t>
            </a:r>
            <a:r>
              <a:rPr lang="ar-SA" sz="2800" dirty="0">
                <a:latin typeface="Simplified Arabic" panose="02020603050405020304" pitchFamily="18" charset="-78"/>
                <a:cs typeface="Simplified Arabic" panose="02020603050405020304" pitchFamily="18" charset="-78"/>
              </a:rPr>
              <a:t> </a:t>
            </a:r>
            <a:endParaRPr lang="en-US" sz="2800" dirty="0">
              <a:latin typeface="Simplified Arabic" panose="02020603050405020304" pitchFamily="18" charset="-78"/>
              <a:cs typeface="Simplified Arabic" panose="02020603050405020304" pitchFamily="18" charset="-78"/>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5472" y="1684507"/>
            <a:ext cx="3688209" cy="2564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3178" y="1684507"/>
            <a:ext cx="3922204" cy="2949847"/>
          </a:xfrm>
          <a:prstGeom prst="rect">
            <a:avLst/>
          </a:prstGeom>
        </p:spPr>
      </p:pic>
      <p:sp>
        <p:nvSpPr>
          <p:cNvPr id="7" name="Rounded Rectangle 6"/>
          <p:cNvSpPr/>
          <p:nvPr/>
        </p:nvSpPr>
        <p:spPr>
          <a:xfrm>
            <a:off x="1113178" y="1172652"/>
            <a:ext cx="10491919" cy="5007657"/>
          </a:xfrm>
          <a:prstGeom prst="roundRect">
            <a:avLst/>
          </a:prstGeom>
          <a:noFill/>
          <a:ln w="38100">
            <a:solidFill>
              <a:srgbClr val="64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0522090" y="1269304"/>
            <a:ext cx="569388" cy="923330"/>
          </a:xfrm>
          <a:prstGeom prst="rect">
            <a:avLst/>
          </a:prstGeom>
          <a:noFill/>
        </p:spPr>
        <p:txBody>
          <a:bodyPr wrap="none" lIns="91440" tIns="45720" rIns="91440" bIns="45720">
            <a:spAutoFit/>
          </a:bodyPr>
          <a:lstStyle/>
          <a:p>
            <a:pPr algn="ctr"/>
            <a:r>
              <a:rPr lang="ar-SA" sz="5400" b="1" dirty="0" smtClean="0">
                <a:ln w="0"/>
                <a:solidFill>
                  <a:srgbClr val="640000"/>
                </a:solidFill>
                <a:effectLst>
                  <a:outerShdw blurRad="38100" dist="19050" dir="2700000" algn="tl" rotWithShape="0">
                    <a:schemeClr val="dk1">
                      <a:alpha val="40000"/>
                    </a:schemeClr>
                  </a:outerShdw>
                </a:effectLst>
              </a:rPr>
              <a:t>2</a:t>
            </a:r>
            <a:endParaRPr lang="en-US" sz="5400" b="1" cap="none" spc="0" dirty="0">
              <a:ln w="0"/>
              <a:solidFill>
                <a:srgbClr val="64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64376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par>
                                <p:cTn id="22" presetID="53" presetClass="entr" presetSubtype="16"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xit" presetSubtype="4" fill="hold" nodeType="clickEffect">
                                  <p:stCondLst>
                                    <p:cond delay="0"/>
                                  </p:stCondLst>
                                  <p:childTnLst>
                                    <p:animEffect transition="out" filter="wipe(down)">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ppt_x"/>
                                          </p:val>
                                        </p:tav>
                                        <p:tav tm="100000">
                                          <p:val>
                                            <p:strVal val="#ppt_x"/>
                                          </p:val>
                                        </p:tav>
                                      </p:tavLst>
                                    </p:anim>
                                    <p:anim calcmode="lin" valueType="num">
                                      <p:cBhvr additive="base">
                                        <p:cTn id="3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9" name="Rounded Rectangle 8"/>
          <p:cNvSpPr/>
          <p:nvPr/>
        </p:nvSpPr>
        <p:spPr>
          <a:xfrm>
            <a:off x="988528" y="176729"/>
            <a:ext cx="9949069" cy="775252"/>
          </a:xfrm>
          <a:prstGeom prst="roundRect">
            <a:avLst/>
          </a:prstGeom>
          <a:solidFill>
            <a:srgbClr val="C5113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8" name="Title 7"/>
          <p:cNvSpPr>
            <a:spLocks noGrp="1"/>
          </p:cNvSpPr>
          <p:nvPr>
            <p:ph type="title"/>
          </p:nvPr>
        </p:nvSpPr>
        <p:spPr>
          <a:xfrm>
            <a:off x="705262" y="0"/>
            <a:ext cx="10515600" cy="1116726"/>
          </a:xfrm>
        </p:spPr>
        <p:txBody>
          <a:bodyPr>
            <a:normAutofit/>
          </a:bodyPr>
          <a:lstStyle/>
          <a:p>
            <a:pPr algn="ctr"/>
            <a:r>
              <a:rPr lang="ar-SA" sz="3600" b="1" dirty="0" smtClean="0">
                <a:solidFill>
                  <a:schemeClr val="bg1"/>
                </a:solidFill>
              </a:rPr>
              <a:t>جرائم </a:t>
            </a:r>
            <a:r>
              <a:rPr lang="ar-SA" sz="3600" b="1" dirty="0">
                <a:solidFill>
                  <a:schemeClr val="bg1"/>
                </a:solidFill>
              </a:rPr>
              <a:t>الفساد (أشكال الفساد)</a:t>
            </a:r>
          </a:p>
        </p:txBody>
      </p:sp>
      <p:sp>
        <p:nvSpPr>
          <p:cNvPr id="2" name="Rectangle 1"/>
          <p:cNvSpPr/>
          <p:nvPr/>
        </p:nvSpPr>
        <p:spPr>
          <a:xfrm>
            <a:off x="5003066" y="2109750"/>
            <a:ext cx="6217796" cy="3270126"/>
          </a:xfrm>
          <a:prstGeom prst="rect">
            <a:avLst/>
          </a:prstGeom>
        </p:spPr>
        <p:txBody>
          <a:bodyPr wrap="square">
            <a:spAutoFit/>
          </a:bodyPr>
          <a:lstStyle/>
          <a:p>
            <a:pPr algn="just" rtl="1">
              <a:lnSpc>
                <a:spcPct val="150000"/>
              </a:lnSpc>
            </a:pPr>
            <a:r>
              <a:rPr lang="ar-SA" sz="2800" b="1" dirty="0">
                <a:solidFill>
                  <a:srgbClr val="FF0000"/>
                </a:solidFill>
                <a:latin typeface="Simplified Arabic"/>
                <a:ea typeface="SimSun"/>
                <a:cs typeface="Simplified Arabic"/>
              </a:rPr>
              <a:t>التزوير</a:t>
            </a:r>
            <a:r>
              <a:rPr lang="ar-SA" sz="2800" b="1" dirty="0">
                <a:latin typeface="Simplified Arabic"/>
                <a:ea typeface="SimSun"/>
                <a:cs typeface="Simplified Arabic"/>
              </a:rPr>
              <a:t>: </a:t>
            </a:r>
            <a:r>
              <a:rPr lang="ar-SA" sz="2800" dirty="0">
                <a:latin typeface="Simplified Arabic" panose="02020603050405020304" pitchFamily="18" charset="-78"/>
                <a:cs typeface="Simplified Arabic" panose="02020603050405020304" pitchFamily="18" charset="-78"/>
              </a:rPr>
              <a:t>تحريف مفتعل للحقيقة في الوقائع والبيانات التي يراد إثباتها بصك او مخطوط يحتج بهما نجم او يمكن أن ينجم عنه ضرر مادي او معنوي، </a:t>
            </a:r>
            <a:r>
              <a:rPr lang="ar-SA" sz="2800" dirty="0">
                <a:latin typeface="Simplified Arabic" panose="02020603050405020304" pitchFamily="18" charset="-78"/>
                <a:ea typeface="SimSun"/>
                <a:cs typeface="Simplified Arabic" panose="02020603050405020304" pitchFamily="18" charset="-78"/>
              </a:rPr>
              <a:t>ويجب حتى تكتمل هذه الجريمة استخدام هذا المستند أو الوثيقة المزورة. </a:t>
            </a:r>
            <a:endParaRPr lang="en-GB" sz="2800" dirty="0">
              <a:latin typeface="Simplified Arabic" panose="02020603050405020304" pitchFamily="18" charset="-78"/>
              <a:cs typeface="Simplified Arabic" panose="02020603050405020304" pitchFamily="18" charset="-78"/>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4298" y="1665288"/>
            <a:ext cx="2971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1113178" y="1172652"/>
            <a:ext cx="10491919" cy="5007657"/>
          </a:xfrm>
          <a:prstGeom prst="roundRect">
            <a:avLst/>
          </a:prstGeom>
          <a:noFill/>
          <a:ln w="38100">
            <a:solidFill>
              <a:srgbClr val="64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0522090" y="1269304"/>
            <a:ext cx="569388" cy="923330"/>
          </a:xfrm>
          <a:prstGeom prst="rect">
            <a:avLst/>
          </a:prstGeom>
          <a:noFill/>
        </p:spPr>
        <p:txBody>
          <a:bodyPr wrap="none" lIns="91440" tIns="45720" rIns="91440" bIns="45720">
            <a:spAutoFit/>
          </a:bodyPr>
          <a:lstStyle/>
          <a:p>
            <a:pPr algn="ctr"/>
            <a:r>
              <a:rPr lang="ar-SA" sz="5400" b="1" dirty="0" smtClean="0">
                <a:ln w="0"/>
                <a:solidFill>
                  <a:srgbClr val="640000"/>
                </a:solidFill>
                <a:effectLst>
                  <a:outerShdw blurRad="38100" dist="19050" dir="2700000" algn="tl" rotWithShape="0">
                    <a:schemeClr val="dk1">
                      <a:alpha val="40000"/>
                    </a:schemeClr>
                  </a:outerShdw>
                </a:effectLst>
              </a:rPr>
              <a:t>3</a:t>
            </a:r>
            <a:endParaRPr lang="en-US" sz="5400" b="1" cap="none" spc="0" dirty="0">
              <a:ln w="0"/>
              <a:solidFill>
                <a:srgbClr val="64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8000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style.rotation</p:attrName>
                                        </p:attrNameLst>
                                      </p:cBhvr>
                                      <p:tavLst>
                                        <p:tav tm="0">
                                          <p:val>
                                            <p:fltVal val="90"/>
                                          </p:val>
                                        </p:tav>
                                        <p:tav tm="100000">
                                          <p:val>
                                            <p:fltVal val="0"/>
                                          </p:val>
                                        </p:tav>
                                      </p:tavLst>
                                    </p:anim>
                                    <p:animEffect transition="in" filter="fade">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9" name="Rounded Rectangle 8"/>
          <p:cNvSpPr/>
          <p:nvPr/>
        </p:nvSpPr>
        <p:spPr>
          <a:xfrm>
            <a:off x="988528" y="176729"/>
            <a:ext cx="9949069" cy="775252"/>
          </a:xfrm>
          <a:prstGeom prst="roundRect">
            <a:avLst/>
          </a:prstGeom>
          <a:solidFill>
            <a:srgbClr val="C5113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8" name="Title 7"/>
          <p:cNvSpPr>
            <a:spLocks noGrp="1"/>
          </p:cNvSpPr>
          <p:nvPr>
            <p:ph type="title"/>
          </p:nvPr>
        </p:nvSpPr>
        <p:spPr>
          <a:xfrm>
            <a:off x="598258" y="-45266"/>
            <a:ext cx="10515600" cy="1116726"/>
          </a:xfrm>
        </p:spPr>
        <p:txBody>
          <a:bodyPr>
            <a:normAutofit/>
          </a:bodyPr>
          <a:lstStyle/>
          <a:p>
            <a:pPr algn="ctr"/>
            <a:r>
              <a:rPr lang="ar-SA" sz="3600" b="1" dirty="0" smtClean="0">
                <a:solidFill>
                  <a:schemeClr val="bg1"/>
                </a:solidFill>
              </a:rPr>
              <a:t>جرائم </a:t>
            </a:r>
            <a:r>
              <a:rPr lang="ar-SA" sz="3600" b="1" dirty="0">
                <a:solidFill>
                  <a:schemeClr val="bg1"/>
                </a:solidFill>
              </a:rPr>
              <a:t>الفساد (أشكال الفساد)</a:t>
            </a:r>
          </a:p>
        </p:txBody>
      </p:sp>
      <p:sp>
        <p:nvSpPr>
          <p:cNvPr id="2" name="Rectangle 1"/>
          <p:cNvSpPr/>
          <p:nvPr/>
        </p:nvSpPr>
        <p:spPr>
          <a:xfrm>
            <a:off x="4883285" y="1877741"/>
            <a:ext cx="6789905" cy="3970318"/>
          </a:xfrm>
          <a:prstGeom prst="rect">
            <a:avLst/>
          </a:prstGeom>
        </p:spPr>
        <p:txBody>
          <a:bodyPr wrap="square">
            <a:spAutoFit/>
          </a:bodyPr>
          <a:lstStyle/>
          <a:p>
            <a:pPr algn="justLow" rtl="1"/>
            <a:r>
              <a:rPr lang="ar-SA" sz="2800" dirty="0" smtClean="0">
                <a:latin typeface="Simplified Arabic" panose="02020603050405020304" pitchFamily="18" charset="-78"/>
                <a:cs typeface="Simplified Arabic" panose="02020603050405020304" pitchFamily="18" charset="-78"/>
              </a:rPr>
              <a:t>من </a:t>
            </a:r>
            <a:r>
              <a:rPr lang="ar-SA" sz="2800" dirty="0">
                <a:latin typeface="Simplified Arabic" panose="02020603050405020304" pitchFamily="18" charset="-78"/>
                <a:cs typeface="Simplified Arabic" panose="02020603050405020304" pitchFamily="18" charset="-78"/>
              </a:rPr>
              <a:t>وكل اليه بيع او شراء او ادارة اموال منقولة او غير منقولة لحساب الدولة او لحساب ادارة عامة، فاقترف غشاً في احد هذه الاعمال او خالف الاحكام التي تسري عليها اما لجر مغنم ذاتي أو مراعاة لفريق او اضراراً بالفريق الآخر او  اضراراً  بالإدارة العامة عوقب بالاشغال الشاقة المؤقتة وبغرامة تعادل قيمة الضرر الناجم.</a:t>
            </a:r>
          </a:p>
          <a:p>
            <a:pPr algn="justLow" rtl="1">
              <a:lnSpc>
                <a:spcPct val="150000"/>
              </a:lnSpc>
            </a:pPr>
            <a:r>
              <a:rPr lang="ar-SA" sz="2800" b="1" dirty="0">
                <a:latin typeface="Simplified Arabic"/>
                <a:ea typeface="SimSun"/>
                <a:cs typeface="Simplified Arabic"/>
              </a:rPr>
              <a:t>(استغلال الموظف لوظيفته من أجل الحصول على منفعة له أو لشخص على صلة أو معرفه به). </a:t>
            </a:r>
            <a:endParaRPr lang="en-GB" sz="2800" dirty="0">
              <a:latin typeface="Simplified Arabic" panose="02020603050405020304" pitchFamily="18" charset="-78"/>
              <a:cs typeface="Simplified Arabic" panose="02020603050405020304" pitchFamily="18" charset="-78"/>
            </a:endParaRPr>
          </a:p>
        </p:txBody>
      </p:sp>
      <p:sp>
        <p:nvSpPr>
          <p:cNvPr id="6" name="Rounded Rectangle 5"/>
          <p:cNvSpPr/>
          <p:nvPr/>
        </p:nvSpPr>
        <p:spPr>
          <a:xfrm>
            <a:off x="783783" y="1048934"/>
            <a:ext cx="11025596" cy="5021126"/>
          </a:xfrm>
          <a:prstGeom prst="roundRect">
            <a:avLst/>
          </a:prstGeom>
          <a:noFill/>
          <a:ln w="38100">
            <a:solidFill>
              <a:srgbClr val="64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0737444" y="1122851"/>
            <a:ext cx="569388" cy="923330"/>
          </a:xfrm>
          <a:prstGeom prst="rect">
            <a:avLst/>
          </a:prstGeom>
          <a:noFill/>
        </p:spPr>
        <p:txBody>
          <a:bodyPr wrap="none" lIns="91440" tIns="45720" rIns="91440" bIns="45720">
            <a:spAutoFit/>
          </a:bodyPr>
          <a:lstStyle/>
          <a:p>
            <a:pPr algn="ctr"/>
            <a:r>
              <a:rPr lang="ar-SA" sz="5400" b="1" dirty="0" smtClean="0">
                <a:ln w="0"/>
                <a:solidFill>
                  <a:srgbClr val="640000"/>
                </a:solidFill>
                <a:effectLst>
                  <a:outerShdw blurRad="38100" dist="19050" dir="2700000" algn="tl" rotWithShape="0">
                    <a:schemeClr val="dk1">
                      <a:alpha val="40000"/>
                    </a:schemeClr>
                  </a:outerShdw>
                </a:effectLst>
              </a:rPr>
              <a:t>4</a:t>
            </a:r>
            <a:endParaRPr lang="en-US" sz="5400" b="1" cap="none" spc="0" dirty="0">
              <a:ln w="0"/>
              <a:solidFill>
                <a:srgbClr val="640000"/>
              </a:solidFill>
              <a:effectLst>
                <a:outerShdw blurRad="38100" dist="19050" dir="2700000" algn="tl" rotWithShape="0">
                  <a:schemeClr val="dk1">
                    <a:alpha val="40000"/>
                  </a:schemeClr>
                </a:outerShdw>
              </a:effectLst>
            </a:endParaRPr>
          </a:p>
        </p:txBody>
      </p:sp>
      <p:sp>
        <p:nvSpPr>
          <p:cNvPr id="4" name="Rectangle 3"/>
          <p:cNvSpPr/>
          <p:nvPr/>
        </p:nvSpPr>
        <p:spPr>
          <a:xfrm>
            <a:off x="8703808" y="1416076"/>
            <a:ext cx="1962397" cy="461665"/>
          </a:xfrm>
          <a:prstGeom prst="rect">
            <a:avLst/>
          </a:prstGeom>
        </p:spPr>
        <p:txBody>
          <a:bodyPr wrap="none">
            <a:spAutoFit/>
          </a:bodyPr>
          <a:lstStyle/>
          <a:p>
            <a:r>
              <a:rPr lang="ar-SA" sz="2400" b="1" dirty="0">
                <a:solidFill>
                  <a:srgbClr val="C00000"/>
                </a:solidFill>
                <a:latin typeface="Simplified Arabic" panose="02020603050405020304" pitchFamily="18" charset="-78"/>
                <a:cs typeface="Simplified Arabic" panose="02020603050405020304" pitchFamily="18" charset="-78"/>
              </a:rPr>
              <a:t>استثمار الوظيفة: </a:t>
            </a:r>
            <a:endParaRPr lang="en-GB" sz="2400" b="1" dirty="0"/>
          </a:p>
        </p:txBody>
      </p:sp>
      <p:grpSp>
        <p:nvGrpSpPr>
          <p:cNvPr id="10" name="Group 9"/>
          <p:cNvGrpSpPr/>
          <p:nvPr/>
        </p:nvGrpSpPr>
        <p:grpSpPr>
          <a:xfrm>
            <a:off x="1324770" y="1610327"/>
            <a:ext cx="3558515" cy="3897349"/>
            <a:chOff x="1537698" y="1605917"/>
            <a:chExt cx="3558515" cy="3897349"/>
          </a:xfrm>
        </p:grpSpPr>
        <p:sp>
          <p:nvSpPr>
            <p:cNvPr id="11" name="Oval 10"/>
            <p:cNvSpPr/>
            <p:nvPr/>
          </p:nvSpPr>
          <p:spPr>
            <a:xfrm>
              <a:off x="1537698" y="1880500"/>
              <a:ext cx="3558515" cy="3491178"/>
            </a:xfrm>
            <a:prstGeom prst="ellipse">
              <a:avLst/>
            </a:prstGeom>
            <a:noFill/>
            <a:ln w="571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842299" y="1605917"/>
              <a:ext cx="3064659" cy="3897349"/>
            </a:xfrm>
            <a:prstGeom prst="rect">
              <a:avLst/>
            </a:prstGeom>
          </p:spPr>
          <p:txBody>
            <a:bodyPr wrap="square">
              <a:spAutoFit/>
            </a:bodyPr>
            <a:lstStyle/>
            <a:p>
              <a:pPr algn="ctr" rtl="1">
                <a:lnSpc>
                  <a:spcPct val="150000"/>
                </a:lnSpc>
                <a:spcAft>
                  <a:spcPts val="1000"/>
                </a:spcAft>
              </a:pPr>
              <a:endParaRPr lang="ar-SA" sz="2200" b="1" dirty="0" smtClean="0">
                <a:latin typeface="Calibri" panose="020F0502020204030204" pitchFamily="34" charset="0"/>
                <a:ea typeface="SimSun" panose="02010600030101010101" pitchFamily="2" charset="-122"/>
                <a:cs typeface="Simplified Arabic" panose="02020603050405020304" pitchFamily="18" charset="-78"/>
              </a:endParaRPr>
            </a:p>
            <a:p>
              <a:pPr algn="ctr" rtl="1">
                <a:lnSpc>
                  <a:spcPct val="150000"/>
                </a:lnSpc>
                <a:spcAft>
                  <a:spcPts val="1000"/>
                </a:spcAft>
              </a:pPr>
              <a:r>
                <a:rPr lang="ar-SA" sz="2400" b="1" dirty="0" smtClean="0">
                  <a:latin typeface="Calibri" panose="020F0502020204030204" pitchFamily="34" charset="0"/>
                  <a:ea typeface="SimSun" panose="02010600030101010101" pitchFamily="2" charset="-122"/>
                  <a:cs typeface="Simplified Arabic" panose="02020603050405020304" pitchFamily="18" charset="-78"/>
                </a:rPr>
                <a:t>  </a:t>
              </a:r>
              <a:r>
                <a:rPr lang="ar-SA" sz="2200" b="1" dirty="0" smtClean="0">
                  <a:ea typeface="SimSun" panose="02010600030101010101" pitchFamily="2" charset="-122"/>
                  <a:cs typeface="Simplified Arabic" panose="02020603050405020304" pitchFamily="18" charset="-78"/>
                </a:rPr>
                <a:t>تلقي </a:t>
              </a:r>
              <a:r>
                <a:rPr lang="ar-SA" sz="2200" b="1" dirty="0">
                  <a:ea typeface="SimSun" panose="02010600030101010101" pitchFamily="2" charset="-122"/>
                  <a:cs typeface="Simplified Arabic" panose="02020603050405020304" pitchFamily="18" charset="-78"/>
                </a:rPr>
                <a:t>موظف اللوازم والمشتريات خصماً شخصياً من إحدى الشركات التي قام </a:t>
              </a:r>
              <a:r>
                <a:rPr lang="ar-SA" sz="2200" b="1" dirty="0" err="1">
                  <a:ea typeface="SimSun" panose="02010600030101010101" pitchFamily="2" charset="-122"/>
                  <a:cs typeface="Simplified Arabic" panose="02020603050405020304" pitchFamily="18" charset="-78"/>
                </a:rPr>
                <a:t>بترسية</a:t>
              </a:r>
              <a:r>
                <a:rPr lang="ar-SA" sz="2200" b="1" dirty="0">
                  <a:ea typeface="SimSun" panose="02010600030101010101" pitchFamily="2" charset="-122"/>
                  <a:cs typeface="Simplified Arabic" panose="02020603050405020304" pitchFamily="18" charset="-78"/>
                </a:rPr>
                <a:t> العطاء عليها دون وجه حق وقبضه مبلغ من </a:t>
              </a:r>
              <a:r>
                <a:rPr lang="ar-SA" sz="2200" b="1" dirty="0" smtClean="0">
                  <a:ea typeface="SimSun" panose="02010600030101010101" pitchFamily="2" charset="-122"/>
                  <a:cs typeface="Simplified Arabic" panose="02020603050405020304" pitchFamily="18" charset="-78"/>
                </a:rPr>
                <a:t>المال</a:t>
              </a:r>
              <a:endParaRPr lang="en-GB" sz="2200" dirty="0"/>
            </a:p>
            <a:p>
              <a:pPr algn="ctr" rtl="1">
                <a:lnSpc>
                  <a:spcPct val="150000"/>
                </a:lnSpc>
                <a:spcAft>
                  <a:spcPts val="1000"/>
                </a:spcAft>
              </a:pPr>
              <a:endParaRPr lang="en-GB" sz="2200" dirty="0">
                <a:effectLst/>
                <a:latin typeface="Calibri" panose="020F0502020204030204" pitchFamily="34" charset="0"/>
                <a:ea typeface="SimSun" panose="02010600030101010101" pitchFamily="2" charset="-122"/>
                <a:cs typeface="Arial" panose="020B0604020202020204" pitchFamily="34" charset="0"/>
              </a:endParaRPr>
            </a:p>
          </p:txBody>
        </p:sp>
      </p:gr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507" y="2046181"/>
            <a:ext cx="3615778" cy="2950692"/>
          </a:xfrm>
          <a:prstGeom prst="rect">
            <a:avLst/>
          </a:prstGeom>
        </p:spPr>
      </p:pic>
    </p:spTree>
    <p:extLst>
      <p:ext uri="{BB962C8B-B14F-4D97-AF65-F5344CB8AC3E}">
        <p14:creationId xmlns:p14="http://schemas.microsoft.com/office/powerpoint/2010/main" val="59799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randombar(horizontal)">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randombar(horizontal)">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9" name="Rounded Rectangle 8"/>
          <p:cNvSpPr/>
          <p:nvPr/>
        </p:nvSpPr>
        <p:spPr>
          <a:xfrm>
            <a:off x="988528" y="176729"/>
            <a:ext cx="9949069" cy="775252"/>
          </a:xfrm>
          <a:prstGeom prst="roundRect">
            <a:avLst/>
          </a:prstGeom>
          <a:solidFill>
            <a:srgbClr val="C5113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8" name="Title 7"/>
          <p:cNvSpPr>
            <a:spLocks noGrp="1"/>
          </p:cNvSpPr>
          <p:nvPr>
            <p:ph type="title"/>
          </p:nvPr>
        </p:nvSpPr>
        <p:spPr>
          <a:xfrm>
            <a:off x="598258" y="-45266"/>
            <a:ext cx="10515600" cy="1116726"/>
          </a:xfrm>
        </p:spPr>
        <p:txBody>
          <a:bodyPr>
            <a:normAutofit/>
          </a:bodyPr>
          <a:lstStyle/>
          <a:p>
            <a:pPr algn="ctr"/>
            <a:r>
              <a:rPr lang="ar-SA" sz="3600" b="1" dirty="0" smtClean="0">
                <a:solidFill>
                  <a:schemeClr val="bg1"/>
                </a:solidFill>
              </a:rPr>
              <a:t>جرائم </a:t>
            </a:r>
            <a:r>
              <a:rPr lang="ar-SA" sz="3600" b="1" dirty="0">
                <a:solidFill>
                  <a:schemeClr val="bg1"/>
                </a:solidFill>
              </a:rPr>
              <a:t>الفساد (أشكال الفساد)</a:t>
            </a:r>
          </a:p>
        </p:txBody>
      </p:sp>
      <p:sp>
        <p:nvSpPr>
          <p:cNvPr id="2" name="Rectangle 1"/>
          <p:cNvSpPr/>
          <p:nvPr/>
        </p:nvSpPr>
        <p:spPr>
          <a:xfrm>
            <a:off x="3854776" y="1357280"/>
            <a:ext cx="6789905" cy="523220"/>
          </a:xfrm>
          <a:prstGeom prst="rect">
            <a:avLst/>
          </a:prstGeom>
        </p:spPr>
        <p:txBody>
          <a:bodyPr wrap="square">
            <a:spAutoFit/>
          </a:bodyPr>
          <a:lstStyle/>
          <a:p>
            <a:pPr algn="justLow" rtl="1"/>
            <a:r>
              <a:rPr lang="ar-SA" sz="2800" b="1" dirty="0" smtClean="0">
                <a:solidFill>
                  <a:srgbClr val="C00000"/>
                </a:solidFill>
                <a:latin typeface="Simplified Arabic" panose="02020603050405020304" pitchFamily="18" charset="-78"/>
                <a:cs typeface="Simplified Arabic" panose="02020603050405020304" pitchFamily="18" charset="-78"/>
              </a:rPr>
              <a:t>إساءة الائتمان:</a:t>
            </a:r>
            <a:endParaRPr lang="en-GB" sz="2800" b="1" dirty="0">
              <a:latin typeface="Simplified Arabic" panose="02020603050405020304" pitchFamily="18" charset="-78"/>
              <a:cs typeface="Simplified Arabic" panose="02020603050405020304" pitchFamily="18" charset="-78"/>
            </a:endParaRPr>
          </a:p>
        </p:txBody>
      </p:sp>
      <p:sp>
        <p:nvSpPr>
          <p:cNvPr id="6" name="Rounded Rectangle 5"/>
          <p:cNvSpPr/>
          <p:nvPr/>
        </p:nvSpPr>
        <p:spPr>
          <a:xfrm>
            <a:off x="783783" y="1048934"/>
            <a:ext cx="11025596" cy="5021126"/>
          </a:xfrm>
          <a:prstGeom prst="roundRect">
            <a:avLst/>
          </a:prstGeom>
          <a:noFill/>
          <a:ln w="38100">
            <a:solidFill>
              <a:srgbClr val="64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0737444" y="1122851"/>
            <a:ext cx="569388" cy="923330"/>
          </a:xfrm>
          <a:prstGeom prst="rect">
            <a:avLst/>
          </a:prstGeom>
          <a:noFill/>
        </p:spPr>
        <p:txBody>
          <a:bodyPr wrap="none" lIns="91440" tIns="45720" rIns="91440" bIns="45720">
            <a:spAutoFit/>
          </a:bodyPr>
          <a:lstStyle/>
          <a:p>
            <a:pPr algn="ctr"/>
            <a:r>
              <a:rPr lang="ar-SA" sz="5400" b="1" dirty="0" smtClean="0">
                <a:ln w="0"/>
                <a:solidFill>
                  <a:srgbClr val="640000"/>
                </a:solidFill>
                <a:effectLst>
                  <a:outerShdw blurRad="38100" dist="19050" dir="2700000" algn="tl" rotWithShape="0">
                    <a:schemeClr val="dk1">
                      <a:alpha val="40000"/>
                    </a:schemeClr>
                  </a:outerShdw>
                </a:effectLst>
              </a:rPr>
              <a:t>5</a:t>
            </a:r>
            <a:endParaRPr lang="en-US" sz="5400" b="1" cap="none" spc="0" dirty="0">
              <a:ln w="0"/>
              <a:solidFill>
                <a:srgbClr val="640000"/>
              </a:solidFill>
              <a:effectLst>
                <a:outerShdw blurRad="38100" dist="19050" dir="2700000" algn="tl" rotWithShape="0">
                  <a:schemeClr val="dk1">
                    <a:alpha val="40000"/>
                  </a:schemeClr>
                </a:outerShdw>
              </a:effectLst>
            </a:endParaRPr>
          </a:p>
        </p:txBody>
      </p:sp>
      <p:sp>
        <p:nvSpPr>
          <p:cNvPr id="3" name="Rectangle 2"/>
          <p:cNvSpPr/>
          <p:nvPr/>
        </p:nvSpPr>
        <p:spPr>
          <a:xfrm>
            <a:off x="5404796" y="1829695"/>
            <a:ext cx="6096000" cy="3924151"/>
          </a:xfrm>
          <a:prstGeom prst="rect">
            <a:avLst/>
          </a:prstGeom>
        </p:spPr>
        <p:txBody>
          <a:bodyPr>
            <a:spAutoFit/>
          </a:bodyPr>
          <a:lstStyle/>
          <a:p>
            <a:pPr algn="just" rtl="1">
              <a:lnSpc>
                <a:spcPct val="150000"/>
              </a:lnSpc>
            </a:pPr>
            <a:r>
              <a:rPr lang="ar-SA" sz="2400" dirty="0">
                <a:latin typeface="Simplified Arabic" panose="02020603050405020304" pitchFamily="18" charset="-78"/>
                <a:cs typeface="Simplified Arabic" panose="02020603050405020304" pitchFamily="18" charset="-78"/>
              </a:rPr>
              <a:t>كل من سلم إليه على سبيل الأمانة أو الوكالة ولأجل الإبراز والإعادة أو لأجل الاستعمال على صورة معينة أو لأجل الحفظ أو لإجراء عمل بأجر أو دون أجر، ما كان لغيره من أموال ونقود وأشياء وأي سند يتضمن تعهداً أو إبراء بالجملة كل من وجد في يده شيء من هذا القبيل فكتمه أو بدله أو تصرف به تصرف المالك أو استهلكه أو أقدم على أي فعل يعد تعدياً أو امتنع عن تسليمه لمن يلزم تسليمه </a:t>
            </a:r>
            <a:r>
              <a:rPr lang="ar-SA" sz="2400" dirty="0" smtClean="0">
                <a:latin typeface="Simplified Arabic" panose="02020603050405020304" pitchFamily="18" charset="-78"/>
                <a:cs typeface="Simplified Arabic" panose="02020603050405020304" pitchFamily="18" charset="-78"/>
              </a:rPr>
              <a:t>إليه.</a:t>
            </a:r>
            <a:endParaRPr lang="en-GB" sz="2400" dirty="0">
              <a:latin typeface="Simplified Arabic" panose="02020603050405020304" pitchFamily="18" charset="-78"/>
              <a:cs typeface="Simplified Arabic" panose="02020603050405020304" pitchFamily="18" charset="-78"/>
            </a:endParaRPr>
          </a:p>
        </p:txBody>
      </p:sp>
      <p:grpSp>
        <p:nvGrpSpPr>
          <p:cNvPr id="4" name="Group 3"/>
          <p:cNvGrpSpPr/>
          <p:nvPr/>
        </p:nvGrpSpPr>
        <p:grpSpPr>
          <a:xfrm>
            <a:off x="1537698" y="1711715"/>
            <a:ext cx="3558515" cy="3659963"/>
            <a:chOff x="1537698" y="1711715"/>
            <a:chExt cx="3558515" cy="3659963"/>
          </a:xfrm>
        </p:grpSpPr>
        <p:sp>
          <p:nvSpPr>
            <p:cNvPr id="10" name="Oval 9"/>
            <p:cNvSpPr/>
            <p:nvPr/>
          </p:nvSpPr>
          <p:spPr>
            <a:xfrm>
              <a:off x="1537698" y="1880500"/>
              <a:ext cx="3558515" cy="3491178"/>
            </a:xfrm>
            <a:prstGeom prst="ellipse">
              <a:avLst/>
            </a:prstGeom>
            <a:noFill/>
            <a:ln w="571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784625" y="1711715"/>
              <a:ext cx="3064659" cy="3317575"/>
            </a:xfrm>
            <a:prstGeom prst="rect">
              <a:avLst/>
            </a:prstGeom>
          </p:spPr>
          <p:txBody>
            <a:bodyPr wrap="square">
              <a:spAutoFit/>
            </a:bodyPr>
            <a:lstStyle/>
            <a:p>
              <a:pPr algn="ctr" rtl="1">
                <a:lnSpc>
                  <a:spcPct val="150000"/>
                </a:lnSpc>
                <a:spcAft>
                  <a:spcPts val="1000"/>
                </a:spcAft>
              </a:pPr>
              <a:endParaRPr lang="ar-SA" sz="2200" b="1" dirty="0" smtClean="0">
                <a:latin typeface="Calibri" panose="020F0502020204030204" pitchFamily="34" charset="0"/>
                <a:ea typeface="SimSun" panose="02010600030101010101" pitchFamily="2" charset="-122"/>
                <a:cs typeface="Simplified Arabic" panose="02020603050405020304" pitchFamily="18" charset="-78"/>
              </a:endParaRPr>
            </a:p>
            <a:p>
              <a:pPr algn="ctr" rtl="1">
                <a:lnSpc>
                  <a:spcPct val="150000"/>
                </a:lnSpc>
                <a:spcAft>
                  <a:spcPts val="1000"/>
                </a:spcAft>
              </a:pPr>
              <a:r>
                <a:rPr lang="ar-SA" sz="2400" b="1" dirty="0" smtClean="0">
                  <a:latin typeface="Calibri" panose="020F0502020204030204" pitchFamily="34" charset="0"/>
                  <a:ea typeface="SimSun" panose="02010600030101010101" pitchFamily="2" charset="-122"/>
                  <a:cs typeface="Simplified Arabic" panose="02020603050405020304" pitchFamily="18" charset="-78"/>
                </a:rPr>
                <a:t>  </a:t>
              </a:r>
              <a:r>
                <a:rPr lang="ar-SA" sz="2200" b="1" dirty="0">
                  <a:latin typeface="Calibri" panose="020F0502020204030204" pitchFamily="34" charset="0"/>
                  <a:ea typeface="SimSun" panose="02010600030101010101" pitchFamily="2" charset="-122"/>
                  <a:cs typeface="Simplified Arabic" panose="02020603050405020304" pitchFamily="18" charset="-78"/>
                </a:rPr>
                <a:t>قيام جابي احدى البلديات بالحصول على قيمة الجباية التي قام بتحصيلها وعدم ايداعها في صندوق البلدية والاستفادة منها لصالحه </a:t>
              </a:r>
              <a:r>
                <a:rPr lang="ar-SA" sz="2200" b="1" dirty="0" smtClean="0">
                  <a:latin typeface="Calibri" panose="020F0502020204030204" pitchFamily="34" charset="0"/>
                  <a:ea typeface="SimSun" panose="02010600030101010101" pitchFamily="2" charset="-122"/>
                  <a:cs typeface="Simplified Arabic" panose="02020603050405020304" pitchFamily="18" charset="-78"/>
                </a:rPr>
                <a:t>الشخصي</a:t>
              </a:r>
              <a:endParaRPr lang="en-GB" sz="2200" dirty="0">
                <a:effectLst/>
                <a:latin typeface="Calibri" panose="020F0502020204030204" pitchFamily="34" charset="0"/>
                <a:ea typeface="SimSun" panose="02010600030101010101" pitchFamily="2" charset="-122"/>
                <a:cs typeface="Arial" panose="020B0604020202020204" pitchFamily="34" charset="0"/>
              </a:endParaRPr>
            </a:p>
          </p:txBody>
        </p:sp>
      </p:grpSp>
    </p:spTree>
    <p:extLst>
      <p:ext uri="{BB962C8B-B14F-4D97-AF65-F5344CB8AC3E}">
        <p14:creationId xmlns:p14="http://schemas.microsoft.com/office/powerpoint/2010/main" val="284896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9" name="Rounded Rectangle 8"/>
          <p:cNvSpPr/>
          <p:nvPr/>
        </p:nvSpPr>
        <p:spPr>
          <a:xfrm>
            <a:off x="988528" y="176729"/>
            <a:ext cx="9949069" cy="775252"/>
          </a:xfrm>
          <a:prstGeom prst="roundRect">
            <a:avLst/>
          </a:prstGeom>
          <a:solidFill>
            <a:srgbClr val="C5113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8" name="Title 7"/>
          <p:cNvSpPr>
            <a:spLocks noGrp="1"/>
          </p:cNvSpPr>
          <p:nvPr>
            <p:ph type="title"/>
          </p:nvPr>
        </p:nvSpPr>
        <p:spPr>
          <a:xfrm>
            <a:off x="705262" y="0"/>
            <a:ext cx="10515600" cy="1116726"/>
          </a:xfrm>
        </p:spPr>
        <p:txBody>
          <a:bodyPr>
            <a:normAutofit/>
          </a:bodyPr>
          <a:lstStyle/>
          <a:p>
            <a:pPr algn="ctr"/>
            <a:r>
              <a:rPr lang="ar-SA" sz="3600" b="1" dirty="0" smtClean="0">
                <a:solidFill>
                  <a:schemeClr val="bg1"/>
                </a:solidFill>
              </a:rPr>
              <a:t>جرائم </a:t>
            </a:r>
            <a:r>
              <a:rPr lang="ar-SA" sz="3600" b="1" dirty="0">
                <a:solidFill>
                  <a:schemeClr val="bg1"/>
                </a:solidFill>
              </a:rPr>
              <a:t>الفساد (أشكال الفساد)</a:t>
            </a:r>
          </a:p>
        </p:txBody>
      </p:sp>
      <p:sp>
        <p:nvSpPr>
          <p:cNvPr id="2" name="Rectangle 1"/>
          <p:cNvSpPr/>
          <p:nvPr/>
        </p:nvSpPr>
        <p:spPr>
          <a:xfrm>
            <a:off x="6359137" y="2085887"/>
            <a:ext cx="4924578" cy="2677656"/>
          </a:xfrm>
          <a:prstGeom prst="rect">
            <a:avLst/>
          </a:prstGeom>
        </p:spPr>
        <p:txBody>
          <a:bodyPr wrap="square">
            <a:spAutoFit/>
          </a:bodyPr>
          <a:lstStyle/>
          <a:p>
            <a:pPr lvl="0" algn="just" rtl="1"/>
            <a:r>
              <a:rPr lang="ar-SA" sz="2800" dirty="0">
                <a:solidFill>
                  <a:srgbClr val="FF0000"/>
                </a:solidFill>
                <a:latin typeface="Simplified Arabic"/>
                <a:ea typeface="SimSun"/>
                <a:cs typeface="Simplified Arabic"/>
              </a:rPr>
              <a:t>التهاون في أداء الواجبات الوظيفية</a:t>
            </a:r>
            <a:r>
              <a:rPr lang="ar-SA" sz="2800" dirty="0">
                <a:latin typeface="Simplified Arabic"/>
                <a:ea typeface="SimSun"/>
                <a:cs typeface="Simplified Arabic"/>
              </a:rPr>
              <a:t>: كل موظف تهاون بلا سبب مشروع في القيام بواجبات وظيفته وتنفيذ أوامر أمره المستند فيها إلى الأحكام القانونية، وإذا لحق ضرر بمصالح الدولة من جراء هذا الإجراء تشدد العقوبة.</a:t>
            </a:r>
            <a:endParaRPr lang="en-GB" sz="2800" dirty="0">
              <a:latin typeface="Simplified Arabic"/>
              <a:ea typeface="SimSun"/>
              <a:cs typeface="Simplified Arabic"/>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3437" y="1400653"/>
            <a:ext cx="4619625" cy="4048125"/>
          </a:xfrm>
          <a:prstGeom prst="rect">
            <a:avLst/>
          </a:prstGeom>
        </p:spPr>
      </p:pic>
      <p:sp>
        <p:nvSpPr>
          <p:cNvPr id="6" name="Rounded Rectangle 5"/>
          <p:cNvSpPr/>
          <p:nvPr/>
        </p:nvSpPr>
        <p:spPr>
          <a:xfrm>
            <a:off x="1113178" y="1172652"/>
            <a:ext cx="10491919" cy="5007657"/>
          </a:xfrm>
          <a:prstGeom prst="roundRect">
            <a:avLst/>
          </a:prstGeom>
          <a:noFill/>
          <a:ln w="38100">
            <a:solidFill>
              <a:srgbClr val="64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0538922" y="1269304"/>
            <a:ext cx="535724" cy="923330"/>
          </a:xfrm>
          <a:prstGeom prst="rect">
            <a:avLst/>
          </a:prstGeom>
          <a:noFill/>
        </p:spPr>
        <p:txBody>
          <a:bodyPr wrap="none" lIns="91440" tIns="45720" rIns="91440" bIns="45720">
            <a:spAutoFit/>
          </a:bodyPr>
          <a:lstStyle/>
          <a:p>
            <a:pPr algn="ctr"/>
            <a:r>
              <a:rPr lang="en-US" sz="5400" b="1" dirty="0" smtClean="0">
                <a:ln w="0"/>
                <a:solidFill>
                  <a:srgbClr val="640000"/>
                </a:solidFill>
                <a:effectLst>
                  <a:outerShdw blurRad="38100" dist="19050" dir="2700000" algn="tl" rotWithShape="0">
                    <a:schemeClr val="dk1">
                      <a:alpha val="40000"/>
                    </a:schemeClr>
                  </a:outerShdw>
                </a:effectLst>
              </a:rPr>
              <a:t>6</a:t>
            </a:r>
            <a:endParaRPr lang="en-US" sz="5400" b="1" cap="none" spc="0" dirty="0">
              <a:ln w="0"/>
              <a:solidFill>
                <a:srgbClr val="640000"/>
              </a:solidFill>
              <a:effectLst>
                <a:outerShdw blurRad="38100" dist="19050" dir="2700000" algn="tl" rotWithShape="0">
                  <a:schemeClr val="dk1">
                    <a:alpha val="40000"/>
                  </a:schemeClr>
                </a:outerShdw>
              </a:effectLst>
            </a:endParaRPr>
          </a:p>
        </p:txBody>
      </p:sp>
      <p:sp>
        <p:nvSpPr>
          <p:cNvPr id="4" name="Rectangle 3"/>
          <p:cNvSpPr/>
          <p:nvPr/>
        </p:nvSpPr>
        <p:spPr>
          <a:xfrm>
            <a:off x="6133243" y="4643978"/>
            <a:ext cx="5301672" cy="1131079"/>
          </a:xfrm>
          <a:prstGeom prst="rect">
            <a:avLst/>
          </a:prstGeom>
        </p:spPr>
        <p:txBody>
          <a:bodyPr wrap="square">
            <a:spAutoFit/>
          </a:bodyPr>
          <a:lstStyle/>
          <a:p>
            <a:pPr algn="ctr">
              <a:lnSpc>
                <a:spcPct val="200000"/>
              </a:lnSpc>
            </a:pPr>
            <a:r>
              <a:rPr lang="ar-SA" b="1" dirty="0" smtClean="0">
                <a:ea typeface="SimSun" panose="02010600030101010101" pitchFamily="2" charset="-122"/>
                <a:cs typeface="Simplified Arabic" panose="02020603050405020304" pitchFamily="18" charset="-78"/>
              </a:rPr>
              <a:t>مثال: قيام </a:t>
            </a:r>
            <a:r>
              <a:rPr lang="ar-SA" b="1" dirty="0">
                <a:ea typeface="SimSun" panose="02010600030101010101" pitchFamily="2" charset="-122"/>
                <a:cs typeface="Simplified Arabic" panose="02020603050405020304" pitchFamily="18" charset="-78"/>
              </a:rPr>
              <a:t>الموظف بعدم اتباع الاجراء القانوني اللازم في عملية منح الترخيص للبناء ودون مراعاة الانظمة والتعليمات المتعلقة </a:t>
            </a:r>
            <a:r>
              <a:rPr lang="ar-SA" b="1" dirty="0" smtClean="0">
                <a:ea typeface="SimSun" panose="02010600030101010101" pitchFamily="2" charset="-122"/>
                <a:cs typeface="Simplified Arabic" panose="02020603050405020304" pitchFamily="18" charset="-78"/>
              </a:rPr>
              <a:t>بالخصوص</a:t>
            </a:r>
            <a:endParaRPr lang="en-GB" dirty="0"/>
          </a:p>
        </p:txBody>
      </p:sp>
    </p:spTree>
    <p:extLst>
      <p:ext uri="{BB962C8B-B14F-4D97-AF65-F5344CB8AC3E}">
        <p14:creationId xmlns:p14="http://schemas.microsoft.com/office/powerpoint/2010/main" val="2419006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iterate type="lt">
                                    <p:tmPct val="0"/>
                                  </p:iterate>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additive="base">
                                        <p:cTn id="3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mph" presetSubtype="0" fill="hold" grpId="0" nodeType="clickEffect">
                                  <p:stCondLst>
                                    <p:cond delay="0"/>
                                  </p:stCondLst>
                                  <p:iterate type="lt">
                                    <p:tmPct val="4000"/>
                                  </p:iterate>
                                  <p:childTnLst>
                                    <p:set>
                                      <p:cBhvr override="childStyle">
                                        <p:cTn id="36" dur="500" fill="hold"/>
                                        <p:tgtEl>
                                          <p:spTgt spid="4">
                                            <p:txEl>
                                              <p:pRg st="0" end="0"/>
                                            </p:txEl>
                                          </p:spTgt>
                                        </p:tgtEl>
                                        <p:attrNameLst>
                                          <p:attrName>style.color</p:attrName>
                                        </p:attrNameLst>
                                      </p:cBhvr>
                                      <p:to>
                                        <p:clrVal>
                                          <a:srgbClr val="C00000"/>
                                        </p:clrVal>
                                      </p:to>
                                    </p:set>
                                    <p:set>
                                      <p:cBhvr>
                                        <p:cTn id="37" dur="500" fill="hold"/>
                                        <p:tgtEl>
                                          <p:spTgt spid="4">
                                            <p:txEl>
                                              <p:pRg st="0" end="0"/>
                                            </p:txEl>
                                          </p:spTgt>
                                        </p:tgtEl>
                                        <p:attrNameLst>
                                          <p:attrName>fillcolor</p:attrName>
                                        </p:attrNameLst>
                                      </p:cBhvr>
                                      <p:to>
                                        <p:clrVal>
                                          <a:srgbClr val="C00000"/>
                                        </p:clrVal>
                                      </p:to>
                                    </p:set>
                                    <p:set>
                                      <p:cBhvr>
                                        <p:cTn id="38" dur="500" fill="hold"/>
                                        <p:tgtEl>
                                          <p:spTgt spid="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p:bldP spid="4"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38670" y="1432851"/>
            <a:ext cx="3294277" cy="44899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Rectangle 1"/>
          <p:cNvSpPr>
            <a:spLocks noChangeArrowheads="1"/>
          </p:cNvSpPr>
          <p:nvPr/>
        </p:nvSpPr>
        <p:spPr bwMode="auto">
          <a:xfrm>
            <a:off x="-160421" y="39888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 name="TextBox 8"/>
          <p:cNvSpPr txBox="1"/>
          <p:nvPr/>
        </p:nvSpPr>
        <p:spPr>
          <a:xfrm>
            <a:off x="5935578" y="1829121"/>
            <a:ext cx="5132442" cy="3785652"/>
          </a:xfrm>
          <a:prstGeom prst="rect">
            <a:avLst/>
          </a:prstGeom>
          <a:noFill/>
        </p:spPr>
        <p:txBody>
          <a:bodyPr wrap="square" rtlCol="0">
            <a:spAutoFit/>
          </a:bodyPr>
          <a:lstStyle/>
          <a:p>
            <a:pPr algn="ctr" rtl="1">
              <a:lnSpc>
                <a:spcPct val="150000"/>
              </a:lnSpc>
            </a:pPr>
            <a:r>
              <a:rPr lang="ar-SA" sz="3200" b="1" dirty="0" smtClean="0">
                <a:solidFill>
                  <a:srgbClr val="8F1924"/>
                </a:solidFill>
              </a:rPr>
              <a:t>صدر قانون مكافحة الفساد </a:t>
            </a:r>
          </a:p>
          <a:p>
            <a:pPr algn="ctr" rtl="1">
              <a:lnSpc>
                <a:spcPct val="150000"/>
              </a:lnSpc>
            </a:pPr>
            <a:r>
              <a:rPr lang="ar-SA" sz="3200" dirty="0" smtClean="0"/>
              <a:t>بموجب التعديل على قانون الكسب الغير مشروع رقم (1) لسنة 2005 وذلك بتاريخ 20/ </a:t>
            </a:r>
            <a:r>
              <a:rPr lang="ar-SA" sz="3200" dirty="0"/>
              <a:t>6/ 2010 </a:t>
            </a:r>
            <a:r>
              <a:rPr lang="ar-SA" sz="3200" dirty="0" smtClean="0"/>
              <a:t>م</a:t>
            </a:r>
            <a:endParaRPr lang="en-US" sz="3200" dirty="0" smtClean="0"/>
          </a:p>
          <a:p>
            <a:pPr algn="ctr" rtl="1">
              <a:lnSpc>
                <a:spcPct val="150000"/>
              </a:lnSpc>
            </a:pPr>
            <a:endParaRPr lang="ar-SA" sz="3200" b="1" dirty="0" smtClean="0">
              <a:solidFill>
                <a:srgbClr val="8F1924"/>
              </a:solidFill>
            </a:endParaRPr>
          </a:p>
        </p:txBody>
      </p:sp>
      <p:sp>
        <p:nvSpPr>
          <p:cNvPr id="10" name="Rounded Rectangle 9"/>
          <p:cNvSpPr/>
          <p:nvPr/>
        </p:nvSpPr>
        <p:spPr>
          <a:xfrm>
            <a:off x="961044" y="231239"/>
            <a:ext cx="9949069" cy="775252"/>
          </a:xfrm>
          <a:prstGeom prst="roundRect">
            <a:avLst/>
          </a:prstGeom>
          <a:solidFill>
            <a:srgbClr val="C5113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ar-SA" sz="2800" b="1" dirty="0">
                <a:solidFill>
                  <a:schemeClr val="bg1"/>
                </a:solidFill>
              </a:rPr>
              <a:t>المنظومة القانونية لمكافحة الفساد في فلسطين</a:t>
            </a:r>
            <a:endParaRPr lang="en-GB" sz="2800" dirty="0"/>
          </a:p>
        </p:txBody>
      </p:sp>
    </p:spTree>
    <p:extLst>
      <p:ext uri="{BB962C8B-B14F-4D97-AF65-F5344CB8AC3E}">
        <p14:creationId xmlns:p14="http://schemas.microsoft.com/office/powerpoint/2010/main" val="15661474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9" name="Rounded Rectangle 8"/>
          <p:cNvSpPr/>
          <p:nvPr/>
        </p:nvSpPr>
        <p:spPr>
          <a:xfrm>
            <a:off x="988528" y="176729"/>
            <a:ext cx="9949069" cy="775252"/>
          </a:xfrm>
          <a:prstGeom prst="roundRect">
            <a:avLst/>
          </a:prstGeom>
          <a:solidFill>
            <a:srgbClr val="C5113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8" name="Title 7"/>
          <p:cNvSpPr>
            <a:spLocks noGrp="1"/>
          </p:cNvSpPr>
          <p:nvPr>
            <p:ph type="title"/>
          </p:nvPr>
        </p:nvSpPr>
        <p:spPr>
          <a:xfrm>
            <a:off x="851712" y="15290"/>
            <a:ext cx="10515600" cy="1116726"/>
          </a:xfrm>
        </p:spPr>
        <p:txBody>
          <a:bodyPr>
            <a:normAutofit/>
          </a:bodyPr>
          <a:lstStyle/>
          <a:p>
            <a:pPr algn="ctr"/>
            <a:r>
              <a:rPr lang="ar-SA" sz="3600" b="1" dirty="0" smtClean="0">
                <a:solidFill>
                  <a:schemeClr val="bg1"/>
                </a:solidFill>
              </a:rPr>
              <a:t>جرائم </a:t>
            </a:r>
            <a:r>
              <a:rPr lang="ar-SA" sz="3600" b="1" dirty="0">
                <a:solidFill>
                  <a:schemeClr val="bg1"/>
                </a:solidFill>
              </a:rPr>
              <a:t>الفساد وفق قانون مكافحة الفساد</a:t>
            </a:r>
          </a:p>
        </p:txBody>
      </p:sp>
      <p:sp>
        <p:nvSpPr>
          <p:cNvPr id="2" name="Rectangle 1"/>
          <p:cNvSpPr/>
          <p:nvPr/>
        </p:nvSpPr>
        <p:spPr>
          <a:xfrm>
            <a:off x="6189813" y="1942685"/>
            <a:ext cx="5077348" cy="2886944"/>
          </a:xfrm>
          <a:prstGeom prst="rect">
            <a:avLst/>
          </a:prstGeom>
        </p:spPr>
        <p:txBody>
          <a:bodyPr wrap="square">
            <a:spAutoFit/>
          </a:bodyPr>
          <a:lstStyle/>
          <a:p>
            <a:pPr algn="just" rtl="1">
              <a:lnSpc>
                <a:spcPct val="115000"/>
              </a:lnSpc>
              <a:tabLst>
                <a:tab pos="228600" algn="l"/>
              </a:tabLst>
            </a:pPr>
            <a:r>
              <a:rPr lang="ar-SA" sz="3200" dirty="0">
                <a:solidFill>
                  <a:srgbClr val="C00000"/>
                </a:solidFill>
                <a:latin typeface="Simplified Arabic"/>
                <a:ea typeface="SimSun"/>
                <a:cs typeface="Simplified Arabic"/>
              </a:rPr>
              <a:t>غسل الأموال الناتجة عن جرائم </a:t>
            </a:r>
            <a:r>
              <a:rPr lang="ar-SA" sz="3200" dirty="0" smtClean="0">
                <a:solidFill>
                  <a:srgbClr val="C00000"/>
                </a:solidFill>
                <a:latin typeface="Simplified Arabic"/>
                <a:ea typeface="SimSun"/>
                <a:cs typeface="Simplified Arabic"/>
              </a:rPr>
              <a:t>الفساد</a:t>
            </a:r>
          </a:p>
          <a:p>
            <a:pPr algn="just" rtl="1">
              <a:lnSpc>
                <a:spcPct val="150000"/>
              </a:lnSpc>
              <a:tabLst>
                <a:tab pos="228600" algn="l"/>
              </a:tabLst>
            </a:pPr>
            <a:r>
              <a:rPr lang="ar-SA" b="1" dirty="0"/>
              <a:t>هو كل سلوك يقصد به إخفاء أو تغيير هوية الأموال المتحصلة من إحدى جرائم الفساد وذلك تمويهاً لمصادرها الحقيقية لتبدو في ظاهرها متأتية من مصادر مشروعة</a:t>
            </a:r>
            <a:r>
              <a:rPr lang="en-US" b="1" dirty="0"/>
              <a:t>.</a:t>
            </a:r>
            <a:endParaRPr lang="en-GB" dirty="0"/>
          </a:p>
          <a:p>
            <a:pPr algn="just" rtl="1">
              <a:lnSpc>
                <a:spcPct val="115000"/>
              </a:lnSpc>
              <a:tabLst>
                <a:tab pos="228600" algn="l"/>
              </a:tabLst>
            </a:pPr>
            <a:r>
              <a:rPr lang="ar-SA" sz="3200" dirty="0" smtClean="0">
                <a:solidFill>
                  <a:srgbClr val="C00000"/>
                </a:solidFill>
                <a:latin typeface="Simplified Arabic"/>
                <a:ea typeface="SimSun"/>
                <a:cs typeface="Simplified Arabic"/>
              </a:rPr>
              <a:t> مثال:</a:t>
            </a:r>
            <a:endParaRPr lang="ar-SA" sz="3200" dirty="0">
              <a:solidFill>
                <a:srgbClr val="C00000"/>
              </a:solidFill>
              <a:latin typeface="Simplified Arabic"/>
              <a:ea typeface="SimSun"/>
              <a:cs typeface="Simplified Arabic"/>
            </a:endParaRPr>
          </a:p>
          <a:p>
            <a:pPr marL="457200" indent="-457200" algn="r" rtl="1">
              <a:lnSpc>
                <a:spcPct val="150000"/>
              </a:lnSpc>
              <a:buFont typeface="Wingdings" panose="05000000000000000000" pitchFamily="2" charset="2"/>
              <a:buChar char="Ø"/>
            </a:pPr>
            <a:endParaRPr lang="en-US" dirty="0">
              <a:latin typeface="Simplified Arabic" panose="02020603050405020304" pitchFamily="18" charset="-78"/>
              <a:cs typeface="Simplified Arabic" panose="02020603050405020304" pitchFamily="18" charset="-78"/>
            </a:endParaRPr>
          </a:p>
        </p:txBody>
      </p:sp>
      <p:pic>
        <p:nvPicPr>
          <p:cNvPr id="6" name="عنصر نائب للمحتوى 5" descr="بدون عنوان.png"/>
          <p:cNvPicPr>
            <a:picLocks noChangeAspect="1"/>
          </p:cNvPicPr>
          <p:nvPr/>
        </p:nvPicPr>
        <p:blipFill>
          <a:blip r:embed="rId2" cstate="print"/>
          <a:stretch>
            <a:fillRect/>
          </a:stretch>
        </p:blipFill>
        <p:spPr>
          <a:xfrm>
            <a:off x="1333727" y="1390165"/>
            <a:ext cx="4629335" cy="4436445"/>
          </a:xfrm>
          <a:prstGeom prst="rect">
            <a:avLst/>
          </a:prstGeom>
        </p:spPr>
      </p:pic>
      <p:sp>
        <p:nvSpPr>
          <p:cNvPr id="7" name="Rounded Rectangle 6"/>
          <p:cNvSpPr/>
          <p:nvPr/>
        </p:nvSpPr>
        <p:spPr>
          <a:xfrm>
            <a:off x="1113178" y="1172652"/>
            <a:ext cx="10491919" cy="5007657"/>
          </a:xfrm>
          <a:prstGeom prst="roundRect">
            <a:avLst/>
          </a:prstGeom>
          <a:noFill/>
          <a:ln w="38100">
            <a:solidFill>
              <a:srgbClr val="64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0538922" y="1269304"/>
            <a:ext cx="535724" cy="923330"/>
          </a:xfrm>
          <a:prstGeom prst="rect">
            <a:avLst/>
          </a:prstGeom>
          <a:noFill/>
        </p:spPr>
        <p:txBody>
          <a:bodyPr wrap="none" lIns="91440" tIns="45720" rIns="91440" bIns="45720">
            <a:spAutoFit/>
          </a:bodyPr>
          <a:lstStyle/>
          <a:p>
            <a:pPr algn="ctr"/>
            <a:r>
              <a:rPr lang="en-US" sz="5400" b="1" dirty="0" smtClean="0">
                <a:ln w="0"/>
                <a:solidFill>
                  <a:srgbClr val="640000"/>
                </a:solidFill>
                <a:effectLst>
                  <a:outerShdw blurRad="38100" dist="19050" dir="2700000" algn="tl" rotWithShape="0">
                    <a:schemeClr val="dk1">
                      <a:alpha val="40000"/>
                    </a:schemeClr>
                  </a:outerShdw>
                </a:effectLst>
              </a:rPr>
              <a:t>7</a:t>
            </a:r>
            <a:endParaRPr lang="en-US" sz="5400" b="1" cap="none" spc="0" dirty="0">
              <a:ln w="0"/>
              <a:solidFill>
                <a:srgbClr val="640000"/>
              </a:solidFill>
              <a:effectLst>
                <a:outerShdw blurRad="38100" dist="19050" dir="2700000" algn="tl" rotWithShape="0">
                  <a:schemeClr val="dk1">
                    <a:alpha val="40000"/>
                  </a:schemeClr>
                </a:outerShdw>
              </a:effectLst>
            </a:endParaRPr>
          </a:p>
        </p:txBody>
      </p:sp>
      <p:sp>
        <p:nvSpPr>
          <p:cNvPr id="3" name="Rectangle 2"/>
          <p:cNvSpPr/>
          <p:nvPr/>
        </p:nvSpPr>
        <p:spPr>
          <a:xfrm>
            <a:off x="6437920" y="4224160"/>
            <a:ext cx="4692318" cy="1754326"/>
          </a:xfrm>
          <a:prstGeom prst="rect">
            <a:avLst/>
          </a:prstGeom>
        </p:spPr>
        <p:txBody>
          <a:bodyPr wrap="square">
            <a:spAutoFit/>
          </a:bodyPr>
          <a:lstStyle/>
          <a:p>
            <a:pPr algn="just" rtl="1">
              <a:lnSpc>
                <a:spcPct val="150000"/>
              </a:lnSpc>
            </a:pPr>
            <a:r>
              <a:rPr lang="ar-SA" b="1" dirty="0">
                <a:ea typeface="SimSun" panose="02010600030101010101" pitchFamily="2" charset="-122"/>
                <a:cs typeface="Simplified Arabic" panose="02020603050405020304" pitchFamily="18" charset="-78"/>
              </a:rPr>
              <a:t>قيام مرتكب جرم الفساد </a:t>
            </a:r>
            <a:r>
              <a:rPr lang="ar-SA" b="1" dirty="0" err="1">
                <a:ea typeface="SimSun" panose="02010600030101010101" pitchFamily="2" charset="-122"/>
                <a:cs typeface="Simplified Arabic" panose="02020603050405020304" pitchFamily="18" charset="-78"/>
              </a:rPr>
              <a:t>بإختلاس</a:t>
            </a:r>
            <a:r>
              <a:rPr lang="ar-SA" b="1" dirty="0">
                <a:ea typeface="SimSun" panose="02010600030101010101" pitchFamily="2" charset="-122"/>
                <a:cs typeface="Simplified Arabic" panose="02020603050405020304" pitchFamily="18" charset="-78"/>
              </a:rPr>
              <a:t> مبلغ من المال من الأموال العامة المؤتمن عليه وقيامه بشراء سيارة عمومي </a:t>
            </a:r>
            <a:r>
              <a:rPr lang="ar-SA" b="1" dirty="0" err="1">
                <a:ea typeface="SimSun" panose="02010600030101010101" pitchFamily="2" charset="-122"/>
                <a:cs typeface="Simplified Arabic" panose="02020603050405020304" pitchFamily="18" charset="-78"/>
              </a:rPr>
              <a:t>لإبنه</a:t>
            </a:r>
            <a:r>
              <a:rPr lang="ar-SA" b="1" dirty="0">
                <a:ea typeface="SimSun" panose="02010600030101010101" pitchFamily="2" charset="-122"/>
                <a:cs typeface="Simplified Arabic" panose="02020603050405020304" pitchFamily="18" charset="-78"/>
              </a:rPr>
              <a:t> من ذلك المال ليبدو أن مصدر المال هو ناتج ربح عمل سيارة العمومي).</a:t>
            </a:r>
            <a:endParaRPr lang="en-GB" dirty="0"/>
          </a:p>
        </p:txBody>
      </p:sp>
    </p:spTree>
    <p:extLst>
      <p:ext uri="{BB962C8B-B14F-4D97-AF65-F5344CB8AC3E}">
        <p14:creationId xmlns:p14="http://schemas.microsoft.com/office/powerpoint/2010/main" val="3544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fltVal val="0"/>
                                          </p:val>
                                        </p:tav>
                                        <p:tav tm="100000">
                                          <p:val>
                                            <p:strVal val="#ppt_w"/>
                                          </p:val>
                                        </p:tav>
                                      </p:tavLst>
                                    </p:anim>
                                    <p:anim calcmode="lin" valueType="num">
                                      <p:cBhvr>
                                        <p:cTn id="27" dur="1000" fill="hold"/>
                                        <p:tgtEl>
                                          <p:spTgt spid="6"/>
                                        </p:tgtEl>
                                        <p:attrNameLst>
                                          <p:attrName>ppt_h</p:attrName>
                                        </p:attrNameLst>
                                      </p:cBhvr>
                                      <p:tavLst>
                                        <p:tav tm="0">
                                          <p:val>
                                            <p:fltVal val="0"/>
                                          </p:val>
                                        </p:tav>
                                        <p:tav tm="100000">
                                          <p:val>
                                            <p:strVal val="#ppt_h"/>
                                          </p:val>
                                        </p:tav>
                                      </p:tavLst>
                                    </p:anim>
                                    <p:anim calcmode="lin" valueType="num">
                                      <p:cBhvr>
                                        <p:cTn id="28" dur="1000" fill="hold"/>
                                        <p:tgtEl>
                                          <p:spTgt spid="6"/>
                                        </p:tgtEl>
                                        <p:attrNameLst>
                                          <p:attrName>style.rotation</p:attrName>
                                        </p:attrNameLst>
                                      </p:cBhvr>
                                      <p:tavLst>
                                        <p:tav tm="0">
                                          <p:val>
                                            <p:fltVal val="90"/>
                                          </p:val>
                                        </p:tav>
                                        <p:tav tm="100000">
                                          <p:val>
                                            <p:fltVal val="0"/>
                                          </p:val>
                                        </p:tav>
                                      </p:tavLst>
                                    </p:anim>
                                    <p:animEffect transition="in" filter="fade">
                                      <p:cBhvr>
                                        <p:cTn id="29" dur="1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iterate type="lt">
                                    <p:tmPct val="0"/>
                                  </p:iterate>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ppt_x"/>
                                          </p:val>
                                        </p:tav>
                                        <p:tav tm="100000">
                                          <p:val>
                                            <p:strVal val="#ppt_x"/>
                                          </p:val>
                                        </p:tav>
                                      </p:tavLst>
                                    </p:anim>
                                    <p:anim calcmode="lin" valueType="num">
                                      <p:cBhvr additive="base">
                                        <p:cTn id="3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mph" presetSubtype="0" fill="hold" grpId="1" nodeType="clickEffect">
                                  <p:stCondLst>
                                    <p:cond delay="0"/>
                                  </p:stCondLst>
                                  <p:iterate type="lt">
                                    <p:tmPct val="4000"/>
                                  </p:iterate>
                                  <p:childTnLst>
                                    <p:set>
                                      <p:cBhvr override="childStyle">
                                        <p:cTn id="39" dur="500" fill="hold"/>
                                        <p:tgtEl>
                                          <p:spTgt spid="3"/>
                                        </p:tgtEl>
                                        <p:attrNameLst>
                                          <p:attrName>style.color</p:attrName>
                                        </p:attrNameLst>
                                      </p:cBhvr>
                                      <p:to>
                                        <p:clrVal>
                                          <a:srgbClr val="C00000"/>
                                        </p:clrVal>
                                      </p:to>
                                    </p:set>
                                    <p:set>
                                      <p:cBhvr>
                                        <p:cTn id="40" dur="500" fill="hold"/>
                                        <p:tgtEl>
                                          <p:spTgt spid="3"/>
                                        </p:tgtEl>
                                        <p:attrNameLst>
                                          <p:attrName>fillcolor</p:attrName>
                                        </p:attrNameLst>
                                      </p:cBhvr>
                                      <p:to>
                                        <p:clrVal>
                                          <a:srgbClr val="C00000"/>
                                        </p:clrVal>
                                      </p:to>
                                    </p:set>
                                    <p:set>
                                      <p:cBhvr>
                                        <p:cTn id="41" dur="5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10" grpId="0"/>
      <p:bldP spid="3" grpId="0"/>
      <p:bldP spid="3" grpId="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9" name="Rounded Rectangle 8"/>
          <p:cNvSpPr/>
          <p:nvPr/>
        </p:nvSpPr>
        <p:spPr>
          <a:xfrm>
            <a:off x="988528" y="176729"/>
            <a:ext cx="9949069" cy="775252"/>
          </a:xfrm>
          <a:prstGeom prst="roundRect">
            <a:avLst/>
          </a:prstGeom>
          <a:solidFill>
            <a:srgbClr val="C5113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8" name="Title 7"/>
          <p:cNvSpPr>
            <a:spLocks noGrp="1"/>
          </p:cNvSpPr>
          <p:nvPr>
            <p:ph type="title"/>
          </p:nvPr>
        </p:nvSpPr>
        <p:spPr>
          <a:xfrm>
            <a:off x="851712" y="15290"/>
            <a:ext cx="10515600" cy="1116726"/>
          </a:xfrm>
        </p:spPr>
        <p:txBody>
          <a:bodyPr>
            <a:normAutofit/>
          </a:bodyPr>
          <a:lstStyle/>
          <a:p>
            <a:pPr algn="ctr"/>
            <a:r>
              <a:rPr lang="ar-SA" sz="3600" b="1" dirty="0" smtClean="0">
                <a:solidFill>
                  <a:schemeClr val="bg1"/>
                </a:solidFill>
              </a:rPr>
              <a:t>جرائم </a:t>
            </a:r>
            <a:r>
              <a:rPr lang="ar-SA" sz="3600" b="1" dirty="0">
                <a:solidFill>
                  <a:schemeClr val="bg1"/>
                </a:solidFill>
              </a:rPr>
              <a:t>الفساد وفق قانون مكافحة الفساد</a:t>
            </a:r>
          </a:p>
        </p:txBody>
      </p:sp>
      <p:sp>
        <p:nvSpPr>
          <p:cNvPr id="2" name="Rectangle 1"/>
          <p:cNvSpPr/>
          <p:nvPr/>
        </p:nvSpPr>
        <p:spPr>
          <a:xfrm>
            <a:off x="2508704" y="2102300"/>
            <a:ext cx="7509506" cy="2769989"/>
          </a:xfrm>
          <a:prstGeom prst="rect">
            <a:avLst/>
          </a:prstGeom>
        </p:spPr>
        <p:txBody>
          <a:bodyPr wrap="square">
            <a:spAutoFit/>
          </a:bodyPr>
          <a:lstStyle/>
          <a:p>
            <a:pPr algn="just" rtl="1">
              <a:lnSpc>
                <a:spcPct val="150000"/>
              </a:lnSpc>
            </a:pPr>
            <a:r>
              <a:rPr lang="ar-SA" sz="2400" dirty="0" smtClean="0">
                <a:latin typeface="Simplified Arabic"/>
                <a:ea typeface="SimSun"/>
                <a:cs typeface="Simplified Arabic"/>
              </a:rPr>
              <a:t>قيام </a:t>
            </a:r>
            <a:r>
              <a:rPr lang="ar-SA" sz="2400" dirty="0">
                <a:latin typeface="Simplified Arabic"/>
                <a:ea typeface="SimSun"/>
                <a:cs typeface="Simplified Arabic"/>
              </a:rPr>
              <a:t>الموظف أو أي شخص آخر، بشكل مباشر أو غير مباشر، بالتماس قبول أي مزية غير مستحقة لصالحه هو أو صالح شخص آخر، لكي يستغل ذلك الموظف أو الشخص نفوذه الفعلي أو المفترض بهدف الحصول من إدارة أو سلطة عمومية على مزية غير مستحقة</a:t>
            </a:r>
            <a:r>
              <a:rPr lang="ar-SA" sz="2400" dirty="0" smtClean="0">
                <a:latin typeface="Simplified Arabic"/>
                <a:ea typeface="SimSun"/>
                <a:cs typeface="Simplified Arabic"/>
              </a:rPr>
              <a:t>.</a:t>
            </a:r>
          </a:p>
          <a:p>
            <a:endParaRPr lang="en-GB" sz="2400" dirty="0"/>
          </a:p>
        </p:txBody>
      </p:sp>
      <p:sp>
        <p:nvSpPr>
          <p:cNvPr id="5" name="Rounded Rectangle 4"/>
          <p:cNvSpPr/>
          <p:nvPr/>
        </p:nvSpPr>
        <p:spPr>
          <a:xfrm>
            <a:off x="1589317" y="1132016"/>
            <a:ext cx="9348280" cy="5007657"/>
          </a:xfrm>
          <a:prstGeom prst="roundRect">
            <a:avLst/>
          </a:prstGeom>
          <a:noFill/>
          <a:ln w="38100">
            <a:solidFill>
              <a:srgbClr val="64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9763996" y="1170603"/>
            <a:ext cx="569387" cy="923330"/>
          </a:xfrm>
          <a:prstGeom prst="rect">
            <a:avLst/>
          </a:prstGeom>
          <a:noFill/>
        </p:spPr>
        <p:txBody>
          <a:bodyPr wrap="none" lIns="91440" tIns="45720" rIns="91440" bIns="45720">
            <a:spAutoFit/>
          </a:bodyPr>
          <a:lstStyle/>
          <a:p>
            <a:pPr algn="ctr"/>
            <a:r>
              <a:rPr lang="ar-SA" sz="5400" b="1" dirty="0" smtClean="0">
                <a:ln w="0"/>
                <a:solidFill>
                  <a:srgbClr val="640000"/>
                </a:solidFill>
                <a:effectLst>
                  <a:outerShdw blurRad="38100" dist="19050" dir="2700000" algn="tl" rotWithShape="0">
                    <a:schemeClr val="dk1">
                      <a:alpha val="40000"/>
                    </a:schemeClr>
                  </a:outerShdw>
                </a:effectLst>
              </a:rPr>
              <a:t>9</a:t>
            </a:r>
            <a:endParaRPr lang="en-US" sz="5400" b="1" cap="none" spc="0" dirty="0">
              <a:ln w="0"/>
              <a:solidFill>
                <a:srgbClr val="640000"/>
              </a:solidFill>
              <a:effectLst>
                <a:outerShdw blurRad="38100" dist="19050" dir="2700000" algn="tl" rotWithShape="0">
                  <a:schemeClr val="dk1">
                    <a:alpha val="40000"/>
                  </a:schemeClr>
                </a:outerShdw>
              </a:effectLst>
            </a:endParaRPr>
          </a:p>
        </p:txBody>
      </p:sp>
      <p:sp>
        <p:nvSpPr>
          <p:cNvPr id="3" name="Rectangle 2"/>
          <p:cNvSpPr/>
          <p:nvPr/>
        </p:nvSpPr>
        <p:spPr>
          <a:xfrm>
            <a:off x="7081152" y="1460600"/>
            <a:ext cx="2369559" cy="461665"/>
          </a:xfrm>
          <a:prstGeom prst="rect">
            <a:avLst/>
          </a:prstGeom>
        </p:spPr>
        <p:txBody>
          <a:bodyPr wrap="none">
            <a:spAutoFit/>
          </a:bodyPr>
          <a:lstStyle/>
          <a:p>
            <a:r>
              <a:rPr lang="ar-SA" sz="2400" b="1" dirty="0">
                <a:solidFill>
                  <a:srgbClr val="C51138"/>
                </a:solidFill>
                <a:latin typeface="Simplified Arabic"/>
                <a:ea typeface="SimSun"/>
                <a:cs typeface="Simplified Arabic"/>
              </a:rPr>
              <a:t>جريمة المتاجرة بالنفوذ</a:t>
            </a:r>
            <a:endParaRPr lang="en-GB" sz="2400" dirty="0"/>
          </a:p>
        </p:txBody>
      </p:sp>
      <p:sp>
        <p:nvSpPr>
          <p:cNvPr id="4" name="Rectangle 3"/>
          <p:cNvSpPr/>
          <p:nvPr/>
        </p:nvSpPr>
        <p:spPr>
          <a:xfrm>
            <a:off x="1957766" y="4330972"/>
            <a:ext cx="8303491" cy="1477328"/>
          </a:xfrm>
          <a:prstGeom prst="rect">
            <a:avLst/>
          </a:prstGeom>
        </p:spPr>
        <p:txBody>
          <a:bodyPr wrap="square">
            <a:spAutoFit/>
          </a:bodyPr>
          <a:lstStyle/>
          <a:p>
            <a:pPr algn="just" rtl="1">
              <a:lnSpc>
                <a:spcPct val="150000"/>
              </a:lnSpc>
              <a:spcAft>
                <a:spcPts val="1000"/>
              </a:spcAft>
            </a:pPr>
            <a:r>
              <a:rPr lang="ar-SA" sz="2400" b="1" dirty="0">
                <a:solidFill>
                  <a:srgbClr val="C51138"/>
                </a:solidFill>
                <a:latin typeface="Simplified Arabic"/>
                <a:ea typeface="SimSun"/>
                <a:cs typeface="Simplified Arabic"/>
              </a:rPr>
              <a:t>مثال</a:t>
            </a:r>
            <a:r>
              <a:rPr lang="ar-SA" b="1" dirty="0">
                <a:latin typeface="Calibri" panose="020F0502020204030204" pitchFamily="34" charset="0"/>
                <a:ea typeface="SimSun" panose="02010600030101010101" pitchFamily="2" charset="-122"/>
                <a:cs typeface="Simplified Arabic" panose="02020603050405020304" pitchFamily="18" charset="-78"/>
              </a:rPr>
              <a:t>: </a:t>
            </a:r>
            <a:r>
              <a:rPr lang="ar-SA" b="1" dirty="0" smtClean="0">
                <a:latin typeface="Calibri" panose="020F0502020204030204" pitchFamily="34" charset="0"/>
                <a:ea typeface="SimSun" panose="02010600030101010101" pitchFamily="2" charset="-122"/>
                <a:cs typeface="Simplified Arabic" panose="02020603050405020304" pitchFamily="18" charset="-78"/>
              </a:rPr>
              <a:t>قيام </a:t>
            </a:r>
            <a:r>
              <a:rPr lang="ar-SA" b="1" dirty="0">
                <a:latin typeface="Calibri" panose="020F0502020204030204" pitchFamily="34" charset="0"/>
                <a:ea typeface="SimSun" panose="02010600030101010101" pitchFamily="2" charset="-122"/>
                <a:cs typeface="Simplified Arabic" panose="02020603050405020304" pitchFamily="18" charset="-78"/>
              </a:rPr>
              <a:t>احد المسؤولين </a:t>
            </a:r>
            <a:r>
              <a:rPr lang="ar-SA" b="1" dirty="0" err="1">
                <a:latin typeface="Calibri" panose="020F0502020204030204" pitchFamily="34" charset="0"/>
                <a:ea typeface="SimSun" panose="02010600030101010101" pitchFamily="2" charset="-122"/>
                <a:cs typeface="Simplified Arabic" panose="02020603050405020304" pitchFamily="18" charset="-78"/>
              </a:rPr>
              <a:t>بإستغلال</a:t>
            </a:r>
            <a:r>
              <a:rPr lang="ar-SA" b="1" dirty="0">
                <a:latin typeface="Calibri" panose="020F0502020204030204" pitchFamily="34" charset="0"/>
                <a:ea typeface="SimSun" panose="02010600030101010101" pitchFamily="2" charset="-122"/>
                <a:cs typeface="Simplified Arabic" panose="02020603050405020304" pitchFamily="18" charset="-78"/>
              </a:rPr>
              <a:t> نفوذه الوظيفي والطلب من مراقب الشركات تسجيل شركة دون استيفاء الشروط القانونية لتسجيلها بحكم ان صاحب الشركة المراد تسجيلها سيقوم بتعيين ابن المسؤول كمحاسب ضريبي للشركة الغير </a:t>
            </a:r>
            <a:r>
              <a:rPr lang="ar-SA" b="1" dirty="0" smtClean="0">
                <a:latin typeface="Calibri" panose="020F0502020204030204" pitchFamily="34" charset="0"/>
                <a:ea typeface="SimSun" panose="02010600030101010101" pitchFamily="2" charset="-122"/>
                <a:cs typeface="Simplified Arabic" panose="02020603050405020304" pitchFamily="18" charset="-78"/>
              </a:rPr>
              <a:t>قانونية.</a:t>
            </a:r>
            <a:endParaRPr lang="en-GB" sz="1400" dirty="0">
              <a:effectLst/>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342600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
                                            <p:txEl>
                                              <p:pRg st="0" end="0"/>
                                            </p:txEl>
                                          </p:spTgt>
                                        </p:tgtEl>
                                        <p:attrNameLst>
                                          <p:attrName>style.visibility</p:attrName>
                                        </p:attrNameLst>
                                      </p:cBhvr>
                                      <p:to>
                                        <p:strVal val="visible"/>
                                      </p:to>
                                    </p:set>
                                    <p:anim calcmode="lin" valueType="num">
                                      <p:cBhvr additive="base">
                                        <p:cTn id="26"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 calcmode="lin" valueType="num">
                                      <p:cBhvr>
                                        <p:cTn id="3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3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5" grpId="0" animBg="1"/>
      <p:bldP spid="6"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9" name="Rounded Rectangle 8"/>
          <p:cNvSpPr/>
          <p:nvPr/>
        </p:nvSpPr>
        <p:spPr>
          <a:xfrm>
            <a:off x="988528" y="176729"/>
            <a:ext cx="9949069" cy="775252"/>
          </a:xfrm>
          <a:prstGeom prst="roundRect">
            <a:avLst/>
          </a:prstGeom>
          <a:solidFill>
            <a:srgbClr val="C5113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8" name="Title 7"/>
          <p:cNvSpPr>
            <a:spLocks noGrp="1"/>
          </p:cNvSpPr>
          <p:nvPr>
            <p:ph type="title"/>
          </p:nvPr>
        </p:nvSpPr>
        <p:spPr>
          <a:xfrm>
            <a:off x="851712" y="15290"/>
            <a:ext cx="10515600" cy="1116726"/>
          </a:xfrm>
        </p:spPr>
        <p:txBody>
          <a:bodyPr>
            <a:normAutofit/>
          </a:bodyPr>
          <a:lstStyle/>
          <a:p>
            <a:pPr algn="ctr"/>
            <a:r>
              <a:rPr lang="ar-SA" sz="3600" b="1" dirty="0" smtClean="0">
                <a:solidFill>
                  <a:schemeClr val="bg1"/>
                </a:solidFill>
              </a:rPr>
              <a:t>جرائم </a:t>
            </a:r>
            <a:r>
              <a:rPr lang="ar-SA" sz="3600" b="1" dirty="0">
                <a:solidFill>
                  <a:schemeClr val="bg1"/>
                </a:solidFill>
              </a:rPr>
              <a:t>الفساد وفق قانون مكافحة الفساد</a:t>
            </a:r>
          </a:p>
        </p:txBody>
      </p:sp>
      <p:sp>
        <p:nvSpPr>
          <p:cNvPr id="2" name="Rectangle 1"/>
          <p:cNvSpPr/>
          <p:nvPr/>
        </p:nvSpPr>
        <p:spPr>
          <a:xfrm>
            <a:off x="1528971" y="2149817"/>
            <a:ext cx="8993119" cy="2585323"/>
          </a:xfrm>
          <a:prstGeom prst="rect">
            <a:avLst/>
          </a:prstGeom>
        </p:spPr>
        <p:txBody>
          <a:bodyPr wrap="square">
            <a:spAutoFit/>
          </a:bodyPr>
          <a:lstStyle/>
          <a:p>
            <a:pPr algn="just" rtl="1">
              <a:lnSpc>
                <a:spcPct val="150000"/>
              </a:lnSpc>
            </a:pPr>
            <a:r>
              <a:rPr lang="ar-SA" sz="2400" dirty="0" smtClean="0">
                <a:latin typeface="Simplified Arabic"/>
                <a:ea typeface="SimSun"/>
                <a:cs typeface="Simplified Arabic"/>
              </a:rPr>
              <a:t>قيام </a:t>
            </a:r>
            <a:r>
              <a:rPr lang="ar-SA" sz="2400" dirty="0">
                <a:latin typeface="Simplified Arabic"/>
                <a:ea typeface="SimSun"/>
                <a:cs typeface="Simplified Arabic"/>
              </a:rPr>
              <a:t>الموظف أو عدم قيامه بفعل ما، لدى الاطلاع بوظائفه، بغرض الحصول على مزية غير مستحقة لصالحه أو صالح شخص أو كيان آخر.</a:t>
            </a:r>
          </a:p>
          <a:p>
            <a:pPr algn="just" rtl="1">
              <a:lnSpc>
                <a:spcPct val="150000"/>
              </a:lnSpc>
            </a:pPr>
            <a:r>
              <a:rPr lang="ar-SA" sz="2400" dirty="0">
                <a:latin typeface="Simplified Arabic"/>
                <a:ea typeface="SimSun"/>
                <a:cs typeface="Simplified Arabic"/>
              </a:rPr>
              <a:t>إن هذه الجريمة يشترط لقيامها أن يكون مرتكبها </a:t>
            </a:r>
            <a:r>
              <a:rPr lang="ar-SA" sz="2800" b="1" dirty="0">
                <a:solidFill>
                  <a:srgbClr val="C51138"/>
                </a:solidFill>
                <a:latin typeface="Simplified Arabic"/>
                <a:ea typeface="SimSun"/>
                <a:cs typeface="Simplified Arabic"/>
              </a:rPr>
              <a:t>مالك لسلطة منحه إياها </a:t>
            </a:r>
            <a:r>
              <a:rPr lang="ar-SA" sz="2800" b="1" dirty="0" smtClean="0">
                <a:solidFill>
                  <a:srgbClr val="C51138"/>
                </a:solidFill>
                <a:latin typeface="Simplified Arabic"/>
                <a:ea typeface="SimSun"/>
                <a:cs typeface="Simplified Arabic"/>
              </a:rPr>
              <a:t>القانون</a:t>
            </a:r>
          </a:p>
          <a:p>
            <a:pPr algn="just" rtl="1"/>
            <a:endParaRPr lang="ar-SA" sz="2400" dirty="0">
              <a:latin typeface="Simplified Arabic"/>
              <a:ea typeface="SimSun"/>
              <a:cs typeface="Simplified Arabic"/>
            </a:endParaRPr>
          </a:p>
          <a:p>
            <a:endParaRPr lang="en-GB" sz="2400" dirty="0"/>
          </a:p>
        </p:txBody>
      </p:sp>
      <p:sp>
        <p:nvSpPr>
          <p:cNvPr id="6" name="Rounded Rectangle 5"/>
          <p:cNvSpPr/>
          <p:nvPr/>
        </p:nvSpPr>
        <p:spPr>
          <a:xfrm>
            <a:off x="1113179" y="1172653"/>
            <a:ext cx="9978300" cy="3562488"/>
          </a:xfrm>
          <a:prstGeom prst="roundRect">
            <a:avLst/>
          </a:prstGeom>
          <a:noFill/>
          <a:ln w="38100">
            <a:solidFill>
              <a:srgbClr val="64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0078700" y="1226487"/>
            <a:ext cx="886781" cy="923330"/>
          </a:xfrm>
          <a:prstGeom prst="rect">
            <a:avLst/>
          </a:prstGeom>
          <a:noFill/>
        </p:spPr>
        <p:txBody>
          <a:bodyPr wrap="none" lIns="91440" tIns="45720" rIns="91440" bIns="45720">
            <a:spAutoFit/>
          </a:bodyPr>
          <a:lstStyle/>
          <a:p>
            <a:pPr algn="ctr"/>
            <a:r>
              <a:rPr lang="en-US" sz="5400" b="1" dirty="0" smtClean="0">
                <a:ln w="0"/>
                <a:solidFill>
                  <a:srgbClr val="640000"/>
                </a:solidFill>
                <a:effectLst>
                  <a:outerShdw blurRad="38100" dist="19050" dir="2700000" algn="tl" rotWithShape="0">
                    <a:schemeClr val="dk1">
                      <a:alpha val="40000"/>
                    </a:schemeClr>
                  </a:outerShdw>
                </a:effectLst>
              </a:rPr>
              <a:t>10</a:t>
            </a:r>
            <a:endParaRPr lang="en-US" sz="5400" b="1" cap="none" spc="0" dirty="0">
              <a:ln w="0"/>
              <a:solidFill>
                <a:srgbClr val="640000"/>
              </a:solidFill>
              <a:effectLst>
                <a:outerShdw blurRad="38100" dist="19050" dir="2700000" algn="tl" rotWithShape="0">
                  <a:schemeClr val="dk1">
                    <a:alpha val="40000"/>
                  </a:schemeClr>
                </a:outerShdw>
              </a:effectLst>
            </a:endParaRPr>
          </a:p>
        </p:txBody>
      </p:sp>
      <p:sp>
        <p:nvSpPr>
          <p:cNvPr id="3" name="Rectangle 2"/>
          <p:cNvSpPr/>
          <p:nvPr/>
        </p:nvSpPr>
        <p:spPr>
          <a:xfrm>
            <a:off x="7157228" y="1438831"/>
            <a:ext cx="2728632" cy="646331"/>
          </a:xfrm>
          <a:prstGeom prst="rect">
            <a:avLst/>
          </a:prstGeom>
        </p:spPr>
        <p:txBody>
          <a:bodyPr wrap="none">
            <a:spAutoFit/>
          </a:bodyPr>
          <a:lstStyle/>
          <a:p>
            <a:r>
              <a:rPr lang="ar-SA" sz="2400" b="1" dirty="0">
                <a:solidFill>
                  <a:srgbClr val="C51138"/>
                </a:solidFill>
                <a:latin typeface="Simplified Arabic"/>
                <a:ea typeface="SimSun"/>
                <a:cs typeface="Simplified Arabic"/>
              </a:rPr>
              <a:t>إساءة استعمال السلطة</a:t>
            </a:r>
            <a:r>
              <a:rPr lang="ar-SA" sz="3600" b="1" dirty="0">
                <a:solidFill>
                  <a:srgbClr val="C51138"/>
                </a:solidFill>
                <a:latin typeface="Simplified Arabic"/>
                <a:ea typeface="SimSun"/>
                <a:cs typeface="Simplified Arabic"/>
              </a:rPr>
              <a:t>: </a:t>
            </a:r>
            <a:endParaRPr lang="en-GB" sz="3600" b="1" dirty="0">
              <a:solidFill>
                <a:srgbClr val="C51138"/>
              </a:solidFill>
              <a:latin typeface="Simplified Arabic"/>
              <a:ea typeface="SimSun"/>
              <a:cs typeface="Simplified Arabic"/>
            </a:endParaRPr>
          </a:p>
        </p:txBody>
      </p:sp>
    </p:spTree>
    <p:extLst>
      <p:ext uri="{BB962C8B-B14F-4D97-AF65-F5344CB8AC3E}">
        <p14:creationId xmlns:p14="http://schemas.microsoft.com/office/powerpoint/2010/main" val="35997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randombar(horizont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9" name="Rounded Rectangle 8"/>
          <p:cNvSpPr/>
          <p:nvPr/>
        </p:nvSpPr>
        <p:spPr>
          <a:xfrm>
            <a:off x="988528" y="176729"/>
            <a:ext cx="9949069" cy="775252"/>
          </a:xfrm>
          <a:prstGeom prst="roundRect">
            <a:avLst/>
          </a:prstGeom>
          <a:solidFill>
            <a:srgbClr val="C5113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8" name="Title 7"/>
          <p:cNvSpPr>
            <a:spLocks noGrp="1"/>
          </p:cNvSpPr>
          <p:nvPr>
            <p:ph type="title"/>
          </p:nvPr>
        </p:nvSpPr>
        <p:spPr>
          <a:xfrm>
            <a:off x="773891" y="55926"/>
            <a:ext cx="10515600" cy="1116726"/>
          </a:xfrm>
        </p:spPr>
        <p:txBody>
          <a:bodyPr>
            <a:normAutofit/>
          </a:bodyPr>
          <a:lstStyle/>
          <a:p>
            <a:pPr algn="ctr"/>
            <a:r>
              <a:rPr lang="ar-SA" sz="3600" b="1" dirty="0" smtClean="0">
                <a:solidFill>
                  <a:schemeClr val="bg1"/>
                </a:solidFill>
              </a:rPr>
              <a:t>جرائم </a:t>
            </a:r>
            <a:r>
              <a:rPr lang="ar-SA" sz="3600" b="1" dirty="0">
                <a:solidFill>
                  <a:schemeClr val="bg1"/>
                </a:solidFill>
              </a:rPr>
              <a:t>الفساد وفق قانون مكافحة الفساد</a:t>
            </a:r>
          </a:p>
        </p:txBody>
      </p:sp>
      <p:sp>
        <p:nvSpPr>
          <p:cNvPr id="2" name="Rectangle 1"/>
          <p:cNvSpPr/>
          <p:nvPr/>
        </p:nvSpPr>
        <p:spPr>
          <a:xfrm>
            <a:off x="3871608" y="1664672"/>
            <a:ext cx="6786212" cy="2862322"/>
          </a:xfrm>
          <a:prstGeom prst="rect">
            <a:avLst/>
          </a:prstGeom>
        </p:spPr>
        <p:txBody>
          <a:bodyPr wrap="square">
            <a:spAutoFit/>
          </a:bodyPr>
          <a:lstStyle/>
          <a:p>
            <a:pPr algn="just" rtl="1">
              <a:lnSpc>
                <a:spcPct val="150000"/>
              </a:lnSpc>
            </a:pPr>
            <a:r>
              <a:rPr lang="ar-SA" sz="2400" dirty="0" smtClean="0">
                <a:solidFill>
                  <a:srgbClr val="C51138"/>
                </a:solidFill>
                <a:latin typeface="Simplified Arabic"/>
                <a:ea typeface="SimSun"/>
                <a:cs typeface="Simplified Arabic"/>
              </a:rPr>
              <a:t>                     إساءة </a:t>
            </a:r>
            <a:r>
              <a:rPr lang="ar-SA" sz="2400" dirty="0">
                <a:solidFill>
                  <a:srgbClr val="C51138"/>
                </a:solidFill>
                <a:latin typeface="Simplified Arabic"/>
                <a:ea typeface="SimSun"/>
                <a:cs typeface="Simplified Arabic"/>
              </a:rPr>
              <a:t>استعمال </a:t>
            </a:r>
            <a:r>
              <a:rPr lang="ar-SA" sz="2400" dirty="0" smtClean="0">
                <a:solidFill>
                  <a:srgbClr val="C51138"/>
                </a:solidFill>
                <a:latin typeface="Simplified Arabic"/>
                <a:ea typeface="SimSun"/>
                <a:cs typeface="Simplified Arabic"/>
              </a:rPr>
              <a:t>السلطة</a:t>
            </a:r>
            <a:endParaRPr lang="ar-SA" sz="2400" dirty="0">
              <a:latin typeface="Simplified Arabic"/>
              <a:ea typeface="SimSun"/>
              <a:cs typeface="Simplified Arabic"/>
            </a:endParaRPr>
          </a:p>
          <a:p>
            <a:pPr algn="just" rtl="1">
              <a:lnSpc>
                <a:spcPct val="150000"/>
              </a:lnSpc>
            </a:pPr>
            <a:r>
              <a:rPr lang="ar-SA" sz="2400" dirty="0" smtClean="0">
                <a:latin typeface="Simplified Arabic"/>
                <a:ea typeface="SimSun"/>
                <a:cs typeface="Simplified Arabic"/>
              </a:rPr>
              <a:t> </a:t>
            </a:r>
            <a:r>
              <a:rPr lang="ar-SA" sz="2400" dirty="0">
                <a:latin typeface="Simplified Arabic"/>
                <a:ea typeface="SimSun"/>
                <a:cs typeface="Simplified Arabic"/>
              </a:rPr>
              <a:t>مثل قيام شرطي بحجز حرية مواطن لمجرد وجود عداوة بينهما، في هذه الحالة يمكن أن نكون أمام جريمة إساءة استعمال السلطة لأن الشرطة يحق له في بعض الأحيان حجز حرية مواطن ضمن شروط </a:t>
            </a:r>
            <a:r>
              <a:rPr lang="ar-SA" sz="2400" dirty="0" smtClean="0">
                <a:latin typeface="Simplified Arabic"/>
                <a:ea typeface="SimSun"/>
                <a:cs typeface="Simplified Arabic"/>
              </a:rPr>
              <a:t>معينة</a:t>
            </a: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463" y="1607137"/>
            <a:ext cx="2447145" cy="1570685"/>
          </a:xfrm>
          <a:prstGeom prst="rect">
            <a:avLst/>
          </a:prstGeom>
        </p:spPr>
      </p:pic>
      <p:sp>
        <p:nvSpPr>
          <p:cNvPr id="6" name="Rounded Rectangle 5"/>
          <p:cNvSpPr/>
          <p:nvPr/>
        </p:nvSpPr>
        <p:spPr>
          <a:xfrm>
            <a:off x="1113178" y="1172652"/>
            <a:ext cx="10491919" cy="5007657"/>
          </a:xfrm>
          <a:prstGeom prst="roundRect">
            <a:avLst/>
          </a:prstGeom>
          <a:noFill/>
          <a:ln w="38100">
            <a:solidFill>
              <a:srgbClr val="64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9607346" y="1472277"/>
            <a:ext cx="1133645" cy="923330"/>
          </a:xfrm>
          <a:prstGeom prst="rect">
            <a:avLst/>
          </a:prstGeom>
          <a:noFill/>
        </p:spPr>
        <p:txBody>
          <a:bodyPr wrap="none" lIns="91440" tIns="45720" rIns="91440" bIns="45720">
            <a:spAutoFit/>
          </a:bodyPr>
          <a:lstStyle/>
          <a:p>
            <a:pPr algn="ctr"/>
            <a:r>
              <a:rPr lang="ar-SA" sz="5400" b="1" dirty="0" smtClean="0">
                <a:ln w="0"/>
                <a:solidFill>
                  <a:srgbClr val="640000"/>
                </a:solidFill>
                <a:effectLst>
                  <a:outerShdw blurRad="38100" dist="19050" dir="2700000" algn="tl" rotWithShape="0">
                    <a:schemeClr val="dk1">
                      <a:alpha val="40000"/>
                    </a:schemeClr>
                  </a:outerShdw>
                </a:effectLst>
              </a:rPr>
              <a:t>مثال</a:t>
            </a:r>
            <a:endParaRPr lang="en-US" sz="5400" b="1" cap="none" spc="0" dirty="0">
              <a:ln w="0"/>
              <a:solidFill>
                <a:srgbClr val="640000"/>
              </a:solidFill>
              <a:effectLst>
                <a:outerShdw blurRad="38100" dist="19050" dir="2700000" algn="tl" rotWithShape="0">
                  <a:schemeClr val="dk1">
                    <a:alpha val="40000"/>
                  </a:schemeClr>
                </a:outerShdw>
              </a:effectLst>
            </a:endParaRPr>
          </a:p>
        </p:txBody>
      </p:sp>
      <p:sp>
        <p:nvSpPr>
          <p:cNvPr id="3" name="Rectangle 2"/>
          <p:cNvSpPr/>
          <p:nvPr/>
        </p:nvSpPr>
        <p:spPr>
          <a:xfrm>
            <a:off x="3871608" y="4443391"/>
            <a:ext cx="6779535" cy="1200329"/>
          </a:xfrm>
          <a:prstGeom prst="rect">
            <a:avLst/>
          </a:prstGeom>
        </p:spPr>
        <p:txBody>
          <a:bodyPr wrap="square">
            <a:spAutoFit/>
          </a:bodyPr>
          <a:lstStyle/>
          <a:p>
            <a:pPr algn="just" rtl="1">
              <a:lnSpc>
                <a:spcPct val="150000"/>
              </a:lnSpc>
            </a:pPr>
            <a:r>
              <a:rPr lang="ar-SA" sz="2400" dirty="0">
                <a:latin typeface="Simplified Arabic"/>
                <a:ea typeface="SimSun"/>
                <a:cs typeface="Simplified Arabic"/>
              </a:rPr>
              <a:t>لكن قيام رئيس بلدية بحجز حرية عضو ما فإن الجرم لا يعتبر إساءة استعمال سلطة بل نكون أمام جريمة عادية أخرى وليست فساد.</a:t>
            </a:r>
            <a:endParaRPr lang="en-GB" sz="2400" dirty="0">
              <a:latin typeface="Simplified Arabic"/>
              <a:ea typeface="SimSun"/>
              <a:cs typeface="Simplified Arabic"/>
            </a:endParaRPr>
          </a:p>
        </p:txBody>
      </p:sp>
    </p:spTree>
    <p:extLst>
      <p:ext uri="{BB962C8B-B14F-4D97-AF65-F5344CB8AC3E}">
        <p14:creationId xmlns:p14="http://schemas.microsoft.com/office/powerpoint/2010/main" val="382244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 calcmode="lin" valueType="num">
                                      <p:cBhvr>
                                        <p:cTn id="26" dur="1000" fill="hold"/>
                                        <p:tgtEl>
                                          <p:spTgt spid="5"/>
                                        </p:tgtEl>
                                        <p:attrNameLst>
                                          <p:attrName>style.rotation</p:attrName>
                                        </p:attrNameLst>
                                      </p:cBhvr>
                                      <p:tavLst>
                                        <p:tav tm="0">
                                          <p:val>
                                            <p:fltVal val="90"/>
                                          </p:val>
                                        </p:tav>
                                        <p:tav tm="100000">
                                          <p:val>
                                            <p:fltVal val="0"/>
                                          </p:val>
                                        </p:tav>
                                      </p:tavLst>
                                    </p:anim>
                                    <p:animEffect transition="in" filter="fade">
                                      <p:cBhvr>
                                        <p:cTn id="27" dur="1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1+#ppt_w/2"/>
                                          </p:val>
                                        </p:tav>
                                        <p:tav tm="100000">
                                          <p:val>
                                            <p:strVal val="#ppt_x"/>
                                          </p:val>
                                        </p:tav>
                                      </p:tavLst>
                                    </p:anim>
                                    <p:anim calcmode="lin" valueType="num">
                                      <p:cBhvr additive="base">
                                        <p:cTn id="3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9" name="Rounded Rectangle 8"/>
          <p:cNvSpPr/>
          <p:nvPr/>
        </p:nvSpPr>
        <p:spPr>
          <a:xfrm>
            <a:off x="988528" y="176729"/>
            <a:ext cx="9949069" cy="775252"/>
          </a:xfrm>
          <a:prstGeom prst="roundRect">
            <a:avLst/>
          </a:prstGeom>
          <a:solidFill>
            <a:srgbClr val="C5113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8" name="Title 7"/>
          <p:cNvSpPr>
            <a:spLocks noGrp="1"/>
          </p:cNvSpPr>
          <p:nvPr>
            <p:ph type="title"/>
          </p:nvPr>
        </p:nvSpPr>
        <p:spPr>
          <a:xfrm>
            <a:off x="773891" y="55926"/>
            <a:ext cx="10515600" cy="1116726"/>
          </a:xfrm>
        </p:spPr>
        <p:txBody>
          <a:bodyPr>
            <a:normAutofit/>
          </a:bodyPr>
          <a:lstStyle/>
          <a:p>
            <a:pPr algn="ctr"/>
            <a:r>
              <a:rPr lang="ar-SA" sz="3600" b="1" dirty="0" smtClean="0">
                <a:solidFill>
                  <a:schemeClr val="bg1"/>
                </a:solidFill>
              </a:rPr>
              <a:t>جرائم </a:t>
            </a:r>
            <a:r>
              <a:rPr lang="ar-SA" sz="3600" b="1" dirty="0">
                <a:solidFill>
                  <a:schemeClr val="bg1"/>
                </a:solidFill>
              </a:rPr>
              <a:t>الفساد وفق قانون مكافحة الفساد</a:t>
            </a:r>
          </a:p>
        </p:txBody>
      </p:sp>
      <p:sp>
        <p:nvSpPr>
          <p:cNvPr id="2" name="Rectangle 1"/>
          <p:cNvSpPr/>
          <p:nvPr/>
        </p:nvSpPr>
        <p:spPr>
          <a:xfrm>
            <a:off x="3871608" y="1664672"/>
            <a:ext cx="6786212" cy="2816156"/>
          </a:xfrm>
          <a:prstGeom prst="rect">
            <a:avLst/>
          </a:prstGeom>
        </p:spPr>
        <p:txBody>
          <a:bodyPr wrap="square">
            <a:spAutoFit/>
          </a:bodyPr>
          <a:lstStyle/>
          <a:p>
            <a:pPr algn="just" rtl="1">
              <a:lnSpc>
                <a:spcPct val="150000"/>
              </a:lnSpc>
            </a:pPr>
            <a:r>
              <a:rPr lang="ar-SA" sz="2400" dirty="0" smtClean="0">
                <a:solidFill>
                  <a:srgbClr val="C51138"/>
                </a:solidFill>
                <a:latin typeface="Simplified Arabic"/>
                <a:ea typeface="SimSun"/>
                <a:cs typeface="Simplified Arabic"/>
              </a:rPr>
              <a:t>الكسب </a:t>
            </a:r>
            <a:r>
              <a:rPr lang="ar-SA" sz="2400" dirty="0">
                <a:solidFill>
                  <a:srgbClr val="C51138"/>
                </a:solidFill>
                <a:latin typeface="Simplified Arabic"/>
                <a:ea typeface="SimSun"/>
                <a:cs typeface="Simplified Arabic"/>
              </a:rPr>
              <a:t>غير </a:t>
            </a:r>
            <a:r>
              <a:rPr lang="ar-SA" sz="2400" dirty="0" smtClean="0">
                <a:solidFill>
                  <a:srgbClr val="C51138"/>
                </a:solidFill>
                <a:latin typeface="Simplified Arabic"/>
                <a:ea typeface="SimSun"/>
                <a:cs typeface="Simplified Arabic"/>
              </a:rPr>
              <a:t>المشروع</a:t>
            </a:r>
          </a:p>
          <a:p>
            <a:pPr algn="just" rtl="1">
              <a:lnSpc>
                <a:spcPct val="150000"/>
              </a:lnSpc>
            </a:pPr>
            <a:r>
              <a:rPr lang="ar-SA" sz="2400" dirty="0"/>
              <a:t>كل زيادة في الثروة تطرأ بعد تولي الخدمة أو قيام الصفة على الخاضع لهذا القرار بقانون أو على زوجه أو على أولاده القصر، متى كانت لا تتناسب مع مواردهم، وعجز عن إثبات مصدر مشروع لها، (هي الزيادة الغير مبررة في ثروة الموظف العام)</a:t>
            </a:r>
            <a:r>
              <a:rPr lang="en-US" sz="2400" dirty="0"/>
              <a:t>.</a:t>
            </a:r>
            <a:endParaRPr lang="ar-SA" sz="3200" dirty="0" smtClean="0">
              <a:latin typeface="Simplified Arabic"/>
              <a:ea typeface="SimSun"/>
              <a:cs typeface="Simplified Arabic"/>
            </a:endParaRPr>
          </a:p>
        </p:txBody>
      </p:sp>
      <p:sp>
        <p:nvSpPr>
          <p:cNvPr id="6" name="Rounded Rectangle 5"/>
          <p:cNvSpPr/>
          <p:nvPr/>
        </p:nvSpPr>
        <p:spPr>
          <a:xfrm>
            <a:off x="1113178" y="1172652"/>
            <a:ext cx="10491919" cy="5007657"/>
          </a:xfrm>
          <a:prstGeom prst="roundRect">
            <a:avLst/>
          </a:prstGeom>
          <a:noFill/>
          <a:ln w="38100">
            <a:solidFill>
              <a:srgbClr val="64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9947183" y="1472277"/>
            <a:ext cx="453970" cy="923330"/>
          </a:xfrm>
          <a:prstGeom prst="rect">
            <a:avLst/>
          </a:prstGeom>
          <a:noFill/>
        </p:spPr>
        <p:txBody>
          <a:bodyPr wrap="none" lIns="91440" tIns="45720" rIns="91440" bIns="45720">
            <a:spAutoFit/>
          </a:bodyPr>
          <a:lstStyle/>
          <a:p>
            <a:pPr algn="ctr"/>
            <a:r>
              <a:rPr lang="ar-SA" sz="5400" b="1" dirty="0" smtClean="0">
                <a:ln w="0"/>
                <a:solidFill>
                  <a:srgbClr val="640000"/>
                </a:solidFill>
                <a:effectLst>
                  <a:outerShdw blurRad="38100" dist="19050" dir="2700000" algn="tl" rotWithShape="0">
                    <a:schemeClr val="dk1">
                      <a:alpha val="40000"/>
                    </a:schemeClr>
                  </a:outerShdw>
                </a:effectLst>
              </a:rPr>
              <a:t>*</a:t>
            </a:r>
            <a:endParaRPr lang="en-US" sz="5400" b="1" cap="none" spc="0" dirty="0">
              <a:ln w="0"/>
              <a:solidFill>
                <a:srgbClr val="640000"/>
              </a:solidFill>
              <a:effectLst>
                <a:outerShdw blurRad="38100" dist="19050" dir="2700000" algn="tl" rotWithShape="0">
                  <a:schemeClr val="dk1">
                    <a:alpha val="40000"/>
                  </a:schemeClr>
                </a:outerShdw>
              </a:effectLst>
            </a:endParaRPr>
          </a:p>
        </p:txBody>
      </p:sp>
      <p:sp>
        <p:nvSpPr>
          <p:cNvPr id="3" name="Rectangle 2"/>
          <p:cNvSpPr/>
          <p:nvPr/>
        </p:nvSpPr>
        <p:spPr>
          <a:xfrm>
            <a:off x="1588656" y="4443391"/>
            <a:ext cx="9587344" cy="1754326"/>
          </a:xfrm>
          <a:prstGeom prst="rect">
            <a:avLst/>
          </a:prstGeom>
        </p:spPr>
        <p:txBody>
          <a:bodyPr wrap="square">
            <a:spAutoFit/>
          </a:bodyPr>
          <a:lstStyle/>
          <a:p>
            <a:pPr algn="just" rtl="1">
              <a:lnSpc>
                <a:spcPct val="150000"/>
              </a:lnSpc>
            </a:pPr>
            <a:r>
              <a:rPr lang="ar-SA" sz="2400" b="1" dirty="0"/>
              <a:t>مثال: </a:t>
            </a:r>
            <a:r>
              <a:rPr lang="ar-SA" sz="2400" b="1" dirty="0" smtClean="0"/>
              <a:t>وجود </a:t>
            </a:r>
            <a:r>
              <a:rPr lang="ar-SA" sz="2400" b="1" dirty="0"/>
              <a:t>وديعة بنكية بحساب أحد الأشخاص بشكل متناقض مع قيمة دخله وعدم إثبات مشروعيته أو </a:t>
            </a:r>
            <a:r>
              <a:rPr lang="ar-SA" sz="2400" b="1" dirty="0" smtClean="0"/>
              <a:t>مصدرها</a:t>
            </a:r>
            <a:endParaRPr lang="en-GB" sz="2400" dirty="0"/>
          </a:p>
          <a:p>
            <a:pPr algn="just" rtl="1">
              <a:lnSpc>
                <a:spcPct val="150000"/>
              </a:lnSpc>
            </a:pPr>
            <a:endParaRPr lang="en-GB" sz="2400" dirty="0">
              <a:latin typeface="Simplified Arabic"/>
              <a:ea typeface="SimSun"/>
              <a:cs typeface="Simplified Arabic"/>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251" y="2393872"/>
            <a:ext cx="2372826" cy="1939183"/>
          </a:xfrm>
          <a:prstGeom prst="rect">
            <a:avLst/>
          </a:prstGeom>
          <a:ln>
            <a:noFill/>
          </a:ln>
          <a:effectLst>
            <a:softEdge rad="112500"/>
          </a:effectLst>
        </p:spPr>
      </p:pic>
    </p:spTree>
    <p:extLst>
      <p:ext uri="{BB962C8B-B14F-4D97-AF65-F5344CB8AC3E}">
        <p14:creationId xmlns:p14="http://schemas.microsoft.com/office/powerpoint/2010/main" val="84675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1+#ppt_w/2"/>
                                          </p:val>
                                        </p:tav>
                                        <p:tav tm="100000">
                                          <p:val>
                                            <p:strVal val="#ppt_x"/>
                                          </p:val>
                                        </p:tav>
                                      </p:tavLst>
                                    </p:anim>
                                    <p:anim calcmode="lin" valueType="num">
                                      <p:cBhvr additive="base">
                                        <p:cTn id="25"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 calcmode="lin" valueType="num">
                                      <p:cBhvr>
                                        <p:cTn id="32" dur="1000" fill="hold"/>
                                        <p:tgtEl>
                                          <p:spTgt spid="4"/>
                                        </p:tgtEl>
                                        <p:attrNameLst>
                                          <p:attrName>style.rotation</p:attrName>
                                        </p:attrNameLst>
                                      </p:cBhvr>
                                      <p:tavLst>
                                        <p:tav tm="0">
                                          <p:val>
                                            <p:fltVal val="90"/>
                                          </p:val>
                                        </p:tav>
                                        <p:tav tm="100000">
                                          <p:val>
                                            <p:fltVal val="0"/>
                                          </p:val>
                                        </p:tav>
                                      </p:tavLst>
                                    </p:anim>
                                    <p:animEffect transition="in" filter="fade">
                                      <p:cBhvr>
                                        <p:cTn id="3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9" name="Rounded Rectangle 8"/>
          <p:cNvSpPr/>
          <p:nvPr/>
        </p:nvSpPr>
        <p:spPr>
          <a:xfrm>
            <a:off x="988528" y="176729"/>
            <a:ext cx="9949069" cy="775252"/>
          </a:xfrm>
          <a:prstGeom prst="roundRect">
            <a:avLst/>
          </a:prstGeom>
          <a:solidFill>
            <a:srgbClr val="C5113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8" name="Title 7"/>
          <p:cNvSpPr>
            <a:spLocks noGrp="1"/>
          </p:cNvSpPr>
          <p:nvPr>
            <p:ph type="title"/>
          </p:nvPr>
        </p:nvSpPr>
        <p:spPr>
          <a:xfrm>
            <a:off x="851712" y="15290"/>
            <a:ext cx="10515600" cy="1116726"/>
          </a:xfrm>
        </p:spPr>
        <p:txBody>
          <a:bodyPr>
            <a:normAutofit/>
          </a:bodyPr>
          <a:lstStyle/>
          <a:p>
            <a:pPr algn="ctr"/>
            <a:r>
              <a:rPr lang="ar-SA" sz="3600" b="1" dirty="0" smtClean="0">
                <a:solidFill>
                  <a:schemeClr val="bg1"/>
                </a:solidFill>
              </a:rPr>
              <a:t>جرائم </a:t>
            </a:r>
            <a:r>
              <a:rPr lang="ar-SA" sz="3600" b="1" dirty="0">
                <a:solidFill>
                  <a:schemeClr val="bg1"/>
                </a:solidFill>
              </a:rPr>
              <a:t>الفساد وفق قانون مكافحة الفساد</a:t>
            </a:r>
          </a:p>
        </p:txBody>
      </p:sp>
      <p:sp>
        <p:nvSpPr>
          <p:cNvPr id="2" name="Rectangle 1"/>
          <p:cNvSpPr/>
          <p:nvPr/>
        </p:nvSpPr>
        <p:spPr>
          <a:xfrm>
            <a:off x="6293796" y="2083981"/>
            <a:ext cx="5073516" cy="3531736"/>
          </a:xfrm>
          <a:prstGeom prst="rect">
            <a:avLst/>
          </a:prstGeom>
        </p:spPr>
        <p:txBody>
          <a:bodyPr wrap="square">
            <a:spAutoFit/>
          </a:bodyPr>
          <a:lstStyle/>
          <a:p>
            <a:pPr lvl="0" algn="just" rtl="1">
              <a:lnSpc>
                <a:spcPct val="150000"/>
              </a:lnSpc>
              <a:spcAft>
                <a:spcPts val="0"/>
              </a:spcAft>
              <a:tabLst>
                <a:tab pos="228600" algn="l"/>
              </a:tabLst>
            </a:pPr>
            <a:r>
              <a:rPr lang="ar-SA" sz="1900" b="1" dirty="0">
                <a:solidFill>
                  <a:srgbClr val="C51138"/>
                </a:solidFill>
                <a:latin typeface="Simplified Arabic"/>
                <a:ea typeface="SimSun"/>
                <a:cs typeface="Simplified Arabic"/>
              </a:rPr>
              <a:t>الواسطة والمحسوبية والمحاباة </a:t>
            </a:r>
            <a:r>
              <a:rPr lang="ar-SA" sz="1900" dirty="0">
                <a:latin typeface="Simplified Arabic"/>
                <a:ea typeface="SimSun"/>
                <a:cs typeface="Simplified Arabic"/>
              </a:rPr>
              <a:t>التي تلغي حقا وتحق باطلا: قيام الموظف بعمل من أعمال وظيفته أو امتناعه عن القيام بعمل من أعمال وظيفته أو إخلاله بواجباته نتيجة لرجاء أو توصية أو لاعتبارات غير مهنية كالانتماء الحزبي أو العائلي أو الديني أو الجهوي</a:t>
            </a:r>
            <a:r>
              <a:rPr lang="en-US" sz="1900" dirty="0" smtClean="0">
                <a:latin typeface="Simplified Arabic"/>
                <a:ea typeface="SimSun"/>
                <a:cs typeface="Simplified Arabic"/>
              </a:rPr>
              <a:t>.</a:t>
            </a:r>
            <a:endParaRPr lang="ar-SA" sz="1900" dirty="0" smtClean="0">
              <a:latin typeface="Simplified Arabic"/>
              <a:ea typeface="SimSun"/>
              <a:cs typeface="Simplified Arabic"/>
            </a:endParaRPr>
          </a:p>
          <a:p>
            <a:pPr lvl="0" algn="just" rtl="1">
              <a:lnSpc>
                <a:spcPct val="150000"/>
              </a:lnSpc>
              <a:spcAft>
                <a:spcPts val="0"/>
              </a:spcAft>
              <a:tabLst>
                <a:tab pos="228600" algn="l"/>
              </a:tabLst>
            </a:pPr>
            <a:r>
              <a:rPr lang="ar-SA" sz="1900" b="1" dirty="0" smtClean="0">
                <a:latin typeface="Simplified Arabic"/>
                <a:ea typeface="SimSun"/>
                <a:cs typeface="Simplified Arabic"/>
              </a:rPr>
              <a:t>مثال</a:t>
            </a:r>
            <a:r>
              <a:rPr lang="ar-SA" sz="1900" b="1" dirty="0">
                <a:latin typeface="Simplified Arabic"/>
                <a:ea typeface="SimSun"/>
                <a:cs typeface="Simplified Arabic"/>
              </a:rPr>
              <a:t>: (قيام صاحب القرار باتخاذ قرار بتعيين احد اقاربه بشكل منافي لمعايير واسس التوظيف السليمة ودون اجراء المنافسة</a:t>
            </a:r>
            <a:r>
              <a:rPr lang="ar-SA" sz="1900" b="1" dirty="0" smtClean="0">
                <a:latin typeface="Simplified Arabic"/>
                <a:ea typeface="SimSun"/>
                <a:cs typeface="Simplified Arabic"/>
              </a:rPr>
              <a:t>)</a:t>
            </a:r>
            <a:endParaRPr lang="ar-SA" sz="2000" b="1" dirty="0">
              <a:latin typeface="Simplified Arabic"/>
              <a:ea typeface="SimSun"/>
              <a:cs typeface="Simplified Arabic"/>
            </a:endParaRPr>
          </a:p>
          <a:p>
            <a:endParaRPr lang="en-GB"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3963" y="2361511"/>
            <a:ext cx="3975546" cy="2753434"/>
          </a:xfrm>
          <a:prstGeom prst="rect">
            <a:avLst/>
          </a:prstGeom>
        </p:spPr>
      </p:pic>
      <p:sp>
        <p:nvSpPr>
          <p:cNvPr id="6" name="Rounded Rectangle 5"/>
          <p:cNvSpPr/>
          <p:nvPr/>
        </p:nvSpPr>
        <p:spPr>
          <a:xfrm>
            <a:off x="1113178" y="1172652"/>
            <a:ext cx="10491919" cy="5007657"/>
          </a:xfrm>
          <a:prstGeom prst="roundRect">
            <a:avLst/>
          </a:prstGeom>
          <a:noFill/>
          <a:ln w="38100">
            <a:solidFill>
              <a:srgbClr val="64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0348967" y="1269304"/>
            <a:ext cx="915635" cy="923330"/>
          </a:xfrm>
          <a:prstGeom prst="rect">
            <a:avLst/>
          </a:prstGeom>
          <a:noFill/>
        </p:spPr>
        <p:txBody>
          <a:bodyPr wrap="none" lIns="91440" tIns="45720" rIns="91440" bIns="45720">
            <a:spAutoFit/>
          </a:bodyPr>
          <a:lstStyle/>
          <a:p>
            <a:pPr algn="ctr"/>
            <a:r>
              <a:rPr lang="ar-SA" sz="5400" b="1" dirty="0" smtClean="0">
                <a:ln w="0"/>
                <a:solidFill>
                  <a:srgbClr val="640000"/>
                </a:solidFill>
                <a:effectLst>
                  <a:outerShdw blurRad="38100" dist="19050" dir="2700000" algn="tl" rotWithShape="0">
                    <a:schemeClr val="dk1">
                      <a:alpha val="40000"/>
                    </a:schemeClr>
                  </a:outerShdw>
                </a:effectLst>
              </a:rPr>
              <a:t>11</a:t>
            </a:r>
            <a:endParaRPr lang="en-US" sz="5400" b="1" cap="none" spc="0" dirty="0">
              <a:ln w="0"/>
              <a:solidFill>
                <a:srgbClr val="640000"/>
              </a:solidFill>
              <a:effectLst>
                <a:outerShdw blurRad="38100" dist="19050" dir="2700000" algn="tl" rotWithShape="0">
                  <a:schemeClr val="dk1">
                    <a:alpha val="40000"/>
                  </a:schemeClr>
                </a:outerShdw>
              </a:effectLst>
            </a:endParaRPr>
          </a:p>
        </p:txBody>
      </p:sp>
      <p:sp>
        <p:nvSpPr>
          <p:cNvPr id="5" name="Rectangle 4"/>
          <p:cNvSpPr/>
          <p:nvPr/>
        </p:nvSpPr>
        <p:spPr>
          <a:xfrm>
            <a:off x="2838354" y="1410868"/>
            <a:ext cx="678392" cy="846386"/>
          </a:xfrm>
          <a:prstGeom prst="rect">
            <a:avLst/>
          </a:prstGeom>
        </p:spPr>
        <p:txBody>
          <a:bodyPr wrap="none">
            <a:spAutoFit/>
          </a:bodyPr>
          <a:lstStyle/>
          <a:p>
            <a:pPr algn="ctr" rtl="1">
              <a:lnSpc>
                <a:spcPct val="200000"/>
              </a:lnSpc>
              <a:spcAft>
                <a:spcPts val="1000"/>
              </a:spcAft>
            </a:pPr>
            <a:r>
              <a:rPr lang="ar-SA" sz="2800" b="1" dirty="0">
                <a:solidFill>
                  <a:srgbClr val="C00000"/>
                </a:solidFill>
                <a:latin typeface="Calibri" panose="020F0502020204030204" pitchFamily="34" charset="0"/>
                <a:ea typeface="SimSun" panose="02010600030101010101" pitchFamily="2" charset="-122"/>
                <a:cs typeface="Simplified Arabic" panose="02020603050405020304" pitchFamily="18" charset="-78"/>
              </a:rPr>
              <a:t>مثال</a:t>
            </a:r>
            <a:endParaRPr lang="ar-SA" b="1" dirty="0">
              <a:solidFill>
                <a:srgbClr val="C00000"/>
              </a:solidFill>
              <a:latin typeface="Calibri" panose="020F0502020204030204" pitchFamily="34" charset="0"/>
              <a:ea typeface="SimSun" panose="02010600030101010101" pitchFamily="2" charset="-122"/>
              <a:cs typeface="Simplified Arabic" panose="02020603050405020304" pitchFamily="18" charset="-78"/>
            </a:endParaRPr>
          </a:p>
        </p:txBody>
      </p:sp>
    </p:spTree>
    <p:extLst>
      <p:ext uri="{BB962C8B-B14F-4D97-AF65-F5344CB8AC3E}">
        <p14:creationId xmlns:p14="http://schemas.microsoft.com/office/powerpoint/2010/main" val="52390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1000" fill="hold"/>
                                        <p:tgtEl>
                                          <p:spTgt spid="3"/>
                                        </p:tgtEl>
                                        <p:attrNameLst>
                                          <p:attrName>ppt_w</p:attrName>
                                        </p:attrNameLst>
                                      </p:cBhvr>
                                      <p:tavLst>
                                        <p:tav tm="0">
                                          <p:val>
                                            <p:fltVal val="0"/>
                                          </p:val>
                                        </p:tav>
                                        <p:tav tm="100000">
                                          <p:val>
                                            <p:strVal val="#ppt_w"/>
                                          </p:val>
                                        </p:tav>
                                      </p:tavLst>
                                    </p:anim>
                                    <p:anim calcmode="lin" valueType="num">
                                      <p:cBhvr>
                                        <p:cTn id="32" dur="1000" fill="hold"/>
                                        <p:tgtEl>
                                          <p:spTgt spid="3"/>
                                        </p:tgtEl>
                                        <p:attrNameLst>
                                          <p:attrName>ppt_h</p:attrName>
                                        </p:attrNameLst>
                                      </p:cBhvr>
                                      <p:tavLst>
                                        <p:tav tm="0">
                                          <p:val>
                                            <p:fltVal val="0"/>
                                          </p:val>
                                        </p:tav>
                                        <p:tav tm="100000">
                                          <p:val>
                                            <p:strVal val="#ppt_h"/>
                                          </p:val>
                                        </p:tav>
                                      </p:tavLst>
                                    </p:anim>
                                    <p:anim calcmode="lin" valueType="num">
                                      <p:cBhvr>
                                        <p:cTn id="33" dur="1000" fill="hold"/>
                                        <p:tgtEl>
                                          <p:spTgt spid="3"/>
                                        </p:tgtEl>
                                        <p:attrNameLst>
                                          <p:attrName>style.rotation</p:attrName>
                                        </p:attrNameLst>
                                      </p:cBhvr>
                                      <p:tavLst>
                                        <p:tav tm="0">
                                          <p:val>
                                            <p:fltVal val="90"/>
                                          </p:val>
                                        </p:tav>
                                        <p:tav tm="100000">
                                          <p:val>
                                            <p:fltVal val="0"/>
                                          </p:val>
                                        </p:tav>
                                      </p:tavLst>
                                    </p:anim>
                                    <p:animEffect transition="in" filter="fade">
                                      <p:cBhvr>
                                        <p:cTn id="34" dur="10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fill="hold"/>
                                        <p:tgtEl>
                                          <p:spTgt spid="5"/>
                                        </p:tgtEl>
                                        <p:attrNameLst>
                                          <p:attrName>ppt_w</p:attrName>
                                        </p:attrNameLst>
                                      </p:cBhvr>
                                      <p:tavLst>
                                        <p:tav tm="0">
                                          <p:val>
                                            <p:fltVal val="0"/>
                                          </p:val>
                                        </p:tav>
                                        <p:tav tm="100000">
                                          <p:val>
                                            <p:strVal val="#ppt_w"/>
                                          </p:val>
                                        </p:tav>
                                      </p:tavLst>
                                    </p:anim>
                                    <p:anim calcmode="lin" valueType="num">
                                      <p:cBhvr>
                                        <p:cTn id="40" dur="500" fill="hold"/>
                                        <p:tgtEl>
                                          <p:spTgt spid="5"/>
                                        </p:tgtEl>
                                        <p:attrNameLst>
                                          <p:attrName>ppt_h</p:attrName>
                                        </p:attrNameLst>
                                      </p:cBhvr>
                                      <p:tavLst>
                                        <p:tav tm="0">
                                          <p:val>
                                            <p:fltVal val="0"/>
                                          </p:val>
                                        </p:tav>
                                        <p:tav tm="100000">
                                          <p:val>
                                            <p:strVal val="#ppt_h"/>
                                          </p:val>
                                        </p:tav>
                                      </p:tavLst>
                                    </p:anim>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xit" presetSubtype="4" fill="hold" nodeType="clickEffect">
                                  <p:stCondLst>
                                    <p:cond delay="0"/>
                                  </p:stCondLst>
                                  <p:childTnLst>
                                    <p:anim calcmode="lin" valueType="num">
                                      <p:cBhvr additive="base">
                                        <p:cTn id="45" dur="500"/>
                                        <p:tgtEl>
                                          <p:spTgt spid="3"/>
                                        </p:tgtEl>
                                        <p:attrNameLst>
                                          <p:attrName>ppt_x</p:attrName>
                                        </p:attrNameLst>
                                      </p:cBhvr>
                                      <p:tavLst>
                                        <p:tav tm="0">
                                          <p:val>
                                            <p:strVal val="ppt_x"/>
                                          </p:val>
                                        </p:tav>
                                        <p:tav tm="100000">
                                          <p:val>
                                            <p:strVal val="ppt_x"/>
                                          </p:val>
                                        </p:tav>
                                      </p:tavLst>
                                    </p:anim>
                                    <p:anim calcmode="lin" valueType="num">
                                      <p:cBhvr additive="base">
                                        <p:cTn id="46" dur="500"/>
                                        <p:tgtEl>
                                          <p:spTgt spid="3"/>
                                        </p:tgtEl>
                                        <p:attrNameLst>
                                          <p:attrName>ppt_y</p:attrName>
                                        </p:attrNameLst>
                                      </p:cBhvr>
                                      <p:tavLst>
                                        <p:tav tm="0">
                                          <p:val>
                                            <p:strVal val="ppt_y"/>
                                          </p:val>
                                        </p:tav>
                                        <p:tav tm="100000">
                                          <p:val>
                                            <p:strVal val="1+ppt_h/2"/>
                                          </p:val>
                                        </p:tav>
                                      </p:tavLst>
                                    </p:anim>
                                    <p:set>
                                      <p:cBhvr>
                                        <p:cTn id="4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6" grpId="0" animBg="1"/>
      <p:bldP spid="7"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9" name="Rounded Rectangle 8"/>
          <p:cNvSpPr/>
          <p:nvPr/>
        </p:nvSpPr>
        <p:spPr>
          <a:xfrm>
            <a:off x="988528" y="176729"/>
            <a:ext cx="9949069" cy="775252"/>
          </a:xfrm>
          <a:prstGeom prst="roundRect">
            <a:avLst/>
          </a:prstGeom>
          <a:solidFill>
            <a:srgbClr val="C5113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8" name="Title 7"/>
          <p:cNvSpPr>
            <a:spLocks noGrp="1"/>
          </p:cNvSpPr>
          <p:nvPr>
            <p:ph type="title"/>
          </p:nvPr>
        </p:nvSpPr>
        <p:spPr>
          <a:xfrm>
            <a:off x="851712" y="15290"/>
            <a:ext cx="10515600" cy="1116726"/>
          </a:xfrm>
        </p:spPr>
        <p:txBody>
          <a:bodyPr>
            <a:normAutofit/>
          </a:bodyPr>
          <a:lstStyle/>
          <a:p>
            <a:pPr algn="ctr"/>
            <a:r>
              <a:rPr lang="ar-SA" sz="3600" b="1" dirty="0" smtClean="0">
                <a:solidFill>
                  <a:schemeClr val="bg1"/>
                </a:solidFill>
              </a:rPr>
              <a:t>جرائم </a:t>
            </a:r>
            <a:r>
              <a:rPr lang="ar-SA" sz="3600" b="1" dirty="0">
                <a:solidFill>
                  <a:schemeClr val="bg1"/>
                </a:solidFill>
              </a:rPr>
              <a:t>الفساد وفق قانون مكافحة الفساد</a:t>
            </a:r>
          </a:p>
        </p:txBody>
      </p:sp>
      <p:sp>
        <p:nvSpPr>
          <p:cNvPr id="2" name="Rectangle 1"/>
          <p:cNvSpPr/>
          <p:nvPr/>
        </p:nvSpPr>
        <p:spPr>
          <a:xfrm>
            <a:off x="5685178" y="1938467"/>
            <a:ext cx="5598809" cy="3914918"/>
          </a:xfrm>
          <a:prstGeom prst="rect">
            <a:avLst/>
          </a:prstGeom>
        </p:spPr>
        <p:txBody>
          <a:bodyPr wrap="square">
            <a:spAutoFit/>
          </a:bodyPr>
          <a:lstStyle/>
          <a:p>
            <a:pPr algn="just" rtl="1">
              <a:lnSpc>
                <a:spcPct val="115000"/>
              </a:lnSpc>
              <a:tabLst>
                <a:tab pos="228600" algn="l"/>
              </a:tabLst>
            </a:pPr>
            <a:r>
              <a:rPr lang="ar-SA" sz="2400" dirty="0">
                <a:solidFill>
                  <a:srgbClr val="FF0000"/>
                </a:solidFill>
                <a:latin typeface="Simplified Arabic"/>
                <a:ea typeface="SimSun"/>
                <a:cs typeface="Simplified Arabic"/>
              </a:rPr>
              <a:t>جريمة اعاقة سير العدالة</a:t>
            </a:r>
            <a:r>
              <a:rPr lang="ar-SA" sz="2400" dirty="0">
                <a:latin typeface="Simplified Arabic"/>
                <a:ea typeface="SimSun"/>
                <a:cs typeface="Simplified Arabic"/>
              </a:rPr>
              <a:t>: استخدام القوة البدنية أو التهديد أو الترهيب أو الوعد بمزية غير مستحقة أو عرضها أو منحها للتحريض على الإدلاء بشهادة زور أو للتدخل في الإدلاء بالشهادة أو تقديم الأدلة في إجراءات تتعلق بارتكاب أفعال مجرمة وفق أحكام هذا القرار بقانون أو استخدام القوة البدنية أو التهديد أو الترهيب للتدخل في ممارسة أي موظف قضائي أو معني بإنفاذ القانون فيما يخص مهامه الرسمية المتعلقة بارتكاب أفعال مجرمة وفق أحكام هذا القرار بقانون.</a:t>
            </a:r>
            <a:endParaRPr lang="en-US" dirty="0">
              <a:latin typeface="Simplified Arabic" panose="02020603050405020304" pitchFamily="18" charset="-78"/>
              <a:cs typeface="Simplified Arabic" panose="02020603050405020304" pitchFamily="18"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2668" y="2179637"/>
            <a:ext cx="3810001" cy="2857501"/>
          </a:xfrm>
          <a:prstGeom prst="rect">
            <a:avLst/>
          </a:prstGeom>
        </p:spPr>
      </p:pic>
      <p:sp>
        <p:nvSpPr>
          <p:cNvPr id="6" name="Rounded Rectangle 5"/>
          <p:cNvSpPr/>
          <p:nvPr/>
        </p:nvSpPr>
        <p:spPr>
          <a:xfrm>
            <a:off x="1113178" y="1172652"/>
            <a:ext cx="10491919" cy="5007657"/>
          </a:xfrm>
          <a:prstGeom prst="roundRect">
            <a:avLst/>
          </a:prstGeom>
          <a:noFill/>
          <a:ln w="38100">
            <a:solidFill>
              <a:srgbClr val="64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0363394" y="1269304"/>
            <a:ext cx="886781" cy="923330"/>
          </a:xfrm>
          <a:prstGeom prst="rect">
            <a:avLst/>
          </a:prstGeom>
          <a:noFill/>
        </p:spPr>
        <p:txBody>
          <a:bodyPr wrap="none" lIns="91440" tIns="45720" rIns="91440" bIns="45720">
            <a:spAutoFit/>
          </a:bodyPr>
          <a:lstStyle/>
          <a:p>
            <a:pPr algn="ctr"/>
            <a:r>
              <a:rPr lang="en-US" sz="5400" b="1" dirty="0" smtClean="0">
                <a:ln w="0"/>
                <a:solidFill>
                  <a:srgbClr val="640000"/>
                </a:solidFill>
                <a:effectLst>
                  <a:outerShdw blurRad="38100" dist="19050" dir="2700000" algn="tl" rotWithShape="0">
                    <a:schemeClr val="dk1">
                      <a:alpha val="40000"/>
                    </a:schemeClr>
                  </a:outerShdw>
                </a:effectLst>
              </a:rPr>
              <a:t>13</a:t>
            </a:r>
            <a:endParaRPr lang="en-US" sz="5400" b="1" cap="none" spc="0" dirty="0">
              <a:ln w="0"/>
              <a:solidFill>
                <a:srgbClr val="64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7284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ar-SA" b="1" dirty="0"/>
              <a:t>مثال: ( قيام احد الاشخاص المتورطين بجرائم فساد بتقديم عروض ومزايا للشهود لقاء تقديم معلومات مغلوطة لهيئة مكافحة الفساد خلال اعمال التحقق الجاري طرفها). </a:t>
            </a:r>
            <a:endParaRPr lang="en-GB" dirty="0"/>
          </a:p>
          <a:p>
            <a:endParaRPr lang="en-GB" dirty="0"/>
          </a:p>
        </p:txBody>
      </p:sp>
    </p:spTree>
    <p:extLst>
      <p:ext uri="{BB962C8B-B14F-4D97-AF65-F5344CB8AC3E}">
        <p14:creationId xmlns:p14="http://schemas.microsoft.com/office/powerpoint/2010/main" val="27103242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4" name="Rounded Rectangle 53"/>
          <p:cNvSpPr/>
          <p:nvPr/>
        </p:nvSpPr>
        <p:spPr>
          <a:xfrm>
            <a:off x="1010754" y="2242457"/>
            <a:ext cx="9949069" cy="1365931"/>
          </a:xfrm>
          <a:prstGeom prst="roundRect">
            <a:avLst/>
          </a:prstGeom>
          <a:solidFill>
            <a:srgbClr val="C5113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56" name="TextBox 55"/>
          <p:cNvSpPr txBox="1"/>
          <p:nvPr/>
        </p:nvSpPr>
        <p:spPr>
          <a:xfrm>
            <a:off x="3195638" y="2683257"/>
            <a:ext cx="5800723" cy="2062103"/>
          </a:xfrm>
          <a:prstGeom prst="rect">
            <a:avLst/>
          </a:prstGeom>
          <a:noFill/>
        </p:spPr>
        <p:txBody>
          <a:bodyPr wrap="square" rtlCol="0">
            <a:spAutoFit/>
          </a:bodyPr>
          <a:lstStyle/>
          <a:p>
            <a:pPr algn="ctr" rtl="1"/>
            <a:r>
              <a:rPr lang="ar-SA" sz="3200" b="1" dirty="0" smtClean="0">
                <a:solidFill>
                  <a:schemeClr val="bg1"/>
                </a:solidFill>
              </a:rPr>
              <a:t>أهم </a:t>
            </a:r>
            <a:r>
              <a:rPr lang="ar-SA" sz="3200" b="1" dirty="0">
                <a:solidFill>
                  <a:schemeClr val="bg1"/>
                </a:solidFill>
              </a:rPr>
              <a:t>ما ورد في قانون مكافحة الفساد</a:t>
            </a:r>
            <a:endParaRPr lang="en-GB" sz="3200" b="1" dirty="0">
              <a:solidFill>
                <a:schemeClr val="bg1"/>
              </a:solidFill>
            </a:endParaRPr>
          </a:p>
          <a:p>
            <a:pPr algn="ctr" rtl="1"/>
            <a:endParaRPr lang="en-GB" sz="3200" b="1" dirty="0">
              <a:solidFill>
                <a:schemeClr val="bg1"/>
              </a:solidFill>
            </a:endParaRPr>
          </a:p>
          <a:p>
            <a:pPr algn="ctr" rtl="1"/>
            <a:endParaRPr lang="en-GB" sz="3200" b="1" dirty="0">
              <a:solidFill>
                <a:schemeClr val="bg1"/>
              </a:solidFill>
            </a:endParaRPr>
          </a:p>
          <a:p>
            <a:pPr algn="ctr" rtl="1"/>
            <a:endParaRPr lang="en-GB" sz="3200" b="1" dirty="0">
              <a:solidFill>
                <a:schemeClr val="bg1"/>
              </a:solidFill>
            </a:endParaRPr>
          </a:p>
        </p:txBody>
      </p:sp>
      <p:sp>
        <p:nvSpPr>
          <p:cNvPr id="2" name="Footer Placeholder 1"/>
          <p:cNvSpPr>
            <a:spLocks noGrp="1"/>
          </p:cNvSpPr>
          <p:nvPr>
            <p:ph type="ftr" sz="quarter" idx="11"/>
          </p:nvPr>
        </p:nvSpPr>
        <p:spPr/>
        <p:txBody>
          <a:bodyPr/>
          <a:lstStyle/>
          <a:p>
            <a:r>
              <a:rPr lang="ar-SA" b="1" dirty="0">
                <a:solidFill>
                  <a:srgbClr val="8F1924"/>
                </a:solidFill>
              </a:rPr>
              <a:t>الإدارة العامة للنزاهة والوقاية من الفساد 2020</a:t>
            </a:r>
            <a:endParaRPr lang="en-GB" b="1" dirty="0">
              <a:solidFill>
                <a:srgbClr val="8F1924"/>
              </a:solidFill>
            </a:endParaRPr>
          </a:p>
        </p:txBody>
      </p:sp>
    </p:spTree>
    <p:extLst>
      <p:ext uri="{BB962C8B-B14F-4D97-AF65-F5344CB8AC3E}">
        <p14:creationId xmlns:p14="http://schemas.microsoft.com/office/powerpoint/2010/main" val="3376163045"/>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9" name="Rounded Rectangle 8"/>
          <p:cNvSpPr/>
          <p:nvPr/>
        </p:nvSpPr>
        <p:spPr>
          <a:xfrm>
            <a:off x="988528" y="176729"/>
            <a:ext cx="9949069" cy="775252"/>
          </a:xfrm>
          <a:prstGeom prst="roundRect">
            <a:avLst/>
          </a:prstGeom>
          <a:solidFill>
            <a:srgbClr val="C5113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8" name="Title 7"/>
          <p:cNvSpPr>
            <a:spLocks noGrp="1"/>
          </p:cNvSpPr>
          <p:nvPr>
            <p:ph type="title"/>
          </p:nvPr>
        </p:nvSpPr>
        <p:spPr>
          <a:xfrm>
            <a:off x="851712" y="15290"/>
            <a:ext cx="10515600" cy="1116726"/>
          </a:xfrm>
        </p:spPr>
        <p:txBody>
          <a:bodyPr>
            <a:normAutofit/>
          </a:bodyPr>
          <a:lstStyle/>
          <a:p>
            <a:pPr algn="ctr"/>
            <a:r>
              <a:rPr lang="ar-SA" sz="3600" b="1" dirty="0" smtClean="0">
                <a:solidFill>
                  <a:schemeClr val="bg1"/>
                </a:solidFill>
              </a:rPr>
              <a:t>جرائم </a:t>
            </a:r>
            <a:r>
              <a:rPr lang="ar-SA" sz="3600" b="1" dirty="0">
                <a:solidFill>
                  <a:schemeClr val="bg1"/>
                </a:solidFill>
              </a:rPr>
              <a:t>الفساد وفق قانون مكافحة الفساد</a:t>
            </a:r>
          </a:p>
        </p:txBody>
      </p:sp>
      <p:sp>
        <p:nvSpPr>
          <p:cNvPr id="2" name="Rectangle 1"/>
          <p:cNvSpPr/>
          <p:nvPr/>
        </p:nvSpPr>
        <p:spPr>
          <a:xfrm>
            <a:off x="851712" y="1464386"/>
            <a:ext cx="10515600" cy="2462213"/>
          </a:xfrm>
          <a:prstGeom prst="rect">
            <a:avLst/>
          </a:prstGeom>
        </p:spPr>
        <p:txBody>
          <a:bodyPr wrap="square">
            <a:spAutoFit/>
          </a:bodyPr>
          <a:lstStyle/>
          <a:p>
            <a:pPr marL="514350" lvl="0" indent="-514350" algn="just" rtl="1">
              <a:lnSpc>
                <a:spcPct val="150000"/>
              </a:lnSpc>
              <a:spcBef>
                <a:spcPts val="250"/>
              </a:spcBef>
              <a:buClr>
                <a:srgbClr val="F07F09"/>
              </a:buClr>
              <a:buSzPct val="80000"/>
              <a:buFont typeface="Wingdings" panose="05000000000000000000" pitchFamily="2" charset="2"/>
              <a:buChar char="v"/>
            </a:pPr>
            <a:r>
              <a:rPr lang="ar-SA" sz="2800" dirty="0">
                <a:solidFill>
                  <a:srgbClr val="FF0000"/>
                </a:solidFill>
                <a:latin typeface="Arial" panose="020B0604020202020204" pitchFamily="34" charset="0"/>
              </a:rPr>
              <a:t>الحث على الابلاغ عن جرائم </a:t>
            </a:r>
            <a:r>
              <a:rPr lang="ar-SA" sz="2800" dirty="0" smtClean="0">
                <a:solidFill>
                  <a:srgbClr val="FF0000"/>
                </a:solidFill>
                <a:latin typeface="Arial" panose="020B0604020202020204" pitchFamily="34" charset="0"/>
              </a:rPr>
              <a:t>الفساد</a:t>
            </a:r>
            <a:r>
              <a:rPr lang="en-US" sz="2800" dirty="0" smtClean="0">
                <a:solidFill>
                  <a:srgbClr val="FF0000"/>
                </a:solidFill>
                <a:latin typeface="Arial" panose="020B0604020202020204" pitchFamily="34" charset="0"/>
              </a:rPr>
              <a:t> </a:t>
            </a:r>
            <a:r>
              <a:rPr lang="en-GB" sz="2800" dirty="0" smtClean="0">
                <a:solidFill>
                  <a:srgbClr val="FF0000"/>
                </a:solidFill>
                <a:latin typeface="Arial" panose="020B0604020202020204" pitchFamily="34" charset="0"/>
              </a:rPr>
              <a:t>:</a:t>
            </a:r>
            <a:r>
              <a:rPr lang="en-US" sz="2800" dirty="0" smtClean="0">
                <a:solidFill>
                  <a:srgbClr val="FF0000"/>
                </a:solidFill>
                <a:latin typeface="Arial" panose="020B0604020202020204" pitchFamily="34" charset="0"/>
              </a:rPr>
              <a:t> </a:t>
            </a:r>
            <a:r>
              <a:rPr lang="ar-SA" sz="2800" dirty="0" smtClean="0">
                <a:solidFill>
                  <a:prstClr val="black"/>
                </a:solidFill>
                <a:latin typeface="Arial" panose="020B0604020202020204" pitchFamily="34" charset="0"/>
              </a:rPr>
              <a:t>لكل </a:t>
            </a:r>
            <a:r>
              <a:rPr lang="ar-SA" sz="2800" dirty="0">
                <a:solidFill>
                  <a:prstClr val="black"/>
                </a:solidFill>
                <a:latin typeface="Arial" panose="020B0604020202020204" pitchFamily="34" charset="0"/>
              </a:rPr>
              <a:t>من يملك معلومات جدية أو وثائق بشأن جريمة فساد من أحد الخاضعين لأحكام هذا القرار بقانون أن يقدمها للهيئة أو أن يتقدم بشأنها ضد مرتكبها. </a:t>
            </a:r>
          </a:p>
          <a:p>
            <a:pPr marL="137160" lvl="1" algn="just" rtl="1">
              <a:buClr>
                <a:prstClr val="black">
                  <a:shade val="95000"/>
                </a:prstClr>
              </a:buClr>
              <a:buSzPct val="65000"/>
            </a:pPr>
            <a:endParaRPr lang="ar-SA" sz="2800" b="1" dirty="0">
              <a:solidFill>
                <a:prstClr val="black"/>
              </a:solidFill>
              <a:latin typeface="Andalus" panose="02020603050405020304" pitchFamily="18" charset="-78"/>
              <a:cs typeface="Andalus" panose="02020603050405020304" pitchFamily="18" charset="-78"/>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3167" y="2905735"/>
            <a:ext cx="7970330" cy="301015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85529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9" name="Rounded Rectangle 8"/>
          <p:cNvSpPr/>
          <p:nvPr/>
        </p:nvSpPr>
        <p:spPr>
          <a:xfrm>
            <a:off x="988528" y="176729"/>
            <a:ext cx="9949069" cy="775252"/>
          </a:xfrm>
          <a:prstGeom prst="roundRect">
            <a:avLst/>
          </a:prstGeom>
          <a:solidFill>
            <a:srgbClr val="C5113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8" name="Title 7"/>
          <p:cNvSpPr>
            <a:spLocks noGrp="1"/>
          </p:cNvSpPr>
          <p:nvPr>
            <p:ph type="title"/>
          </p:nvPr>
        </p:nvSpPr>
        <p:spPr>
          <a:xfrm>
            <a:off x="705262" y="0"/>
            <a:ext cx="10515600" cy="1116726"/>
          </a:xfrm>
        </p:spPr>
        <p:txBody>
          <a:bodyPr>
            <a:normAutofit/>
          </a:bodyPr>
          <a:lstStyle/>
          <a:p>
            <a:pPr algn="ctr" rtl="1"/>
            <a:r>
              <a:rPr lang="ar-SA" sz="3600" b="1" dirty="0" smtClean="0">
                <a:solidFill>
                  <a:schemeClr val="bg1"/>
                </a:solidFill>
              </a:rPr>
              <a:t>المنظومة </a:t>
            </a:r>
            <a:r>
              <a:rPr lang="ar-SA" sz="3600" b="1" dirty="0">
                <a:solidFill>
                  <a:schemeClr val="bg1"/>
                </a:solidFill>
              </a:rPr>
              <a:t>القانونية لمكافحة </a:t>
            </a:r>
            <a:r>
              <a:rPr lang="ar-SA" sz="3600" b="1" dirty="0" smtClean="0">
                <a:solidFill>
                  <a:schemeClr val="bg1"/>
                </a:solidFill>
              </a:rPr>
              <a:t>الفساد في فلسطين</a:t>
            </a:r>
            <a:endParaRPr lang="ar-SA" sz="3600" b="1" dirty="0">
              <a:solidFill>
                <a:schemeClr val="bg1"/>
              </a:solidFill>
            </a:endParaRPr>
          </a:p>
        </p:txBody>
      </p:sp>
      <p:sp>
        <p:nvSpPr>
          <p:cNvPr id="10" name="Rectangle 9"/>
          <p:cNvSpPr/>
          <p:nvPr/>
        </p:nvSpPr>
        <p:spPr>
          <a:xfrm>
            <a:off x="856182" y="1128710"/>
            <a:ext cx="10658040" cy="6635663"/>
          </a:xfrm>
          <a:prstGeom prst="rect">
            <a:avLst/>
          </a:prstGeom>
        </p:spPr>
        <p:txBody>
          <a:bodyPr wrap="square">
            <a:spAutoFit/>
          </a:bodyPr>
          <a:lstStyle/>
          <a:p>
            <a:pPr lvl="0" algn="r" rtl="1">
              <a:lnSpc>
                <a:spcPct val="200000"/>
              </a:lnSpc>
              <a:buClr>
                <a:srgbClr val="F07F09"/>
              </a:buClr>
            </a:pPr>
            <a:r>
              <a:rPr lang="ar-SA" sz="2800" b="1" dirty="0" smtClean="0">
                <a:solidFill>
                  <a:srgbClr val="C00000"/>
                </a:solidFill>
              </a:rPr>
              <a:t>القوانين المساندة لمكافحة الفساد في فلسطين:</a:t>
            </a:r>
            <a:endParaRPr lang="en-US" sz="2800" b="1" dirty="0" smtClean="0">
              <a:solidFill>
                <a:srgbClr val="C00000"/>
              </a:solidFill>
            </a:endParaRPr>
          </a:p>
          <a:p>
            <a:pPr marL="342900" lvl="0" indent="-342900" algn="r" rtl="1">
              <a:lnSpc>
                <a:spcPct val="200000"/>
              </a:lnSpc>
              <a:buClr>
                <a:srgbClr val="F07F09"/>
              </a:buClr>
              <a:buFont typeface="Wingdings" panose="05000000000000000000" pitchFamily="2" charset="2"/>
              <a:buChar char="Ø"/>
            </a:pPr>
            <a:r>
              <a:rPr lang="ar-SA" sz="2400" dirty="0" smtClean="0"/>
              <a:t>قانون </a:t>
            </a:r>
            <a:r>
              <a:rPr lang="ar-SA" sz="2400" dirty="0"/>
              <a:t>الكسب غير المشروع رقم (1) لسنة 2005.</a:t>
            </a:r>
          </a:p>
          <a:p>
            <a:pPr marL="342900" lvl="0" indent="-342900" algn="r" rtl="1">
              <a:lnSpc>
                <a:spcPct val="200000"/>
              </a:lnSpc>
              <a:buClr>
                <a:srgbClr val="F07F09"/>
              </a:buClr>
              <a:buFont typeface="Wingdings" panose="05000000000000000000" pitchFamily="2" charset="2"/>
              <a:buChar char="Ø"/>
            </a:pPr>
            <a:r>
              <a:rPr lang="ar-SA" sz="2400" dirty="0"/>
              <a:t>القرار بقانون رقم (7) لسنة 2010 بشأن تعديل قانون الكسب غير المشروع رقم (1) لسنة 2005</a:t>
            </a:r>
            <a:r>
              <a:rPr lang="ar-SA" sz="2400" dirty="0" smtClean="0"/>
              <a:t>.</a:t>
            </a:r>
            <a:endParaRPr lang="en-US" sz="2400" dirty="0" smtClean="0"/>
          </a:p>
          <a:p>
            <a:pPr marL="342900" indent="-342900" algn="r" rtl="1">
              <a:lnSpc>
                <a:spcPct val="200000"/>
              </a:lnSpc>
              <a:buClr>
                <a:srgbClr val="F07F09"/>
              </a:buClr>
              <a:buFont typeface="Wingdings" panose="05000000000000000000" pitchFamily="2" charset="2"/>
              <a:buChar char="Ø"/>
            </a:pPr>
            <a:r>
              <a:rPr lang="ar-SA" sz="2400" dirty="0">
                <a:solidFill>
                  <a:prstClr val="black"/>
                </a:solidFill>
                <a:latin typeface="Simplified Arabic" panose="02020603050405020304" pitchFamily="18" charset="-78"/>
                <a:cs typeface="Simplified Arabic" panose="02020603050405020304" pitchFamily="18" charset="-78"/>
              </a:rPr>
              <a:t>القرار بقانون رقم (37) لسنة 2018 بشأن تعديل قانون مكافحة الفساد رقم (1) لسنة 2005 </a:t>
            </a:r>
            <a:r>
              <a:rPr lang="ar-SA" sz="2400" dirty="0" smtClean="0">
                <a:solidFill>
                  <a:prstClr val="black"/>
                </a:solidFill>
                <a:latin typeface="Simplified Arabic" panose="02020603050405020304" pitchFamily="18" charset="-78"/>
                <a:cs typeface="Simplified Arabic" panose="02020603050405020304" pitchFamily="18" charset="-78"/>
              </a:rPr>
              <a:t>وتعديلاته</a:t>
            </a:r>
            <a:endParaRPr lang="en-US" sz="2400" dirty="0" smtClean="0">
              <a:solidFill>
                <a:prstClr val="black"/>
              </a:solidFill>
              <a:latin typeface="Simplified Arabic" panose="02020603050405020304" pitchFamily="18" charset="-78"/>
              <a:cs typeface="Simplified Arabic" panose="02020603050405020304" pitchFamily="18" charset="-78"/>
            </a:endParaRPr>
          </a:p>
          <a:p>
            <a:pPr marL="342900" lvl="0" indent="-342900" algn="just" rtl="1">
              <a:lnSpc>
                <a:spcPct val="170000"/>
              </a:lnSpc>
              <a:buClr>
                <a:srgbClr val="F07F09"/>
              </a:buClr>
              <a:buFont typeface="Wingdings" panose="05000000000000000000" pitchFamily="2" charset="2"/>
              <a:buChar char="Ø"/>
            </a:pPr>
            <a:r>
              <a:rPr lang="ar-SA" sz="2400" dirty="0">
                <a:solidFill>
                  <a:prstClr val="black"/>
                </a:solidFill>
                <a:latin typeface="Simplified Arabic" panose="02020603050405020304" pitchFamily="18" charset="-78"/>
                <a:cs typeface="Simplified Arabic" panose="02020603050405020304" pitchFamily="18" charset="-78"/>
              </a:rPr>
              <a:t> قانون مكافحة غسل الاموال وتمويل الإرهاب رقم (20) لسنة 2015.</a:t>
            </a:r>
          </a:p>
          <a:p>
            <a:pPr marL="342900" lvl="0" indent="-342900" algn="just" rtl="1">
              <a:lnSpc>
                <a:spcPct val="170000"/>
              </a:lnSpc>
              <a:buClr>
                <a:srgbClr val="F07F09"/>
              </a:buClr>
              <a:buFont typeface="Wingdings" panose="05000000000000000000" pitchFamily="2" charset="2"/>
              <a:buChar char="Ø"/>
            </a:pPr>
            <a:r>
              <a:rPr lang="ar-SA" sz="2400" dirty="0">
                <a:solidFill>
                  <a:prstClr val="black"/>
                </a:solidFill>
                <a:latin typeface="Simplified Arabic" panose="02020603050405020304" pitchFamily="18" charset="-78"/>
                <a:cs typeface="Simplified Arabic" panose="02020603050405020304" pitchFamily="18" charset="-78"/>
              </a:rPr>
              <a:t> قانون الإجراءات الجزائية رقم (3) لسنة 2001.</a:t>
            </a:r>
            <a:endParaRPr lang="en-US" sz="2400" dirty="0">
              <a:solidFill>
                <a:prstClr val="black"/>
              </a:solidFill>
              <a:latin typeface="Simplified Arabic" panose="02020603050405020304" pitchFamily="18" charset="-78"/>
              <a:cs typeface="Simplified Arabic" panose="02020603050405020304" pitchFamily="18" charset="-78"/>
            </a:endParaRPr>
          </a:p>
          <a:p>
            <a:pPr algn="r" rtl="1">
              <a:lnSpc>
                <a:spcPct val="200000"/>
              </a:lnSpc>
              <a:buClr>
                <a:srgbClr val="F07F09"/>
              </a:buClr>
            </a:pPr>
            <a:endParaRPr lang="ar-SA" sz="2400" dirty="0">
              <a:solidFill>
                <a:prstClr val="black"/>
              </a:solidFill>
              <a:latin typeface="Simplified Arabic" panose="02020603050405020304" pitchFamily="18" charset="-78"/>
              <a:cs typeface="Simplified Arabic" panose="02020603050405020304" pitchFamily="18" charset="-78"/>
            </a:endParaRPr>
          </a:p>
          <a:p>
            <a:pPr lvl="0" algn="r" rtl="1">
              <a:lnSpc>
                <a:spcPct val="200000"/>
              </a:lnSpc>
              <a:buClr>
                <a:srgbClr val="F07F09"/>
              </a:buClr>
            </a:pPr>
            <a:endParaRPr lang="ar-SA" sz="2400" dirty="0"/>
          </a:p>
          <a:p>
            <a:pPr lvl="0" algn="just" rtl="1">
              <a:lnSpc>
                <a:spcPct val="170000"/>
              </a:lnSpc>
              <a:buClr>
                <a:srgbClr val="F07F09"/>
              </a:buClr>
            </a:pPr>
            <a:endParaRPr lang="en-US" sz="28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429303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9" name="Rounded Rectangle 8"/>
          <p:cNvSpPr/>
          <p:nvPr/>
        </p:nvSpPr>
        <p:spPr>
          <a:xfrm>
            <a:off x="988528" y="176729"/>
            <a:ext cx="9949069" cy="775252"/>
          </a:xfrm>
          <a:prstGeom prst="roundRect">
            <a:avLst/>
          </a:prstGeom>
          <a:solidFill>
            <a:srgbClr val="C5113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8" name="Title 7"/>
          <p:cNvSpPr>
            <a:spLocks noGrp="1"/>
          </p:cNvSpPr>
          <p:nvPr>
            <p:ph type="title"/>
          </p:nvPr>
        </p:nvSpPr>
        <p:spPr>
          <a:xfrm>
            <a:off x="851712" y="15290"/>
            <a:ext cx="10515600" cy="1116726"/>
          </a:xfrm>
        </p:spPr>
        <p:txBody>
          <a:bodyPr>
            <a:normAutofit/>
          </a:bodyPr>
          <a:lstStyle/>
          <a:p>
            <a:pPr algn="ctr"/>
            <a:r>
              <a:rPr lang="ar-SA" sz="3600" b="1" dirty="0" smtClean="0">
                <a:solidFill>
                  <a:schemeClr val="bg1"/>
                </a:solidFill>
              </a:rPr>
              <a:t>جرائم </a:t>
            </a:r>
            <a:r>
              <a:rPr lang="ar-SA" sz="3600" b="1" dirty="0">
                <a:solidFill>
                  <a:schemeClr val="bg1"/>
                </a:solidFill>
              </a:rPr>
              <a:t>الفساد وفق قانون مكافحة الفساد</a:t>
            </a:r>
          </a:p>
        </p:txBody>
      </p:sp>
      <p:sp>
        <p:nvSpPr>
          <p:cNvPr id="2" name="Rectangle 1"/>
          <p:cNvSpPr/>
          <p:nvPr/>
        </p:nvSpPr>
        <p:spPr>
          <a:xfrm>
            <a:off x="851712" y="1464386"/>
            <a:ext cx="10515600" cy="2831544"/>
          </a:xfrm>
          <a:prstGeom prst="rect">
            <a:avLst/>
          </a:prstGeom>
        </p:spPr>
        <p:txBody>
          <a:bodyPr wrap="square">
            <a:spAutoFit/>
          </a:bodyPr>
          <a:lstStyle/>
          <a:p>
            <a:pPr marL="457200" lvl="0" indent="-457200" algn="just" rtl="1">
              <a:lnSpc>
                <a:spcPct val="150000"/>
              </a:lnSpc>
              <a:spcBef>
                <a:spcPts val="250"/>
              </a:spcBef>
              <a:buClr>
                <a:srgbClr val="F07F09"/>
              </a:buClr>
              <a:buSzPct val="80000"/>
              <a:buFont typeface="Wingdings" panose="05000000000000000000" pitchFamily="2" charset="2"/>
              <a:buChar char="v"/>
            </a:pPr>
            <a:r>
              <a:rPr lang="ar-SA" sz="2800" dirty="0" smtClean="0">
                <a:solidFill>
                  <a:prstClr val="black"/>
                </a:solidFill>
                <a:latin typeface="Arial" panose="020B0604020202020204" pitchFamily="34" charset="0"/>
              </a:rPr>
              <a:t>توفير </a:t>
            </a:r>
            <a:r>
              <a:rPr lang="ar-SA" sz="2800" b="1" dirty="0">
                <a:solidFill>
                  <a:srgbClr val="C51138"/>
                </a:solidFill>
                <a:latin typeface="Arial" panose="020B0604020202020204" pitchFamily="34" charset="0"/>
              </a:rPr>
              <a:t>الحماية القانونية والوظيفية و الشخصية </a:t>
            </a:r>
            <a:r>
              <a:rPr lang="ar-SA" sz="2800" dirty="0">
                <a:solidFill>
                  <a:prstClr val="black"/>
                </a:solidFill>
                <a:latin typeface="Arial" panose="020B0604020202020204" pitchFamily="34" charset="0"/>
              </a:rPr>
              <a:t>للشهود والخبراء و المبلغين والمخبرين وأقاربهم والاشخاص وثيقي الصلة بهم في دعاوى الفساد من أي اعتداء أو انتقام أو ترهيب، ويمكن صرف مساعدات مالية للمبلغين والشهود.</a:t>
            </a:r>
            <a:endParaRPr lang="ar-SA" sz="2800" b="1" dirty="0">
              <a:solidFill>
                <a:prstClr val="black"/>
              </a:solidFill>
              <a:latin typeface="Andalus" panose="02020603050405020304" pitchFamily="18" charset="-78"/>
              <a:cs typeface="Andalus" panose="02020603050405020304" pitchFamily="18" charset="-78"/>
            </a:endParaRPr>
          </a:p>
          <a:p>
            <a:pPr marL="137160" lvl="1" algn="just" rtl="1">
              <a:buClr>
                <a:prstClr val="black">
                  <a:shade val="95000"/>
                </a:prstClr>
              </a:buClr>
              <a:buSzPct val="65000"/>
            </a:pPr>
            <a:endParaRPr lang="ar-SA" sz="2800" b="1" dirty="0">
              <a:solidFill>
                <a:prstClr val="black"/>
              </a:solidFill>
              <a:latin typeface="Andalus" panose="02020603050405020304" pitchFamily="18" charset="-78"/>
              <a:cs typeface="Andalus" panose="02020603050405020304" pitchFamily="18" charset="-78"/>
            </a:endParaRPr>
          </a:p>
          <a:p>
            <a:endParaRPr lang="en-GB" sz="2400"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6240" y="3705119"/>
            <a:ext cx="4742396" cy="24244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6544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9" name="Rounded Rectangle 8"/>
          <p:cNvSpPr/>
          <p:nvPr/>
        </p:nvSpPr>
        <p:spPr>
          <a:xfrm>
            <a:off x="988528" y="176729"/>
            <a:ext cx="9949069" cy="775252"/>
          </a:xfrm>
          <a:prstGeom prst="roundRect">
            <a:avLst/>
          </a:prstGeom>
          <a:solidFill>
            <a:srgbClr val="C5113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8" name="Title 7"/>
          <p:cNvSpPr>
            <a:spLocks noGrp="1"/>
          </p:cNvSpPr>
          <p:nvPr>
            <p:ph type="title"/>
          </p:nvPr>
        </p:nvSpPr>
        <p:spPr>
          <a:xfrm>
            <a:off x="851712" y="15290"/>
            <a:ext cx="10515600" cy="1116726"/>
          </a:xfrm>
        </p:spPr>
        <p:txBody>
          <a:bodyPr>
            <a:normAutofit/>
          </a:bodyPr>
          <a:lstStyle/>
          <a:p>
            <a:pPr algn="ctr"/>
            <a:r>
              <a:rPr lang="ar-SA" sz="3600" b="1" dirty="0" smtClean="0">
                <a:solidFill>
                  <a:schemeClr val="bg1"/>
                </a:solidFill>
              </a:rPr>
              <a:t>جرائم </a:t>
            </a:r>
            <a:r>
              <a:rPr lang="ar-SA" sz="3600" b="1" dirty="0">
                <a:solidFill>
                  <a:schemeClr val="bg1"/>
                </a:solidFill>
              </a:rPr>
              <a:t>الفساد وفق قانون مكافحة الفساد</a:t>
            </a:r>
          </a:p>
        </p:txBody>
      </p:sp>
      <p:sp>
        <p:nvSpPr>
          <p:cNvPr id="2" name="Rectangle 1"/>
          <p:cNvSpPr/>
          <p:nvPr/>
        </p:nvSpPr>
        <p:spPr>
          <a:xfrm>
            <a:off x="851712" y="1464386"/>
            <a:ext cx="10515600" cy="2831544"/>
          </a:xfrm>
          <a:prstGeom prst="rect">
            <a:avLst/>
          </a:prstGeom>
        </p:spPr>
        <p:txBody>
          <a:bodyPr wrap="square">
            <a:spAutoFit/>
          </a:bodyPr>
          <a:lstStyle/>
          <a:p>
            <a:pPr marL="457200" indent="-457200" algn="just" rtl="1">
              <a:lnSpc>
                <a:spcPct val="150000"/>
              </a:lnSpc>
              <a:buFont typeface="Wingdings" panose="05000000000000000000" pitchFamily="2" charset="2"/>
              <a:buChar char="v"/>
            </a:pPr>
            <a:r>
              <a:rPr lang="ar-SA" sz="2800" dirty="0">
                <a:latin typeface="Simplified Arabic" panose="02020603050405020304" pitchFamily="18" charset="-78"/>
                <a:cs typeface="Simplified Arabic" panose="02020603050405020304" pitchFamily="18" charset="-78"/>
              </a:rPr>
              <a:t>. على كل موظف عام علم بجريمة فساد أن يبلغ الهيئة بذلك.</a:t>
            </a:r>
          </a:p>
          <a:p>
            <a:pPr marL="457200" indent="-457200" algn="just" rtl="1">
              <a:lnSpc>
                <a:spcPct val="150000"/>
              </a:lnSpc>
              <a:buFont typeface="Wingdings" panose="05000000000000000000" pitchFamily="2" charset="2"/>
              <a:buChar char="v"/>
            </a:pPr>
            <a:r>
              <a:rPr lang="ar-SA" sz="2800" dirty="0" smtClean="0">
                <a:latin typeface="Simplified Arabic" panose="02020603050405020304" pitchFamily="18" charset="-78"/>
                <a:cs typeface="Simplified Arabic" panose="02020603050405020304" pitchFamily="18" charset="-78"/>
              </a:rPr>
              <a:t> </a:t>
            </a:r>
            <a:r>
              <a:rPr lang="ar-SA" sz="2800" dirty="0">
                <a:latin typeface="Simplified Arabic" panose="02020603050405020304" pitchFamily="18" charset="-78"/>
                <a:cs typeface="Simplified Arabic" panose="02020603050405020304" pitchFamily="18" charset="-78"/>
              </a:rPr>
              <a:t>لا يجوز أن يكون البلاغ الذي تقدم به الموظف سبباً لاتخاذ أي من الإجراءات التأديبية بحقه أو تخل بمكانته الوظيفية.</a:t>
            </a:r>
          </a:p>
          <a:p>
            <a:pPr marL="137160" lvl="1" algn="just" rtl="1">
              <a:buClr>
                <a:prstClr val="black">
                  <a:shade val="95000"/>
                </a:prstClr>
              </a:buClr>
              <a:buSzPct val="65000"/>
            </a:pPr>
            <a:endParaRPr lang="ar-SA" sz="2800" b="1" dirty="0">
              <a:solidFill>
                <a:prstClr val="black"/>
              </a:solidFill>
              <a:latin typeface="Andalus" panose="02020603050405020304" pitchFamily="18" charset="-78"/>
              <a:cs typeface="Andalus" panose="02020603050405020304" pitchFamily="18" charset="-78"/>
            </a:endParaRPr>
          </a:p>
          <a:p>
            <a:endParaRPr lang="en-GB"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8864" y="3194071"/>
            <a:ext cx="4776258" cy="259282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0749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9" name="Rounded Rectangle 8"/>
          <p:cNvSpPr/>
          <p:nvPr/>
        </p:nvSpPr>
        <p:spPr>
          <a:xfrm>
            <a:off x="988528" y="176729"/>
            <a:ext cx="9949069" cy="775252"/>
          </a:xfrm>
          <a:prstGeom prst="roundRect">
            <a:avLst/>
          </a:prstGeom>
          <a:solidFill>
            <a:srgbClr val="C5113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8" name="Title 7"/>
          <p:cNvSpPr>
            <a:spLocks noGrp="1"/>
          </p:cNvSpPr>
          <p:nvPr>
            <p:ph type="title"/>
          </p:nvPr>
        </p:nvSpPr>
        <p:spPr>
          <a:xfrm>
            <a:off x="851712" y="15290"/>
            <a:ext cx="10515600" cy="1116726"/>
          </a:xfrm>
        </p:spPr>
        <p:txBody>
          <a:bodyPr>
            <a:normAutofit/>
          </a:bodyPr>
          <a:lstStyle/>
          <a:p>
            <a:pPr algn="ctr"/>
            <a:r>
              <a:rPr lang="ar-SA" sz="3600" b="1" dirty="0" smtClean="0">
                <a:solidFill>
                  <a:schemeClr val="bg1"/>
                </a:solidFill>
              </a:rPr>
              <a:t>جرائم </a:t>
            </a:r>
            <a:r>
              <a:rPr lang="ar-SA" sz="3600" b="1" dirty="0">
                <a:solidFill>
                  <a:schemeClr val="bg1"/>
                </a:solidFill>
              </a:rPr>
              <a:t>الفساد وفق قانون مكافحة الفساد</a:t>
            </a:r>
          </a:p>
        </p:txBody>
      </p:sp>
      <p:sp>
        <p:nvSpPr>
          <p:cNvPr id="2" name="Rectangle 1"/>
          <p:cNvSpPr/>
          <p:nvPr/>
        </p:nvSpPr>
        <p:spPr>
          <a:xfrm>
            <a:off x="851712" y="1464386"/>
            <a:ext cx="10515600" cy="3477875"/>
          </a:xfrm>
          <a:prstGeom prst="rect">
            <a:avLst/>
          </a:prstGeom>
        </p:spPr>
        <p:txBody>
          <a:bodyPr wrap="square">
            <a:spAutoFit/>
          </a:bodyPr>
          <a:lstStyle/>
          <a:p>
            <a:pPr marL="457200" indent="-457200" algn="just" rtl="1">
              <a:lnSpc>
                <a:spcPct val="150000"/>
              </a:lnSpc>
              <a:buFont typeface="Wingdings" panose="05000000000000000000" pitchFamily="2" charset="2"/>
              <a:buChar char="v"/>
            </a:pPr>
            <a:r>
              <a:rPr lang="ar-SA" sz="2800" dirty="0" smtClean="0">
                <a:solidFill>
                  <a:srgbClr val="FF0000"/>
                </a:solidFill>
                <a:latin typeface="Simplified Arabic" panose="02020603050405020304" pitchFamily="18" charset="-78"/>
                <a:cs typeface="Simplified Arabic" panose="02020603050405020304" pitchFamily="18" charset="-78"/>
              </a:rPr>
              <a:t>الاعفاء والتخفيف من العقوبة المقررة قانوناً</a:t>
            </a:r>
            <a:r>
              <a:rPr lang="ar-SA" sz="2800" dirty="0" smtClean="0">
                <a:latin typeface="Simplified Arabic" panose="02020603050405020304" pitchFamily="18" charset="-78"/>
                <a:cs typeface="Simplified Arabic" panose="02020603050405020304" pitchFamily="18" charset="-78"/>
              </a:rPr>
              <a:t>: (إذا </a:t>
            </a:r>
            <a:r>
              <a:rPr lang="ar-SA" sz="2800" dirty="0">
                <a:latin typeface="Simplified Arabic" panose="02020603050405020304" pitchFamily="18" charset="-78"/>
                <a:cs typeface="Simplified Arabic" panose="02020603050405020304" pitchFamily="18" charset="-78"/>
              </a:rPr>
              <a:t>بادر مرتكب جريمة الفساد أو الشريك فيها إبلاغ السلطات العامة عن الجريمة قبل كشفها وعن المال المتحصل منها </a:t>
            </a:r>
            <a:r>
              <a:rPr lang="ar-SA" sz="2800" b="1" dirty="0">
                <a:solidFill>
                  <a:srgbClr val="C51138"/>
                </a:solidFill>
                <a:latin typeface="Simplified Arabic" panose="02020603050405020304" pitchFamily="18" charset="-78"/>
                <a:cs typeface="Simplified Arabic" panose="02020603050405020304" pitchFamily="18" charset="-78"/>
              </a:rPr>
              <a:t>أعفي من عقوبتي السجن والغرامة المقررتين للجريمة</a:t>
            </a:r>
            <a:r>
              <a:rPr lang="ar-SA" sz="2800" dirty="0">
                <a:latin typeface="Simplified Arabic" panose="02020603050405020304" pitchFamily="18" charset="-78"/>
                <a:cs typeface="Simplified Arabic" panose="02020603050405020304" pitchFamily="18" charset="-78"/>
              </a:rPr>
              <a:t>، على أن يقوم برد المال المتحصل  أما إذا تعاون مرتكب الجريمة أو الشريك أثناء التحقيق يتم </a:t>
            </a:r>
            <a:r>
              <a:rPr lang="ar-SA" sz="2800" b="1" dirty="0">
                <a:solidFill>
                  <a:srgbClr val="C51138"/>
                </a:solidFill>
                <a:latin typeface="Simplified Arabic" panose="02020603050405020304" pitchFamily="18" charset="-78"/>
                <a:cs typeface="Simplified Arabic" panose="02020603050405020304" pitchFamily="18" charset="-78"/>
              </a:rPr>
              <a:t>تخفيض </a:t>
            </a:r>
            <a:r>
              <a:rPr lang="ar-SA" sz="2800" b="1" dirty="0" smtClean="0">
                <a:solidFill>
                  <a:srgbClr val="C51138"/>
                </a:solidFill>
                <a:latin typeface="Simplified Arabic" panose="02020603050405020304" pitchFamily="18" charset="-78"/>
                <a:cs typeface="Simplified Arabic" panose="02020603050405020304" pitchFamily="18" charset="-78"/>
              </a:rPr>
              <a:t>العقوبة) </a:t>
            </a:r>
            <a:endParaRPr lang="ar-SA" sz="2800" b="1" dirty="0">
              <a:solidFill>
                <a:srgbClr val="C51138"/>
              </a:solidFill>
              <a:latin typeface="Simplified Arabic" panose="02020603050405020304" pitchFamily="18" charset="-78"/>
              <a:cs typeface="Simplified Arabic" panose="02020603050405020304" pitchFamily="18" charset="-78"/>
            </a:endParaRPr>
          </a:p>
          <a:p>
            <a:pPr marL="137160" lvl="1" algn="just" rtl="1">
              <a:buClr>
                <a:prstClr val="black">
                  <a:shade val="95000"/>
                </a:prstClr>
              </a:buClr>
              <a:buSzPct val="65000"/>
            </a:pPr>
            <a:endParaRPr lang="ar-SA" sz="2800" b="1" dirty="0">
              <a:solidFill>
                <a:prstClr val="black"/>
              </a:solidFill>
              <a:latin typeface="Andalus" panose="02020603050405020304" pitchFamily="18" charset="-78"/>
              <a:cs typeface="Andalus" panose="02020603050405020304" pitchFamily="18" charset="-78"/>
            </a:endParaRPr>
          </a:p>
          <a:p>
            <a:endParaRPr lang="en-GB" sz="2400" dirty="0"/>
          </a:p>
        </p:txBody>
      </p:sp>
    </p:spTree>
    <p:extLst>
      <p:ext uri="{BB962C8B-B14F-4D97-AF65-F5344CB8AC3E}">
        <p14:creationId xmlns:p14="http://schemas.microsoft.com/office/powerpoint/2010/main" val="5099632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9" name="Rounded Rectangle 8"/>
          <p:cNvSpPr/>
          <p:nvPr/>
        </p:nvSpPr>
        <p:spPr>
          <a:xfrm>
            <a:off x="988528" y="176729"/>
            <a:ext cx="9949069" cy="775252"/>
          </a:xfrm>
          <a:prstGeom prst="roundRect">
            <a:avLst/>
          </a:prstGeom>
          <a:solidFill>
            <a:srgbClr val="C5113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8" name="Title 7"/>
          <p:cNvSpPr>
            <a:spLocks noGrp="1"/>
          </p:cNvSpPr>
          <p:nvPr>
            <p:ph type="title"/>
          </p:nvPr>
        </p:nvSpPr>
        <p:spPr>
          <a:xfrm>
            <a:off x="851712" y="15290"/>
            <a:ext cx="10515600" cy="1116726"/>
          </a:xfrm>
        </p:spPr>
        <p:txBody>
          <a:bodyPr>
            <a:normAutofit/>
          </a:bodyPr>
          <a:lstStyle/>
          <a:p>
            <a:pPr algn="ctr"/>
            <a:r>
              <a:rPr lang="ar-SA" sz="3600" b="1" dirty="0" smtClean="0">
                <a:solidFill>
                  <a:schemeClr val="bg1"/>
                </a:solidFill>
              </a:rPr>
              <a:t>جرائم </a:t>
            </a:r>
            <a:r>
              <a:rPr lang="ar-SA" sz="3600" b="1" dirty="0">
                <a:solidFill>
                  <a:schemeClr val="bg1"/>
                </a:solidFill>
              </a:rPr>
              <a:t>الفساد وفق قانون مكافحة الفساد</a:t>
            </a:r>
          </a:p>
        </p:txBody>
      </p:sp>
      <p:sp>
        <p:nvSpPr>
          <p:cNvPr id="2" name="Rectangle 1"/>
          <p:cNvSpPr/>
          <p:nvPr/>
        </p:nvSpPr>
        <p:spPr>
          <a:xfrm>
            <a:off x="851712" y="1293455"/>
            <a:ext cx="10515600" cy="6063198"/>
          </a:xfrm>
          <a:prstGeom prst="rect">
            <a:avLst/>
          </a:prstGeom>
        </p:spPr>
        <p:txBody>
          <a:bodyPr wrap="square">
            <a:spAutoFit/>
          </a:bodyPr>
          <a:lstStyle/>
          <a:p>
            <a:pPr marL="457200" indent="-457200" algn="justLow" rtl="1">
              <a:lnSpc>
                <a:spcPct val="200000"/>
              </a:lnSpc>
              <a:buFont typeface="Wingdings" panose="05000000000000000000" pitchFamily="2" charset="2"/>
              <a:buChar char="v"/>
            </a:pPr>
            <a:r>
              <a:rPr lang="ar-SA" sz="2400" dirty="0" smtClean="0">
                <a:latin typeface="Simplified Arabic" panose="02020603050405020304" pitchFamily="18" charset="-78"/>
                <a:cs typeface="Simplified Arabic" panose="02020603050405020304" pitchFamily="18" charset="-78"/>
              </a:rPr>
              <a:t>تعتبر الإجراءات المتخذة للبحث والتحري وفحص الشكاوى والبلاغات المقدمة بشأن الفساد من الاسرار التي  لا يجوز إفشاؤها إلا بقرار من المحكمة المختصة.</a:t>
            </a:r>
          </a:p>
          <a:p>
            <a:pPr marL="457200" indent="-457200" algn="justLow" rtl="1">
              <a:lnSpc>
                <a:spcPct val="200000"/>
              </a:lnSpc>
              <a:buFont typeface="Wingdings" panose="05000000000000000000" pitchFamily="2" charset="2"/>
              <a:buChar char="v"/>
            </a:pPr>
            <a:r>
              <a:rPr lang="ar-SA" sz="2400" dirty="0" smtClean="0">
                <a:latin typeface="Simplified Arabic" panose="02020603050405020304" pitchFamily="18" charset="-78"/>
                <a:cs typeface="Simplified Arabic" panose="02020603050405020304" pitchFamily="18" charset="-78"/>
              </a:rPr>
              <a:t>يعاقب كل من تخلف عن تقديم إقرارات الذمة المالية في المواعيد المجددة بغرامة لا تقل عن 100 دينار ولا تزيد عن 1000 دينار عن كل شهر تأخير من تاريخ خضوعه لأحكام القرار بقانون أو تكليفه بذلك. </a:t>
            </a:r>
          </a:p>
          <a:p>
            <a:pPr marL="457200" indent="-457200" algn="justLow" rtl="1">
              <a:lnSpc>
                <a:spcPct val="200000"/>
              </a:lnSpc>
              <a:buFont typeface="Wingdings" panose="05000000000000000000" pitchFamily="2" charset="2"/>
              <a:buChar char="v"/>
            </a:pPr>
            <a:r>
              <a:rPr lang="ar-SA" sz="2400" dirty="0" smtClean="0">
                <a:latin typeface="Simplified Arabic" panose="02020603050405020304" pitchFamily="18" charset="-78"/>
                <a:cs typeface="Simplified Arabic" panose="02020603050405020304" pitchFamily="18" charset="-78"/>
              </a:rPr>
              <a:t> يعاقب كل من ذكر عمداً بيانات غير صحيحة في الاقرارات بغرامة لا تقل عن 100 دينار ولا تزيد عن 1000 دينار، وبعفى من العقوبة إذا بادر من تلقاء نفسه بتصحسيح البيانات الواردة في الاقرارات قبل كشف الخطأ.</a:t>
            </a:r>
          </a:p>
          <a:p>
            <a:pPr marL="137160" lvl="1" algn="just" rtl="1">
              <a:buClr>
                <a:prstClr val="black">
                  <a:shade val="95000"/>
                </a:prstClr>
              </a:buClr>
              <a:buSzPct val="65000"/>
            </a:pPr>
            <a:endParaRPr lang="ar-SA" sz="2800" b="1" dirty="0">
              <a:solidFill>
                <a:prstClr val="black"/>
              </a:solidFill>
              <a:latin typeface="Andalus" panose="02020603050405020304" pitchFamily="18" charset="-78"/>
              <a:cs typeface="Andalus" panose="02020603050405020304" pitchFamily="18" charset="-78"/>
            </a:endParaRPr>
          </a:p>
          <a:p>
            <a:endParaRPr lang="en-GB" sz="2400" dirty="0"/>
          </a:p>
        </p:txBody>
      </p:sp>
    </p:spTree>
    <p:extLst>
      <p:ext uri="{BB962C8B-B14F-4D97-AF65-F5344CB8AC3E}">
        <p14:creationId xmlns:p14="http://schemas.microsoft.com/office/powerpoint/2010/main" val="247382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p:cTn id="1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9" name="Rounded Rectangle 8"/>
          <p:cNvSpPr/>
          <p:nvPr/>
        </p:nvSpPr>
        <p:spPr>
          <a:xfrm>
            <a:off x="988528" y="176729"/>
            <a:ext cx="9949069" cy="775252"/>
          </a:xfrm>
          <a:prstGeom prst="roundRect">
            <a:avLst/>
          </a:prstGeom>
          <a:solidFill>
            <a:srgbClr val="C5113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8" name="Title 7"/>
          <p:cNvSpPr>
            <a:spLocks noGrp="1"/>
          </p:cNvSpPr>
          <p:nvPr>
            <p:ph type="title"/>
          </p:nvPr>
        </p:nvSpPr>
        <p:spPr>
          <a:xfrm>
            <a:off x="851712" y="15290"/>
            <a:ext cx="10515600" cy="1116726"/>
          </a:xfrm>
        </p:spPr>
        <p:txBody>
          <a:bodyPr>
            <a:normAutofit/>
          </a:bodyPr>
          <a:lstStyle/>
          <a:p>
            <a:pPr algn="ctr"/>
            <a:r>
              <a:rPr lang="ar-SA" sz="3600" b="1" dirty="0" smtClean="0">
                <a:solidFill>
                  <a:schemeClr val="bg1"/>
                </a:solidFill>
              </a:rPr>
              <a:t>جرائم </a:t>
            </a:r>
            <a:r>
              <a:rPr lang="ar-SA" sz="3600" b="1" dirty="0">
                <a:solidFill>
                  <a:schemeClr val="bg1"/>
                </a:solidFill>
              </a:rPr>
              <a:t>الفساد وفق قانون مكافحة الفساد</a:t>
            </a:r>
          </a:p>
        </p:txBody>
      </p:sp>
      <p:sp>
        <p:nvSpPr>
          <p:cNvPr id="2" name="Rectangle 1"/>
          <p:cNvSpPr/>
          <p:nvPr/>
        </p:nvSpPr>
        <p:spPr>
          <a:xfrm>
            <a:off x="851712" y="1464386"/>
            <a:ext cx="10515600" cy="4339650"/>
          </a:xfrm>
          <a:prstGeom prst="rect">
            <a:avLst/>
          </a:prstGeom>
        </p:spPr>
        <p:txBody>
          <a:bodyPr wrap="square">
            <a:spAutoFit/>
          </a:bodyPr>
          <a:lstStyle/>
          <a:p>
            <a:pPr marL="285750" lvl="0" indent="-285750" algn="just" rtl="1">
              <a:lnSpc>
                <a:spcPct val="200000"/>
              </a:lnSpc>
              <a:buFont typeface="Wingdings" panose="05000000000000000000" pitchFamily="2" charset="2"/>
              <a:buChar char="v"/>
            </a:pPr>
            <a:r>
              <a:rPr lang="ar-SA" b="1" dirty="0"/>
              <a:t> </a:t>
            </a:r>
            <a:r>
              <a:rPr lang="ar-SA" sz="2800" dirty="0" smtClean="0">
                <a:latin typeface="Simplified Arabic" panose="02020603050405020304" pitchFamily="18" charset="-78"/>
                <a:cs typeface="Simplified Arabic" panose="02020603050405020304" pitchFamily="18" charset="-78"/>
              </a:rPr>
              <a:t>كل </a:t>
            </a:r>
            <a:r>
              <a:rPr lang="ar-SA" sz="2800" dirty="0">
                <a:latin typeface="Simplified Arabic" panose="02020603050405020304" pitchFamily="18" charset="-78"/>
                <a:cs typeface="Simplified Arabic" panose="02020603050405020304" pitchFamily="18" charset="-78"/>
              </a:rPr>
              <a:t>من بلغ كذباً بنية الاساءة عن جريمة فساد يعاقب بالحبس مدة لا تقل عن 6 أشهر وبغرامة لا تقل عن 100 دينار ولا تزيد عن 1000 دينار.</a:t>
            </a:r>
          </a:p>
          <a:p>
            <a:pPr marL="457200" lvl="0" indent="-457200" algn="just" rtl="1">
              <a:lnSpc>
                <a:spcPct val="200000"/>
              </a:lnSpc>
              <a:buFont typeface="Wingdings" panose="05000000000000000000" pitchFamily="2" charset="2"/>
              <a:buChar char="v"/>
            </a:pPr>
            <a:r>
              <a:rPr lang="ar-SA" sz="2800" dirty="0" smtClean="0">
                <a:latin typeface="Simplified Arabic" panose="02020603050405020304" pitchFamily="18" charset="-78"/>
                <a:cs typeface="Simplified Arabic" panose="02020603050405020304" pitchFamily="18" charset="-78"/>
              </a:rPr>
              <a:t>  </a:t>
            </a:r>
            <a:r>
              <a:rPr lang="ar-SA" sz="2800" dirty="0">
                <a:latin typeface="Simplified Arabic" panose="02020603050405020304" pitchFamily="18" charset="-78"/>
                <a:cs typeface="Simplified Arabic" panose="02020603050405020304" pitchFamily="18" charset="-78"/>
              </a:rPr>
              <a:t>كل شخص صدر بحقه حكم بات بارتكاب جريمة فساد يحرم من تولي أية وظيفه عامة.</a:t>
            </a:r>
          </a:p>
          <a:p>
            <a:pPr marL="457200" lvl="0" indent="-457200" algn="just" rtl="1">
              <a:lnSpc>
                <a:spcPct val="200000"/>
              </a:lnSpc>
              <a:buFont typeface="Wingdings" panose="05000000000000000000" pitchFamily="2" charset="2"/>
              <a:buChar char="v"/>
            </a:pPr>
            <a:r>
              <a:rPr lang="ar-SA" sz="2800" dirty="0" smtClean="0">
                <a:latin typeface="Simplified Arabic" panose="02020603050405020304" pitchFamily="18" charset="-78"/>
                <a:cs typeface="Simplified Arabic" panose="02020603050405020304" pitchFamily="18" charset="-78"/>
              </a:rPr>
              <a:t>لا </a:t>
            </a:r>
            <a:r>
              <a:rPr lang="ar-SA" sz="2800" dirty="0">
                <a:latin typeface="Simplified Arabic" panose="02020603050405020304" pitchFamily="18" charset="-78"/>
                <a:cs typeface="Simplified Arabic" panose="02020603050405020304" pitchFamily="18" charset="-78"/>
              </a:rPr>
              <a:t>تخضع للتقادم قضايا الفساد وكل ما يتعلق بها من إجراءات.</a:t>
            </a:r>
          </a:p>
          <a:p>
            <a:pPr marL="137160" lvl="1" algn="just" rtl="1">
              <a:buClr>
                <a:prstClr val="black">
                  <a:shade val="95000"/>
                </a:prstClr>
              </a:buClr>
              <a:buSzPct val="65000"/>
            </a:pPr>
            <a:endParaRPr lang="ar-SA" sz="2800" b="1" dirty="0">
              <a:solidFill>
                <a:prstClr val="black"/>
              </a:solidFill>
              <a:latin typeface="Andalus" panose="02020603050405020304" pitchFamily="18" charset="-78"/>
              <a:cs typeface="Andalus" panose="02020603050405020304" pitchFamily="18" charset="-78"/>
            </a:endParaRPr>
          </a:p>
          <a:p>
            <a:endParaRPr lang="en-GB" sz="2400" dirty="0"/>
          </a:p>
        </p:txBody>
      </p:sp>
    </p:spTree>
    <p:extLst>
      <p:ext uri="{BB962C8B-B14F-4D97-AF65-F5344CB8AC3E}">
        <p14:creationId xmlns:p14="http://schemas.microsoft.com/office/powerpoint/2010/main" val="77776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595615" y="1033367"/>
            <a:ext cx="11484864" cy="12192"/>
          </a:xfrm>
          <a:prstGeom prst="line">
            <a:avLst/>
          </a:prstGeom>
          <a:ln>
            <a:solidFill>
              <a:srgbClr val="EB1D49"/>
            </a:solidFill>
          </a:ln>
        </p:spPr>
        <p:style>
          <a:lnRef idx="3">
            <a:schemeClr val="accent2"/>
          </a:lnRef>
          <a:fillRef idx="0">
            <a:schemeClr val="accent2"/>
          </a:fillRef>
          <a:effectRef idx="2">
            <a:schemeClr val="accent2"/>
          </a:effectRef>
          <a:fontRef idx="minor">
            <a:schemeClr val="tx1"/>
          </a:fontRef>
        </p:style>
      </p:cxnSp>
      <p:sp>
        <p:nvSpPr>
          <p:cNvPr id="8" name="Title 7"/>
          <p:cNvSpPr>
            <a:spLocks noGrp="1"/>
          </p:cNvSpPr>
          <p:nvPr>
            <p:ph type="title"/>
          </p:nvPr>
        </p:nvSpPr>
        <p:spPr>
          <a:xfrm>
            <a:off x="775985" y="0"/>
            <a:ext cx="11304494" cy="1325563"/>
          </a:xfrm>
        </p:spPr>
        <p:txBody>
          <a:bodyPr/>
          <a:lstStyle/>
          <a:p>
            <a:pPr algn="ctr"/>
            <a:r>
              <a:rPr lang="ar-SA" b="1" dirty="0" smtClean="0">
                <a:solidFill>
                  <a:srgbClr val="8F1924"/>
                </a:solidFill>
              </a:rPr>
              <a:t>أهداف اللقاء</a:t>
            </a:r>
            <a:endParaRPr lang="en-GB" b="1" dirty="0">
              <a:solidFill>
                <a:srgbClr val="8F1924"/>
              </a:solidFill>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842" y="1927569"/>
            <a:ext cx="3663758" cy="3617961"/>
          </a:xfrm>
          <a:prstGeom prst="rect">
            <a:avLst/>
          </a:prstGeom>
        </p:spPr>
      </p:pic>
      <p:graphicFrame>
        <p:nvGraphicFramePr>
          <p:cNvPr id="7" name="Diagram 6"/>
          <p:cNvGraphicFramePr/>
          <p:nvPr>
            <p:extLst>
              <p:ext uri="{D42A27DB-BD31-4B8C-83A1-F6EECF244321}">
                <p14:modId xmlns:p14="http://schemas.microsoft.com/office/powerpoint/2010/main" val="4092141770"/>
              </p:ext>
            </p:extLst>
          </p:nvPr>
        </p:nvGraphicFramePr>
        <p:xfrm>
          <a:off x="4623511" y="1787442"/>
          <a:ext cx="5443538" cy="3514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506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7">
                                            <p:graphicEl>
                                              <a:dgm id="{23DC848A-B03F-42B8-BD30-BD79BBDBF1D7}"/>
                                            </p:graphicEl>
                                          </p:spTgt>
                                        </p:tgtEl>
                                        <p:attrNameLst>
                                          <p:attrName>style.visibility</p:attrName>
                                        </p:attrNameLst>
                                      </p:cBhvr>
                                      <p:to>
                                        <p:strVal val="visible"/>
                                      </p:to>
                                    </p:set>
                                    <p:anim calcmode="lin" valueType="num">
                                      <p:cBhvr additive="base">
                                        <p:cTn id="14" dur="500" fill="hold"/>
                                        <p:tgtEl>
                                          <p:spTgt spid="7">
                                            <p:graphicEl>
                                              <a:dgm id="{23DC848A-B03F-42B8-BD30-BD79BBDBF1D7}"/>
                                            </p:graphicEl>
                                          </p:spTgt>
                                        </p:tgtEl>
                                        <p:attrNameLst>
                                          <p:attrName>ppt_x</p:attrName>
                                        </p:attrNameLst>
                                      </p:cBhvr>
                                      <p:tavLst>
                                        <p:tav tm="0">
                                          <p:val>
                                            <p:strVal val="#ppt_x"/>
                                          </p:val>
                                        </p:tav>
                                        <p:tav tm="100000">
                                          <p:val>
                                            <p:strVal val="#ppt_x"/>
                                          </p:val>
                                        </p:tav>
                                      </p:tavLst>
                                    </p:anim>
                                    <p:anim calcmode="lin" valueType="num">
                                      <p:cBhvr additive="base">
                                        <p:cTn id="15" dur="500" fill="hold"/>
                                        <p:tgtEl>
                                          <p:spTgt spid="7">
                                            <p:graphicEl>
                                              <a:dgm id="{23DC848A-B03F-42B8-BD30-BD79BBDBF1D7}"/>
                                            </p:graphicEl>
                                          </p:spTgt>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grpId="0" nodeType="clickEffect">
                                  <p:stCondLst>
                                    <p:cond delay="0"/>
                                  </p:stCondLst>
                                  <p:childTnLst>
                                    <p:set>
                                      <p:cBhvr>
                                        <p:cTn id="19" dur="1" fill="hold">
                                          <p:stCondLst>
                                            <p:cond delay="0"/>
                                          </p:stCondLst>
                                        </p:cTn>
                                        <p:tgtEl>
                                          <p:spTgt spid="7">
                                            <p:graphicEl>
                                              <a:dgm id="{6C790847-2E74-4664-84DB-394CE044F01D}"/>
                                            </p:graphicEl>
                                          </p:spTgt>
                                        </p:tgtEl>
                                        <p:attrNameLst>
                                          <p:attrName>style.visibility</p:attrName>
                                        </p:attrNameLst>
                                      </p:cBhvr>
                                      <p:to>
                                        <p:strVal val="visible"/>
                                      </p:to>
                                    </p:set>
                                    <p:anim calcmode="lin" valueType="num">
                                      <p:cBhvr additive="base">
                                        <p:cTn id="20" dur="500" fill="hold"/>
                                        <p:tgtEl>
                                          <p:spTgt spid="7">
                                            <p:graphicEl>
                                              <a:dgm id="{6C790847-2E74-4664-84DB-394CE044F01D}"/>
                                            </p:graphic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graphicEl>
                                              <a:dgm id="{6C790847-2E74-4664-84DB-394CE044F01D}"/>
                                            </p:graphicEl>
                                          </p:spTgt>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grpId="0" nodeType="clickEffect">
                                  <p:stCondLst>
                                    <p:cond delay="0"/>
                                  </p:stCondLst>
                                  <p:childTnLst>
                                    <p:set>
                                      <p:cBhvr>
                                        <p:cTn id="25" dur="1" fill="hold">
                                          <p:stCondLst>
                                            <p:cond delay="0"/>
                                          </p:stCondLst>
                                        </p:cTn>
                                        <p:tgtEl>
                                          <p:spTgt spid="7">
                                            <p:graphicEl>
                                              <a:dgm id="{1C431C81-B74F-4018-AC2A-63F5EAACBD6A}"/>
                                            </p:graphicEl>
                                          </p:spTgt>
                                        </p:tgtEl>
                                        <p:attrNameLst>
                                          <p:attrName>style.visibility</p:attrName>
                                        </p:attrNameLst>
                                      </p:cBhvr>
                                      <p:to>
                                        <p:strVal val="visible"/>
                                      </p:to>
                                    </p:set>
                                    <p:anim calcmode="lin" valueType="num">
                                      <p:cBhvr additive="base">
                                        <p:cTn id="26" dur="500" fill="hold"/>
                                        <p:tgtEl>
                                          <p:spTgt spid="7">
                                            <p:graphicEl>
                                              <a:dgm id="{1C431C81-B74F-4018-AC2A-63F5EAACBD6A}"/>
                                            </p:graphic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graphicEl>
                                              <a:dgm id="{1C431C81-B74F-4018-AC2A-63F5EAACBD6A}"/>
                                            </p:graphicEl>
                                          </p:spTgt>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grpId="0" nodeType="clickEffect">
                                  <p:stCondLst>
                                    <p:cond delay="0"/>
                                  </p:stCondLst>
                                  <p:childTnLst>
                                    <p:set>
                                      <p:cBhvr>
                                        <p:cTn id="31" dur="1" fill="hold">
                                          <p:stCondLst>
                                            <p:cond delay="0"/>
                                          </p:stCondLst>
                                        </p:cTn>
                                        <p:tgtEl>
                                          <p:spTgt spid="7">
                                            <p:graphicEl>
                                              <a:dgm id="{12719201-224D-42A9-A7BA-0726D47C4067}"/>
                                            </p:graphicEl>
                                          </p:spTgt>
                                        </p:tgtEl>
                                        <p:attrNameLst>
                                          <p:attrName>style.visibility</p:attrName>
                                        </p:attrNameLst>
                                      </p:cBhvr>
                                      <p:to>
                                        <p:strVal val="visible"/>
                                      </p:to>
                                    </p:set>
                                    <p:anim calcmode="lin" valueType="num">
                                      <p:cBhvr additive="base">
                                        <p:cTn id="32" dur="500" fill="hold"/>
                                        <p:tgtEl>
                                          <p:spTgt spid="7">
                                            <p:graphicEl>
                                              <a:dgm id="{12719201-224D-42A9-A7BA-0726D47C4067}"/>
                                            </p:graphic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graphicEl>
                                              <a:dgm id="{12719201-224D-42A9-A7BA-0726D47C4067}"/>
                                            </p:graphicEl>
                                          </p:spTgt>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grpId="0" nodeType="clickEffect">
                                  <p:stCondLst>
                                    <p:cond delay="0"/>
                                  </p:stCondLst>
                                  <p:childTnLst>
                                    <p:set>
                                      <p:cBhvr>
                                        <p:cTn id="37" dur="1" fill="hold">
                                          <p:stCondLst>
                                            <p:cond delay="0"/>
                                          </p:stCondLst>
                                        </p:cTn>
                                        <p:tgtEl>
                                          <p:spTgt spid="7">
                                            <p:graphicEl>
                                              <a:dgm id="{8542770F-8526-4B4E-990F-78C849AB3E54}"/>
                                            </p:graphicEl>
                                          </p:spTgt>
                                        </p:tgtEl>
                                        <p:attrNameLst>
                                          <p:attrName>style.visibility</p:attrName>
                                        </p:attrNameLst>
                                      </p:cBhvr>
                                      <p:to>
                                        <p:strVal val="visible"/>
                                      </p:to>
                                    </p:set>
                                    <p:anim calcmode="lin" valueType="num">
                                      <p:cBhvr additive="base">
                                        <p:cTn id="38" dur="500" fill="hold"/>
                                        <p:tgtEl>
                                          <p:spTgt spid="7">
                                            <p:graphicEl>
                                              <a:dgm id="{8542770F-8526-4B4E-990F-78C849AB3E54}"/>
                                            </p:graphicEl>
                                          </p:spTgt>
                                        </p:tgtEl>
                                        <p:attrNameLst>
                                          <p:attrName>ppt_x</p:attrName>
                                        </p:attrNameLst>
                                      </p:cBhvr>
                                      <p:tavLst>
                                        <p:tav tm="0">
                                          <p:val>
                                            <p:strVal val="#ppt_x"/>
                                          </p:val>
                                        </p:tav>
                                        <p:tav tm="100000">
                                          <p:val>
                                            <p:strVal val="#ppt_x"/>
                                          </p:val>
                                        </p:tav>
                                      </p:tavLst>
                                    </p:anim>
                                    <p:anim calcmode="lin" valueType="num">
                                      <p:cBhvr additive="base">
                                        <p:cTn id="39" dur="500" fill="hold"/>
                                        <p:tgtEl>
                                          <p:spTgt spid="7">
                                            <p:graphicEl>
                                              <a:dgm id="{8542770F-8526-4B4E-990F-78C849AB3E54}"/>
                                            </p:graphicEl>
                                          </p:spTgt>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fill="hold" grpId="0" nodeType="clickEffect">
                                  <p:stCondLst>
                                    <p:cond delay="0"/>
                                  </p:stCondLst>
                                  <p:childTnLst>
                                    <p:set>
                                      <p:cBhvr>
                                        <p:cTn id="43" dur="1" fill="hold">
                                          <p:stCondLst>
                                            <p:cond delay="0"/>
                                          </p:stCondLst>
                                        </p:cTn>
                                        <p:tgtEl>
                                          <p:spTgt spid="7">
                                            <p:graphicEl>
                                              <a:dgm id="{313E6A2A-52AA-4301-AA67-C7B5716431F3}"/>
                                            </p:graphicEl>
                                          </p:spTgt>
                                        </p:tgtEl>
                                        <p:attrNameLst>
                                          <p:attrName>style.visibility</p:attrName>
                                        </p:attrNameLst>
                                      </p:cBhvr>
                                      <p:to>
                                        <p:strVal val="visible"/>
                                      </p:to>
                                    </p:set>
                                    <p:anim calcmode="lin" valueType="num">
                                      <p:cBhvr additive="base">
                                        <p:cTn id="44" dur="500" fill="hold"/>
                                        <p:tgtEl>
                                          <p:spTgt spid="7">
                                            <p:graphicEl>
                                              <a:dgm id="{313E6A2A-52AA-4301-AA67-C7B5716431F3}"/>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7">
                                            <p:graphicEl>
                                              <a:dgm id="{313E6A2A-52AA-4301-AA67-C7B5716431F3}"/>
                                            </p:graphicEl>
                                          </p:spTgt>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1" fill="hold" grpId="0" nodeType="clickEffect">
                                  <p:stCondLst>
                                    <p:cond delay="0"/>
                                  </p:stCondLst>
                                  <p:childTnLst>
                                    <p:set>
                                      <p:cBhvr>
                                        <p:cTn id="49" dur="1" fill="hold">
                                          <p:stCondLst>
                                            <p:cond delay="0"/>
                                          </p:stCondLst>
                                        </p:cTn>
                                        <p:tgtEl>
                                          <p:spTgt spid="7">
                                            <p:graphicEl>
                                              <a:dgm id="{FE189661-1F31-40B7-9C96-907B3915224D}"/>
                                            </p:graphicEl>
                                          </p:spTgt>
                                        </p:tgtEl>
                                        <p:attrNameLst>
                                          <p:attrName>style.visibility</p:attrName>
                                        </p:attrNameLst>
                                      </p:cBhvr>
                                      <p:to>
                                        <p:strVal val="visible"/>
                                      </p:to>
                                    </p:set>
                                    <p:anim calcmode="lin" valueType="num">
                                      <p:cBhvr additive="base">
                                        <p:cTn id="50" dur="500" fill="hold"/>
                                        <p:tgtEl>
                                          <p:spTgt spid="7">
                                            <p:graphicEl>
                                              <a:dgm id="{FE189661-1F31-40B7-9C96-907B3915224D}"/>
                                            </p:graphicEl>
                                          </p:spTgt>
                                        </p:tgtEl>
                                        <p:attrNameLst>
                                          <p:attrName>ppt_x</p:attrName>
                                        </p:attrNameLst>
                                      </p:cBhvr>
                                      <p:tavLst>
                                        <p:tav tm="0">
                                          <p:val>
                                            <p:strVal val="#ppt_x"/>
                                          </p:val>
                                        </p:tav>
                                        <p:tav tm="100000">
                                          <p:val>
                                            <p:strVal val="#ppt_x"/>
                                          </p:val>
                                        </p:tav>
                                      </p:tavLst>
                                    </p:anim>
                                    <p:anim calcmode="lin" valueType="num">
                                      <p:cBhvr additive="base">
                                        <p:cTn id="51" dur="500" fill="hold"/>
                                        <p:tgtEl>
                                          <p:spTgt spid="7">
                                            <p:graphicEl>
                                              <a:dgm id="{FE189661-1F31-40B7-9C96-907B3915224D}"/>
                                            </p:graphicEl>
                                          </p:spTgt>
                                        </p:tgtEl>
                                        <p:attrNameLst>
                                          <p:attrName>ppt_y</p:attrName>
                                        </p:attrNameLst>
                                      </p:cBhvr>
                                      <p:tavLst>
                                        <p:tav tm="0">
                                          <p:val>
                                            <p:strVal val="0-#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1" fill="hold" grpId="0" nodeType="clickEffect">
                                  <p:stCondLst>
                                    <p:cond delay="0"/>
                                  </p:stCondLst>
                                  <p:childTnLst>
                                    <p:set>
                                      <p:cBhvr>
                                        <p:cTn id="55" dur="1" fill="hold">
                                          <p:stCondLst>
                                            <p:cond delay="0"/>
                                          </p:stCondLst>
                                        </p:cTn>
                                        <p:tgtEl>
                                          <p:spTgt spid="7">
                                            <p:graphicEl>
                                              <a:dgm id="{C55BFC75-C44B-42D5-887F-4777E8636FA5}"/>
                                            </p:graphicEl>
                                          </p:spTgt>
                                        </p:tgtEl>
                                        <p:attrNameLst>
                                          <p:attrName>style.visibility</p:attrName>
                                        </p:attrNameLst>
                                      </p:cBhvr>
                                      <p:to>
                                        <p:strVal val="visible"/>
                                      </p:to>
                                    </p:set>
                                    <p:anim calcmode="lin" valueType="num">
                                      <p:cBhvr additive="base">
                                        <p:cTn id="56" dur="500" fill="hold"/>
                                        <p:tgtEl>
                                          <p:spTgt spid="7">
                                            <p:graphicEl>
                                              <a:dgm id="{C55BFC75-C44B-42D5-887F-4777E8636FA5}"/>
                                            </p:graphicEl>
                                          </p:spTgt>
                                        </p:tgtEl>
                                        <p:attrNameLst>
                                          <p:attrName>ppt_x</p:attrName>
                                        </p:attrNameLst>
                                      </p:cBhvr>
                                      <p:tavLst>
                                        <p:tav tm="0">
                                          <p:val>
                                            <p:strVal val="#ppt_x"/>
                                          </p:val>
                                        </p:tav>
                                        <p:tav tm="100000">
                                          <p:val>
                                            <p:strVal val="#ppt_x"/>
                                          </p:val>
                                        </p:tav>
                                      </p:tavLst>
                                    </p:anim>
                                    <p:anim calcmode="lin" valueType="num">
                                      <p:cBhvr additive="base">
                                        <p:cTn id="57" dur="500" fill="hold"/>
                                        <p:tgtEl>
                                          <p:spTgt spid="7">
                                            <p:graphicEl>
                                              <a:dgm id="{C55BFC75-C44B-42D5-887F-4777E8636FA5}"/>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4" name="Rounded Rectangle 53"/>
          <p:cNvSpPr/>
          <p:nvPr/>
        </p:nvSpPr>
        <p:spPr>
          <a:xfrm>
            <a:off x="1121465" y="354728"/>
            <a:ext cx="9949069" cy="775252"/>
          </a:xfrm>
          <a:prstGeom prst="roundRect">
            <a:avLst/>
          </a:prstGeom>
          <a:solidFill>
            <a:srgbClr val="C5113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56" name="TextBox 55"/>
          <p:cNvSpPr txBox="1"/>
          <p:nvPr/>
        </p:nvSpPr>
        <p:spPr>
          <a:xfrm>
            <a:off x="3195637" y="424672"/>
            <a:ext cx="5800723" cy="1754326"/>
          </a:xfrm>
          <a:prstGeom prst="rect">
            <a:avLst/>
          </a:prstGeom>
          <a:noFill/>
        </p:spPr>
        <p:txBody>
          <a:bodyPr wrap="square" rtlCol="0">
            <a:spAutoFit/>
          </a:bodyPr>
          <a:lstStyle/>
          <a:p>
            <a:pPr algn="ctr"/>
            <a:r>
              <a:rPr lang="ar-SA" sz="3600" b="1" dirty="0" smtClean="0">
                <a:solidFill>
                  <a:schemeClr val="bg1"/>
                </a:solidFill>
                <a:effectLst>
                  <a:outerShdw blurRad="31750" dist="25400" dir="5400000" algn="tl" rotWithShape="0">
                    <a:srgbClr val="000000">
                      <a:alpha val="25000"/>
                    </a:srgbClr>
                  </a:outerShdw>
                </a:effectLst>
                <a:latin typeface="Simplified Arabic" pitchFamily="18" charset="-78"/>
                <a:cs typeface="Simplified Arabic" pitchFamily="18" charset="-78"/>
              </a:rPr>
              <a:t>تقيم الدورة بشكل عام</a:t>
            </a:r>
            <a:endParaRPr lang="en-GB" sz="3600" b="1" dirty="0">
              <a:solidFill>
                <a:schemeClr val="bg1"/>
              </a:solidFill>
              <a:effectLst>
                <a:outerShdw blurRad="31750" dist="25400" dir="5400000" algn="tl" rotWithShape="0">
                  <a:srgbClr val="000000">
                    <a:alpha val="25000"/>
                  </a:srgbClr>
                </a:outerShdw>
              </a:effectLst>
              <a:latin typeface="Simplified Arabic" pitchFamily="18" charset="-78"/>
              <a:cs typeface="Simplified Arabic" pitchFamily="18" charset="-78"/>
            </a:endParaRPr>
          </a:p>
          <a:p>
            <a:pPr algn="ctr"/>
            <a:endParaRPr lang="ar-SA" sz="3600" b="1" dirty="0">
              <a:solidFill>
                <a:srgbClr val="00B050"/>
              </a:solidFill>
              <a:effectLst>
                <a:outerShdw blurRad="31750" dist="25400" dir="5400000" algn="tl" rotWithShape="0">
                  <a:srgbClr val="000000">
                    <a:alpha val="25000"/>
                  </a:srgbClr>
                </a:outerShdw>
              </a:effectLst>
              <a:latin typeface="Simplified Arabic" pitchFamily="18" charset="-78"/>
              <a:cs typeface="Simplified Arabic" pitchFamily="18" charset="-78"/>
            </a:endParaRPr>
          </a:p>
          <a:p>
            <a:pPr algn="ctr"/>
            <a:endParaRPr lang="en-GB" sz="3600" b="1" dirty="0">
              <a:solidFill>
                <a:schemeClr val="bg1"/>
              </a:solidFill>
              <a:effectLst>
                <a:outerShdw blurRad="31750" dist="25400" dir="5400000" algn="tl" rotWithShape="0">
                  <a:srgbClr val="000000">
                    <a:alpha val="25000"/>
                  </a:srgbClr>
                </a:outerShdw>
              </a:effectLst>
              <a:latin typeface="Simplified Arabic" pitchFamily="18" charset="-78"/>
              <a:cs typeface="Simplified Arabic" pitchFamily="18" charset="-78"/>
            </a:endParaRPr>
          </a:p>
        </p:txBody>
      </p:sp>
      <p:sp>
        <p:nvSpPr>
          <p:cNvPr id="7" name="Content Placeholder 1"/>
          <p:cNvSpPr txBox="1">
            <a:spLocks/>
          </p:cNvSpPr>
          <p:nvPr/>
        </p:nvSpPr>
        <p:spPr>
          <a:xfrm>
            <a:off x="457200" y="849749"/>
            <a:ext cx="8229600" cy="48105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dirty="0" smtClean="0">
              <a:latin typeface="Times New Roman" pitchFamily="18" charset="0"/>
              <a:cs typeface="Simplified Arabic" pitchFamily="18" charset="-78"/>
            </a:endParaRPr>
          </a:p>
          <a:p>
            <a:pPr marL="109728" indent="0">
              <a:buFont typeface="Arial" panose="020B0604020202020204" pitchFamily="34" charset="0"/>
              <a:buNone/>
            </a:pPr>
            <a:endParaRPr lang="en-US" sz="1600" dirty="0" smtClean="0">
              <a:latin typeface="Simplified Arabic" pitchFamily="18" charset="-78"/>
              <a:cs typeface="Simplified Arabic" pitchFamily="18" charset="-78"/>
            </a:endParaRPr>
          </a:p>
          <a:p>
            <a:endParaRPr lang="en-US" dirty="0"/>
          </a:p>
        </p:txBody>
      </p:sp>
      <p:pic>
        <p:nvPicPr>
          <p:cNvPr id="2" name="Picture 1"/>
          <p:cNvPicPr>
            <a:picLocks noChangeAspect="1"/>
          </p:cNvPicPr>
          <p:nvPr/>
        </p:nvPicPr>
        <p:blipFill>
          <a:blip r:embed="rId2"/>
          <a:stretch>
            <a:fillRect/>
          </a:stretch>
        </p:blipFill>
        <p:spPr>
          <a:xfrm>
            <a:off x="3382312" y="1555057"/>
            <a:ext cx="4857750" cy="3600450"/>
          </a:xfrm>
          <a:prstGeom prst="rect">
            <a:avLst/>
          </a:prstGeom>
        </p:spPr>
      </p:pic>
      <p:sp>
        <p:nvSpPr>
          <p:cNvPr id="3" name="Rectangle 2"/>
          <p:cNvSpPr/>
          <p:nvPr/>
        </p:nvSpPr>
        <p:spPr>
          <a:xfrm>
            <a:off x="1479991" y="5374070"/>
            <a:ext cx="9232014" cy="1077218"/>
          </a:xfrm>
          <a:prstGeom prst="rect">
            <a:avLst/>
          </a:prstGeom>
        </p:spPr>
        <p:txBody>
          <a:bodyPr wrap="none">
            <a:spAutoFit/>
          </a:bodyPr>
          <a:lstStyle/>
          <a:p>
            <a:r>
              <a:rPr lang="ar-SA" sz="3200" b="1" dirty="0" smtClean="0">
                <a:solidFill>
                  <a:srgbClr val="C00000"/>
                </a:solidFill>
                <a:latin typeface="Segoe UI Historic" panose="020B0502040204020203" pitchFamily="34" charset="0"/>
              </a:rPr>
              <a:t>هل أنت راضي عن الدورة التعريفية </a:t>
            </a:r>
            <a:r>
              <a:rPr lang="ar-SA" sz="3200" b="1" dirty="0">
                <a:solidFill>
                  <a:srgbClr val="C00000"/>
                </a:solidFill>
                <a:latin typeface="Segoe UI Historic" panose="020B0502040204020203" pitchFamily="34" charset="0"/>
              </a:rPr>
              <a:t>قانون مكافحة الفساد الفلسطيني</a:t>
            </a:r>
          </a:p>
          <a:p>
            <a:pPr algn="ctr"/>
            <a:endParaRPr lang="en-GB" sz="3200" b="1" dirty="0">
              <a:solidFill>
                <a:srgbClr val="C00000"/>
              </a:solidFill>
            </a:endParaRPr>
          </a:p>
        </p:txBody>
      </p:sp>
    </p:spTree>
    <p:extLst>
      <p:ext uri="{BB962C8B-B14F-4D97-AF65-F5344CB8AC3E}">
        <p14:creationId xmlns:p14="http://schemas.microsoft.com/office/powerpoint/2010/main" val="30093993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extBox 2"/>
          <p:cNvSpPr txBox="1"/>
          <p:nvPr/>
        </p:nvSpPr>
        <p:spPr>
          <a:xfrm>
            <a:off x="2088871" y="3031912"/>
            <a:ext cx="7376160" cy="646331"/>
          </a:xfrm>
          <a:prstGeom prst="rect">
            <a:avLst/>
          </a:prstGeom>
          <a:noFill/>
        </p:spPr>
        <p:txBody>
          <a:bodyPr wrap="square" rtlCol="0">
            <a:spAutoFit/>
          </a:bodyPr>
          <a:lstStyle/>
          <a:p>
            <a:pPr algn="ctr"/>
            <a:r>
              <a:rPr lang="ar-SA" sz="3600" b="1" dirty="0" smtClean="0">
                <a:solidFill>
                  <a:srgbClr val="8F1924"/>
                </a:solidFill>
                <a:latin typeface="Arial Nova Light" panose="020B0304020202020204" pitchFamily="34" charset="0"/>
              </a:rPr>
              <a:t>شكراً لحسن استماعكم</a:t>
            </a:r>
            <a:endParaRPr lang="en-GB" sz="3600" b="1" dirty="0">
              <a:solidFill>
                <a:srgbClr val="8F1924"/>
              </a:solidFill>
              <a:latin typeface="Arial Nova Light" panose="020B0304020202020204" pitchFamily="34" charset="0"/>
            </a:endParaRPr>
          </a:p>
        </p:txBody>
      </p:sp>
      <p:pic>
        <p:nvPicPr>
          <p:cNvPr id="4" name="Picture 3"/>
          <p:cNvPicPr>
            <a:picLocks noChangeAspect="1"/>
          </p:cNvPicPr>
          <p:nvPr/>
        </p:nvPicPr>
        <p:blipFill>
          <a:blip r:embed="rId2"/>
          <a:stretch>
            <a:fillRect/>
          </a:stretch>
        </p:blipFill>
        <p:spPr>
          <a:xfrm>
            <a:off x="1485849" y="748046"/>
            <a:ext cx="1995007" cy="1937181"/>
          </a:xfrm>
          <a:prstGeom prst="rect">
            <a:avLst/>
          </a:prstGeom>
        </p:spPr>
      </p:pic>
    </p:spTree>
    <p:extLst>
      <p:ext uri="{BB962C8B-B14F-4D97-AF65-F5344CB8AC3E}">
        <p14:creationId xmlns:p14="http://schemas.microsoft.com/office/powerpoint/2010/main" val="119008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61044" y="1395906"/>
            <a:ext cx="3294277" cy="44899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Rectangle 1"/>
          <p:cNvSpPr>
            <a:spLocks noChangeArrowheads="1"/>
          </p:cNvSpPr>
          <p:nvPr/>
        </p:nvSpPr>
        <p:spPr bwMode="auto">
          <a:xfrm>
            <a:off x="-160421" y="39888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 name="TextBox 8"/>
          <p:cNvSpPr txBox="1"/>
          <p:nvPr/>
        </p:nvSpPr>
        <p:spPr>
          <a:xfrm>
            <a:off x="4488873" y="1080976"/>
            <a:ext cx="6421240" cy="6654129"/>
          </a:xfrm>
          <a:prstGeom prst="rect">
            <a:avLst/>
          </a:prstGeom>
          <a:noFill/>
        </p:spPr>
        <p:txBody>
          <a:bodyPr wrap="square" rtlCol="0">
            <a:spAutoFit/>
          </a:bodyPr>
          <a:lstStyle/>
          <a:p>
            <a:pPr algn="ctr" rtl="1">
              <a:lnSpc>
                <a:spcPct val="170000"/>
              </a:lnSpc>
              <a:buClr>
                <a:srgbClr val="F07F09"/>
              </a:buClr>
            </a:pPr>
            <a:r>
              <a:rPr lang="ar-SA" sz="3200" b="1" dirty="0">
                <a:solidFill>
                  <a:srgbClr val="8F1924"/>
                </a:solidFill>
              </a:rPr>
              <a:t>(قانون مكافحة </a:t>
            </a:r>
            <a:r>
              <a:rPr lang="ar-SA" sz="3200" b="1" dirty="0" smtClean="0">
                <a:solidFill>
                  <a:srgbClr val="8F1924"/>
                </a:solidFill>
              </a:rPr>
              <a:t>الفساد)</a:t>
            </a:r>
            <a:endParaRPr lang="ar-SA" sz="3200" b="1" dirty="0">
              <a:solidFill>
                <a:srgbClr val="8F1924"/>
              </a:solidFill>
            </a:endParaRPr>
          </a:p>
          <a:p>
            <a:pPr marL="342900" indent="-342900" algn="just" rtl="1">
              <a:lnSpc>
                <a:spcPct val="150000"/>
              </a:lnSpc>
              <a:buClr>
                <a:srgbClr val="F07F09"/>
              </a:buClr>
              <a:buFont typeface="Wingdings" panose="05000000000000000000" pitchFamily="2" charset="2"/>
              <a:buChar char="Ø"/>
            </a:pPr>
            <a:r>
              <a:rPr lang="ar-SA" sz="2400" dirty="0">
                <a:solidFill>
                  <a:prstClr val="black"/>
                </a:solidFill>
                <a:latin typeface="Simplified Arabic" panose="02020603050405020304" pitchFamily="18" charset="-78"/>
                <a:cs typeface="Simplified Arabic" panose="02020603050405020304" pitchFamily="18" charset="-78"/>
              </a:rPr>
              <a:t>أصبح القانون يسمى قانون مكافحة الفساد </a:t>
            </a:r>
            <a:r>
              <a:rPr lang="ar-SA" sz="2400" dirty="0" smtClean="0">
                <a:solidFill>
                  <a:prstClr val="black"/>
                </a:solidFill>
                <a:latin typeface="Simplified Arabic" panose="02020603050405020304" pitchFamily="18" charset="-78"/>
                <a:cs typeface="Simplified Arabic" panose="02020603050405020304" pitchFamily="18" charset="-78"/>
              </a:rPr>
              <a:t>رقم </a:t>
            </a:r>
            <a:r>
              <a:rPr lang="ar-SA" sz="2400" dirty="0">
                <a:solidFill>
                  <a:prstClr val="black"/>
                </a:solidFill>
                <a:latin typeface="Simplified Arabic" panose="02020603050405020304" pitchFamily="18" charset="-78"/>
                <a:cs typeface="Simplified Arabic" panose="02020603050405020304" pitchFamily="18" charset="-78"/>
              </a:rPr>
              <a:t>(1) لسنة 2005 </a:t>
            </a:r>
            <a:r>
              <a:rPr lang="ar-SA" sz="2400" dirty="0" smtClean="0">
                <a:solidFill>
                  <a:prstClr val="black"/>
                </a:solidFill>
                <a:latin typeface="Simplified Arabic" panose="02020603050405020304" pitchFamily="18" charset="-78"/>
                <a:cs typeface="Simplified Arabic" panose="02020603050405020304" pitchFamily="18" charset="-78"/>
              </a:rPr>
              <a:t>وتعديلاته</a:t>
            </a:r>
            <a:r>
              <a:rPr lang="en-US" sz="2400" dirty="0" smtClean="0">
                <a:solidFill>
                  <a:prstClr val="black"/>
                </a:solidFill>
                <a:latin typeface="Simplified Arabic" panose="02020603050405020304" pitchFamily="18" charset="-78"/>
                <a:cs typeface="Simplified Arabic" panose="02020603050405020304" pitchFamily="18" charset="-78"/>
              </a:rPr>
              <a:t>.</a:t>
            </a:r>
            <a:endParaRPr lang="en-GB" sz="2400" dirty="0">
              <a:solidFill>
                <a:prstClr val="black"/>
              </a:solidFill>
              <a:latin typeface="Simplified Arabic" panose="02020603050405020304" pitchFamily="18" charset="-78"/>
              <a:cs typeface="Simplified Arabic" panose="02020603050405020304" pitchFamily="18" charset="-78"/>
            </a:endParaRPr>
          </a:p>
          <a:p>
            <a:pPr marL="342900" indent="-342900" algn="just" rtl="1">
              <a:lnSpc>
                <a:spcPct val="150000"/>
              </a:lnSpc>
              <a:buClr>
                <a:srgbClr val="F07F09"/>
              </a:buClr>
              <a:buFont typeface="Wingdings" panose="05000000000000000000" pitchFamily="2" charset="2"/>
              <a:buChar char="Ø"/>
            </a:pPr>
            <a:r>
              <a:rPr lang="ar-SA" sz="2400" dirty="0" smtClean="0">
                <a:solidFill>
                  <a:prstClr val="black"/>
                </a:solidFill>
                <a:latin typeface="Simplified Arabic" panose="02020603050405020304" pitchFamily="18" charset="-78"/>
                <a:cs typeface="Simplified Arabic" panose="02020603050405020304" pitchFamily="18" charset="-78"/>
              </a:rPr>
              <a:t>نص </a:t>
            </a:r>
            <a:r>
              <a:rPr lang="ar-SA" sz="2400" dirty="0">
                <a:solidFill>
                  <a:prstClr val="black"/>
                </a:solidFill>
                <a:latin typeface="Simplified Arabic" panose="02020603050405020304" pitchFamily="18" charset="-78"/>
                <a:cs typeface="Simplified Arabic" panose="02020603050405020304" pitchFamily="18" charset="-78"/>
              </a:rPr>
              <a:t>على انشاء هيئة لمكافحة الفساد</a:t>
            </a:r>
            <a:r>
              <a:rPr lang="en-US" sz="2400" dirty="0">
                <a:solidFill>
                  <a:prstClr val="black"/>
                </a:solidFill>
                <a:latin typeface="Simplified Arabic" panose="02020603050405020304" pitchFamily="18" charset="-78"/>
                <a:cs typeface="Simplified Arabic" panose="02020603050405020304" pitchFamily="18" charset="-78"/>
              </a:rPr>
              <a:t>.</a:t>
            </a:r>
            <a:endParaRPr lang="en-GB" sz="2400" dirty="0">
              <a:solidFill>
                <a:prstClr val="black"/>
              </a:solidFill>
              <a:latin typeface="Simplified Arabic" panose="02020603050405020304" pitchFamily="18" charset="-78"/>
              <a:cs typeface="Simplified Arabic" panose="02020603050405020304" pitchFamily="18" charset="-78"/>
            </a:endParaRPr>
          </a:p>
          <a:p>
            <a:pPr marL="342900" indent="-342900" algn="just" rtl="1">
              <a:lnSpc>
                <a:spcPct val="150000"/>
              </a:lnSpc>
              <a:buClr>
                <a:srgbClr val="F07F09"/>
              </a:buClr>
              <a:buFont typeface="Wingdings" panose="05000000000000000000" pitchFamily="2" charset="2"/>
              <a:buChar char="Ø"/>
            </a:pPr>
            <a:r>
              <a:rPr lang="ar-SA" sz="2400" dirty="0" smtClean="0">
                <a:solidFill>
                  <a:prstClr val="black"/>
                </a:solidFill>
                <a:latin typeface="Simplified Arabic" panose="02020603050405020304" pitchFamily="18" charset="-78"/>
                <a:cs typeface="Simplified Arabic" panose="02020603050405020304" pitchFamily="18" charset="-78"/>
              </a:rPr>
              <a:t>وسع صور واشكال الفساد التي تعد </a:t>
            </a:r>
            <a:r>
              <a:rPr lang="ar-SA" sz="2400" dirty="0">
                <a:solidFill>
                  <a:prstClr val="black"/>
                </a:solidFill>
                <a:latin typeface="Simplified Arabic" panose="02020603050405020304" pitchFamily="18" charset="-78"/>
                <a:cs typeface="Simplified Arabic" panose="02020603050405020304" pitchFamily="18" charset="-78"/>
              </a:rPr>
              <a:t>جرائم فساد انسجاما والاتفاقيات الدولية التي انضمت اليها دولة فلسطين.</a:t>
            </a:r>
            <a:endParaRPr lang="en-GB" sz="2400" dirty="0">
              <a:solidFill>
                <a:prstClr val="black"/>
              </a:solidFill>
              <a:latin typeface="Simplified Arabic" panose="02020603050405020304" pitchFamily="18" charset="-78"/>
              <a:cs typeface="Simplified Arabic" panose="02020603050405020304" pitchFamily="18" charset="-78"/>
            </a:endParaRPr>
          </a:p>
          <a:p>
            <a:pPr marL="342900" indent="-342900" algn="just" rtl="1">
              <a:lnSpc>
                <a:spcPct val="150000"/>
              </a:lnSpc>
              <a:buClr>
                <a:srgbClr val="F07F09"/>
              </a:buClr>
              <a:buFont typeface="Wingdings" panose="05000000000000000000" pitchFamily="2" charset="2"/>
              <a:buChar char="Ø"/>
            </a:pPr>
            <a:r>
              <a:rPr lang="ar-SA" sz="2400" dirty="0" smtClean="0">
                <a:solidFill>
                  <a:prstClr val="black"/>
                </a:solidFill>
                <a:latin typeface="Simplified Arabic" panose="02020603050405020304" pitchFamily="18" charset="-78"/>
                <a:cs typeface="Simplified Arabic" panose="02020603050405020304" pitchFamily="18" charset="-78"/>
              </a:rPr>
              <a:t>وسع </a:t>
            </a:r>
            <a:r>
              <a:rPr lang="ar-SA" sz="2400" dirty="0">
                <a:solidFill>
                  <a:prstClr val="black"/>
                </a:solidFill>
                <a:latin typeface="Simplified Arabic" panose="02020603050405020304" pitchFamily="18" charset="-78"/>
                <a:cs typeface="Simplified Arabic" panose="02020603050405020304" pitchFamily="18" charset="-78"/>
              </a:rPr>
              <a:t>من اختصاصات الهيئة و صلاحيتها في مجال التوعوية والمسائلة "انفاذ </a:t>
            </a:r>
            <a:r>
              <a:rPr lang="ar-SA" sz="2400" dirty="0" smtClean="0">
                <a:solidFill>
                  <a:prstClr val="black"/>
                </a:solidFill>
                <a:latin typeface="Simplified Arabic" panose="02020603050405020304" pitchFamily="18" charset="-78"/>
                <a:cs typeface="Simplified Arabic" panose="02020603050405020304" pitchFamily="18" charset="-78"/>
              </a:rPr>
              <a:t>القانون.</a:t>
            </a:r>
            <a:endParaRPr lang="en-GB" sz="2400" dirty="0">
              <a:solidFill>
                <a:prstClr val="black"/>
              </a:solidFill>
              <a:latin typeface="Simplified Arabic" panose="02020603050405020304" pitchFamily="18" charset="-78"/>
              <a:cs typeface="Simplified Arabic" panose="02020603050405020304" pitchFamily="18" charset="-78"/>
            </a:endParaRPr>
          </a:p>
          <a:p>
            <a:pPr marL="342900" indent="-342900" algn="just" rtl="1">
              <a:lnSpc>
                <a:spcPct val="150000"/>
              </a:lnSpc>
              <a:buClr>
                <a:srgbClr val="F07F09"/>
              </a:buClr>
              <a:buFont typeface="Wingdings" panose="05000000000000000000" pitchFamily="2" charset="2"/>
              <a:buChar char="Ø"/>
            </a:pPr>
            <a:r>
              <a:rPr lang="ar-SA" sz="2400" dirty="0" smtClean="0">
                <a:solidFill>
                  <a:prstClr val="black"/>
                </a:solidFill>
                <a:latin typeface="Simplified Arabic" panose="02020603050405020304" pitchFamily="18" charset="-78"/>
                <a:cs typeface="Simplified Arabic" panose="02020603050405020304" pitchFamily="18" charset="-78"/>
              </a:rPr>
              <a:t>انشاء </a:t>
            </a:r>
            <a:r>
              <a:rPr lang="ar-SA" sz="2400" dirty="0">
                <a:solidFill>
                  <a:prstClr val="black"/>
                </a:solidFill>
                <a:latin typeface="Simplified Arabic" panose="02020603050405020304" pitchFamily="18" charset="-78"/>
                <a:cs typeface="Simplified Arabic" panose="02020603050405020304" pitchFamily="18" charset="-78"/>
              </a:rPr>
              <a:t>محكمة </a:t>
            </a:r>
            <a:r>
              <a:rPr lang="ar-SA" sz="2400" dirty="0" smtClean="0">
                <a:solidFill>
                  <a:prstClr val="black"/>
                </a:solidFill>
                <a:latin typeface="Simplified Arabic" panose="02020603050405020304" pitchFamily="18" charset="-78"/>
                <a:cs typeface="Simplified Arabic" panose="02020603050405020304" pitchFamily="18" charset="-78"/>
              </a:rPr>
              <a:t>خاصة تختص </a:t>
            </a:r>
            <a:r>
              <a:rPr lang="ar-SA" sz="2400" dirty="0">
                <a:solidFill>
                  <a:prstClr val="black"/>
                </a:solidFill>
                <a:latin typeface="Simplified Arabic" panose="02020603050405020304" pitchFamily="18" charset="-78"/>
                <a:cs typeface="Simplified Arabic" panose="02020603050405020304" pitchFamily="18" charset="-78"/>
              </a:rPr>
              <a:t>بالنظر في </a:t>
            </a:r>
            <a:r>
              <a:rPr lang="ar-SA" sz="2400" dirty="0" smtClean="0">
                <a:solidFill>
                  <a:prstClr val="black"/>
                </a:solidFill>
                <a:latin typeface="Simplified Arabic" panose="02020603050405020304" pitchFamily="18" charset="-78"/>
                <a:cs typeface="Simplified Arabic" panose="02020603050405020304" pitchFamily="18" charset="-78"/>
              </a:rPr>
              <a:t>قضايا "جرائم " </a:t>
            </a:r>
            <a:r>
              <a:rPr lang="ar-SA" sz="2400" dirty="0">
                <a:solidFill>
                  <a:prstClr val="black"/>
                </a:solidFill>
                <a:latin typeface="Simplified Arabic" panose="02020603050405020304" pitchFamily="18" charset="-78"/>
                <a:cs typeface="Simplified Arabic" panose="02020603050405020304" pitchFamily="18" charset="-78"/>
              </a:rPr>
              <a:t>الفساد.</a:t>
            </a:r>
            <a:endParaRPr lang="en-GB" sz="2400" dirty="0">
              <a:solidFill>
                <a:prstClr val="black"/>
              </a:solidFill>
              <a:latin typeface="Simplified Arabic" panose="02020603050405020304" pitchFamily="18" charset="-78"/>
              <a:cs typeface="Simplified Arabic" panose="02020603050405020304" pitchFamily="18" charset="-78"/>
            </a:endParaRPr>
          </a:p>
          <a:p>
            <a:pPr algn="ctr" rtl="1">
              <a:lnSpc>
                <a:spcPct val="150000"/>
              </a:lnSpc>
            </a:pPr>
            <a:endParaRPr lang="ar-SA" sz="3200" b="1" dirty="0" smtClean="0">
              <a:solidFill>
                <a:srgbClr val="8F1924"/>
              </a:solidFill>
            </a:endParaRPr>
          </a:p>
        </p:txBody>
      </p:sp>
      <p:sp>
        <p:nvSpPr>
          <p:cNvPr id="10" name="Rounded Rectangle 9"/>
          <p:cNvSpPr/>
          <p:nvPr/>
        </p:nvSpPr>
        <p:spPr>
          <a:xfrm>
            <a:off x="961044" y="231239"/>
            <a:ext cx="9949069" cy="775252"/>
          </a:xfrm>
          <a:prstGeom prst="roundRect">
            <a:avLst/>
          </a:prstGeom>
          <a:solidFill>
            <a:srgbClr val="C5113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ar-SA" sz="2800" b="1" dirty="0" smtClean="0">
                <a:solidFill>
                  <a:schemeClr val="bg1"/>
                </a:solidFill>
              </a:rPr>
              <a:t>التعديلات </a:t>
            </a:r>
            <a:r>
              <a:rPr lang="ar-SA" sz="2800" b="1" dirty="0">
                <a:solidFill>
                  <a:schemeClr val="bg1"/>
                </a:solidFill>
              </a:rPr>
              <a:t>التي طرأت على قانون الكسب غير المشروع رقم (1) لسنة 2005 </a:t>
            </a:r>
            <a:endParaRPr lang="en-GB" sz="2800" b="1" dirty="0">
              <a:solidFill>
                <a:schemeClr val="bg1"/>
              </a:solidFill>
            </a:endParaRPr>
          </a:p>
        </p:txBody>
      </p:sp>
    </p:spTree>
    <p:extLst>
      <p:ext uri="{BB962C8B-B14F-4D97-AF65-F5344CB8AC3E}">
        <p14:creationId xmlns:p14="http://schemas.microsoft.com/office/powerpoint/2010/main" val="8468942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p:cTn id="19"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 calcmode="lin" valueType="num">
                                      <p:cBhvr>
                                        <p:cTn id="26"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9">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anim calcmode="lin" valueType="num">
                                      <p:cBhvr>
                                        <p:cTn id="33"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9">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9">
                                            <p:txEl>
                                              <p:pRg st="4" end="4"/>
                                            </p:txEl>
                                          </p:spTgt>
                                        </p:tgtEl>
                                        <p:attrNameLst>
                                          <p:attrName>style.visibility</p:attrName>
                                        </p:attrNameLst>
                                      </p:cBhvr>
                                      <p:to>
                                        <p:strVal val="visible"/>
                                      </p:to>
                                    </p:set>
                                    <p:anim calcmode="lin" valueType="num">
                                      <p:cBhvr>
                                        <p:cTn id="40"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9">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9">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9">
                                            <p:txEl>
                                              <p:pRg st="5" end="5"/>
                                            </p:txEl>
                                          </p:spTgt>
                                        </p:tgtEl>
                                        <p:attrNameLst>
                                          <p:attrName>style.visibility</p:attrName>
                                        </p:attrNameLst>
                                      </p:cBhvr>
                                      <p:to>
                                        <p:strVal val="visible"/>
                                      </p:to>
                                    </p:set>
                                    <p:anim calcmode="lin" valueType="num">
                                      <p:cBhvr>
                                        <p:cTn id="47" dur="500" fill="hold"/>
                                        <p:tgtEl>
                                          <p:spTgt spid="9">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9">
                                            <p:txEl>
                                              <p:pRg st="5" end="5"/>
                                            </p:txEl>
                                          </p:spTgt>
                                        </p:tgtEl>
                                        <p:attrNameLst>
                                          <p:attrName>ppt_h</p:attrName>
                                        </p:attrNameLst>
                                      </p:cBhvr>
                                      <p:tavLst>
                                        <p:tav tm="0">
                                          <p:val>
                                            <p:fltVal val="0"/>
                                          </p:val>
                                        </p:tav>
                                        <p:tav tm="100000">
                                          <p:val>
                                            <p:strVal val="#ppt_h"/>
                                          </p:val>
                                        </p:tav>
                                      </p:tavLst>
                                    </p:anim>
                                    <p:animEffect transition="in" filter="fade">
                                      <p:cBhvr>
                                        <p:cTn id="49"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9" name="Rounded Rectangle 8"/>
          <p:cNvSpPr/>
          <p:nvPr/>
        </p:nvSpPr>
        <p:spPr>
          <a:xfrm>
            <a:off x="988528" y="176729"/>
            <a:ext cx="9949069" cy="775252"/>
          </a:xfrm>
          <a:prstGeom prst="roundRect">
            <a:avLst/>
          </a:prstGeom>
          <a:solidFill>
            <a:srgbClr val="C5113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8" name="Title 7"/>
          <p:cNvSpPr>
            <a:spLocks noGrp="1"/>
          </p:cNvSpPr>
          <p:nvPr>
            <p:ph type="title"/>
          </p:nvPr>
        </p:nvSpPr>
        <p:spPr>
          <a:xfrm>
            <a:off x="705262" y="0"/>
            <a:ext cx="10515600" cy="1116726"/>
          </a:xfrm>
        </p:spPr>
        <p:txBody>
          <a:bodyPr>
            <a:normAutofit/>
          </a:bodyPr>
          <a:lstStyle/>
          <a:p>
            <a:pPr algn="ctr"/>
            <a:r>
              <a:rPr lang="ar-SA" sz="3600" b="1" dirty="0" smtClean="0">
                <a:solidFill>
                  <a:schemeClr val="bg1"/>
                </a:solidFill>
              </a:rPr>
              <a:t>مفهوم الفساد</a:t>
            </a:r>
          </a:p>
        </p:txBody>
      </p:sp>
      <p:sp>
        <p:nvSpPr>
          <p:cNvPr id="10" name="Rectangle 9"/>
          <p:cNvSpPr/>
          <p:nvPr/>
        </p:nvSpPr>
        <p:spPr>
          <a:xfrm>
            <a:off x="489686" y="1168378"/>
            <a:ext cx="10731176" cy="1007968"/>
          </a:xfrm>
          <a:prstGeom prst="rect">
            <a:avLst/>
          </a:prstGeom>
        </p:spPr>
        <p:txBody>
          <a:bodyPr wrap="square">
            <a:spAutoFit/>
          </a:bodyPr>
          <a:lstStyle/>
          <a:p>
            <a:pPr marL="457200" indent="-457200" algn="just" rtl="1">
              <a:lnSpc>
                <a:spcPct val="250000"/>
              </a:lnSpc>
              <a:buFont typeface="Wingdings" panose="05000000000000000000" pitchFamily="2" charset="2"/>
              <a:buChar char="v"/>
            </a:pPr>
            <a:r>
              <a:rPr lang="ar-SA" sz="2800" dirty="0" smtClean="0">
                <a:latin typeface="Simplified Arabic" panose="02020603050405020304" pitchFamily="18" charset="-78"/>
                <a:cs typeface="Simplified Arabic" panose="02020603050405020304" pitchFamily="18" charset="-78"/>
              </a:rPr>
              <a:t> </a:t>
            </a:r>
            <a:r>
              <a:rPr lang="ar-SA" sz="2800" b="1" dirty="0">
                <a:latin typeface="Simplified Arabic" panose="02020603050405020304" pitchFamily="18" charset="-78"/>
                <a:cs typeface="Simplified Arabic" panose="02020603050405020304" pitchFamily="18" charset="-78"/>
              </a:rPr>
              <a:t>لغويا: الفساد عكس الصلاح</a:t>
            </a:r>
            <a:r>
              <a:rPr lang="ar-SA" sz="2800" b="1" dirty="0" smtClean="0">
                <a:latin typeface="Simplified Arabic" panose="02020603050405020304" pitchFamily="18" charset="-78"/>
                <a:cs typeface="Simplified Arabic" panose="02020603050405020304" pitchFamily="18" charset="-78"/>
              </a:rPr>
              <a:t>.</a:t>
            </a:r>
          </a:p>
        </p:txBody>
      </p:sp>
      <p:sp>
        <p:nvSpPr>
          <p:cNvPr id="7" name="Hexagon 6"/>
          <p:cNvSpPr/>
          <p:nvPr/>
        </p:nvSpPr>
        <p:spPr>
          <a:xfrm>
            <a:off x="381372" y="1285571"/>
            <a:ext cx="7114301" cy="5085209"/>
          </a:xfrm>
          <a:prstGeom prst="hexagon">
            <a:avLst/>
          </a:prstGeom>
          <a:noFill/>
          <a:ln w="38100">
            <a:solidFill>
              <a:srgbClr val="64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5296" y="1991898"/>
            <a:ext cx="5140041" cy="3831385"/>
          </a:xfrm>
          <a:prstGeom prst="rect">
            <a:avLst/>
          </a:prstGeom>
        </p:spPr>
      </p:pic>
      <p:sp>
        <p:nvSpPr>
          <p:cNvPr id="3" name="Rectangle 2"/>
          <p:cNvSpPr/>
          <p:nvPr/>
        </p:nvSpPr>
        <p:spPr>
          <a:xfrm>
            <a:off x="5855274" y="2293539"/>
            <a:ext cx="6096000" cy="3323987"/>
          </a:xfrm>
          <a:prstGeom prst="rect">
            <a:avLst/>
          </a:prstGeom>
        </p:spPr>
        <p:txBody>
          <a:bodyPr>
            <a:spAutoFit/>
          </a:bodyPr>
          <a:lstStyle/>
          <a:p>
            <a:pPr marL="1828800" indent="-457200" algn="r" rtl="1">
              <a:lnSpc>
                <a:spcPct val="150000"/>
              </a:lnSpc>
              <a:buFont typeface="Wingdings" panose="05000000000000000000" pitchFamily="2" charset="2"/>
              <a:buChar char="Ø"/>
            </a:pPr>
            <a:r>
              <a:rPr lang="ar-SA" sz="2800" b="1" dirty="0">
                <a:solidFill>
                  <a:srgbClr val="640000"/>
                </a:solidFill>
                <a:latin typeface="Simplified Arabic" panose="02020603050405020304" pitchFamily="18" charset="-78"/>
                <a:cs typeface="Simplified Arabic" panose="02020603050405020304" pitchFamily="18" charset="-78"/>
              </a:rPr>
              <a:t>غياب الرقابة</a:t>
            </a:r>
          </a:p>
          <a:p>
            <a:pPr marL="1828800" indent="-457200" algn="r" rtl="1">
              <a:lnSpc>
                <a:spcPct val="150000"/>
              </a:lnSpc>
              <a:buFont typeface="Wingdings" panose="05000000000000000000" pitchFamily="2" charset="2"/>
              <a:buChar char="Ø"/>
            </a:pPr>
            <a:r>
              <a:rPr lang="ar-SA" sz="2800" b="1" dirty="0">
                <a:solidFill>
                  <a:srgbClr val="FF0000"/>
                </a:solidFill>
                <a:latin typeface="Simplified Arabic" panose="02020603050405020304" pitchFamily="18" charset="-78"/>
                <a:cs typeface="Simplified Arabic" panose="02020603050405020304" pitchFamily="18" charset="-78"/>
              </a:rPr>
              <a:t>الاحتلال</a:t>
            </a:r>
          </a:p>
          <a:p>
            <a:pPr marL="1828800" indent="-457200" algn="r" rtl="1">
              <a:lnSpc>
                <a:spcPct val="150000"/>
              </a:lnSpc>
              <a:buFont typeface="Wingdings" panose="05000000000000000000" pitchFamily="2" charset="2"/>
              <a:buChar char="Ø"/>
            </a:pPr>
            <a:r>
              <a:rPr lang="ar-SA" sz="2800" b="1" dirty="0">
                <a:solidFill>
                  <a:srgbClr val="640000"/>
                </a:solidFill>
                <a:latin typeface="Simplified Arabic" panose="02020603050405020304" pitchFamily="18" charset="-78"/>
                <a:cs typeface="Simplified Arabic" panose="02020603050405020304" pitchFamily="18" charset="-78"/>
              </a:rPr>
              <a:t>الرشوة </a:t>
            </a:r>
          </a:p>
          <a:p>
            <a:pPr marL="1828800" indent="-457200" algn="r" rtl="1">
              <a:lnSpc>
                <a:spcPct val="150000"/>
              </a:lnSpc>
              <a:buFont typeface="Wingdings" panose="05000000000000000000" pitchFamily="2" charset="2"/>
              <a:buChar char="Ø"/>
            </a:pPr>
            <a:r>
              <a:rPr lang="ar-SA" sz="2800" b="1" dirty="0">
                <a:solidFill>
                  <a:srgbClr val="FF0000"/>
                </a:solidFill>
                <a:latin typeface="Simplified Arabic" panose="02020603050405020304" pitchFamily="18" charset="-78"/>
                <a:cs typeface="Simplified Arabic" panose="02020603050405020304" pitchFamily="18" charset="-78"/>
              </a:rPr>
              <a:t>الواسطة </a:t>
            </a:r>
          </a:p>
          <a:p>
            <a:pPr marL="1828800" indent="-457200" algn="r" rtl="1">
              <a:lnSpc>
                <a:spcPct val="150000"/>
              </a:lnSpc>
              <a:buFont typeface="Wingdings" panose="05000000000000000000" pitchFamily="2" charset="2"/>
              <a:buChar char="Ø"/>
            </a:pPr>
            <a:r>
              <a:rPr lang="ar-SA" sz="2800" b="1" dirty="0">
                <a:solidFill>
                  <a:srgbClr val="640000"/>
                </a:solidFill>
                <a:latin typeface="Simplified Arabic" panose="02020603050405020304" pitchFamily="18" charset="-78"/>
                <a:cs typeface="Simplified Arabic" panose="02020603050405020304" pitchFamily="18" charset="-78"/>
              </a:rPr>
              <a:t>سوء الإدارة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7926" y="1991899"/>
            <a:ext cx="5254479" cy="3948578"/>
          </a:xfrm>
          <a:prstGeom prst="rect">
            <a:avLst/>
          </a:prstGeom>
        </p:spPr>
      </p:pic>
    </p:spTree>
    <p:extLst>
      <p:ext uri="{BB962C8B-B14F-4D97-AF65-F5344CB8AC3E}">
        <p14:creationId xmlns:p14="http://schemas.microsoft.com/office/powerpoint/2010/main" val="66711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4"/>
                                        </p:tgtEl>
                                        <p:attrNameLst>
                                          <p:attrName>ppt_x</p:attrName>
                                        </p:attrNameLst>
                                      </p:cBhvr>
                                      <p:tavLst>
                                        <p:tav tm="0">
                                          <p:val>
                                            <p:strVal val="ppt_x"/>
                                          </p:val>
                                        </p:tav>
                                        <p:tav tm="100000">
                                          <p:val>
                                            <p:strVal val="ppt_x"/>
                                          </p:val>
                                        </p:tav>
                                      </p:tavLst>
                                    </p:anim>
                                    <p:anim calcmode="lin" valueType="num">
                                      <p:cBhvr additive="base">
                                        <p:cTn id="21" dur="500"/>
                                        <p:tgtEl>
                                          <p:spTgt spid="4"/>
                                        </p:tgtEl>
                                        <p:attrNameLst>
                                          <p:attrName>ppt_y</p:attrName>
                                        </p:attrNameLst>
                                      </p:cBhvr>
                                      <p:tavLst>
                                        <p:tav tm="0">
                                          <p:val>
                                            <p:strVal val="ppt_y"/>
                                          </p:val>
                                        </p:tav>
                                        <p:tav tm="100000">
                                          <p:val>
                                            <p:strVal val="1+ppt_h/2"/>
                                          </p:val>
                                        </p:tav>
                                      </p:tavLst>
                                    </p:anim>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randombar(horizontal)">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9" name="Rounded Rectangle 8"/>
          <p:cNvSpPr/>
          <p:nvPr/>
        </p:nvSpPr>
        <p:spPr>
          <a:xfrm>
            <a:off x="988528" y="176729"/>
            <a:ext cx="9949069" cy="775252"/>
          </a:xfrm>
          <a:prstGeom prst="roundRect">
            <a:avLst/>
          </a:prstGeom>
          <a:solidFill>
            <a:srgbClr val="C5113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8" name="Title 7"/>
          <p:cNvSpPr>
            <a:spLocks noGrp="1"/>
          </p:cNvSpPr>
          <p:nvPr>
            <p:ph type="title"/>
          </p:nvPr>
        </p:nvSpPr>
        <p:spPr>
          <a:xfrm>
            <a:off x="705262" y="0"/>
            <a:ext cx="10515600" cy="1116726"/>
          </a:xfrm>
        </p:spPr>
        <p:txBody>
          <a:bodyPr>
            <a:normAutofit/>
          </a:bodyPr>
          <a:lstStyle/>
          <a:p>
            <a:pPr algn="ctr"/>
            <a:r>
              <a:rPr lang="ar-SA" sz="3600" b="1" dirty="0" smtClean="0">
                <a:solidFill>
                  <a:schemeClr val="bg1"/>
                </a:solidFill>
              </a:rPr>
              <a:t>مفهوم الفساد</a:t>
            </a:r>
          </a:p>
        </p:txBody>
      </p:sp>
      <p:sp>
        <p:nvSpPr>
          <p:cNvPr id="10" name="Rectangle 9"/>
          <p:cNvSpPr/>
          <p:nvPr/>
        </p:nvSpPr>
        <p:spPr>
          <a:xfrm>
            <a:off x="489686" y="2557375"/>
            <a:ext cx="10731176" cy="523220"/>
          </a:xfrm>
          <a:prstGeom prst="rect">
            <a:avLst/>
          </a:prstGeom>
        </p:spPr>
        <p:txBody>
          <a:bodyPr wrap="square">
            <a:spAutoFit/>
          </a:bodyPr>
          <a:lstStyle/>
          <a:p>
            <a:pPr algn="just" rtl="1"/>
            <a:r>
              <a:rPr lang="ar-SA" sz="2800" dirty="0" smtClean="0">
                <a:solidFill>
                  <a:srgbClr val="640000"/>
                </a:solidFill>
                <a:latin typeface="Simplified Arabic" panose="02020603050405020304" pitchFamily="18" charset="-78"/>
                <a:cs typeface="Simplified Arabic" panose="02020603050405020304" pitchFamily="18" charset="-78"/>
              </a:rPr>
              <a:t>سوء </a:t>
            </a:r>
            <a:r>
              <a:rPr lang="ar-SA" sz="2800" dirty="0">
                <a:solidFill>
                  <a:srgbClr val="640000"/>
                </a:solidFill>
                <a:latin typeface="Simplified Arabic" panose="02020603050405020304" pitchFamily="18" charset="-78"/>
                <a:cs typeface="Simplified Arabic" panose="02020603050405020304" pitchFamily="18" charset="-78"/>
              </a:rPr>
              <a:t>استغلال السلطة العامة من اجل الحصول على مكاسب شخصية</a:t>
            </a:r>
            <a:r>
              <a:rPr lang="ar-SA" sz="2800" dirty="0" smtClean="0">
                <a:solidFill>
                  <a:srgbClr val="640000"/>
                </a:solidFill>
                <a:latin typeface="Simplified Arabic" panose="02020603050405020304" pitchFamily="18" charset="-78"/>
                <a:cs typeface="Simplified Arabic" panose="02020603050405020304" pitchFamily="18" charset="-78"/>
              </a:rPr>
              <a:t>.</a:t>
            </a:r>
            <a:endParaRPr lang="ar-SA" sz="2800" dirty="0">
              <a:solidFill>
                <a:srgbClr val="640000"/>
              </a:solidFill>
              <a:latin typeface="Simplified Arabic" panose="02020603050405020304" pitchFamily="18" charset="-78"/>
              <a:cs typeface="Simplified Arabic" panose="02020603050405020304" pitchFamily="18" charset="-78"/>
            </a:endParaRPr>
          </a:p>
        </p:txBody>
      </p:sp>
      <p:grpSp>
        <p:nvGrpSpPr>
          <p:cNvPr id="11" name="Group 10"/>
          <p:cNvGrpSpPr/>
          <p:nvPr/>
        </p:nvGrpSpPr>
        <p:grpSpPr>
          <a:xfrm rot="10800000">
            <a:off x="5963062" y="1637478"/>
            <a:ext cx="5112932" cy="677427"/>
            <a:chOff x="3002895" y="2033662"/>
            <a:chExt cx="7206682" cy="756988"/>
          </a:xfrm>
        </p:grpSpPr>
        <p:sp>
          <p:nvSpPr>
            <p:cNvPr id="12" name="Rounded Rectangle 11"/>
            <p:cNvSpPr/>
            <p:nvPr/>
          </p:nvSpPr>
          <p:spPr>
            <a:xfrm>
              <a:off x="3002895" y="2033662"/>
              <a:ext cx="1041678" cy="756866"/>
            </a:xfrm>
            <a:prstGeom prst="roundRect">
              <a:avLst>
                <a:gd name="adj" fmla="val 47917"/>
              </a:avLst>
            </a:prstGeom>
            <a:solidFill>
              <a:srgbClr val="6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3286009" y="2037947"/>
              <a:ext cx="6923568" cy="752703"/>
            </a:xfrm>
            <a:custGeom>
              <a:avLst/>
              <a:gdLst>
                <a:gd name="connsiteX0" fmla="*/ 0 w 2953305"/>
                <a:gd name="connsiteY0" fmla="*/ 0 h 648070"/>
                <a:gd name="connsiteX1" fmla="*/ 2677558 w 2953305"/>
                <a:gd name="connsiteY1" fmla="*/ 0 h 648070"/>
                <a:gd name="connsiteX2" fmla="*/ 2953305 w 2953305"/>
                <a:gd name="connsiteY2" fmla="*/ 275747 h 648070"/>
                <a:gd name="connsiteX3" fmla="*/ 2953305 w 2953305"/>
                <a:gd name="connsiteY3" fmla="*/ 372323 h 648070"/>
                <a:gd name="connsiteX4" fmla="*/ 2677558 w 2953305"/>
                <a:gd name="connsiteY4" fmla="*/ 648070 h 648070"/>
                <a:gd name="connsiteX5" fmla="*/ 0 w 2953305"/>
                <a:gd name="connsiteY5" fmla="*/ 648070 h 648070"/>
                <a:gd name="connsiteX6" fmla="*/ 0 w 2953305"/>
                <a:gd name="connsiteY6" fmla="*/ 648070 h 648070"/>
                <a:gd name="connsiteX7" fmla="*/ 284084 w 2953305"/>
                <a:gd name="connsiteY7" fmla="*/ 324036 h 648070"/>
                <a:gd name="connsiteX8" fmla="*/ 0 w 2953305"/>
                <a:gd name="connsiteY8" fmla="*/ 1 h 648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3305" h="648070">
                  <a:moveTo>
                    <a:pt x="0" y="0"/>
                  </a:moveTo>
                  <a:lnTo>
                    <a:pt x="2677558" y="0"/>
                  </a:lnTo>
                  <a:cubicBezTo>
                    <a:pt x="2829849" y="0"/>
                    <a:pt x="2953305" y="123456"/>
                    <a:pt x="2953305" y="275747"/>
                  </a:cubicBezTo>
                  <a:lnTo>
                    <a:pt x="2953305" y="372323"/>
                  </a:lnTo>
                  <a:cubicBezTo>
                    <a:pt x="2953305" y="524614"/>
                    <a:pt x="2829849" y="648070"/>
                    <a:pt x="2677558" y="648070"/>
                  </a:cubicBezTo>
                  <a:lnTo>
                    <a:pt x="0" y="648070"/>
                  </a:lnTo>
                  <a:lnTo>
                    <a:pt x="0" y="648070"/>
                  </a:lnTo>
                  <a:lnTo>
                    <a:pt x="284084" y="324036"/>
                  </a:lnTo>
                  <a:lnTo>
                    <a:pt x="0" y="1"/>
                  </a:lnTo>
                  <a:close/>
                </a:path>
              </a:pathLst>
            </a:custGeom>
            <a:gradFill flip="none" rotWithShape="1">
              <a:gsLst>
                <a:gs pos="0">
                  <a:schemeClr val="bg1">
                    <a:lumMod val="95000"/>
                  </a:schemeClr>
                </a:gs>
                <a:gs pos="50000">
                  <a:schemeClr val="bg1">
                    <a:lumMod val="95000"/>
                  </a:schemeClr>
                </a:gs>
                <a:gs pos="100000">
                  <a:schemeClr val="bg1">
                    <a:lumMod val="95000"/>
                  </a:schemeClr>
                </a:gs>
              </a:gsLst>
              <a:lin ang="18900000" scaled="1"/>
              <a:tileRect/>
            </a:gradFill>
            <a:ln w="25400">
              <a:gradFill flip="none" rotWithShape="1">
                <a:gsLst>
                  <a:gs pos="0">
                    <a:schemeClr val="bg1"/>
                  </a:gs>
                  <a:gs pos="100000">
                    <a:schemeClr val="bg1">
                      <a:lumMod val="75000"/>
                    </a:schemeClr>
                  </a:gs>
                </a:gsLst>
                <a:lin ang="8100000" scaled="1"/>
                <a:tileRect/>
              </a:gradFill>
            </a:ln>
            <a:effectLst>
              <a:outerShdw blurRad="3302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rot="10800000">
              <a:off x="3230757" y="2245598"/>
              <a:ext cx="351242" cy="400110"/>
            </a:xfrm>
            <a:prstGeom prst="rect">
              <a:avLst/>
            </a:prstGeom>
            <a:noFill/>
          </p:spPr>
          <p:txBody>
            <a:bodyPr wrap="square" rtlCol="0">
              <a:spAutoFit/>
            </a:bodyPr>
            <a:lstStyle/>
            <a:p>
              <a:r>
                <a:rPr lang="ar-SA" sz="2000" b="1" dirty="0" smtClean="0">
                  <a:solidFill>
                    <a:schemeClr val="bg1"/>
                  </a:solidFill>
                </a:rPr>
                <a:t>1</a:t>
              </a:r>
              <a:endParaRPr lang="en-GB" sz="2000" b="1" dirty="0">
                <a:solidFill>
                  <a:schemeClr val="bg1"/>
                </a:solidFill>
              </a:endParaRPr>
            </a:p>
          </p:txBody>
        </p:sp>
        <p:sp>
          <p:nvSpPr>
            <p:cNvPr id="15" name="Rectangle 14"/>
            <p:cNvSpPr/>
            <p:nvPr/>
          </p:nvSpPr>
          <p:spPr>
            <a:xfrm rot="10800000">
              <a:off x="4155079" y="2121962"/>
              <a:ext cx="4710698" cy="584670"/>
            </a:xfrm>
            <a:prstGeom prst="rect">
              <a:avLst/>
            </a:prstGeom>
          </p:spPr>
          <p:txBody>
            <a:bodyPr wrap="square">
              <a:spAutoFit/>
            </a:bodyPr>
            <a:lstStyle/>
            <a:p>
              <a:pPr algn="r" rtl="1"/>
              <a:r>
                <a:rPr lang="ar-SA" sz="2800" b="1" dirty="0" smtClean="0">
                  <a:solidFill>
                    <a:srgbClr val="C00000"/>
                  </a:solidFill>
                  <a:latin typeface="Calibri" panose="020F0502020204030204" pitchFamily="34" charset="0"/>
                  <a:ea typeface="Calibri" panose="020F0502020204030204" pitchFamily="34" charset="0"/>
                  <a:cs typeface="Sakkal Majalla" panose="02000000000000000000" pitchFamily="2" charset="-78"/>
                </a:rPr>
                <a:t>تعريف </a:t>
              </a:r>
              <a:r>
                <a:rPr lang="ar-SA" sz="2800" b="1" dirty="0">
                  <a:solidFill>
                    <a:srgbClr val="C00000"/>
                  </a:solidFill>
                  <a:latin typeface="Calibri" panose="020F0502020204030204" pitchFamily="34" charset="0"/>
                  <a:ea typeface="Calibri" panose="020F0502020204030204" pitchFamily="34" charset="0"/>
                  <a:cs typeface="Sakkal Majalla" panose="02000000000000000000" pitchFamily="2" charset="-78"/>
                </a:rPr>
                <a:t>البنك الدولي</a:t>
              </a:r>
            </a:p>
          </p:txBody>
        </p:sp>
      </p:grpSp>
      <p:grpSp>
        <p:nvGrpSpPr>
          <p:cNvPr id="16" name="Group 15"/>
          <p:cNvGrpSpPr/>
          <p:nvPr/>
        </p:nvGrpSpPr>
        <p:grpSpPr>
          <a:xfrm>
            <a:off x="5871411" y="3751720"/>
            <a:ext cx="5264297" cy="673592"/>
            <a:chOff x="6219452" y="3022539"/>
            <a:chExt cx="4724234" cy="673592"/>
          </a:xfrm>
        </p:grpSpPr>
        <p:grpSp>
          <p:nvGrpSpPr>
            <p:cNvPr id="17" name="Group 16"/>
            <p:cNvGrpSpPr/>
            <p:nvPr/>
          </p:nvGrpSpPr>
          <p:grpSpPr>
            <a:xfrm rot="10800000">
              <a:off x="10337823" y="3056058"/>
              <a:ext cx="605863" cy="606558"/>
              <a:chOff x="3168480" y="2019198"/>
              <a:chExt cx="1041678" cy="826299"/>
            </a:xfrm>
          </p:grpSpPr>
          <p:sp>
            <p:nvSpPr>
              <p:cNvPr id="20" name="Rounded Rectangle 19"/>
              <p:cNvSpPr/>
              <p:nvPr/>
            </p:nvSpPr>
            <p:spPr>
              <a:xfrm>
                <a:off x="3168480" y="2019198"/>
                <a:ext cx="1041678" cy="826299"/>
              </a:xfrm>
              <a:prstGeom prst="roundRect">
                <a:avLst>
                  <a:gd name="adj" fmla="val 4791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rot="10800000">
                <a:off x="3488031" y="2303851"/>
                <a:ext cx="351244" cy="400110"/>
              </a:xfrm>
              <a:prstGeom prst="rect">
                <a:avLst/>
              </a:prstGeom>
              <a:noFill/>
            </p:spPr>
            <p:txBody>
              <a:bodyPr wrap="square" rtlCol="0">
                <a:spAutoFit/>
              </a:bodyPr>
              <a:lstStyle/>
              <a:p>
                <a:r>
                  <a:rPr lang="ar-SA" sz="2000" b="1" dirty="0" smtClean="0">
                    <a:solidFill>
                      <a:schemeClr val="bg1"/>
                    </a:solidFill>
                  </a:rPr>
                  <a:t>2</a:t>
                </a:r>
                <a:endParaRPr lang="en-GB" sz="2000" b="1" dirty="0">
                  <a:solidFill>
                    <a:schemeClr val="bg1"/>
                  </a:solidFill>
                </a:endParaRPr>
              </a:p>
            </p:txBody>
          </p:sp>
        </p:grpSp>
        <p:sp>
          <p:nvSpPr>
            <p:cNvPr id="18" name="Freeform 17"/>
            <p:cNvSpPr/>
            <p:nvPr/>
          </p:nvSpPr>
          <p:spPr>
            <a:xfrm rot="10800000">
              <a:off x="6219452" y="3022539"/>
              <a:ext cx="4550968" cy="673592"/>
            </a:xfrm>
            <a:custGeom>
              <a:avLst/>
              <a:gdLst>
                <a:gd name="connsiteX0" fmla="*/ 0 w 2953305"/>
                <a:gd name="connsiteY0" fmla="*/ 0 h 648070"/>
                <a:gd name="connsiteX1" fmla="*/ 2677558 w 2953305"/>
                <a:gd name="connsiteY1" fmla="*/ 0 h 648070"/>
                <a:gd name="connsiteX2" fmla="*/ 2953305 w 2953305"/>
                <a:gd name="connsiteY2" fmla="*/ 275747 h 648070"/>
                <a:gd name="connsiteX3" fmla="*/ 2953305 w 2953305"/>
                <a:gd name="connsiteY3" fmla="*/ 372323 h 648070"/>
                <a:gd name="connsiteX4" fmla="*/ 2677558 w 2953305"/>
                <a:gd name="connsiteY4" fmla="*/ 648070 h 648070"/>
                <a:gd name="connsiteX5" fmla="*/ 0 w 2953305"/>
                <a:gd name="connsiteY5" fmla="*/ 648070 h 648070"/>
                <a:gd name="connsiteX6" fmla="*/ 0 w 2953305"/>
                <a:gd name="connsiteY6" fmla="*/ 648070 h 648070"/>
                <a:gd name="connsiteX7" fmla="*/ 284084 w 2953305"/>
                <a:gd name="connsiteY7" fmla="*/ 324036 h 648070"/>
                <a:gd name="connsiteX8" fmla="*/ 0 w 2953305"/>
                <a:gd name="connsiteY8" fmla="*/ 1 h 648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3305" h="648070">
                  <a:moveTo>
                    <a:pt x="0" y="0"/>
                  </a:moveTo>
                  <a:lnTo>
                    <a:pt x="2677558" y="0"/>
                  </a:lnTo>
                  <a:cubicBezTo>
                    <a:pt x="2829849" y="0"/>
                    <a:pt x="2953305" y="123456"/>
                    <a:pt x="2953305" y="275747"/>
                  </a:cubicBezTo>
                  <a:lnTo>
                    <a:pt x="2953305" y="372323"/>
                  </a:lnTo>
                  <a:cubicBezTo>
                    <a:pt x="2953305" y="524614"/>
                    <a:pt x="2829849" y="648070"/>
                    <a:pt x="2677558" y="648070"/>
                  </a:cubicBezTo>
                  <a:lnTo>
                    <a:pt x="0" y="648070"/>
                  </a:lnTo>
                  <a:lnTo>
                    <a:pt x="0" y="648070"/>
                  </a:lnTo>
                  <a:lnTo>
                    <a:pt x="284084" y="324036"/>
                  </a:lnTo>
                  <a:lnTo>
                    <a:pt x="0" y="1"/>
                  </a:lnTo>
                  <a:close/>
                </a:path>
              </a:pathLst>
            </a:custGeom>
            <a:gradFill flip="none" rotWithShape="1">
              <a:gsLst>
                <a:gs pos="0">
                  <a:schemeClr val="bg1">
                    <a:lumMod val="95000"/>
                  </a:schemeClr>
                </a:gs>
                <a:gs pos="50000">
                  <a:schemeClr val="bg1">
                    <a:lumMod val="95000"/>
                  </a:schemeClr>
                </a:gs>
                <a:gs pos="100000">
                  <a:schemeClr val="bg1">
                    <a:lumMod val="95000"/>
                  </a:schemeClr>
                </a:gs>
              </a:gsLst>
              <a:lin ang="18900000" scaled="1"/>
              <a:tileRect/>
            </a:gradFill>
            <a:ln w="25400">
              <a:gradFill flip="none" rotWithShape="1">
                <a:gsLst>
                  <a:gs pos="0">
                    <a:schemeClr val="bg1"/>
                  </a:gs>
                  <a:gs pos="100000">
                    <a:schemeClr val="bg1">
                      <a:lumMod val="75000"/>
                    </a:schemeClr>
                  </a:gs>
                </a:gsLst>
                <a:lin ang="8100000" scaled="1"/>
                <a:tileRect/>
              </a:gradFill>
            </a:ln>
            <a:effectLst>
              <a:outerShdw blurRad="3302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6683734" y="3097726"/>
              <a:ext cx="3471073" cy="523220"/>
            </a:xfrm>
            <a:prstGeom prst="rect">
              <a:avLst/>
            </a:prstGeom>
          </p:spPr>
          <p:txBody>
            <a:bodyPr wrap="square">
              <a:spAutoFit/>
            </a:bodyPr>
            <a:lstStyle/>
            <a:p>
              <a:pPr algn="r" rtl="1"/>
              <a:r>
                <a:rPr lang="ar-SA" sz="2800" b="1" dirty="0">
                  <a:solidFill>
                    <a:srgbClr val="C00000"/>
                  </a:solidFill>
                  <a:latin typeface="Calibri" panose="020F0502020204030204" pitchFamily="34" charset="0"/>
                  <a:ea typeface="Calibri" panose="020F0502020204030204" pitchFamily="34" charset="0"/>
                  <a:cs typeface="Sakkal Majalla" panose="02000000000000000000" pitchFamily="2" charset="-78"/>
                </a:rPr>
                <a:t>تعريف منظمة الشفافية الدولية</a:t>
              </a:r>
            </a:p>
          </p:txBody>
        </p:sp>
      </p:grpSp>
      <p:sp>
        <p:nvSpPr>
          <p:cNvPr id="3" name="Rectangle 2"/>
          <p:cNvSpPr/>
          <p:nvPr/>
        </p:nvSpPr>
        <p:spPr>
          <a:xfrm>
            <a:off x="4997684" y="4856566"/>
            <a:ext cx="6223178" cy="523220"/>
          </a:xfrm>
          <a:prstGeom prst="rect">
            <a:avLst/>
          </a:prstGeom>
        </p:spPr>
        <p:txBody>
          <a:bodyPr wrap="none">
            <a:spAutoFit/>
          </a:bodyPr>
          <a:lstStyle/>
          <a:p>
            <a:pPr algn="just" rtl="1"/>
            <a:r>
              <a:rPr lang="ar-SA" sz="2800" dirty="0">
                <a:solidFill>
                  <a:srgbClr val="640000"/>
                </a:solidFill>
                <a:latin typeface="Simplified Arabic" panose="02020603050405020304" pitchFamily="18" charset="-78"/>
                <a:cs typeface="Simplified Arabic" panose="02020603050405020304" pitchFamily="18" charset="-78"/>
              </a:rPr>
              <a:t>إساءة استعمال السلطة الموكلة لتحقيق مكاسب خاصة</a:t>
            </a:r>
            <a:r>
              <a:rPr lang="ar-SA" dirty="0">
                <a:solidFill>
                  <a:srgbClr val="640000"/>
                </a:solidFill>
                <a:latin typeface="Simplified Arabic" panose="02020603050405020304" pitchFamily="18" charset="-78"/>
                <a:cs typeface="Simplified Arabic" panose="02020603050405020304" pitchFamily="18" charset="-78"/>
              </a:rPr>
              <a:t>.</a:t>
            </a:r>
            <a:endParaRPr lang="en-US" dirty="0">
              <a:solidFill>
                <a:srgbClr val="640000"/>
              </a:solidFill>
              <a:latin typeface="Simplified Arabic" panose="02020603050405020304" pitchFamily="18" charset="-78"/>
              <a:cs typeface="Simplified Arabic" panose="02020603050405020304" pitchFamily="18" charset="-78"/>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098" y="3323065"/>
            <a:ext cx="3878157" cy="2932856"/>
          </a:xfrm>
          <a:prstGeom prst="rect">
            <a:avLst/>
          </a:prstGeom>
        </p:spPr>
      </p:pic>
    </p:spTree>
    <p:extLst>
      <p:ext uri="{BB962C8B-B14F-4D97-AF65-F5344CB8AC3E}">
        <p14:creationId xmlns:p14="http://schemas.microsoft.com/office/powerpoint/2010/main" val="151197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fltVal val="0"/>
                                          </p:val>
                                        </p:tav>
                                        <p:tav tm="100000">
                                          <p:val>
                                            <p:strVal val="#ppt_w"/>
                                          </p:val>
                                        </p:tav>
                                      </p:tavLst>
                                    </p:anim>
                                    <p:anim calcmode="lin" valueType="num">
                                      <p:cBhvr>
                                        <p:cTn id="31" dur="1000" fill="hold"/>
                                        <p:tgtEl>
                                          <p:spTgt spid="6"/>
                                        </p:tgtEl>
                                        <p:attrNameLst>
                                          <p:attrName>ppt_h</p:attrName>
                                        </p:attrNameLst>
                                      </p:cBhvr>
                                      <p:tavLst>
                                        <p:tav tm="0">
                                          <p:val>
                                            <p:fltVal val="0"/>
                                          </p:val>
                                        </p:tav>
                                        <p:tav tm="100000">
                                          <p:val>
                                            <p:strVal val="#ppt_h"/>
                                          </p:val>
                                        </p:tav>
                                      </p:tavLst>
                                    </p:anim>
                                    <p:anim calcmode="lin" valueType="num">
                                      <p:cBhvr>
                                        <p:cTn id="32" dur="1000" fill="hold"/>
                                        <p:tgtEl>
                                          <p:spTgt spid="6"/>
                                        </p:tgtEl>
                                        <p:attrNameLst>
                                          <p:attrName>style.rotation</p:attrName>
                                        </p:attrNameLst>
                                      </p:cBhvr>
                                      <p:tavLst>
                                        <p:tav tm="0">
                                          <p:val>
                                            <p:fltVal val="90"/>
                                          </p:val>
                                        </p:tav>
                                        <p:tav tm="100000">
                                          <p:val>
                                            <p:fltVal val="0"/>
                                          </p:val>
                                        </p:tav>
                                      </p:tavLst>
                                    </p:anim>
                                    <p:animEffect transition="in" filter="fade">
                                      <p:cBhvr>
                                        <p:cTn id="3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p:cNvGrpSpPr/>
          <p:nvPr/>
        </p:nvGrpSpPr>
        <p:grpSpPr>
          <a:xfrm>
            <a:off x="1010754" y="715214"/>
            <a:ext cx="9949069" cy="1985390"/>
            <a:chOff x="1010754" y="1678253"/>
            <a:chExt cx="9949069" cy="1985390"/>
          </a:xfrm>
        </p:grpSpPr>
        <p:sp>
          <p:nvSpPr>
            <p:cNvPr id="54" name="Rounded Rectangle 53"/>
            <p:cNvSpPr/>
            <p:nvPr/>
          </p:nvSpPr>
          <p:spPr>
            <a:xfrm>
              <a:off x="1010754" y="1678253"/>
              <a:ext cx="9949069" cy="1365931"/>
            </a:xfrm>
            <a:prstGeom prst="roundRect">
              <a:avLst/>
            </a:prstGeom>
            <a:solidFill>
              <a:srgbClr val="C5113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56" name="TextBox 55"/>
            <p:cNvSpPr txBox="1"/>
            <p:nvPr/>
          </p:nvSpPr>
          <p:spPr>
            <a:xfrm>
              <a:off x="3195638" y="2093983"/>
              <a:ext cx="5800723" cy="1569660"/>
            </a:xfrm>
            <a:prstGeom prst="rect">
              <a:avLst/>
            </a:prstGeom>
            <a:noFill/>
          </p:spPr>
          <p:txBody>
            <a:bodyPr wrap="square" rtlCol="0">
              <a:spAutoFit/>
            </a:bodyPr>
            <a:lstStyle/>
            <a:p>
              <a:pPr algn="ctr" rtl="1"/>
              <a:r>
                <a:rPr lang="ar-SA" sz="3200" b="1" dirty="0" smtClean="0">
                  <a:solidFill>
                    <a:schemeClr val="bg1"/>
                  </a:solidFill>
                </a:rPr>
                <a:t>هيئة </a:t>
              </a:r>
              <a:r>
                <a:rPr lang="ar-SA" sz="3200" b="1" dirty="0">
                  <a:solidFill>
                    <a:schemeClr val="bg1"/>
                  </a:solidFill>
                </a:rPr>
                <a:t>مكافحة الفساد</a:t>
              </a:r>
              <a:endParaRPr lang="en-GB" sz="3200" b="1" dirty="0">
                <a:solidFill>
                  <a:schemeClr val="bg1"/>
                </a:solidFill>
              </a:endParaRPr>
            </a:p>
            <a:p>
              <a:pPr algn="ctr" rtl="1"/>
              <a:endParaRPr lang="en-GB" sz="3200" b="1" dirty="0">
                <a:solidFill>
                  <a:schemeClr val="bg1"/>
                </a:solidFill>
              </a:endParaRPr>
            </a:p>
            <a:p>
              <a:pPr algn="ctr" rtl="1"/>
              <a:endParaRPr lang="en-GB" sz="3200" b="1" dirty="0">
                <a:solidFill>
                  <a:schemeClr val="bg1"/>
                </a:solidFill>
              </a:endParaRPr>
            </a:p>
          </p:txBody>
        </p:sp>
      </p:grpSp>
      <p:sp>
        <p:nvSpPr>
          <p:cNvPr id="2" name="Footer Placeholder 1"/>
          <p:cNvSpPr>
            <a:spLocks noGrp="1"/>
          </p:cNvSpPr>
          <p:nvPr>
            <p:ph type="ftr" sz="quarter" idx="11"/>
          </p:nvPr>
        </p:nvSpPr>
        <p:spPr/>
        <p:txBody>
          <a:bodyPr/>
          <a:lstStyle/>
          <a:p>
            <a:r>
              <a:rPr lang="ar-SA" b="1" dirty="0">
                <a:solidFill>
                  <a:srgbClr val="8F1924"/>
                </a:solidFill>
              </a:rPr>
              <a:t>الإدارة العامة للنزاهة والوقاية من الفساد 2020</a:t>
            </a:r>
            <a:endParaRPr lang="en-GB" b="1" dirty="0">
              <a:solidFill>
                <a:srgbClr val="8F1924"/>
              </a:solidFill>
            </a:endParaRPr>
          </a:p>
        </p:txBody>
      </p:sp>
      <p:grpSp>
        <p:nvGrpSpPr>
          <p:cNvPr id="5" name="Group 4"/>
          <p:cNvGrpSpPr/>
          <p:nvPr/>
        </p:nvGrpSpPr>
        <p:grpSpPr>
          <a:xfrm>
            <a:off x="2710779" y="2315182"/>
            <a:ext cx="6909876" cy="4041167"/>
            <a:chOff x="1708830" y="2344366"/>
            <a:chExt cx="6073297" cy="3764604"/>
          </a:xfrm>
        </p:grpSpPr>
        <p:sp>
          <p:nvSpPr>
            <p:cNvPr id="6" name="Vertical Scroll 5"/>
            <p:cNvSpPr/>
            <p:nvPr/>
          </p:nvSpPr>
          <p:spPr>
            <a:xfrm>
              <a:off x="1708830" y="2344366"/>
              <a:ext cx="6073297" cy="3764604"/>
            </a:xfrm>
            <a:prstGeom prst="verticalScroll">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9988" y="2921431"/>
              <a:ext cx="4694005" cy="2969067"/>
            </a:xfrm>
            <a:prstGeom prst="rect">
              <a:avLst/>
            </a:prstGeom>
          </p:spPr>
        </p:pic>
      </p:grpSp>
    </p:spTree>
    <p:extLst>
      <p:ext uri="{BB962C8B-B14F-4D97-AF65-F5344CB8AC3E}">
        <p14:creationId xmlns:p14="http://schemas.microsoft.com/office/powerpoint/2010/main" val="17060642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9" name="Rounded Rectangle 8"/>
          <p:cNvSpPr/>
          <p:nvPr/>
        </p:nvSpPr>
        <p:spPr>
          <a:xfrm>
            <a:off x="988528" y="176729"/>
            <a:ext cx="9949069" cy="775252"/>
          </a:xfrm>
          <a:prstGeom prst="roundRect">
            <a:avLst/>
          </a:prstGeom>
          <a:solidFill>
            <a:srgbClr val="C5113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8" name="Title 7"/>
          <p:cNvSpPr>
            <a:spLocks noGrp="1"/>
          </p:cNvSpPr>
          <p:nvPr>
            <p:ph type="title"/>
          </p:nvPr>
        </p:nvSpPr>
        <p:spPr>
          <a:xfrm>
            <a:off x="705262" y="0"/>
            <a:ext cx="10515600" cy="1116726"/>
          </a:xfrm>
        </p:spPr>
        <p:txBody>
          <a:bodyPr>
            <a:normAutofit/>
          </a:bodyPr>
          <a:lstStyle/>
          <a:p>
            <a:pPr algn="ctr"/>
            <a:r>
              <a:rPr lang="ar-SA" sz="3600" b="1" dirty="0" smtClean="0">
                <a:solidFill>
                  <a:schemeClr val="bg1"/>
                </a:solidFill>
              </a:rPr>
              <a:t>هيئة مكافحة الفساد</a:t>
            </a:r>
          </a:p>
        </p:txBody>
      </p:sp>
      <p:graphicFrame>
        <p:nvGraphicFramePr>
          <p:cNvPr id="2" name="Diagram 1"/>
          <p:cNvGraphicFramePr/>
          <p:nvPr>
            <p:extLst>
              <p:ext uri="{D42A27DB-BD31-4B8C-83A1-F6EECF244321}">
                <p14:modId xmlns:p14="http://schemas.microsoft.com/office/powerpoint/2010/main" val="1480879832"/>
              </p:ext>
            </p:extLst>
          </p:nvPr>
        </p:nvGraphicFramePr>
        <p:xfrm>
          <a:off x="1167319" y="1375416"/>
          <a:ext cx="10142366" cy="4198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46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99773CFD-E869-4FDF-B98A-6992D7AF16A8}"/>
                                            </p:graphicEl>
                                          </p:spTgt>
                                        </p:tgtEl>
                                        <p:attrNameLst>
                                          <p:attrName>style.visibility</p:attrName>
                                        </p:attrNameLst>
                                      </p:cBhvr>
                                      <p:to>
                                        <p:strVal val="visible"/>
                                      </p:to>
                                    </p:set>
                                    <p:animEffect transition="in" filter="fade">
                                      <p:cBhvr>
                                        <p:cTn id="7" dur="1000"/>
                                        <p:tgtEl>
                                          <p:spTgt spid="2">
                                            <p:graphicEl>
                                              <a:dgm id="{99773CFD-E869-4FDF-B98A-6992D7AF16A8}"/>
                                            </p:graphicEl>
                                          </p:spTgt>
                                        </p:tgtEl>
                                      </p:cBhvr>
                                    </p:animEffect>
                                    <p:anim calcmode="lin" valueType="num">
                                      <p:cBhvr>
                                        <p:cTn id="8" dur="1000" fill="hold"/>
                                        <p:tgtEl>
                                          <p:spTgt spid="2">
                                            <p:graphicEl>
                                              <a:dgm id="{99773CFD-E869-4FDF-B98A-6992D7AF16A8}"/>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99773CFD-E869-4FDF-B98A-6992D7AF16A8}"/>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2D6A7D34-C341-4F02-8B44-3843997E5052}"/>
                                            </p:graphicEl>
                                          </p:spTgt>
                                        </p:tgtEl>
                                        <p:attrNameLst>
                                          <p:attrName>style.visibility</p:attrName>
                                        </p:attrNameLst>
                                      </p:cBhvr>
                                      <p:to>
                                        <p:strVal val="visible"/>
                                      </p:to>
                                    </p:set>
                                    <p:animEffect transition="in" filter="fade">
                                      <p:cBhvr>
                                        <p:cTn id="14" dur="1000"/>
                                        <p:tgtEl>
                                          <p:spTgt spid="2">
                                            <p:graphicEl>
                                              <a:dgm id="{2D6A7D34-C341-4F02-8B44-3843997E5052}"/>
                                            </p:graphicEl>
                                          </p:spTgt>
                                        </p:tgtEl>
                                      </p:cBhvr>
                                    </p:animEffect>
                                    <p:anim calcmode="lin" valueType="num">
                                      <p:cBhvr>
                                        <p:cTn id="15" dur="1000" fill="hold"/>
                                        <p:tgtEl>
                                          <p:spTgt spid="2">
                                            <p:graphicEl>
                                              <a:dgm id="{2D6A7D34-C341-4F02-8B44-3843997E5052}"/>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2D6A7D34-C341-4F02-8B44-3843997E5052}"/>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graphicEl>
                                              <a:dgm id="{C1449ADD-D396-4F13-AC43-01A63917B0A7}"/>
                                            </p:graphicEl>
                                          </p:spTgt>
                                        </p:tgtEl>
                                        <p:attrNameLst>
                                          <p:attrName>style.visibility</p:attrName>
                                        </p:attrNameLst>
                                      </p:cBhvr>
                                      <p:to>
                                        <p:strVal val="visible"/>
                                      </p:to>
                                    </p:set>
                                    <p:animEffect transition="in" filter="fade">
                                      <p:cBhvr>
                                        <p:cTn id="21" dur="1000"/>
                                        <p:tgtEl>
                                          <p:spTgt spid="2">
                                            <p:graphicEl>
                                              <a:dgm id="{C1449ADD-D396-4F13-AC43-01A63917B0A7}"/>
                                            </p:graphicEl>
                                          </p:spTgt>
                                        </p:tgtEl>
                                      </p:cBhvr>
                                    </p:animEffect>
                                    <p:anim calcmode="lin" valueType="num">
                                      <p:cBhvr>
                                        <p:cTn id="22" dur="1000" fill="hold"/>
                                        <p:tgtEl>
                                          <p:spTgt spid="2">
                                            <p:graphicEl>
                                              <a:dgm id="{C1449ADD-D396-4F13-AC43-01A63917B0A7}"/>
                                            </p:graphicEl>
                                          </p:spTgt>
                                        </p:tgtEl>
                                        <p:attrNameLst>
                                          <p:attrName>ppt_x</p:attrName>
                                        </p:attrNameLst>
                                      </p:cBhvr>
                                      <p:tavLst>
                                        <p:tav tm="0">
                                          <p:val>
                                            <p:strVal val="#ppt_x"/>
                                          </p:val>
                                        </p:tav>
                                        <p:tav tm="100000">
                                          <p:val>
                                            <p:strVal val="#ppt_x"/>
                                          </p:val>
                                        </p:tav>
                                      </p:tavLst>
                                    </p:anim>
                                    <p:anim calcmode="lin" valueType="num">
                                      <p:cBhvr>
                                        <p:cTn id="23" dur="1000" fill="hold"/>
                                        <p:tgtEl>
                                          <p:spTgt spid="2">
                                            <p:graphicEl>
                                              <a:dgm id="{C1449ADD-D396-4F13-AC43-01A63917B0A7}"/>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graphicEl>
                                              <a:dgm id="{42F75972-716C-4D93-84EA-239733790DEF}"/>
                                            </p:graphicEl>
                                          </p:spTgt>
                                        </p:tgtEl>
                                        <p:attrNameLst>
                                          <p:attrName>style.visibility</p:attrName>
                                        </p:attrNameLst>
                                      </p:cBhvr>
                                      <p:to>
                                        <p:strVal val="visible"/>
                                      </p:to>
                                    </p:set>
                                    <p:animEffect transition="in" filter="fade">
                                      <p:cBhvr>
                                        <p:cTn id="28" dur="1000"/>
                                        <p:tgtEl>
                                          <p:spTgt spid="2">
                                            <p:graphicEl>
                                              <a:dgm id="{42F75972-716C-4D93-84EA-239733790DEF}"/>
                                            </p:graphicEl>
                                          </p:spTgt>
                                        </p:tgtEl>
                                      </p:cBhvr>
                                    </p:animEffect>
                                    <p:anim calcmode="lin" valueType="num">
                                      <p:cBhvr>
                                        <p:cTn id="29" dur="1000" fill="hold"/>
                                        <p:tgtEl>
                                          <p:spTgt spid="2">
                                            <p:graphicEl>
                                              <a:dgm id="{42F75972-716C-4D93-84EA-239733790DEF}"/>
                                            </p:graphicEl>
                                          </p:spTgt>
                                        </p:tgtEl>
                                        <p:attrNameLst>
                                          <p:attrName>ppt_x</p:attrName>
                                        </p:attrNameLst>
                                      </p:cBhvr>
                                      <p:tavLst>
                                        <p:tav tm="0">
                                          <p:val>
                                            <p:strVal val="#ppt_x"/>
                                          </p:val>
                                        </p:tav>
                                        <p:tav tm="100000">
                                          <p:val>
                                            <p:strVal val="#ppt_x"/>
                                          </p:val>
                                        </p:tav>
                                      </p:tavLst>
                                    </p:anim>
                                    <p:anim calcmode="lin" valueType="num">
                                      <p:cBhvr>
                                        <p:cTn id="30" dur="1000" fill="hold"/>
                                        <p:tgtEl>
                                          <p:spTgt spid="2">
                                            <p:graphicEl>
                                              <a:dgm id="{42F75972-716C-4D93-84EA-239733790DEF}"/>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graphicEl>
                                              <a:dgm id="{21E0E6F1-EF99-4E7E-B47C-2E3608C848B0}"/>
                                            </p:graphicEl>
                                          </p:spTgt>
                                        </p:tgtEl>
                                        <p:attrNameLst>
                                          <p:attrName>style.visibility</p:attrName>
                                        </p:attrNameLst>
                                      </p:cBhvr>
                                      <p:to>
                                        <p:strVal val="visible"/>
                                      </p:to>
                                    </p:set>
                                    <p:animEffect transition="in" filter="fade">
                                      <p:cBhvr>
                                        <p:cTn id="35" dur="1000"/>
                                        <p:tgtEl>
                                          <p:spTgt spid="2">
                                            <p:graphicEl>
                                              <a:dgm id="{21E0E6F1-EF99-4E7E-B47C-2E3608C848B0}"/>
                                            </p:graphicEl>
                                          </p:spTgt>
                                        </p:tgtEl>
                                      </p:cBhvr>
                                    </p:animEffect>
                                    <p:anim calcmode="lin" valueType="num">
                                      <p:cBhvr>
                                        <p:cTn id="36" dur="1000" fill="hold"/>
                                        <p:tgtEl>
                                          <p:spTgt spid="2">
                                            <p:graphicEl>
                                              <a:dgm id="{21E0E6F1-EF99-4E7E-B47C-2E3608C848B0}"/>
                                            </p:graphicEl>
                                          </p:spTgt>
                                        </p:tgtEl>
                                        <p:attrNameLst>
                                          <p:attrName>ppt_x</p:attrName>
                                        </p:attrNameLst>
                                      </p:cBhvr>
                                      <p:tavLst>
                                        <p:tav tm="0">
                                          <p:val>
                                            <p:strVal val="#ppt_x"/>
                                          </p:val>
                                        </p:tav>
                                        <p:tav tm="100000">
                                          <p:val>
                                            <p:strVal val="#ppt_x"/>
                                          </p:val>
                                        </p:tav>
                                      </p:tavLst>
                                    </p:anim>
                                    <p:anim calcmode="lin" valueType="num">
                                      <p:cBhvr>
                                        <p:cTn id="37" dur="1000" fill="hold"/>
                                        <p:tgtEl>
                                          <p:spTgt spid="2">
                                            <p:graphicEl>
                                              <a:dgm id="{21E0E6F1-EF99-4E7E-B47C-2E3608C848B0}"/>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graphicEl>
                                              <a:dgm id="{CEA56552-2F6B-4631-B665-AD76AAB706EF}"/>
                                            </p:graphicEl>
                                          </p:spTgt>
                                        </p:tgtEl>
                                        <p:attrNameLst>
                                          <p:attrName>style.visibility</p:attrName>
                                        </p:attrNameLst>
                                      </p:cBhvr>
                                      <p:to>
                                        <p:strVal val="visible"/>
                                      </p:to>
                                    </p:set>
                                    <p:animEffect transition="in" filter="fade">
                                      <p:cBhvr>
                                        <p:cTn id="42" dur="1000"/>
                                        <p:tgtEl>
                                          <p:spTgt spid="2">
                                            <p:graphicEl>
                                              <a:dgm id="{CEA56552-2F6B-4631-B665-AD76AAB706EF}"/>
                                            </p:graphicEl>
                                          </p:spTgt>
                                        </p:tgtEl>
                                      </p:cBhvr>
                                    </p:animEffect>
                                    <p:anim calcmode="lin" valueType="num">
                                      <p:cBhvr>
                                        <p:cTn id="43" dur="1000" fill="hold"/>
                                        <p:tgtEl>
                                          <p:spTgt spid="2">
                                            <p:graphicEl>
                                              <a:dgm id="{CEA56552-2F6B-4631-B665-AD76AAB706EF}"/>
                                            </p:graphicEl>
                                          </p:spTgt>
                                        </p:tgtEl>
                                        <p:attrNameLst>
                                          <p:attrName>ppt_x</p:attrName>
                                        </p:attrNameLst>
                                      </p:cBhvr>
                                      <p:tavLst>
                                        <p:tav tm="0">
                                          <p:val>
                                            <p:strVal val="#ppt_x"/>
                                          </p:val>
                                        </p:tav>
                                        <p:tav tm="100000">
                                          <p:val>
                                            <p:strVal val="#ppt_x"/>
                                          </p:val>
                                        </p:tav>
                                      </p:tavLst>
                                    </p:anim>
                                    <p:anim calcmode="lin" valueType="num">
                                      <p:cBhvr>
                                        <p:cTn id="44" dur="1000" fill="hold"/>
                                        <p:tgtEl>
                                          <p:spTgt spid="2">
                                            <p:graphicEl>
                                              <a:dgm id="{CEA56552-2F6B-4631-B665-AD76AAB706EF}"/>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graphicEl>
                                              <a:dgm id="{A7C14D2E-8274-45BC-B433-5D55E42BFE2B}"/>
                                            </p:graphicEl>
                                          </p:spTgt>
                                        </p:tgtEl>
                                        <p:attrNameLst>
                                          <p:attrName>style.visibility</p:attrName>
                                        </p:attrNameLst>
                                      </p:cBhvr>
                                      <p:to>
                                        <p:strVal val="visible"/>
                                      </p:to>
                                    </p:set>
                                    <p:animEffect transition="in" filter="fade">
                                      <p:cBhvr>
                                        <p:cTn id="49" dur="1000"/>
                                        <p:tgtEl>
                                          <p:spTgt spid="2">
                                            <p:graphicEl>
                                              <a:dgm id="{A7C14D2E-8274-45BC-B433-5D55E42BFE2B}"/>
                                            </p:graphicEl>
                                          </p:spTgt>
                                        </p:tgtEl>
                                      </p:cBhvr>
                                    </p:animEffect>
                                    <p:anim calcmode="lin" valueType="num">
                                      <p:cBhvr>
                                        <p:cTn id="50" dur="1000" fill="hold"/>
                                        <p:tgtEl>
                                          <p:spTgt spid="2">
                                            <p:graphicEl>
                                              <a:dgm id="{A7C14D2E-8274-45BC-B433-5D55E42BFE2B}"/>
                                            </p:graphicEl>
                                          </p:spTgt>
                                        </p:tgtEl>
                                        <p:attrNameLst>
                                          <p:attrName>ppt_x</p:attrName>
                                        </p:attrNameLst>
                                      </p:cBhvr>
                                      <p:tavLst>
                                        <p:tav tm="0">
                                          <p:val>
                                            <p:strVal val="#ppt_x"/>
                                          </p:val>
                                        </p:tav>
                                        <p:tav tm="100000">
                                          <p:val>
                                            <p:strVal val="#ppt_x"/>
                                          </p:val>
                                        </p:tav>
                                      </p:tavLst>
                                    </p:anim>
                                    <p:anim calcmode="lin" valueType="num">
                                      <p:cBhvr>
                                        <p:cTn id="51" dur="1000" fill="hold"/>
                                        <p:tgtEl>
                                          <p:spTgt spid="2">
                                            <p:graphicEl>
                                              <a:dgm id="{A7C14D2E-8274-45BC-B433-5D55E42BFE2B}"/>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graphicEl>
                                              <a:dgm id="{22F18875-1EF5-4663-8F83-8ECF6496C6BD}"/>
                                            </p:graphicEl>
                                          </p:spTgt>
                                        </p:tgtEl>
                                        <p:attrNameLst>
                                          <p:attrName>style.visibility</p:attrName>
                                        </p:attrNameLst>
                                      </p:cBhvr>
                                      <p:to>
                                        <p:strVal val="visible"/>
                                      </p:to>
                                    </p:set>
                                    <p:animEffect transition="in" filter="fade">
                                      <p:cBhvr>
                                        <p:cTn id="56" dur="1000"/>
                                        <p:tgtEl>
                                          <p:spTgt spid="2">
                                            <p:graphicEl>
                                              <a:dgm id="{22F18875-1EF5-4663-8F83-8ECF6496C6BD}"/>
                                            </p:graphicEl>
                                          </p:spTgt>
                                        </p:tgtEl>
                                      </p:cBhvr>
                                    </p:animEffect>
                                    <p:anim calcmode="lin" valueType="num">
                                      <p:cBhvr>
                                        <p:cTn id="57" dur="1000" fill="hold"/>
                                        <p:tgtEl>
                                          <p:spTgt spid="2">
                                            <p:graphicEl>
                                              <a:dgm id="{22F18875-1EF5-4663-8F83-8ECF6496C6BD}"/>
                                            </p:graphicEl>
                                          </p:spTgt>
                                        </p:tgtEl>
                                        <p:attrNameLst>
                                          <p:attrName>ppt_x</p:attrName>
                                        </p:attrNameLst>
                                      </p:cBhvr>
                                      <p:tavLst>
                                        <p:tav tm="0">
                                          <p:val>
                                            <p:strVal val="#ppt_x"/>
                                          </p:val>
                                        </p:tav>
                                        <p:tav tm="100000">
                                          <p:val>
                                            <p:strVal val="#ppt_x"/>
                                          </p:val>
                                        </p:tav>
                                      </p:tavLst>
                                    </p:anim>
                                    <p:anim calcmode="lin" valueType="num">
                                      <p:cBhvr>
                                        <p:cTn id="58" dur="1000" fill="hold"/>
                                        <p:tgtEl>
                                          <p:spTgt spid="2">
                                            <p:graphicEl>
                                              <a:dgm id="{22F18875-1EF5-4663-8F83-8ECF6496C6BD}"/>
                                            </p:graphic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
                                            <p:graphicEl>
                                              <a:dgm id="{3B11B750-53DA-43CA-BAEC-356DA10BE840}"/>
                                            </p:graphicEl>
                                          </p:spTgt>
                                        </p:tgtEl>
                                        <p:attrNameLst>
                                          <p:attrName>style.visibility</p:attrName>
                                        </p:attrNameLst>
                                      </p:cBhvr>
                                      <p:to>
                                        <p:strVal val="visible"/>
                                      </p:to>
                                    </p:set>
                                    <p:animEffect transition="in" filter="fade">
                                      <p:cBhvr>
                                        <p:cTn id="63" dur="1000"/>
                                        <p:tgtEl>
                                          <p:spTgt spid="2">
                                            <p:graphicEl>
                                              <a:dgm id="{3B11B750-53DA-43CA-BAEC-356DA10BE840}"/>
                                            </p:graphicEl>
                                          </p:spTgt>
                                        </p:tgtEl>
                                      </p:cBhvr>
                                    </p:animEffect>
                                    <p:anim calcmode="lin" valueType="num">
                                      <p:cBhvr>
                                        <p:cTn id="64" dur="1000" fill="hold"/>
                                        <p:tgtEl>
                                          <p:spTgt spid="2">
                                            <p:graphicEl>
                                              <a:dgm id="{3B11B750-53DA-43CA-BAEC-356DA10BE840}"/>
                                            </p:graphicEl>
                                          </p:spTgt>
                                        </p:tgtEl>
                                        <p:attrNameLst>
                                          <p:attrName>ppt_x</p:attrName>
                                        </p:attrNameLst>
                                      </p:cBhvr>
                                      <p:tavLst>
                                        <p:tav tm="0">
                                          <p:val>
                                            <p:strVal val="#ppt_x"/>
                                          </p:val>
                                        </p:tav>
                                        <p:tav tm="100000">
                                          <p:val>
                                            <p:strVal val="#ppt_x"/>
                                          </p:val>
                                        </p:tav>
                                      </p:tavLst>
                                    </p:anim>
                                    <p:anim calcmode="lin" valueType="num">
                                      <p:cBhvr>
                                        <p:cTn id="65" dur="1000" fill="hold"/>
                                        <p:tgtEl>
                                          <p:spTgt spid="2">
                                            <p:graphicEl>
                                              <a:dgm id="{3B11B750-53DA-43CA-BAEC-356DA10BE840}"/>
                                            </p:graphic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
                                            <p:graphicEl>
                                              <a:dgm id="{199F96B2-6E00-4280-9EFC-1FDB442617C6}"/>
                                            </p:graphicEl>
                                          </p:spTgt>
                                        </p:tgtEl>
                                        <p:attrNameLst>
                                          <p:attrName>style.visibility</p:attrName>
                                        </p:attrNameLst>
                                      </p:cBhvr>
                                      <p:to>
                                        <p:strVal val="visible"/>
                                      </p:to>
                                    </p:set>
                                    <p:animEffect transition="in" filter="fade">
                                      <p:cBhvr>
                                        <p:cTn id="70" dur="1000"/>
                                        <p:tgtEl>
                                          <p:spTgt spid="2">
                                            <p:graphicEl>
                                              <a:dgm id="{199F96B2-6E00-4280-9EFC-1FDB442617C6}"/>
                                            </p:graphicEl>
                                          </p:spTgt>
                                        </p:tgtEl>
                                      </p:cBhvr>
                                    </p:animEffect>
                                    <p:anim calcmode="lin" valueType="num">
                                      <p:cBhvr>
                                        <p:cTn id="71" dur="1000" fill="hold"/>
                                        <p:tgtEl>
                                          <p:spTgt spid="2">
                                            <p:graphicEl>
                                              <a:dgm id="{199F96B2-6E00-4280-9EFC-1FDB442617C6}"/>
                                            </p:graphicEl>
                                          </p:spTgt>
                                        </p:tgtEl>
                                        <p:attrNameLst>
                                          <p:attrName>ppt_x</p:attrName>
                                        </p:attrNameLst>
                                      </p:cBhvr>
                                      <p:tavLst>
                                        <p:tav tm="0">
                                          <p:val>
                                            <p:strVal val="#ppt_x"/>
                                          </p:val>
                                        </p:tav>
                                        <p:tav tm="100000">
                                          <p:val>
                                            <p:strVal val="#ppt_x"/>
                                          </p:val>
                                        </p:tav>
                                      </p:tavLst>
                                    </p:anim>
                                    <p:anim calcmode="lin" valueType="num">
                                      <p:cBhvr>
                                        <p:cTn id="72" dur="1000" fill="hold"/>
                                        <p:tgtEl>
                                          <p:spTgt spid="2">
                                            <p:graphicEl>
                                              <a:dgm id="{199F96B2-6E00-4280-9EFC-1FDB442617C6}"/>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lvlOne"/>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TM02900769[[fn=Retrospect]]</Template>
  <TotalTime>6624</TotalTime>
  <Words>2529</Words>
  <Application>Microsoft Office PowerPoint</Application>
  <PresentationFormat>Widescreen</PresentationFormat>
  <Paragraphs>216</Paragraphs>
  <Slides>47</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47</vt:i4>
      </vt:variant>
    </vt:vector>
  </HeadingPairs>
  <TitlesOfParts>
    <vt:vector size="61" baseType="lpstr">
      <vt:lpstr>Malgun Gothic</vt:lpstr>
      <vt:lpstr>SimSun</vt:lpstr>
      <vt:lpstr>Andalus</vt:lpstr>
      <vt:lpstr>Arial</vt:lpstr>
      <vt:lpstr>Arial Nova Light</vt:lpstr>
      <vt:lpstr>Calibri</vt:lpstr>
      <vt:lpstr>Calibri Light</vt:lpstr>
      <vt:lpstr>Sakkal Majalla</vt:lpstr>
      <vt:lpstr>Segoe UI Historic</vt:lpstr>
      <vt:lpstr>SimHei</vt:lpstr>
      <vt:lpstr>Simplified Arabic</vt:lpstr>
      <vt:lpstr>Times New Roman</vt:lpstr>
      <vt:lpstr>Wingdings</vt:lpstr>
      <vt:lpstr>Office Theme</vt:lpstr>
      <vt:lpstr>دولة فلسطين هيئة مكافحة الفساد</vt:lpstr>
      <vt:lpstr>أهداف اللقاء</vt:lpstr>
      <vt:lpstr>PowerPoint Presentation</vt:lpstr>
      <vt:lpstr>المنظومة القانونية لمكافحة الفساد في فلسطين</vt:lpstr>
      <vt:lpstr>PowerPoint Presentation</vt:lpstr>
      <vt:lpstr>مفهوم الفساد</vt:lpstr>
      <vt:lpstr>مفهوم الفساد</vt:lpstr>
      <vt:lpstr>PowerPoint Presentation</vt:lpstr>
      <vt:lpstr>هيئة مكافحة الفساد</vt:lpstr>
      <vt:lpstr>اختصاصات هيئة مكافحة الفساد</vt:lpstr>
      <vt:lpstr>اختصاصات هيئة مكافحة الفساد</vt:lpstr>
      <vt:lpstr>اختصاصات التدابير الوقائية</vt:lpstr>
      <vt:lpstr>اختصاصات التدابير الوقائية</vt:lpstr>
      <vt:lpstr>اختصاصات التدابير الوقائية</vt:lpstr>
      <vt:lpstr>اختصاصات التدابير الوقائية</vt:lpstr>
      <vt:lpstr>اختصاصات انفاذ القانون</vt:lpstr>
      <vt:lpstr> الشكاوى والبلاغات وآلية متابعتها </vt:lpstr>
      <vt:lpstr>مرحلة الاستدلال و التحقيق الاولي </vt:lpstr>
      <vt:lpstr>PowerPoint Presentation</vt:lpstr>
      <vt:lpstr>الخاضعين لأحكام قانون مكافحة الفساد</vt:lpstr>
      <vt:lpstr>الخاضعين لأحكام قانون مكافحة الفساد</vt:lpstr>
      <vt:lpstr>الخاضعين لأحكام قانون مكافحة الفساد</vt:lpstr>
      <vt:lpstr>PowerPoint Presentation</vt:lpstr>
      <vt:lpstr>جرائم الفساد (أشكال الفساد)</vt:lpstr>
      <vt:lpstr>جرائم الفساد (أشكال الفساد)</vt:lpstr>
      <vt:lpstr>جرائم الفساد (أشكال الفساد)</vt:lpstr>
      <vt:lpstr>جرائم الفساد (أشكال الفساد)</vt:lpstr>
      <vt:lpstr>جرائم الفساد (أشكال الفساد)</vt:lpstr>
      <vt:lpstr>جرائم الفساد (أشكال الفساد)</vt:lpstr>
      <vt:lpstr>جرائم الفساد وفق قانون مكافحة الفساد</vt:lpstr>
      <vt:lpstr>جرائم الفساد وفق قانون مكافحة الفساد</vt:lpstr>
      <vt:lpstr>جرائم الفساد وفق قانون مكافحة الفساد</vt:lpstr>
      <vt:lpstr>جرائم الفساد وفق قانون مكافحة الفساد</vt:lpstr>
      <vt:lpstr>جرائم الفساد وفق قانون مكافحة الفساد</vt:lpstr>
      <vt:lpstr>جرائم الفساد وفق قانون مكافحة الفساد</vt:lpstr>
      <vt:lpstr>جرائم الفساد وفق قانون مكافحة الفساد</vt:lpstr>
      <vt:lpstr>PowerPoint Presentation</vt:lpstr>
      <vt:lpstr>PowerPoint Presentation</vt:lpstr>
      <vt:lpstr>جرائم الفساد وفق قانون مكافحة الفساد</vt:lpstr>
      <vt:lpstr>جرائم الفساد وفق قانون مكافحة الفساد</vt:lpstr>
      <vt:lpstr>جرائم الفساد وفق قانون مكافحة الفساد</vt:lpstr>
      <vt:lpstr>جرائم الفساد وفق قانون مكافحة الفساد</vt:lpstr>
      <vt:lpstr>جرائم الفساد وفق قانون مكافحة الفساد</vt:lpstr>
      <vt:lpstr>جرائم الفساد وفق قانون مكافحة الفساد</vt:lpstr>
      <vt:lpstr>أهداف اللقاء</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PACC</cp:lastModifiedBy>
  <cp:revision>330</cp:revision>
  <cp:lastPrinted>2020-10-13T06:47:55Z</cp:lastPrinted>
  <dcterms:created xsi:type="dcterms:W3CDTF">2020-03-31T14:23:14Z</dcterms:created>
  <dcterms:modified xsi:type="dcterms:W3CDTF">2021-09-15T06:26:41Z</dcterms:modified>
</cp:coreProperties>
</file>