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9" r:id="rId13"/>
    <p:sldId id="271" r:id="rId14"/>
    <p:sldId id="272" r:id="rId15"/>
    <p:sldId id="273" r:id="rId16"/>
    <p:sldId id="277" r:id="rId17"/>
    <p:sldId id="276" r:id="rId18"/>
    <p:sldId id="275" r:id="rId19"/>
    <p:sldId id="274" r:id="rId20"/>
    <p:sldId id="278" r:id="rId21"/>
    <p:sldId id="280" r:id="rId22"/>
    <p:sldId id="281" r:id="rId23"/>
    <p:sldId id="282" r:id="rId24"/>
    <p:sldId id="283" r:id="rId25"/>
    <p:sldId id="284"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590" autoAdjust="0"/>
  </p:normalViewPr>
  <p:slideViewPr>
    <p:cSldViewPr>
      <p:cViewPr varScale="1">
        <p:scale>
          <a:sx n="82" d="100"/>
          <a:sy n="82" d="100"/>
        </p:scale>
        <p:origin x="1478" y="62"/>
      </p:cViewPr>
      <p:guideLst>
        <p:guide orient="horz" pos="2160"/>
        <p:guide pos="2880"/>
      </p:guideLst>
    </p:cSldViewPr>
  </p:slideViewPr>
  <p:outlineViewPr>
    <p:cViewPr>
      <p:scale>
        <a:sx n="33" d="100"/>
        <a:sy n="33" d="100"/>
      </p:scale>
      <p:origin x="12" y="113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EB918B94-B3AB-4DE6-AEC9-5C6835B49075}" type="datetimeFigureOut">
              <a:rPr lang="ar-SA" smtClean="0"/>
              <a:t>11/02/1446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1983B12-7685-45C3-8FC2-F79B8D880214}" type="slidenum">
              <a:rPr lang="ar-SA" smtClean="0"/>
              <a:t>‹#›</a:t>
            </a:fld>
            <a:endParaRPr lang="ar-SA"/>
          </a:p>
        </p:txBody>
      </p:sp>
    </p:spTree>
    <p:extLst>
      <p:ext uri="{BB962C8B-B14F-4D97-AF65-F5344CB8AC3E}">
        <p14:creationId xmlns:p14="http://schemas.microsoft.com/office/powerpoint/2010/main" val="1839974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B918B94-B3AB-4DE6-AEC9-5C6835B49075}" type="datetimeFigureOut">
              <a:rPr lang="ar-SA" smtClean="0"/>
              <a:t>11/02/1446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1983B12-7685-45C3-8FC2-F79B8D880214}" type="slidenum">
              <a:rPr lang="ar-SA" smtClean="0"/>
              <a:t>‹#›</a:t>
            </a:fld>
            <a:endParaRPr lang="ar-SA"/>
          </a:p>
        </p:txBody>
      </p:sp>
    </p:spTree>
    <p:extLst>
      <p:ext uri="{BB962C8B-B14F-4D97-AF65-F5344CB8AC3E}">
        <p14:creationId xmlns:p14="http://schemas.microsoft.com/office/powerpoint/2010/main" val="760897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B918B94-B3AB-4DE6-AEC9-5C6835B49075}" type="datetimeFigureOut">
              <a:rPr lang="ar-SA" smtClean="0"/>
              <a:t>11/02/1446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1983B12-7685-45C3-8FC2-F79B8D880214}" type="slidenum">
              <a:rPr lang="ar-SA" smtClean="0"/>
              <a:t>‹#›</a:t>
            </a:fld>
            <a:endParaRPr lang="ar-SA"/>
          </a:p>
        </p:txBody>
      </p:sp>
    </p:spTree>
    <p:extLst>
      <p:ext uri="{BB962C8B-B14F-4D97-AF65-F5344CB8AC3E}">
        <p14:creationId xmlns:p14="http://schemas.microsoft.com/office/powerpoint/2010/main" val="2470883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B918B94-B3AB-4DE6-AEC9-5C6835B49075}" type="datetimeFigureOut">
              <a:rPr lang="ar-SA" smtClean="0"/>
              <a:t>11/02/1446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1983B12-7685-45C3-8FC2-F79B8D880214}" type="slidenum">
              <a:rPr lang="ar-SA" smtClean="0"/>
              <a:t>‹#›</a:t>
            </a:fld>
            <a:endParaRPr lang="ar-SA"/>
          </a:p>
        </p:txBody>
      </p:sp>
    </p:spTree>
    <p:extLst>
      <p:ext uri="{BB962C8B-B14F-4D97-AF65-F5344CB8AC3E}">
        <p14:creationId xmlns:p14="http://schemas.microsoft.com/office/powerpoint/2010/main" val="1104712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B918B94-B3AB-4DE6-AEC9-5C6835B49075}" type="datetimeFigureOut">
              <a:rPr lang="ar-SA" smtClean="0"/>
              <a:t>11/02/1446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1983B12-7685-45C3-8FC2-F79B8D880214}" type="slidenum">
              <a:rPr lang="ar-SA" smtClean="0"/>
              <a:t>‹#›</a:t>
            </a:fld>
            <a:endParaRPr lang="ar-SA"/>
          </a:p>
        </p:txBody>
      </p:sp>
    </p:spTree>
    <p:extLst>
      <p:ext uri="{BB962C8B-B14F-4D97-AF65-F5344CB8AC3E}">
        <p14:creationId xmlns:p14="http://schemas.microsoft.com/office/powerpoint/2010/main" val="1848981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EB918B94-B3AB-4DE6-AEC9-5C6835B49075}" type="datetimeFigureOut">
              <a:rPr lang="ar-SA" smtClean="0"/>
              <a:t>11/02/1446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1983B12-7685-45C3-8FC2-F79B8D880214}" type="slidenum">
              <a:rPr lang="ar-SA" smtClean="0"/>
              <a:t>‹#›</a:t>
            </a:fld>
            <a:endParaRPr lang="ar-SA"/>
          </a:p>
        </p:txBody>
      </p:sp>
    </p:spTree>
    <p:extLst>
      <p:ext uri="{BB962C8B-B14F-4D97-AF65-F5344CB8AC3E}">
        <p14:creationId xmlns:p14="http://schemas.microsoft.com/office/powerpoint/2010/main" val="3981023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EB918B94-B3AB-4DE6-AEC9-5C6835B49075}" type="datetimeFigureOut">
              <a:rPr lang="ar-SA" smtClean="0"/>
              <a:t>11/02/1446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D1983B12-7685-45C3-8FC2-F79B8D880214}" type="slidenum">
              <a:rPr lang="ar-SA" smtClean="0"/>
              <a:t>‹#›</a:t>
            </a:fld>
            <a:endParaRPr lang="ar-SA"/>
          </a:p>
        </p:txBody>
      </p:sp>
    </p:spTree>
    <p:extLst>
      <p:ext uri="{BB962C8B-B14F-4D97-AF65-F5344CB8AC3E}">
        <p14:creationId xmlns:p14="http://schemas.microsoft.com/office/powerpoint/2010/main" val="592329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EB918B94-B3AB-4DE6-AEC9-5C6835B49075}" type="datetimeFigureOut">
              <a:rPr lang="ar-SA" smtClean="0"/>
              <a:t>11/02/1446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D1983B12-7685-45C3-8FC2-F79B8D880214}" type="slidenum">
              <a:rPr lang="ar-SA" smtClean="0"/>
              <a:t>‹#›</a:t>
            </a:fld>
            <a:endParaRPr lang="ar-SA"/>
          </a:p>
        </p:txBody>
      </p:sp>
    </p:spTree>
    <p:extLst>
      <p:ext uri="{BB962C8B-B14F-4D97-AF65-F5344CB8AC3E}">
        <p14:creationId xmlns:p14="http://schemas.microsoft.com/office/powerpoint/2010/main" val="2123079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B918B94-B3AB-4DE6-AEC9-5C6835B49075}" type="datetimeFigureOut">
              <a:rPr lang="ar-SA" smtClean="0"/>
              <a:t>11/02/1446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D1983B12-7685-45C3-8FC2-F79B8D880214}" type="slidenum">
              <a:rPr lang="ar-SA" smtClean="0"/>
              <a:t>‹#›</a:t>
            </a:fld>
            <a:endParaRPr lang="ar-SA"/>
          </a:p>
        </p:txBody>
      </p:sp>
    </p:spTree>
    <p:extLst>
      <p:ext uri="{BB962C8B-B14F-4D97-AF65-F5344CB8AC3E}">
        <p14:creationId xmlns:p14="http://schemas.microsoft.com/office/powerpoint/2010/main" val="2836857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B918B94-B3AB-4DE6-AEC9-5C6835B49075}" type="datetimeFigureOut">
              <a:rPr lang="ar-SA" smtClean="0"/>
              <a:t>11/02/1446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1983B12-7685-45C3-8FC2-F79B8D880214}" type="slidenum">
              <a:rPr lang="ar-SA" smtClean="0"/>
              <a:t>‹#›</a:t>
            </a:fld>
            <a:endParaRPr lang="ar-SA"/>
          </a:p>
        </p:txBody>
      </p:sp>
    </p:spTree>
    <p:extLst>
      <p:ext uri="{BB962C8B-B14F-4D97-AF65-F5344CB8AC3E}">
        <p14:creationId xmlns:p14="http://schemas.microsoft.com/office/powerpoint/2010/main" val="3796030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B918B94-B3AB-4DE6-AEC9-5C6835B49075}" type="datetimeFigureOut">
              <a:rPr lang="ar-SA" smtClean="0"/>
              <a:t>11/02/1446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1983B12-7685-45C3-8FC2-F79B8D880214}" type="slidenum">
              <a:rPr lang="ar-SA" smtClean="0"/>
              <a:t>‹#›</a:t>
            </a:fld>
            <a:endParaRPr lang="ar-SA"/>
          </a:p>
        </p:txBody>
      </p:sp>
    </p:spTree>
    <p:extLst>
      <p:ext uri="{BB962C8B-B14F-4D97-AF65-F5344CB8AC3E}">
        <p14:creationId xmlns:p14="http://schemas.microsoft.com/office/powerpoint/2010/main" val="3139980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B918B94-B3AB-4DE6-AEC9-5C6835B49075}" type="datetimeFigureOut">
              <a:rPr lang="ar-SA" smtClean="0"/>
              <a:t>11/02/1446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1983B12-7685-45C3-8FC2-F79B8D880214}" type="slidenum">
              <a:rPr lang="ar-SA" smtClean="0"/>
              <a:t>‹#›</a:t>
            </a:fld>
            <a:endParaRPr lang="ar-SA"/>
          </a:p>
        </p:txBody>
      </p:sp>
    </p:spTree>
    <p:extLst>
      <p:ext uri="{BB962C8B-B14F-4D97-AF65-F5344CB8AC3E}">
        <p14:creationId xmlns:p14="http://schemas.microsoft.com/office/powerpoint/2010/main" val="3112224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SA" sz="3200" b="1" dirty="0"/>
              <a:t>الإحصاء الحيوي</a:t>
            </a:r>
            <a:br>
              <a:rPr lang="ar-SA" sz="3200" b="1" dirty="0"/>
            </a:br>
            <a:r>
              <a:rPr lang="en-US" sz="3200" b="1" dirty="0"/>
              <a:t>Biostatistics</a:t>
            </a:r>
            <a:endParaRPr lang="ar-SA" sz="3200" b="1" dirty="0"/>
          </a:p>
        </p:txBody>
      </p:sp>
      <p:sp>
        <p:nvSpPr>
          <p:cNvPr id="3" name="عنوان فرعي 2"/>
          <p:cNvSpPr>
            <a:spLocks noGrp="1"/>
          </p:cNvSpPr>
          <p:nvPr>
            <p:ph type="subTitle" idx="1"/>
          </p:nvPr>
        </p:nvSpPr>
        <p:spPr/>
        <p:txBody>
          <a:bodyPr>
            <a:normAutofit/>
          </a:bodyPr>
          <a:lstStyle/>
          <a:p>
            <a:r>
              <a:rPr lang="ar-SA" b="1" dirty="0">
                <a:solidFill>
                  <a:schemeClr val="tx1"/>
                </a:solidFill>
                <a:latin typeface="+mj-lt"/>
                <a:ea typeface="+mj-ea"/>
                <a:cs typeface="+mj-cs"/>
              </a:rPr>
              <a:t>مقاييس الموضع</a:t>
            </a:r>
          </a:p>
          <a:p>
            <a:r>
              <a:rPr lang="en-US" b="1" dirty="0">
                <a:solidFill>
                  <a:schemeClr val="tx1"/>
                </a:solidFill>
                <a:latin typeface="+mj-lt"/>
                <a:ea typeface="+mj-ea"/>
                <a:cs typeface="+mj-cs"/>
              </a:rPr>
              <a:t>Measures of positions</a:t>
            </a:r>
          </a:p>
        </p:txBody>
      </p:sp>
    </p:spTree>
    <p:extLst>
      <p:ext uri="{BB962C8B-B14F-4D97-AF65-F5344CB8AC3E}">
        <p14:creationId xmlns:p14="http://schemas.microsoft.com/office/powerpoint/2010/main" val="3042444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400" b="1" dirty="0"/>
              <a:t>حساب قيمة المئين  </a:t>
            </a:r>
            <a:r>
              <a:rPr lang="en-US" sz="2400" b="1" dirty="0"/>
              <a:t>Procedure to compute the </a:t>
            </a:r>
            <a:r>
              <a:rPr lang="en-US" sz="2400" b="1" i="1" dirty="0" err="1"/>
              <a:t>pth</a:t>
            </a:r>
            <a:r>
              <a:rPr lang="en-US" sz="2400" b="1" i="1" dirty="0"/>
              <a:t> percentile</a:t>
            </a:r>
            <a:endParaRPr lang="en-US" sz="2400" b="1" dirty="0"/>
          </a:p>
        </p:txBody>
      </p:sp>
      <p:sp>
        <p:nvSpPr>
          <p:cNvPr id="3" name="عنصر نائب للمحتوى 2"/>
          <p:cNvSpPr>
            <a:spLocks noGrp="1"/>
          </p:cNvSpPr>
          <p:nvPr>
            <p:ph idx="1"/>
          </p:nvPr>
        </p:nvSpPr>
        <p:spPr/>
        <p:txBody>
          <a:bodyPr>
            <a:noAutofit/>
          </a:bodyPr>
          <a:lstStyle/>
          <a:p>
            <a:pPr algn="l" rtl="0"/>
            <a:r>
              <a:rPr lang="en-US" sz="2000" dirty="0"/>
              <a:t>The </a:t>
            </a:r>
            <a:r>
              <a:rPr lang="en-US" sz="2000" i="1" dirty="0" err="1"/>
              <a:t>pth</a:t>
            </a:r>
            <a:r>
              <a:rPr lang="en-US" sz="2000" i="1" dirty="0"/>
              <a:t> percentile </a:t>
            </a:r>
            <a:r>
              <a:rPr lang="en-US" sz="2000" dirty="0"/>
              <a:t>for a ranked data set consisting of </a:t>
            </a:r>
            <a:r>
              <a:rPr lang="en-US" sz="2000" i="1" dirty="0"/>
              <a:t>n </a:t>
            </a:r>
            <a:r>
              <a:rPr lang="en-US" sz="2000" dirty="0"/>
              <a:t>observations is found by a two step procedure.</a:t>
            </a:r>
          </a:p>
          <a:p>
            <a:pPr algn="l" rtl="0"/>
            <a:endParaRPr lang="en-US" sz="2000" b="1" i="1" dirty="0"/>
          </a:p>
          <a:p>
            <a:r>
              <a:rPr lang="ar-SA" sz="2400" b="1" dirty="0"/>
              <a:t>أولا حساب </a:t>
            </a:r>
            <a:r>
              <a:rPr lang="en-US" sz="2400" b="1" dirty="0" err="1"/>
              <a:t>i</a:t>
            </a:r>
            <a:endParaRPr lang="en-US" sz="2400" b="1" dirty="0"/>
          </a:p>
          <a:p>
            <a:r>
              <a:rPr lang="ar-SA" sz="2000" b="1" dirty="0"/>
              <a:t>والتي تساوي المئين المطلوب(</a:t>
            </a:r>
            <a:r>
              <a:rPr lang="en-US" sz="2000" b="1" dirty="0"/>
              <a:t>P</a:t>
            </a:r>
            <a:r>
              <a:rPr lang="ar-SA" sz="2000" b="1" dirty="0"/>
              <a:t>) مضروبًا في عدد المشاهدات (</a:t>
            </a:r>
            <a:r>
              <a:rPr lang="en-US" sz="2000" b="1" dirty="0"/>
              <a:t>n</a:t>
            </a:r>
            <a:r>
              <a:rPr lang="ar-SA" sz="2000" b="1" dirty="0"/>
              <a:t>) مقسوما على </a:t>
            </a:r>
            <a:r>
              <a:rPr lang="en-US" sz="2000" b="1" dirty="0"/>
              <a:t>100</a:t>
            </a:r>
            <a:r>
              <a:rPr lang="ar-SA" sz="2000" b="1" dirty="0"/>
              <a:t>.</a:t>
            </a:r>
            <a:endParaRPr lang="en-US" sz="1800" dirty="0"/>
          </a:p>
          <a:p>
            <a:pPr algn="l" rtl="0"/>
            <a:r>
              <a:rPr lang="en-US" sz="2000" dirty="0"/>
              <a:t>If </a:t>
            </a:r>
            <a:r>
              <a:rPr lang="en-US" sz="2000" i="1" dirty="0" err="1"/>
              <a:t>i</a:t>
            </a:r>
            <a:r>
              <a:rPr lang="en-US" sz="2000" i="1" dirty="0"/>
              <a:t> </a:t>
            </a:r>
            <a:r>
              <a:rPr lang="en-US" sz="2000" dirty="0"/>
              <a:t>is not an integer (</a:t>
            </a:r>
            <a:r>
              <a:rPr lang="ar-SA" sz="2000" dirty="0"/>
              <a:t>ليست عدد صحيح</a:t>
            </a:r>
            <a:r>
              <a:rPr lang="en-US" sz="2000" dirty="0"/>
              <a:t>), the next integer greater than </a:t>
            </a:r>
            <a:r>
              <a:rPr lang="en-US" sz="2000" i="1" dirty="0" err="1"/>
              <a:t>i</a:t>
            </a:r>
            <a:r>
              <a:rPr lang="en-US" sz="2000" i="1" dirty="0"/>
              <a:t> </a:t>
            </a:r>
            <a:r>
              <a:rPr lang="en-US" sz="2000" dirty="0"/>
              <a:t>locates the position of the </a:t>
            </a:r>
            <a:r>
              <a:rPr lang="en-US" sz="2000" dirty="0" err="1"/>
              <a:t>pth</a:t>
            </a:r>
            <a:r>
              <a:rPr lang="en-US" sz="2000" dirty="0"/>
              <a:t> percentile in the ranked data set.</a:t>
            </a:r>
          </a:p>
          <a:p>
            <a:r>
              <a:rPr lang="ar-SA" sz="2400" dirty="0"/>
              <a:t>ثانيًا :اذا كانت </a:t>
            </a:r>
            <a:r>
              <a:rPr lang="en-US" sz="2400" dirty="0" err="1"/>
              <a:t>i</a:t>
            </a:r>
            <a:r>
              <a:rPr lang="ar-SA" sz="2400" dirty="0"/>
              <a:t> ليست عدد صحيح نأخذ العدد الصحيح التالي للقيمة الناتجة ، ثم نأخذ قيمة المشاهدة لهذا العدد الصحيح</a:t>
            </a:r>
            <a:r>
              <a:rPr lang="en-US" sz="2400" dirty="0"/>
              <a:t>. </a:t>
            </a:r>
          </a:p>
          <a:p>
            <a:pPr algn="l" rtl="0"/>
            <a:r>
              <a:rPr lang="en-US" sz="2000" dirty="0"/>
              <a:t>If </a:t>
            </a:r>
            <a:r>
              <a:rPr lang="en-US" sz="2000" i="1" dirty="0" err="1"/>
              <a:t>i</a:t>
            </a:r>
            <a:r>
              <a:rPr lang="en-US" sz="2000" i="1" dirty="0"/>
              <a:t> </a:t>
            </a:r>
            <a:r>
              <a:rPr lang="en-US" sz="2000" dirty="0"/>
              <a:t>is an integer(</a:t>
            </a:r>
            <a:r>
              <a:rPr lang="ar-SA" sz="2000" dirty="0"/>
              <a:t>عدد صحيح</a:t>
            </a:r>
            <a:r>
              <a:rPr lang="en-US" sz="2000" dirty="0"/>
              <a:t>), the </a:t>
            </a:r>
            <a:r>
              <a:rPr lang="en-US" sz="2000" b="1" dirty="0" err="1"/>
              <a:t>pth</a:t>
            </a:r>
            <a:r>
              <a:rPr lang="en-US" sz="2000" b="1" dirty="0"/>
              <a:t> </a:t>
            </a:r>
            <a:r>
              <a:rPr lang="en-US" sz="2000" dirty="0"/>
              <a:t>percentile is the average of the observations in positions </a:t>
            </a:r>
            <a:r>
              <a:rPr lang="en-US" sz="2000" i="1" dirty="0" err="1"/>
              <a:t>i</a:t>
            </a:r>
            <a:r>
              <a:rPr lang="en-US" sz="2000" i="1" dirty="0"/>
              <a:t> </a:t>
            </a:r>
            <a:r>
              <a:rPr lang="en-US" sz="2000" dirty="0"/>
              <a:t>and </a:t>
            </a:r>
            <a:r>
              <a:rPr lang="en-US" sz="2000" i="1" dirty="0" err="1"/>
              <a:t>i</a:t>
            </a:r>
            <a:r>
              <a:rPr lang="en-US" sz="2000" i="1" dirty="0"/>
              <a:t> </a:t>
            </a:r>
            <a:r>
              <a:rPr lang="en-US" sz="2000" dirty="0"/>
              <a:t>+ 1 in the ranked data set.</a:t>
            </a:r>
          </a:p>
          <a:p>
            <a:r>
              <a:rPr lang="ar-SA" sz="2000" dirty="0"/>
              <a:t>أما اذا كانت قيمة </a:t>
            </a:r>
            <a:r>
              <a:rPr lang="en-US" sz="2000" dirty="0" err="1"/>
              <a:t>i</a:t>
            </a:r>
            <a:r>
              <a:rPr lang="ar-SA" sz="2000" dirty="0"/>
              <a:t> عدد صحيح نأخذ قيم المشاهدات في الموضع </a:t>
            </a:r>
            <a:r>
              <a:rPr lang="en-US" sz="2000" dirty="0" err="1"/>
              <a:t>i</a:t>
            </a:r>
            <a:r>
              <a:rPr lang="ar-SA" sz="2000" dirty="0"/>
              <a:t> و </a:t>
            </a:r>
            <a:r>
              <a:rPr lang="en-US" sz="2000" dirty="0"/>
              <a:t>i+1</a:t>
            </a:r>
            <a:r>
              <a:rPr lang="ar-SA" sz="2000" dirty="0"/>
              <a:t> ونوجد الوسط الحسابي لهما</a:t>
            </a:r>
          </a:p>
          <a:p>
            <a:endParaRPr lang="ar-SA" sz="2000" b="1" i="1" dirty="0"/>
          </a:p>
          <a:p>
            <a:endParaRPr lang="en-US" sz="2000" b="1" i="1"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1980" y="2060848"/>
            <a:ext cx="2052228"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1586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400" b="1" dirty="0"/>
              <a:t>حساب قيمة المئين  </a:t>
            </a:r>
            <a:r>
              <a:rPr lang="en-US" sz="2400" b="1" dirty="0"/>
              <a:t>Procedure to compute the </a:t>
            </a:r>
            <a:r>
              <a:rPr lang="en-US" sz="2400" b="1" i="1" dirty="0" err="1"/>
              <a:t>pth</a:t>
            </a:r>
            <a:r>
              <a:rPr lang="en-US" sz="2400" b="1" i="1" dirty="0"/>
              <a:t> percentile</a:t>
            </a:r>
            <a:endParaRPr lang="en-US" sz="2400" b="1" dirty="0"/>
          </a:p>
        </p:txBody>
      </p:sp>
      <p:sp>
        <p:nvSpPr>
          <p:cNvPr id="3" name="عنصر نائب للمحتوى 2"/>
          <p:cNvSpPr>
            <a:spLocks noGrp="1"/>
          </p:cNvSpPr>
          <p:nvPr>
            <p:ph idx="1"/>
          </p:nvPr>
        </p:nvSpPr>
        <p:spPr/>
        <p:txBody>
          <a:bodyPr>
            <a:normAutofit/>
          </a:bodyPr>
          <a:lstStyle/>
          <a:p>
            <a:r>
              <a:rPr lang="ar-SA" sz="2800" dirty="0"/>
              <a:t>مثال: أوجد المئين العاشر                 للبيانات السابقة</a:t>
            </a:r>
          </a:p>
          <a:p>
            <a:r>
              <a:rPr lang="ar-SA" sz="2800" dirty="0"/>
              <a:t>أولا نوجد قيمة </a:t>
            </a:r>
            <a:r>
              <a:rPr lang="en-US" i="1" dirty="0" err="1">
                <a:latin typeface="Adobe Caslon Pro" pitchFamily="18" charset="0"/>
              </a:rPr>
              <a:t>i</a:t>
            </a:r>
            <a:endParaRPr lang="ar-SA" i="1" dirty="0">
              <a:latin typeface="Adobe Caslon Pro" pitchFamily="18" charset="0"/>
            </a:endParaRPr>
          </a:p>
          <a:p>
            <a:pPr marL="0" indent="0">
              <a:buNone/>
            </a:pPr>
            <a:r>
              <a:rPr lang="ar-SA" i="1" dirty="0">
                <a:latin typeface="Adobe Caslon Pro" pitchFamily="18" charset="0"/>
              </a:rPr>
              <a:t> </a:t>
            </a:r>
            <a:r>
              <a:rPr lang="ar-SA" sz="2800" dirty="0"/>
              <a:t> </a:t>
            </a:r>
          </a:p>
          <a:p>
            <a:endParaRPr lang="ar-SA" sz="2800" dirty="0"/>
          </a:p>
          <a:p>
            <a:r>
              <a:rPr lang="ar-SA" sz="2800" dirty="0"/>
              <a:t>نلاحظ من الجدول أن العدد الصحيح الأكبر من </a:t>
            </a:r>
            <a:r>
              <a:rPr lang="en-US" sz="2800" dirty="0"/>
              <a:t>4.5</a:t>
            </a:r>
            <a:r>
              <a:rPr lang="ar-SA" sz="2800" dirty="0"/>
              <a:t> هو </a:t>
            </a:r>
            <a:r>
              <a:rPr lang="en-US" sz="2800" dirty="0"/>
              <a:t>5.0</a:t>
            </a:r>
            <a:r>
              <a:rPr lang="ar-SA" sz="2800" dirty="0"/>
              <a:t> ، لذا فإن القيمة في الموضع </a:t>
            </a:r>
            <a:r>
              <a:rPr lang="en-US" sz="2800" dirty="0"/>
              <a:t>5</a:t>
            </a:r>
            <a:r>
              <a:rPr lang="ar-SA" sz="2800" dirty="0"/>
              <a:t> من الجدول هي </a:t>
            </a:r>
            <a:r>
              <a:rPr lang="en-US" sz="2800" dirty="0"/>
              <a:t>3.6</a:t>
            </a:r>
            <a:r>
              <a:rPr lang="ar-SA" sz="2800" dirty="0"/>
              <a:t> .</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1346" y="1628800"/>
            <a:ext cx="1604750"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4764" y="2759187"/>
            <a:ext cx="2637913" cy="852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2099" y="5194604"/>
            <a:ext cx="3882149" cy="757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1586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r"/>
            <a:r>
              <a:rPr lang="ar-SA" sz="2400" b="1" dirty="0"/>
              <a:t>حساب قيمة المئين  </a:t>
            </a:r>
            <a:r>
              <a:rPr lang="en-US" sz="2400" b="1" dirty="0"/>
              <a:t>Procedure to compute the </a:t>
            </a:r>
            <a:r>
              <a:rPr lang="en-US" sz="2400" b="1" i="1" dirty="0" err="1"/>
              <a:t>pth</a:t>
            </a:r>
            <a:r>
              <a:rPr lang="en-US" sz="2400" b="1" i="1" dirty="0"/>
              <a:t> percentile</a:t>
            </a:r>
            <a:endParaRPr lang="ar-SA" sz="2400" dirty="0"/>
          </a:p>
        </p:txBody>
      </p:sp>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p:txBody>
              <a:bodyPr/>
              <a:lstStyle/>
              <a:p>
                <a:r>
                  <a:rPr lang="ar-SA" dirty="0"/>
                  <a:t>مثال: أوجد المئين ال</a:t>
                </a:r>
                <a:r>
                  <a:rPr lang="en-US" dirty="0"/>
                  <a:t>   40 </a:t>
                </a:r>
                <a:r>
                  <a:rPr lang="ar-SA" dirty="0"/>
                  <a:t>للبيانات السابقة</a:t>
                </a:r>
              </a:p>
              <a:p>
                <a:r>
                  <a:rPr lang="ar-SA" dirty="0"/>
                  <a:t>أولا نوجد قيمة </a:t>
                </a:r>
                <a:r>
                  <a:rPr lang="en-US" i="1" dirty="0" err="1">
                    <a:latin typeface="Adobe Caslon Pro" pitchFamily="18" charset="0"/>
                  </a:rPr>
                  <a:t>i</a:t>
                </a:r>
                <a:endParaRPr lang="en-US" i="1" dirty="0">
                  <a:latin typeface="Adobe Caslon Pro" pitchFamily="18" charset="0"/>
                </a:endParaRPr>
              </a:p>
              <a:p>
                <a:endParaRPr lang="en-US" i="1" dirty="0">
                  <a:latin typeface="Adobe Caslon Pro" pitchFamily="18" charset="0"/>
                </a:endParaRPr>
              </a:p>
              <a:p>
                <a:pPr marL="0" indent="0">
                  <a:buNone/>
                </a:pPr>
                <a:endParaRPr lang="en-US" sz="2000" i="1" dirty="0">
                  <a:latin typeface="Adobe Caslon Pro" pitchFamily="18" charset="0"/>
                </a:endParaRPr>
              </a:p>
              <a:p>
                <a:r>
                  <a:rPr lang="ar-SA" sz="2400" dirty="0">
                    <a:latin typeface="Adobe Caslon Pro" pitchFamily="18" charset="0"/>
                  </a:rPr>
                  <a:t>المئين ال</a:t>
                </a:r>
                <a:r>
                  <a:rPr lang="en-US" sz="2400" dirty="0">
                    <a:latin typeface="Adobe Caslon Pro" pitchFamily="18" charset="0"/>
                  </a:rPr>
                  <a:t>40 </a:t>
                </a:r>
                <a:r>
                  <a:rPr lang="ar-SA" sz="2400" dirty="0">
                    <a:latin typeface="Adobe Caslon Pro" pitchFamily="18" charset="0"/>
                  </a:rPr>
                  <a:t> هو المتوسط الحسابي للقيمتين في الموضع </a:t>
                </a:r>
                <a:r>
                  <a:rPr lang="en-US" sz="2400" dirty="0">
                    <a:latin typeface="Adobe Caslon Pro" pitchFamily="18" charset="0"/>
                  </a:rPr>
                  <a:t>18 </a:t>
                </a:r>
                <a:r>
                  <a:rPr lang="ar-SA" sz="2400" dirty="0">
                    <a:latin typeface="Adobe Caslon Pro" pitchFamily="18" charset="0"/>
                  </a:rPr>
                  <a:t>و </a:t>
                </a:r>
                <a:r>
                  <a:rPr lang="en-US" sz="2400" dirty="0">
                    <a:latin typeface="Adobe Caslon Pro" pitchFamily="18" charset="0"/>
                  </a:rPr>
                  <a:t>19</a:t>
                </a:r>
                <a:endParaRPr lang="ar-SA" sz="2400" dirty="0">
                  <a:latin typeface="Adobe Caslon Pro" pitchFamily="18" charset="0"/>
                </a:endParaRPr>
              </a:p>
              <a:p>
                <a:r>
                  <a:rPr lang="ar-SA" sz="2400" dirty="0">
                    <a:latin typeface="Adobe Caslon Pro" pitchFamily="18" charset="0"/>
                  </a:rPr>
                  <a:t>القيمة في الموضع </a:t>
                </a:r>
                <a:r>
                  <a:rPr lang="en-US" sz="2400" dirty="0">
                    <a:latin typeface="Adobe Caslon Pro" pitchFamily="18" charset="0"/>
                  </a:rPr>
                  <a:t>18</a:t>
                </a:r>
                <a:r>
                  <a:rPr lang="ar-SA" sz="2400" dirty="0">
                    <a:latin typeface="Adobe Caslon Pro" pitchFamily="18" charset="0"/>
                  </a:rPr>
                  <a:t> هي </a:t>
                </a:r>
                <a:r>
                  <a:rPr lang="en-US" sz="2400" dirty="0">
                    <a:latin typeface="Adobe Caslon Pro" pitchFamily="18" charset="0"/>
                  </a:rPr>
                  <a:t>6.0</a:t>
                </a:r>
                <a:r>
                  <a:rPr lang="ar-SA" sz="2400" dirty="0">
                    <a:latin typeface="Adobe Caslon Pro" pitchFamily="18" charset="0"/>
                  </a:rPr>
                  <a:t> والقيمة في الموضع </a:t>
                </a:r>
                <a:r>
                  <a:rPr lang="en-US" sz="2400" dirty="0">
                    <a:latin typeface="Adobe Caslon Pro" pitchFamily="18" charset="0"/>
                  </a:rPr>
                  <a:t>19</a:t>
                </a:r>
                <a:r>
                  <a:rPr lang="ar-SA" sz="2400" dirty="0">
                    <a:latin typeface="Adobe Caslon Pro" pitchFamily="18" charset="0"/>
                  </a:rPr>
                  <a:t> هي </a:t>
                </a:r>
                <a:r>
                  <a:rPr lang="en-US" sz="2400" dirty="0">
                    <a:latin typeface="Adobe Caslon Pro" pitchFamily="18" charset="0"/>
                  </a:rPr>
                  <a:t>6.2</a:t>
                </a:r>
                <a:r>
                  <a:rPr lang="ar-SA" sz="2400" dirty="0">
                    <a:latin typeface="Adobe Caslon Pro" pitchFamily="18" charset="0"/>
                  </a:rPr>
                  <a:t> .</a:t>
                </a:r>
              </a:p>
              <a:p>
                <a14:m>
                  <m:oMath xmlns:m="http://schemas.openxmlformats.org/officeDocument/2006/math">
                    <m:sSub>
                      <m:sSubPr>
                        <m:ctrlPr>
                          <a:rPr lang="ar-SA" sz="2800" i="1" smtClean="0">
                            <a:latin typeface="Cambria Math" panose="02040503050406030204" pitchFamily="18" charset="0"/>
                          </a:rPr>
                        </m:ctrlPr>
                      </m:sSubPr>
                      <m:e>
                        <m:r>
                          <a:rPr lang="en-US" sz="2800" b="0" i="1" smtClean="0">
                            <a:latin typeface="Cambria Math" panose="02040503050406030204" pitchFamily="18" charset="0"/>
                          </a:rPr>
                          <m:t>𝑝</m:t>
                        </m:r>
                      </m:e>
                      <m:sub>
                        <m:r>
                          <a:rPr lang="en-US" sz="2800" b="0" i="1" smtClean="0">
                            <a:latin typeface="Cambria Math" panose="02040503050406030204" pitchFamily="18" charset="0"/>
                          </a:rPr>
                          <m:t>40</m:t>
                        </m:r>
                      </m:sub>
                    </m:sSub>
                    <m:r>
                      <a:rPr lang="en-US" sz="2800" i="1">
                        <a:latin typeface="Cambria Math" panose="02040503050406030204" pitchFamily="18" charset="0"/>
                      </a:rPr>
                      <m:t>=</m:t>
                    </m:r>
                    <m:f>
                      <m:fPr>
                        <m:ctrlPr>
                          <a:rPr lang="en-US" sz="2800" i="1" smtClean="0">
                            <a:latin typeface="Cambria Math" panose="02040503050406030204" pitchFamily="18" charset="0"/>
                          </a:rPr>
                        </m:ctrlPr>
                      </m:fPr>
                      <m:num>
                        <m:r>
                          <a:rPr lang="en-US" sz="2800" i="1">
                            <a:latin typeface="Cambria Math" panose="02040503050406030204" pitchFamily="18" charset="0"/>
                          </a:rPr>
                          <m:t>6</m:t>
                        </m:r>
                        <m:r>
                          <a:rPr lang="en-US" sz="2800" i="1">
                            <a:latin typeface="Cambria Math" panose="02040503050406030204" pitchFamily="18" charset="0"/>
                          </a:rPr>
                          <m:t>.</m:t>
                        </m:r>
                        <m:r>
                          <a:rPr lang="en-US" sz="2800" i="1">
                            <a:latin typeface="Cambria Math" panose="02040503050406030204" pitchFamily="18" charset="0"/>
                          </a:rPr>
                          <m:t>0</m:t>
                        </m:r>
                        <m:r>
                          <a:rPr lang="en-US" sz="2800" i="1">
                            <a:latin typeface="Cambria Math" panose="02040503050406030204" pitchFamily="18" charset="0"/>
                          </a:rPr>
                          <m:t>+</m:t>
                        </m:r>
                        <m:r>
                          <a:rPr lang="en-US" sz="2800" i="1">
                            <a:latin typeface="Cambria Math" panose="02040503050406030204" pitchFamily="18" charset="0"/>
                          </a:rPr>
                          <m:t>6</m:t>
                        </m:r>
                        <m:r>
                          <a:rPr lang="en-US" sz="2800" i="1">
                            <a:latin typeface="Cambria Math" panose="02040503050406030204" pitchFamily="18" charset="0"/>
                          </a:rPr>
                          <m:t>.</m:t>
                        </m:r>
                        <m:r>
                          <a:rPr lang="en-US" sz="2800" i="1">
                            <a:latin typeface="Cambria Math" panose="02040503050406030204" pitchFamily="18" charset="0"/>
                          </a:rPr>
                          <m:t>2</m:t>
                        </m:r>
                      </m:num>
                      <m:den>
                        <m:r>
                          <a:rPr lang="en-US" sz="2800" b="0" i="1" smtClean="0">
                            <a:latin typeface="Cambria Math" panose="02040503050406030204" pitchFamily="18" charset="0"/>
                          </a:rPr>
                          <m:t>2</m:t>
                        </m:r>
                      </m:den>
                    </m:f>
                    <m:r>
                      <a:rPr lang="en-US" sz="2800" b="0" i="1" smtClean="0">
                        <a:latin typeface="Cambria Math" panose="02040503050406030204" pitchFamily="18" charset="0"/>
                      </a:rPr>
                      <m:t>=</m:t>
                    </m:r>
                    <m:r>
                      <a:rPr lang="en-US" sz="2800" i="1" smtClean="0">
                        <a:latin typeface="Cambria Math" panose="02040503050406030204" pitchFamily="18" charset="0"/>
                      </a:rPr>
                      <m:t>6</m:t>
                    </m:r>
                    <m:r>
                      <a:rPr lang="en-US" sz="2800" i="1" smtClean="0">
                        <a:latin typeface="Cambria Math" panose="02040503050406030204" pitchFamily="18" charset="0"/>
                      </a:rPr>
                      <m:t>.</m:t>
                    </m:r>
                    <m:r>
                      <a:rPr lang="en-US" sz="2800" i="1" smtClean="0">
                        <a:latin typeface="Cambria Math" panose="02040503050406030204" pitchFamily="18" charset="0"/>
                      </a:rPr>
                      <m:t>0</m:t>
                    </m:r>
                    <m:r>
                      <a:rPr lang="en-US" sz="2800" i="1" smtClean="0">
                        <a:latin typeface="Cambria Math" panose="02040503050406030204" pitchFamily="18" charset="0"/>
                      </a:rPr>
                      <m:t>+</m:t>
                    </m:r>
                    <m:r>
                      <a:rPr lang="en-US" sz="2800" i="1" smtClean="0">
                        <a:latin typeface="Cambria Math" panose="02040503050406030204" pitchFamily="18" charset="0"/>
                      </a:rPr>
                      <m:t>6</m:t>
                    </m:r>
                    <m:r>
                      <a:rPr lang="en-US" sz="2800" i="1" smtClean="0">
                        <a:latin typeface="Cambria Math" panose="02040503050406030204" pitchFamily="18" charset="0"/>
                      </a:rPr>
                      <m:t>.</m:t>
                    </m:r>
                    <m:r>
                      <a:rPr lang="en-US" sz="2800" i="1" smtClean="0">
                        <a:latin typeface="Cambria Math" panose="02040503050406030204" pitchFamily="18" charset="0"/>
                      </a:rPr>
                      <m:t>2</m:t>
                    </m:r>
                  </m:oMath>
                </a14:m>
                <a:endParaRPr lang="ar-SA" sz="2800" dirty="0"/>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blipFill>
                <a:blip r:embed="rId2"/>
                <a:stretch>
                  <a:fillRect t="-2022" r="-1778"/>
                </a:stretch>
              </a:blipFill>
            </p:spPr>
            <p:txBody>
              <a:bodyPr/>
              <a:lstStyle/>
              <a:p>
                <a:r>
                  <a:rPr lang="en-US">
                    <a:noFill/>
                  </a:rPr>
                  <a:t> </a:t>
                </a:r>
              </a:p>
            </p:txBody>
          </p:sp>
        </mc:Fallback>
      </mc:AlternateContent>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2269367"/>
            <a:ext cx="2782412" cy="934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2228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800" b="1" dirty="0"/>
              <a:t>أهمية </a:t>
            </a:r>
            <a:r>
              <a:rPr lang="ar-SA" sz="2800" b="1" dirty="0" err="1"/>
              <a:t>المئينات</a:t>
            </a:r>
            <a:r>
              <a:rPr lang="ar-SA" sz="2800" b="1" dirty="0"/>
              <a:t> </a:t>
            </a:r>
            <a:r>
              <a:rPr lang="en-US" sz="2800" b="1" dirty="0"/>
              <a:t>Significance of percentile </a:t>
            </a:r>
          </a:p>
        </p:txBody>
      </p:sp>
      <p:sp>
        <p:nvSpPr>
          <p:cNvPr id="3" name="عنصر نائب للمحتوى 2"/>
          <p:cNvSpPr>
            <a:spLocks noGrp="1"/>
          </p:cNvSpPr>
          <p:nvPr>
            <p:ph idx="1"/>
          </p:nvPr>
        </p:nvSpPr>
        <p:spPr/>
        <p:txBody>
          <a:bodyPr>
            <a:noAutofit/>
          </a:bodyPr>
          <a:lstStyle/>
          <a:p>
            <a:r>
              <a:rPr lang="ar-SA" sz="2000" dirty="0"/>
              <a:t>تستخدم </a:t>
            </a:r>
            <a:r>
              <a:rPr lang="ar-SA" sz="2000" dirty="0" err="1"/>
              <a:t>المئينات</a:t>
            </a:r>
            <a:r>
              <a:rPr lang="ar-SA" sz="2000" dirty="0"/>
              <a:t> لمراقبة نمو الأطفال </a:t>
            </a:r>
            <a:r>
              <a:rPr lang="en-US" sz="2000" dirty="0"/>
              <a:t>child growth monitoring </a:t>
            </a:r>
            <a:r>
              <a:rPr lang="ar-SA" sz="2000" dirty="0"/>
              <a:t> ، مثل مراقبة الوزن والطول للمواليد والأطفال .</a:t>
            </a:r>
          </a:p>
          <a:p>
            <a:endParaRPr lang="ar-SA" sz="2000" dirty="0"/>
          </a:p>
          <a:p>
            <a:pPr algn="l" rtl="0"/>
            <a:r>
              <a:rPr lang="en-US" sz="2000" dirty="0"/>
              <a:t>the 90th, of weight or height of groups of different ages are joined by a curve. If the 95th percentile of weight of 2-year old boys is 14.8 kg then it means that 95% of such children have weight 14.8 kg or less. The other 5% have a higher weight.</a:t>
            </a:r>
          </a:p>
          <a:p>
            <a:pPr algn="l" rtl="0"/>
            <a:r>
              <a:rPr lang="en-US" sz="2000" dirty="0"/>
              <a:t>The growth curve is not linear but rather sigmoidal. The periods of rapid growth occur during the first 12 months of age</a:t>
            </a:r>
          </a:p>
          <a:p>
            <a:pPr algn="l" rtl="0"/>
            <a:r>
              <a:rPr lang="en-US" sz="2000" dirty="0"/>
              <a:t>Growth normally starts to slow down at about 12 to 15 months of age, which is reflected in the growth chart. </a:t>
            </a:r>
          </a:p>
          <a:p>
            <a:pPr algn="l" rtl="0"/>
            <a:r>
              <a:rPr lang="en-US" sz="2000" dirty="0"/>
              <a:t>The growth chart is an essential tool to diagnose failure to thrive (FTT) or growth failure.</a:t>
            </a:r>
          </a:p>
          <a:p>
            <a:pPr algn="l" rtl="0"/>
            <a:endParaRPr lang="en-US" sz="2000" dirty="0"/>
          </a:p>
          <a:p>
            <a:pPr algn="l" rtl="0"/>
            <a:endParaRPr lang="en-US" sz="2000" dirty="0"/>
          </a:p>
          <a:p>
            <a:pPr algn="l" rtl="0"/>
            <a:endParaRPr lang="en-US" sz="2000" dirty="0"/>
          </a:p>
        </p:txBody>
      </p:sp>
    </p:spTree>
    <p:extLst>
      <p:ext uri="{BB962C8B-B14F-4D97-AF65-F5344CB8AC3E}">
        <p14:creationId xmlns:p14="http://schemas.microsoft.com/office/powerpoint/2010/main" val="1885333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800" b="1" dirty="0"/>
              <a:t>أهمية </a:t>
            </a:r>
            <a:r>
              <a:rPr lang="ar-SA" sz="2800" b="1" dirty="0" err="1"/>
              <a:t>المئينات</a:t>
            </a:r>
            <a:r>
              <a:rPr lang="ar-SA" sz="2800" b="1" dirty="0"/>
              <a:t> </a:t>
            </a:r>
            <a:r>
              <a:rPr lang="en-US" sz="2800" b="1" dirty="0"/>
              <a:t>Significance of percentile </a:t>
            </a:r>
          </a:p>
        </p:txBody>
      </p:sp>
      <p:sp>
        <p:nvSpPr>
          <p:cNvPr id="3" name="عنصر نائب للمحتوى 2"/>
          <p:cNvSpPr>
            <a:spLocks noGrp="1"/>
          </p:cNvSpPr>
          <p:nvPr>
            <p:ph idx="1"/>
          </p:nvPr>
        </p:nvSpPr>
        <p:spPr/>
        <p:txBody>
          <a:bodyPr>
            <a:noAutofit/>
          </a:bodyPr>
          <a:lstStyle/>
          <a:p>
            <a:pPr algn="l" rtl="0"/>
            <a:r>
              <a:rPr lang="en-US" sz="2000" dirty="0"/>
              <a:t>Although there are no universal criteria for FTT, most consider the diagnosis </a:t>
            </a:r>
          </a:p>
          <a:p>
            <a:pPr algn="l" rtl="0"/>
            <a:r>
              <a:rPr lang="en-US" sz="2000" dirty="0"/>
              <a:t>if the child's weight is below the 5</a:t>
            </a:r>
            <a:r>
              <a:rPr lang="en-US" sz="2000" baseline="30000" dirty="0"/>
              <a:t>th</a:t>
            </a:r>
            <a:r>
              <a:rPr lang="en-US" sz="2000" dirty="0"/>
              <a:t> percentile or drops more than two major percentile lines. When curves are outside the 5th and 95th percentiles, it is useful to mention the age at which the growth parameter is at its median value (50th percentile). </a:t>
            </a:r>
          </a:p>
          <a:p>
            <a:pPr algn="l" rtl="0"/>
            <a:r>
              <a:rPr lang="en-US" sz="2000" dirty="0"/>
              <a:t>For example, if a 12 month old baby weighs 8 kg, this weight is below the 5th percentile for a one year old; and, it is at the 50th percentile for a 6 month old. One could state that the weight age is 6 months, which is a better quantitative description of the growth abnormality.</a:t>
            </a:r>
            <a:endParaRPr lang="ar-SA" sz="2000" b="1" dirty="0"/>
          </a:p>
        </p:txBody>
      </p:sp>
    </p:spTree>
    <p:extLst>
      <p:ext uri="{BB962C8B-B14F-4D97-AF65-F5344CB8AC3E}">
        <p14:creationId xmlns:p14="http://schemas.microsoft.com/office/powerpoint/2010/main" val="1885333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800" b="1" dirty="0"/>
              <a:t>أهمية </a:t>
            </a:r>
            <a:r>
              <a:rPr lang="ar-SA" sz="2800" b="1" dirty="0" err="1"/>
              <a:t>المئينات</a:t>
            </a:r>
            <a:r>
              <a:rPr lang="ar-SA" sz="2800" b="1" dirty="0"/>
              <a:t> </a:t>
            </a:r>
            <a:r>
              <a:rPr lang="en-US" sz="2800" b="1" dirty="0"/>
              <a:t>Significance of percentile </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24744"/>
            <a:ext cx="8172707" cy="5318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5333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800" b="1" dirty="0"/>
              <a:t>حساب</a:t>
            </a:r>
            <a:r>
              <a:rPr lang="en-US" sz="2800" b="1" dirty="0"/>
              <a:t> </a:t>
            </a:r>
            <a:r>
              <a:rPr lang="ar-SA" sz="2800" b="1" dirty="0"/>
              <a:t>الربيعات </a:t>
            </a:r>
            <a:r>
              <a:rPr lang="en-US" sz="2800" b="1" dirty="0"/>
              <a:t>Quartiles</a:t>
            </a:r>
          </a:p>
        </p:txBody>
      </p:sp>
      <p:sp>
        <p:nvSpPr>
          <p:cNvPr id="3" name="عنصر نائب للمحتوى 2"/>
          <p:cNvSpPr>
            <a:spLocks noGrp="1"/>
          </p:cNvSpPr>
          <p:nvPr>
            <p:ph idx="1"/>
          </p:nvPr>
        </p:nvSpPr>
        <p:spPr/>
        <p:txBody>
          <a:bodyPr>
            <a:noAutofit/>
          </a:bodyPr>
          <a:lstStyle/>
          <a:p>
            <a:pPr marL="457200" indent="-457200">
              <a:buFont typeface="+mj-lt"/>
              <a:buAutoNum type="arabicPeriod"/>
            </a:pPr>
            <a:r>
              <a:rPr lang="ar-SA" sz="2400" dirty="0"/>
              <a:t>ترتيب البيانات تصاعديا</a:t>
            </a:r>
          </a:p>
          <a:p>
            <a:pPr marL="457200" indent="-457200">
              <a:buFont typeface="+mj-lt"/>
              <a:buAutoNum type="arabicPeriod"/>
            </a:pPr>
            <a:r>
              <a:rPr lang="ar-SA" sz="2400" dirty="0"/>
              <a:t>ايجاد الوسيط </a:t>
            </a:r>
            <a:r>
              <a:rPr lang="en-US" sz="2400" dirty="0"/>
              <a:t>median</a:t>
            </a:r>
            <a:r>
              <a:rPr lang="ar-SA" sz="2400" dirty="0"/>
              <a:t>، وهو الربيع الثاني </a:t>
            </a:r>
            <a:r>
              <a:rPr lang="en-US" sz="2400" dirty="0"/>
              <a:t>the second quartile</a:t>
            </a:r>
            <a:r>
              <a:rPr lang="ar-SA" sz="2400" dirty="0"/>
              <a:t>.</a:t>
            </a:r>
          </a:p>
          <a:p>
            <a:pPr marL="457200" indent="-457200">
              <a:buFont typeface="+mj-lt"/>
              <a:buAutoNum type="arabicPeriod"/>
            </a:pPr>
            <a:r>
              <a:rPr lang="ar-SA" sz="2400" dirty="0"/>
              <a:t>الربيع الأول هو الوسيط للنصف الأول من البيانات ، أو الوسيط للبيانات تحت الربيع الثاني </a:t>
            </a:r>
            <a:r>
              <a:rPr lang="en-US" sz="2400" dirty="0"/>
              <a:t>below the </a:t>
            </a:r>
            <a:r>
              <a:rPr lang="en-US" sz="2400" i="1" dirty="0"/>
              <a:t>Q2 </a:t>
            </a:r>
            <a:r>
              <a:rPr lang="en-US" sz="2400" dirty="0"/>
              <a:t>position</a:t>
            </a:r>
            <a:r>
              <a:rPr lang="ar-SA" sz="2400" dirty="0"/>
              <a:t> .</a:t>
            </a:r>
          </a:p>
          <a:p>
            <a:pPr marL="457200" indent="-457200">
              <a:buFont typeface="+mj-lt"/>
              <a:buAutoNum type="arabicPeriod"/>
            </a:pPr>
            <a:r>
              <a:rPr lang="ar-SA" sz="2400" dirty="0"/>
              <a:t>الربيع الثالث هو الوسيط للبيانات التي تقع في النصف الآخر من البيانات ، </a:t>
            </a:r>
            <a:r>
              <a:rPr lang="ar-SA" sz="2400" dirty="0" err="1"/>
              <a:t>أوالوسيط</a:t>
            </a:r>
            <a:r>
              <a:rPr lang="ar-SA" sz="2400" dirty="0"/>
              <a:t> للبيانات التي تقع فوق الربيع الثاني </a:t>
            </a:r>
            <a:r>
              <a:rPr lang="en-US" sz="2400" dirty="0"/>
              <a:t>above the </a:t>
            </a:r>
            <a:r>
              <a:rPr lang="en-US" sz="2400" i="1" dirty="0"/>
              <a:t>Q2 </a:t>
            </a:r>
            <a:r>
              <a:rPr lang="en-US" sz="2400" dirty="0"/>
              <a:t>position </a:t>
            </a:r>
            <a:r>
              <a:rPr lang="ar-SA" sz="2400" dirty="0"/>
              <a:t>.</a:t>
            </a:r>
            <a:endParaRPr lang="en-US" sz="2400" dirty="0"/>
          </a:p>
        </p:txBody>
      </p:sp>
    </p:spTree>
    <p:extLst>
      <p:ext uri="{BB962C8B-B14F-4D97-AF65-F5344CB8AC3E}">
        <p14:creationId xmlns:p14="http://schemas.microsoft.com/office/powerpoint/2010/main" val="3476992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800" b="1" dirty="0"/>
              <a:t>حساب</a:t>
            </a:r>
            <a:r>
              <a:rPr lang="en-US" sz="2800" b="1" dirty="0"/>
              <a:t> </a:t>
            </a:r>
            <a:r>
              <a:rPr lang="ar-SA" sz="2800" b="1" dirty="0"/>
              <a:t>الربيعات </a:t>
            </a:r>
            <a:r>
              <a:rPr lang="en-US" sz="2800" b="1" dirty="0"/>
              <a:t>Quartiles</a:t>
            </a:r>
          </a:p>
        </p:txBody>
      </p:sp>
      <p:sp>
        <p:nvSpPr>
          <p:cNvPr id="3" name="عنصر نائب للمحتوى 2"/>
          <p:cNvSpPr>
            <a:spLocks noGrp="1"/>
          </p:cNvSpPr>
          <p:nvPr>
            <p:ph idx="1"/>
          </p:nvPr>
        </p:nvSpPr>
        <p:spPr/>
        <p:txBody>
          <a:bodyPr>
            <a:noAutofit/>
          </a:bodyPr>
          <a:lstStyle/>
          <a:p>
            <a:pPr marL="0" indent="0">
              <a:buNone/>
            </a:pPr>
            <a:r>
              <a:rPr lang="ar-SA" sz="2400" b="1" dirty="0"/>
              <a:t>أوجد الوسيط </a:t>
            </a:r>
            <a:r>
              <a:rPr lang="en-US" sz="2400" dirty="0"/>
              <a:t>median </a:t>
            </a:r>
            <a:r>
              <a:rPr lang="ar-SA" sz="2400" b="1" dirty="0"/>
              <a:t>والربيع الأدنى والأعلى </a:t>
            </a:r>
            <a:r>
              <a:rPr lang="en-US" sz="2400" dirty="0"/>
              <a:t>upper and lower quartiles</a:t>
            </a:r>
            <a:r>
              <a:rPr lang="ar-SA" sz="2400" b="1" dirty="0"/>
              <a:t> لمجموعة الأعداد الزوجية التالية</a:t>
            </a:r>
          </a:p>
          <a:p>
            <a:pPr marL="0" indent="0">
              <a:buNone/>
            </a:pPr>
            <a:endParaRPr lang="ar-SA" sz="2400" b="1" dirty="0"/>
          </a:p>
          <a:p>
            <a:pPr marL="457200" indent="-457200">
              <a:buAutoNum type="arabicPeriod"/>
            </a:pPr>
            <a:r>
              <a:rPr lang="ar-SA" sz="2400" dirty="0"/>
              <a:t>نرتب البيانات </a:t>
            </a:r>
          </a:p>
          <a:p>
            <a:pPr marL="457200" indent="-457200">
              <a:buAutoNum type="arabicPeriod"/>
            </a:pPr>
            <a:r>
              <a:rPr lang="ar-SA" sz="2400" dirty="0"/>
              <a:t>نوجد الوسيط لهذه البيانات الزوجية والذي هو المتوسط الحسابي للقيمتين الرابعة والخامسة.</a:t>
            </a:r>
          </a:p>
          <a:p>
            <a:pPr marL="457200" indent="-457200">
              <a:buAutoNum type="arabicPeriod"/>
            </a:pPr>
            <a:r>
              <a:rPr lang="ar-SA" sz="2400" dirty="0"/>
              <a:t>الربيع الأول أو الأدنى هو الوسيط للأربع قيم الأولى </a:t>
            </a:r>
          </a:p>
          <a:p>
            <a:pPr marL="0" indent="0">
              <a:buNone/>
            </a:pPr>
            <a:endParaRPr lang="ar-SA" sz="2400" dirty="0"/>
          </a:p>
          <a:p>
            <a:pPr marL="457200" indent="-457200">
              <a:buAutoNum type="arabicPeriod"/>
            </a:pPr>
            <a:r>
              <a:rPr lang="ar-SA" sz="2400" dirty="0"/>
              <a:t>الربيع الأعلى أو الثالث هو الوسيط للأربع قيم الأخيرة.</a:t>
            </a:r>
          </a:p>
          <a:p>
            <a:pPr marL="457200" indent="-457200">
              <a:buAutoNum type="arabicPeriod"/>
            </a:pPr>
            <a:endParaRPr lang="ar-SA" sz="2400" b="1" dirty="0"/>
          </a:p>
          <a:p>
            <a:pPr marL="457200" indent="-457200">
              <a:buAutoNum type="arabicPeriod"/>
            </a:pPr>
            <a:endParaRPr lang="ar-SA" sz="2400" b="1" dirty="0"/>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852936"/>
            <a:ext cx="5040560" cy="45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2022994"/>
            <a:ext cx="4032448" cy="541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7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3435" y="3752453"/>
            <a:ext cx="5597241" cy="370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7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277" y="4653136"/>
            <a:ext cx="6463575"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7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9849" y="5637782"/>
            <a:ext cx="6480720"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6992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en-US" sz="2800" b="1" dirty="0"/>
              <a:t>Interquartile Range </a:t>
            </a:r>
            <a:r>
              <a:rPr lang="en-US" sz="2800" b="1"/>
              <a:t>(IQR</a:t>
            </a:r>
            <a:r>
              <a:rPr lang="ar-SA" sz="2800" b="1"/>
              <a:t>المدى </a:t>
            </a:r>
            <a:r>
              <a:rPr lang="ar-SA" sz="2800" b="1" dirty="0"/>
              <a:t>الربيعي</a:t>
            </a:r>
            <a:endParaRPr lang="en-US" sz="2800" b="1" dirty="0"/>
          </a:p>
        </p:txBody>
      </p:sp>
      <p:sp>
        <p:nvSpPr>
          <p:cNvPr id="3" name="عنصر نائب للمحتوى 2"/>
          <p:cNvSpPr>
            <a:spLocks noGrp="1"/>
          </p:cNvSpPr>
          <p:nvPr>
            <p:ph idx="1"/>
          </p:nvPr>
        </p:nvSpPr>
        <p:spPr/>
        <p:txBody>
          <a:bodyPr>
            <a:noAutofit/>
          </a:bodyPr>
          <a:lstStyle/>
          <a:p>
            <a:r>
              <a:rPr lang="ar-SA" sz="2400" dirty="0"/>
              <a:t>من الممكن قياس تشتت البيانات دون اظهار تأثير بالقيم المتطرفة ، وذلك باستثناء هذه القيم المتطرفة وحساب المدى للقيم المتبقية.</a:t>
            </a:r>
          </a:p>
          <a:p>
            <a:r>
              <a:rPr lang="ar-SA" sz="2400" dirty="0"/>
              <a:t>المدى الربيعي هو الفرق ما بين الربيع الأول والثالث </a:t>
            </a:r>
            <a:r>
              <a:rPr lang="en-US" sz="2400" dirty="0"/>
              <a:t>first and the third quartiles</a:t>
            </a:r>
            <a:r>
              <a:rPr lang="ar-SA" sz="2400" dirty="0"/>
              <a:t>. أو بمعنى اخر الفرق ما بين المئين </a:t>
            </a:r>
            <a:r>
              <a:rPr lang="en-US" sz="2400" dirty="0"/>
              <a:t> 75</a:t>
            </a:r>
            <a:r>
              <a:rPr lang="ar-SA" sz="2400" dirty="0"/>
              <a:t> و ال</a:t>
            </a:r>
            <a:r>
              <a:rPr lang="en-US" sz="2400" dirty="0"/>
              <a:t> 25</a:t>
            </a:r>
            <a:r>
              <a:rPr lang="ar-SA" sz="2400" dirty="0"/>
              <a:t>. </a:t>
            </a:r>
            <a:r>
              <a:rPr lang="en-US" sz="2400" dirty="0"/>
              <a:t>the 25th and 75th percentiles</a:t>
            </a:r>
            <a:r>
              <a:rPr lang="ar-SA" sz="2400" dirty="0"/>
              <a:t> .</a:t>
            </a:r>
          </a:p>
          <a:p>
            <a:endParaRPr lang="ar-SA" sz="2400" dirty="0"/>
          </a:p>
          <a:p>
            <a:endParaRPr lang="ar-SA" sz="2400" dirty="0"/>
          </a:p>
          <a:p>
            <a:endParaRPr lang="ar-SA" sz="2400" dirty="0"/>
          </a:p>
          <a:p>
            <a:r>
              <a:rPr lang="ar-SA" sz="2400" dirty="0"/>
              <a:t>المدى الربيعي يبين انتشار وتشتت للقيم في النصف الأوسط للبيانات والتي لا تتأثر بالقيم المتطرفة.</a:t>
            </a:r>
          </a:p>
          <a:p>
            <a:endParaRPr lang="ar-SA" sz="2400" dirty="0"/>
          </a:p>
          <a:p>
            <a:endParaRPr lang="ar-SA" sz="2400" dirty="0"/>
          </a:p>
        </p:txBody>
      </p:sp>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753197"/>
            <a:ext cx="5904656"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6992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en-US" sz="2800" b="1" dirty="0"/>
              <a:t>Outliers</a:t>
            </a:r>
            <a:r>
              <a:rPr lang="ar-SA" sz="2800" b="1" dirty="0"/>
              <a:t> القيم المتطرفة</a:t>
            </a:r>
            <a:endParaRPr lang="en-US" sz="2800" b="1" dirty="0"/>
          </a:p>
        </p:txBody>
      </p:sp>
      <p:sp>
        <p:nvSpPr>
          <p:cNvPr id="3" name="عنصر نائب للمحتوى 2"/>
          <p:cNvSpPr>
            <a:spLocks noGrp="1"/>
          </p:cNvSpPr>
          <p:nvPr>
            <p:ph idx="1"/>
          </p:nvPr>
        </p:nvSpPr>
        <p:spPr/>
        <p:txBody>
          <a:bodyPr>
            <a:noAutofit/>
          </a:bodyPr>
          <a:lstStyle/>
          <a:p>
            <a:r>
              <a:rPr lang="ar-SA" sz="2400" dirty="0"/>
              <a:t>ظهور القيم المتطرفة يكون اما نتيجة </a:t>
            </a:r>
            <a:r>
              <a:rPr lang="ar-SA" sz="2400" b="1" dirty="0"/>
              <a:t>خطأ في جمع البيانات </a:t>
            </a:r>
            <a:r>
              <a:rPr lang="ar-SA" sz="2400" dirty="0"/>
              <a:t>أو في </a:t>
            </a:r>
            <a:r>
              <a:rPr lang="ar-SA" sz="2400" b="1" dirty="0"/>
              <a:t>ادخالها</a:t>
            </a:r>
            <a:r>
              <a:rPr lang="ar-SA" sz="2400" dirty="0"/>
              <a:t> ، أو انها صحيحة لكن </a:t>
            </a:r>
            <a:r>
              <a:rPr lang="ar-SA" sz="2400" b="1" dirty="0"/>
              <a:t>ليست عادية </a:t>
            </a:r>
            <a:r>
              <a:rPr lang="ar-SA" sz="2400" dirty="0"/>
              <a:t>.</a:t>
            </a:r>
          </a:p>
          <a:p>
            <a:r>
              <a:rPr lang="ar-SA" sz="2400" b="1" dirty="0"/>
              <a:t>أي قيمة ادنى من الربيع الأول – </a:t>
            </a:r>
            <a:r>
              <a:rPr lang="ar-SA" sz="2400" dirty="0"/>
              <a:t>(</a:t>
            </a:r>
            <a:r>
              <a:rPr lang="en-US" sz="2400" dirty="0"/>
              <a:t> X 1.5 </a:t>
            </a:r>
            <a:r>
              <a:rPr lang="ar-SA" sz="2400" dirty="0"/>
              <a:t>نصف المدى الربيعي</a:t>
            </a:r>
            <a:r>
              <a:rPr lang="en-US" sz="2400" dirty="0"/>
              <a:t>IQR </a:t>
            </a:r>
            <a:r>
              <a:rPr lang="ar-SA" sz="2400" dirty="0"/>
              <a:t>) هي قيمة متطرفة دنيا .</a:t>
            </a:r>
          </a:p>
          <a:p>
            <a:r>
              <a:rPr lang="ar-SA" sz="2400" b="1" dirty="0"/>
              <a:t>أي قيمة أعلى من الربيع الثالث – </a:t>
            </a:r>
            <a:r>
              <a:rPr lang="ar-SA" sz="2400" dirty="0"/>
              <a:t>(</a:t>
            </a:r>
            <a:r>
              <a:rPr lang="en-US" sz="2400" dirty="0"/>
              <a:t> X 1.5 </a:t>
            </a:r>
            <a:r>
              <a:rPr lang="ar-SA" sz="2400" dirty="0"/>
              <a:t>نصف المدى الربيعي </a:t>
            </a:r>
            <a:r>
              <a:rPr lang="en-US" sz="2400" dirty="0"/>
              <a:t>IQR</a:t>
            </a:r>
            <a:r>
              <a:rPr lang="ar-SA" sz="2400" dirty="0"/>
              <a:t>) هي قيمة متطرفة عليا.</a:t>
            </a:r>
          </a:p>
          <a:p>
            <a:r>
              <a:rPr lang="ar-SA" sz="2400" dirty="0"/>
              <a:t>نتابع التوضيح في المثال التالي ...</a:t>
            </a:r>
          </a:p>
        </p:txBody>
      </p:sp>
    </p:spTree>
    <p:extLst>
      <p:ext uri="{BB962C8B-B14F-4D97-AF65-F5344CB8AC3E}">
        <p14:creationId xmlns:p14="http://schemas.microsoft.com/office/powerpoint/2010/main" val="1885333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200" b="1" dirty="0"/>
              <a:t>مقاييس الموضع </a:t>
            </a:r>
            <a:r>
              <a:rPr lang="en-US" sz="3200" b="1" dirty="0"/>
              <a:t>Measures of positions</a:t>
            </a:r>
          </a:p>
        </p:txBody>
      </p:sp>
      <p:sp>
        <p:nvSpPr>
          <p:cNvPr id="3" name="عنصر نائب للمحتوى 2"/>
          <p:cNvSpPr>
            <a:spLocks noGrp="1"/>
          </p:cNvSpPr>
          <p:nvPr>
            <p:ph idx="1"/>
          </p:nvPr>
        </p:nvSpPr>
        <p:spPr/>
        <p:txBody>
          <a:bodyPr>
            <a:noAutofit/>
          </a:bodyPr>
          <a:lstStyle/>
          <a:p>
            <a:pPr algn="just"/>
            <a:r>
              <a:rPr lang="ar-SA" sz="2400" dirty="0"/>
              <a:t>يعتبر الوسيط حالة خاصة من مقاييس إحصائية عامة تهدف إلى وصف نمط الترتيـب في البيانات أو القيم، ويعرف بأنه القيمة التي يقل عنها نصف القيم و يزيد عنها نصـف القـيم الآخر وذلك بعد ترتيب تلك القيم تصاعديا أو تنازليا.</a:t>
            </a:r>
          </a:p>
          <a:p>
            <a:pPr algn="just"/>
            <a:r>
              <a:rPr lang="ar-SA" sz="2400" dirty="0"/>
              <a:t> وإذا استخدمت النسبة المئوية في تعريف الوسيط فهو القيمة التي يقل عنها ٥٠% من القيم ويزيد عنها كذلك ٥٠% من القيم(بعد الترتيب تصاعديا أو تنازليا).</a:t>
            </a:r>
          </a:p>
          <a:p>
            <a:pPr algn="just"/>
            <a:endParaRPr lang="ar-SA" sz="2400" dirty="0"/>
          </a:p>
          <a:p>
            <a:pPr marL="0" indent="0" algn="just">
              <a:buNone/>
            </a:pPr>
            <a:r>
              <a:rPr lang="ar-SA" sz="2400" b="1" dirty="0"/>
              <a:t>هل هناك مقاييس أخرى تقوم بوصف القيم وفق ترتيب آخر؟</a:t>
            </a:r>
            <a:endParaRPr lang="ar-SA" sz="2000" b="1" dirty="0"/>
          </a:p>
          <a:p>
            <a:pPr algn="just"/>
            <a:r>
              <a:rPr lang="ar-SA" sz="2400" dirty="0"/>
              <a:t>نعم هناك مقاييس أخـرى تفيد  في نفـس الغـرض وتسـمى مقـاييس الموضـع (</a:t>
            </a:r>
            <a:r>
              <a:rPr lang="en-US" sz="2400" dirty="0"/>
              <a:t>Position</a:t>
            </a:r>
            <a:r>
              <a:rPr lang="ar-SA" sz="2400" dirty="0"/>
              <a:t>) ويمكن تعريفها بأنها عبارة عن مجموعة من القيم تجزئ التكـرار الكلي بنسب معينة.</a:t>
            </a:r>
            <a:endParaRPr lang="ar-SA" sz="2400" b="1" dirty="0"/>
          </a:p>
        </p:txBody>
      </p:sp>
    </p:spTree>
    <p:extLst>
      <p:ext uri="{BB962C8B-B14F-4D97-AF65-F5344CB8AC3E}">
        <p14:creationId xmlns:p14="http://schemas.microsoft.com/office/powerpoint/2010/main" val="453450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000" b="1" dirty="0"/>
              <a:t>حساب </a:t>
            </a:r>
            <a:r>
              <a:rPr lang="en-US" sz="2000" b="1" dirty="0"/>
              <a:t>Outliers</a:t>
            </a:r>
            <a:r>
              <a:rPr lang="ar-SA" sz="2000" b="1" dirty="0"/>
              <a:t> القيم المتطرفة ونصف المدى الربيعي </a:t>
            </a:r>
            <a:r>
              <a:rPr lang="en-US" sz="2000" b="1" dirty="0"/>
              <a:t>Interquartile Range (IQR)</a:t>
            </a:r>
            <a:r>
              <a:rPr lang="ar-SA" sz="2000" b="1" dirty="0"/>
              <a:t> </a:t>
            </a:r>
          </a:p>
        </p:txBody>
      </p:sp>
      <p:sp>
        <p:nvSpPr>
          <p:cNvPr id="3" name="عنصر نائب للمحتوى 2"/>
          <p:cNvSpPr>
            <a:spLocks noGrp="1"/>
          </p:cNvSpPr>
          <p:nvPr>
            <p:ph idx="1"/>
          </p:nvPr>
        </p:nvSpPr>
        <p:spPr/>
        <p:txBody>
          <a:bodyPr>
            <a:noAutofit/>
          </a:bodyPr>
          <a:lstStyle/>
          <a:p>
            <a:r>
              <a:rPr lang="ar-SA" sz="2400" dirty="0"/>
              <a:t>مثال</a:t>
            </a:r>
          </a:p>
          <a:p>
            <a:endParaRPr lang="ar-SA" sz="2400" dirty="0"/>
          </a:p>
          <a:p>
            <a:pPr marL="0" indent="0">
              <a:buNone/>
            </a:pPr>
            <a:r>
              <a:rPr lang="ar-SA" sz="2400" dirty="0"/>
              <a:t>الربيع الأعلى </a:t>
            </a:r>
          </a:p>
          <a:p>
            <a:pPr marL="0" indent="0">
              <a:buNone/>
            </a:pPr>
            <a:endParaRPr lang="ar-SA" sz="2400" dirty="0"/>
          </a:p>
          <a:p>
            <a:pPr marL="0" indent="0">
              <a:buNone/>
            </a:pPr>
            <a:r>
              <a:rPr lang="ar-SA" sz="2400" dirty="0"/>
              <a:t>الربيع الأدنى</a:t>
            </a:r>
            <a:br>
              <a:rPr lang="ar-SA" sz="2400" dirty="0"/>
            </a:br>
            <a:endParaRPr lang="ar-SA" sz="2400" dirty="0"/>
          </a:p>
          <a:p>
            <a:pPr marL="0" indent="0">
              <a:buNone/>
            </a:pPr>
            <a:r>
              <a:rPr lang="ar-SA" sz="2400" dirty="0"/>
              <a:t>نصف الدى الربيعي </a:t>
            </a:r>
          </a:p>
          <a:p>
            <a:pPr marL="0" indent="0">
              <a:buNone/>
            </a:pPr>
            <a:endParaRPr lang="ar-SA" sz="2400" dirty="0"/>
          </a:p>
          <a:p>
            <a:pPr marL="0" indent="0">
              <a:buNone/>
            </a:pPr>
            <a:r>
              <a:rPr lang="ar-SA" sz="2400" dirty="0"/>
              <a:t>القيم المتطرفة  هي التي أقل من  </a:t>
            </a:r>
            <a:r>
              <a:rPr lang="en-US" sz="2400" dirty="0"/>
              <a:t> 44</a:t>
            </a:r>
            <a:endParaRPr lang="ar-SA" sz="2400" dirty="0"/>
          </a:p>
          <a:p>
            <a:pPr marL="0" indent="0">
              <a:buNone/>
            </a:pPr>
            <a:endParaRPr lang="ar-SA" sz="2400" dirty="0"/>
          </a:p>
          <a:p>
            <a:pPr marL="0" indent="0">
              <a:buNone/>
            </a:pPr>
            <a:r>
              <a:rPr lang="ar-SA" sz="2400" dirty="0"/>
              <a:t>وأعلى من </a:t>
            </a:r>
            <a:r>
              <a:rPr lang="en-US" sz="2400" dirty="0"/>
              <a:t>78</a:t>
            </a:r>
            <a:endParaRPr lang="ar-SA" sz="2400" dirty="0"/>
          </a:p>
          <a:p>
            <a:endParaRPr lang="ar-SA" sz="2400"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556792"/>
            <a:ext cx="639431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8620" y="2519003"/>
            <a:ext cx="3056395" cy="425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3889" y="3437341"/>
            <a:ext cx="2911047" cy="41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63811" y="4221088"/>
            <a:ext cx="2651204"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6"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8754" y="5877272"/>
            <a:ext cx="771863" cy="508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7"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63687" y="5929899"/>
            <a:ext cx="3578639" cy="403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8" name="Picture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5616" y="5124682"/>
            <a:ext cx="3660407"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9840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400" b="1" dirty="0"/>
              <a:t>مخطط الصندوق وطرفيه </a:t>
            </a:r>
            <a:r>
              <a:rPr lang="en-US" sz="2400" b="1" dirty="0"/>
              <a:t>Box-and-Whisker plot</a:t>
            </a:r>
            <a:endParaRPr lang="ar-SA" sz="2400" b="1" dirty="0"/>
          </a:p>
        </p:txBody>
      </p:sp>
      <p:sp>
        <p:nvSpPr>
          <p:cNvPr id="3" name="عنصر نائب للمحتوى 2"/>
          <p:cNvSpPr>
            <a:spLocks noGrp="1"/>
          </p:cNvSpPr>
          <p:nvPr>
            <p:ph idx="1"/>
          </p:nvPr>
        </p:nvSpPr>
        <p:spPr/>
        <p:txBody>
          <a:bodyPr>
            <a:normAutofit/>
          </a:bodyPr>
          <a:lstStyle/>
          <a:p>
            <a:r>
              <a:rPr lang="ar-SA" sz="2400" dirty="0"/>
              <a:t>وطريقة للتمثيل البياني لمجموعة من القيم العددية لعينة احصائية من خلال تمثيل القيم الإحصائية الخمس المحددة للعينة وهي: القيمة الصغرى ، الرُبيع الأدنى </a:t>
            </a:r>
            <a:r>
              <a:rPr lang="en-US" sz="2400" dirty="0"/>
              <a:t>Q1, </a:t>
            </a:r>
            <a:r>
              <a:rPr lang="ar-SA" sz="2400" dirty="0"/>
              <a:t>الوسيط </a:t>
            </a:r>
            <a:r>
              <a:rPr lang="en-US" sz="2400" dirty="0"/>
              <a:t>Q2، </a:t>
            </a:r>
            <a:r>
              <a:rPr lang="ar-SA" sz="2400" dirty="0"/>
              <a:t>الرُبيع الأعلى </a:t>
            </a:r>
            <a:r>
              <a:rPr lang="en-US" sz="2400" dirty="0"/>
              <a:t>Q3، </a:t>
            </a:r>
            <a:r>
              <a:rPr lang="ar-SA" sz="2400" dirty="0"/>
              <a:t>والقيمة العظمى. </a:t>
            </a:r>
          </a:p>
          <a:p>
            <a:endParaRPr lang="ar-SA" sz="2400" dirty="0"/>
          </a:p>
          <a:p>
            <a:endParaRPr lang="ar-SA" sz="2400" dirty="0"/>
          </a:p>
          <a:p>
            <a:endParaRPr lang="ar-SA" sz="2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429000"/>
            <a:ext cx="4839654" cy="1532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5525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800" b="1" dirty="0"/>
              <a:t>مخطط الصندوق وطرفيه </a:t>
            </a:r>
            <a:r>
              <a:rPr lang="en-US" sz="2800" b="1" dirty="0"/>
              <a:t>Box-and-Whisker plot</a:t>
            </a:r>
            <a:endParaRPr lang="ar-SA" sz="2800" dirty="0"/>
          </a:p>
        </p:txBody>
      </p:sp>
      <p:sp>
        <p:nvSpPr>
          <p:cNvPr id="3" name="عنصر نائب للمحتوى 2"/>
          <p:cNvSpPr>
            <a:spLocks noGrp="1"/>
          </p:cNvSpPr>
          <p:nvPr>
            <p:ph idx="1"/>
          </p:nvPr>
        </p:nvSpPr>
        <p:spPr/>
        <p:txBody>
          <a:bodyPr>
            <a:normAutofit/>
          </a:bodyPr>
          <a:lstStyle/>
          <a:p>
            <a:pPr marL="0" indent="0">
              <a:buNone/>
            </a:pPr>
            <a:r>
              <a:rPr lang="ar-SA" sz="2400" b="1" dirty="0"/>
              <a:t>لبناء هذا المخطط :</a:t>
            </a:r>
          </a:p>
          <a:p>
            <a:r>
              <a:rPr lang="ar-SA" sz="2400" dirty="0"/>
              <a:t>نرسم خط للقياس عمودي يشمل قياس القيمة الصغرى والقيمة الكبرى</a:t>
            </a:r>
          </a:p>
          <a:p>
            <a:r>
              <a:rPr lang="ar-SA" sz="2400" dirty="0"/>
              <a:t>نرسم صندوق من الربيع الأول(الأدنى) الى الربيع الثالث (الأعلى).</a:t>
            </a:r>
          </a:p>
          <a:p>
            <a:r>
              <a:rPr lang="ar-SA" sz="2400" dirty="0"/>
              <a:t>نرسم خط داخل هذا الصندوق يقسمه حسب قيمة الوسيط</a:t>
            </a:r>
          </a:p>
          <a:p>
            <a:r>
              <a:rPr lang="ar-SA" sz="2400" dirty="0"/>
              <a:t>نرسم خط يخرج من ناحيتي الصندوق باتجاه القيمة الطرفية الأولى </a:t>
            </a:r>
          </a:p>
          <a:p>
            <a:pPr marL="0" indent="0">
              <a:buNone/>
            </a:pPr>
            <a:r>
              <a:rPr lang="ar-SA" sz="2400" dirty="0"/>
              <a:t>وخطا اخر من الناحية الأخرى يخرج باتجاه القيمة الطرفية الأخرى.</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4498" y="4335250"/>
            <a:ext cx="2083646" cy="239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5535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800" b="1" dirty="0"/>
              <a:t>مخطط الصندوق وطرفيه </a:t>
            </a:r>
            <a:r>
              <a:rPr lang="en-US" sz="2800" b="1" dirty="0"/>
              <a:t>Box-and-Whisker plot</a:t>
            </a:r>
            <a:endParaRPr lang="ar-SA" sz="2800" dirty="0"/>
          </a:p>
        </p:txBody>
      </p:sp>
      <p:sp>
        <p:nvSpPr>
          <p:cNvPr id="3" name="عنصر نائب للمحتوى 2"/>
          <p:cNvSpPr>
            <a:spLocks noGrp="1"/>
          </p:cNvSpPr>
          <p:nvPr>
            <p:ph idx="1"/>
          </p:nvPr>
        </p:nvSpPr>
        <p:spPr>
          <a:xfrm>
            <a:off x="457200" y="1340768"/>
            <a:ext cx="8229600" cy="4525963"/>
          </a:xfrm>
        </p:spPr>
        <p:txBody>
          <a:bodyPr>
            <a:normAutofit/>
          </a:bodyPr>
          <a:lstStyle/>
          <a:p>
            <a:r>
              <a:rPr lang="ar-SA" sz="2400" dirty="0"/>
              <a:t>ارسم مخطط الصندوق </a:t>
            </a:r>
            <a:r>
              <a:rPr lang="en-US" sz="2400" dirty="0"/>
              <a:t>Box-and-Whisker plot</a:t>
            </a:r>
            <a:r>
              <a:rPr lang="ar-SA" sz="2400" dirty="0"/>
              <a:t>وطرفيه للبيانات التالية:</a:t>
            </a:r>
          </a:p>
          <a:p>
            <a:pPr marL="0" indent="0">
              <a:buNone/>
            </a:pPr>
            <a:endParaRPr lang="ar-SA" sz="2400" dirty="0"/>
          </a:p>
          <a:p>
            <a:pPr marL="457200" indent="-457200">
              <a:buFont typeface="+mj-lt"/>
              <a:buAutoNum type="arabicPeriod"/>
            </a:pPr>
            <a:r>
              <a:rPr lang="ar-SA" sz="2400" dirty="0"/>
              <a:t>نوجد الوسيط = </a:t>
            </a:r>
            <a:r>
              <a:rPr lang="en-US" sz="2400" dirty="0"/>
              <a:t>Median = </a:t>
            </a:r>
            <a:r>
              <a:rPr lang="en-US" sz="2400" b="1" dirty="0"/>
              <a:t>62</a:t>
            </a:r>
            <a:endParaRPr lang="ar-SA" sz="2400" b="1" dirty="0"/>
          </a:p>
          <a:p>
            <a:pPr marL="457200" indent="-457200">
              <a:buFont typeface="+mj-lt"/>
              <a:buAutoNum type="arabicPeriod"/>
            </a:pPr>
            <a:r>
              <a:rPr lang="ar-SA" sz="2400" dirty="0"/>
              <a:t>الربيع الأدنى = </a:t>
            </a:r>
            <a:r>
              <a:rPr lang="en-US" sz="2400" dirty="0"/>
              <a:t>Lower quartile </a:t>
            </a:r>
            <a:r>
              <a:rPr lang="en-US" sz="2400" i="1" dirty="0"/>
              <a:t>Q1</a:t>
            </a:r>
            <a:r>
              <a:rPr lang="en-US" sz="2400" dirty="0"/>
              <a:t>= </a:t>
            </a:r>
            <a:r>
              <a:rPr lang="en-US" sz="2400" b="1" dirty="0"/>
              <a:t>58</a:t>
            </a:r>
            <a:endParaRPr lang="ar-SA" sz="2400" b="1" dirty="0"/>
          </a:p>
          <a:p>
            <a:pPr marL="457200" indent="-457200">
              <a:buFont typeface="+mj-lt"/>
              <a:buAutoNum type="arabicPeriod"/>
            </a:pPr>
            <a:r>
              <a:rPr lang="ar-SA" sz="2400" dirty="0"/>
              <a:t>الربيع الأعلى =</a:t>
            </a:r>
            <a:r>
              <a:rPr lang="en-US" sz="2400" dirty="0"/>
              <a:t>Upper quartile </a:t>
            </a:r>
            <a:r>
              <a:rPr lang="en-US" sz="2400" i="1" dirty="0"/>
              <a:t>Q3</a:t>
            </a:r>
            <a:r>
              <a:rPr lang="en-US" sz="2400" dirty="0"/>
              <a:t>= </a:t>
            </a:r>
            <a:r>
              <a:rPr lang="en-US" sz="2400" b="1" dirty="0"/>
              <a:t>64</a:t>
            </a:r>
            <a:r>
              <a:rPr lang="en-US" sz="2400" dirty="0"/>
              <a:t> </a:t>
            </a:r>
            <a:r>
              <a:rPr lang="ar-SA" sz="2400" dirty="0"/>
              <a:t> </a:t>
            </a:r>
          </a:p>
          <a:p>
            <a:pPr marL="457200" indent="-457200">
              <a:buFont typeface="+mj-lt"/>
              <a:buAutoNum type="arabicPeriod"/>
            </a:pPr>
            <a:r>
              <a:rPr lang="ar-SA" sz="2400" dirty="0"/>
              <a:t>القيمة الدنيا =</a:t>
            </a:r>
            <a:r>
              <a:rPr lang="en-US" sz="2400" dirty="0"/>
              <a:t>Lowest or minimum value = </a:t>
            </a:r>
            <a:r>
              <a:rPr lang="en-US" sz="2400" b="1" dirty="0"/>
              <a:t>55</a:t>
            </a:r>
            <a:r>
              <a:rPr lang="en-US" sz="2400" dirty="0"/>
              <a:t> </a:t>
            </a:r>
            <a:r>
              <a:rPr lang="ar-SA" sz="2400" dirty="0"/>
              <a:t> </a:t>
            </a:r>
          </a:p>
          <a:p>
            <a:pPr marL="457200" indent="-457200">
              <a:buFont typeface="+mj-lt"/>
              <a:buAutoNum type="arabicPeriod"/>
            </a:pPr>
            <a:r>
              <a:rPr lang="ar-SA" sz="2400" dirty="0"/>
              <a:t>القيمة العليا = </a:t>
            </a:r>
            <a:r>
              <a:rPr lang="en-US" sz="2400" dirty="0"/>
              <a:t>Highest or maximum value = </a:t>
            </a:r>
            <a:r>
              <a:rPr lang="en-US" sz="2400" b="1" dirty="0"/>
              <a:t>71</a:t>
            </a:r>
            <a:endParaRPr lang="ar-SA" sz="2400" b="1"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4496206"/>
            <a:ext cx="6131000" cy="202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1772816"/>
            <a:ext cx="3974842"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4667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Exercise</a:t>
            </a:r>
            <a:endParaRPr lang="ar-SA" dirty="0"/>
          </a:p>
        </p:txBody>
      </p:sp>
      <p:sp>
        <p:nvSpPr>
          <p:cNvPr id="3" name="عنصر نائب للمحتوى 2"/>
          <p:cNvSpPr>
            <a:spLocks noGrp="1"/>
          </p:cNvSpPr>
          <p:nvPr>
            <p:ph idx="1"/>
          </p:nvPr>
        </p:nvSpPr>
        <p:spPr/>
        <p:txBody>
          <a:bodyPr>
            <a:normAutofit/>
          </a:bodyPr>
          <a:lstStyle/>
          <a:p>
            <a:r>
              <a:rPr lang="ar-SA" sz="2400" b="1" dirty="0"/>
              <a:t>البيانات التالية تمثل نسبة تنفس البكتيريا في احدى مناطق المياه العادمة</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492896"/>
            <a:ext cx="8266518"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1679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Exercise</a:t>
            </a:r>
            <a:endParaRPr lang="ar-SA" dirty="0"/>
          </a:p>
        </p:txBody>
      </p:sp>
      <p:sp>
        <p:nvSpPr>
          <p:cNvPr id="3" name="عنصر نائب للمحتوى 2"/>
          <p:cNvSpPr>
            <a:spLocks noGrp="1"/>
          </p:cNvSpPr>
          <p:nvPr>
            <p:ph idx="1"/>
          </p:nvPr>
        </p:nvSpPr>
        <p:spPr/>
        <p:txBody>
          <a:bodyPr>
            <a:normAutofit/>
          </a:bodyPr>
          <a:lstStyle/>
          <a:p>
            <a:pPr marL="514350" indent="-514350" algn="l" rtl="0">
              <a:buFont typeface="+mj-lt"/>
              <a:buAutoNum type="romanUcPeriod"/>
            </a:pPr>
            <a:endParaRPr lang="en-US" sz="2400" dirty="0"/>
          </a:p>
          <a:p>
            <a:pPr marL="514350" indent="-514350">
              <a:buFont typeface="+mj-lt"/>
              <a:buAutoNum type="romanUcPeriod"/>
            </a:pPr>
            <a:r>
              <a:rPr lang="ar-SA" sz="2400" dirty="0"/>
              <a:t>أوجد الربيع الأعلى والأدنى ونصف المدى الربيعي </a:t>
            </a:r>
            <a:r>
              <a:rPr lang="en-US" sz="2400" dirty="0"/>
              <a:t>Upper quartile, lower quartile, interquartile range</a:t>
            </a:r>
          </a:p>
          <a:p>
            <a:pPr marL="514350" indent="-514350">
              <a:buFont typeface="+mj-lt"/>
              <a:buAutoNum type="romanUcPeriod"/>
            </a:pPr>
            <a:endParaRPr lang="ar-SA" sz="2400" dirty="0"/>
          </a:p>
          <a:p>
            <a:pPr marL="514350" indent="-514350">
              <a:buFont typeface="+mj-lt"/>
              <a:buAutoNum type="romanUcPeriod"/>
            </a:pPr>
            <a:r>
              <a:rPr lang="ar-SA" sz="2400" dirty="0"/>
              <a:t>ارسم مخطط الصندوق وطرفيه </a:t>
            </a:r>
            <a:r>
              <a:rPr lang="en-US" sz="2400" dirty="0"/>
              <a:t>box and whisker plot</a:t>
            </a:r>
          </a:p>
          <a:p>
            <a:pPr marL="514350" indent="-514350">
              <a:buFont typeface="+mj-lt"/>
              <a:buAutoNum type="romanUcPeriod"/>
            </a:pPr>
            <a:endParaRPr lang="ar-SA" sz="2400" dirty="0"/>
          </a:p>
          <a:p>
            <a:pPr marL="514350" indent="-514350">
              <a:buFont typeface="+mj-lt"/>
              <a:buAutoNum type="romanUcPeriod"/>
            </a:pPr>
            <a:r>
              <a:rPr lang="ar-SA" sz="2400" dirty="0"/>
              <a:t>حدد القيم الطرفية </a:t>
            </a:r>
            <a:r>
              <a:rPr lang="en-US" sz="2400" dirty="0"/>
              <a:t> outliers</a:t>
            </a:r>
            <a:endParaRPr lang="ar-SA" sz="2400" dirty="0"/>
          </a:p>
        </p:txBody>
      </p:sp>
    </p:spTree>
    <p:extLst>
      <p:ext uri="{BB962C8B-B14F-4D97-AF65-F5344CB8AC3E}">
        <p14:creationId xmlns:p14="http://schemas.microsoft.com/office/powerpoint/2010/main" val="1489813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200" b="1" dirty="0"/>
              <a:t>مقاييس الموضع </a:t>
            </a:r>
            <a:r>
              <a:rPr lang="en-US" sz="3200" b="1" dirty="0"/>
              <a:t>Measures of positions</a:t>
            </a:r>
          </a:p>
        </p:txBody>
      </p:sp>
      <p:sp>
        <p:nvSpPr>
          <p:cNvPr id="3" name="عنصر نائب للمحتوى 2"/>
          <p:cNvSpPr>
            <a:spLocks noGrp="1"/>
          </p:cNvSpPr>
          <p:nvPr>
            <p:ph idx="1"/>
          </p:nvPr>
        </p:nvSpPr>
        <p:spPr/>
        <p:txBody>
          <a:bodyPr>
            <a:noAutofit/>
          </a:bodyPr>
          <a:lstStyle/>
          <a:p>
            <a:pPr marL="0" indent="0" algn="just">
              <a:buNone/>
            </a:pPr>
            <a:r>
              <a:rPr lang="ar-SA" sz="2400" dirty="0"/>
              <a:t>فمثلا:</a:t>
            </a:r>
          </a:p>
          <a:p>
            <a:pPr algn="just"/>
            <a:r>
              <a:rPr lang="ar-SA" sz="2400" dirty="0"/>
              <a:t> هناك </a:t>
            </a:r>
            <a:r>
              <a:rPr lang="ar-SA" sz="2400" dirty="0" err="1"/>
              <a:t>العُشيرات</a:t>
            </a:r>
            <a:r>
              <a:rPr lang="ar-SA" sz="2400" dirty="0"/>
              <a:t> </a:t>
            </a:r>
            <a:r>
              <a:rPr lang="en-US" sz="2400" dirty="0"/>
              <a:t>( </a:t>
            </a:r>
            <a:r>
              <a:rPr lang="en-US" sz="2400" dirty="0" err="1"/>
              <a:t>Deciles</a:t>
            </a:r>
            <a:r>
              <a:rPr lang="en-US" sz="2400" dirty="0"/>
              <a:t>) </a:t>
            </a:r>
            <a:r>
              <a:rPr lang="ar-SA" sz="2400" dirty="0"/>
              <a:t>التي تقسم القيم المرتبـة (التكـرار الكلي) إلى عشرة أقسام متساوية.</a:t>
            </a:r>
          </a:p>
          <a:p>
            <a:pPr algn="just"/>
            <a:endParaRPr lang="ar-SA" sz="2400" dirty="0"/>
          </a:p>
          <a:p>
            <a:pPr algn="just"/>
            <a:endParaRPr lang="ar-SA" sz="2400" dirty="0"/>
          </a:p>
          <a:p>
            <a:pPr algn="just"/>
            <a:r>
              <a:rPr lang="ar-SA" sz="2400" dirty="0"/>
              <a:t>كذلك هناك الربيعيات</a:t>
            </a:r>
            <a:r>
              <a:rPr lang="en-US" sz="2400" dirty="0"/>
              <a:t> (Quartiles)</a:t>
            </a:r>
            <a:r>
              <a:rPr lang="ar-SA" sz="2400" dirty="0"/>
              <a:t>التي تقسم القيم المرتبة إلى أربعة أجزاء</a:t>
            </a:r>
          </a:p>
          <a:p>
            <a:pPr algn="just"/>
            <a:r>
              <a:rPr lang="ar-SA" sz="2400" dirty="0" err="1"/>
              <a:t>والمئينات</a:t>
            </a:r>
            <a:r>
              <a:rPr lang="en-US" sz="2400" dirty="0"/>
              <a:t>( Percentiles) </a:t>
            </a:r>
            <a:r>
              <a:rPr lang="ar-SA" sz="2400" dirty="0"/>
              <a:t> التي تقسم القيم المرتبة إلى </a:t>
            </a:r>
            <a:r>
              <a:rPr lang="en-US" sz="2400" dirty="0"/>
              <a:t>100</a:t>
            </a:r>
            <a:r>
              <a:rPr lang="ar-SA" sz="2400" dirty="0"/>
              <a:t> قسم.</a:t>
            </a:r>
            <a:endParaRPr lang="ar-SA" sz="2400" b="1"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8026" y="2924944"/>
            <a:ext cx="5872326"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7350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en-US" sz="2800" b="1" dirty="0"/>
              <a:t> Percentiles </a:t>
            </a:r>
            <a:r>
              <a:rPr lang="ar-SA" sz="2800" b="1" dirty="0" err="1"/>
              <a:t>المئينات</a:t>
            </a:r>
            <a:endParaRPr lang="en-US" sz="2800" b="1" dirty="0"/>
          </a:p>
        </p:txBody>
      </p:sp>
      <p:sp>
        <p:nvSpPr>
          <p:cNvPr id="3" name="عنصر نائب للمحتوى 2"/>
          <p:cNvSpPr>
            <a:spLocks noGrp="1"/>
          </p:cNvSpPr>
          <p:nvPr>
            <p:ph idx="1"/>
          </p:nvPr>
        </p:nvSpPr>
        <p:spPr/>
        <p:txBody>
          <a:bodyPr>
            <a:noAutofit/>
          </a:bodyPr>
          <a:lstStyle/>
          <a:p>
            <a:r>
              <a:rPr lang="ar-SA" sz="2000" dirty="0"/>
              <a:t>المئين عبارة عن القيمة  </a:t>
            </a:r>
            <a:r>
              <a:rPr lang="en-US" sz="2000" dirty="0"/>
              <a:t>X</a:t>
            </a:r>
            <a:r>
              <a:rPr lang="ar-SA" sz="2000" dirty="0"/>
              <a:t> والتي تقسم البيانات المرتبة الى </a:t>
            </a:r>
            <a:r>
              <a:rPr lang="en-US" sz="2000" dirty="0"/>
              <a:t> 100 </a:t>
            </a:r>
            <a:r>
              <a:rPr lang="ar-SA" sz="2000" dirty="0"/>
              <a:t> جزء متساوي </a:t>
            </a:r>
          </a:p>
          <a:p>
            <a:r>
              <a:rPr lang="ar-SA" sz="2000" dirty="0"/>
              <a:t>المئين الأول </a:t>
            </a:r>
            <a:r>
              <a:rPr lang="en-US" sz="2000" dirty="0"/>
              <a:t>first percentile</a:t>
            </a:r>
            <a:r>
              <a:rPr lang="en-US" sz="2000" b="1" dirty="0"/>
              <a:t> </a:t>
            </a:r>
            <a:r>
              <a:rPr lang="ar-SA" sz="2000" b="1" dirty="0"/>
              <a:t> </a:t>
            </a:r>
            <a:r>
              <a:rPr lang="ar-SA" sz="2000" dirty="0"/>
              <a:t>مثلا هو القيمة  التي يقع تحتها </a:t>
            </a:r>
            <a:r>
              <a:rPr lang="en-US" sz="2000" dirty="0"/>
              <a:t>1 % </a:t>
            </a:r>
            <a:r>
              <a:rPr lang="ar-SA" sz="2000" dirty="0"/>
              <a:t> من البيانات وبعدها </a:t>
            </a:r>
            <a:r>
              <a:rPr lang="en-US" sz="2000" dirty="0"/>
              <a:t>99 </a:t>
            </a:r>
            <a:r>
              <a:rPr lang="ar-SA" sz="2000" dirty="0"/>
              <a:t>% من نفس البيانات.</a:t>
            </a:r>
          </a:p>
          <a:p>
            <a:r>
              <a:rPr lang="ar-SA" sz="2000" dirty="0"/>
              <a:t>القيمة </a:t>
            </a:r>
            <a:r>
              <a:rPr lang="en-US" sz="2000" dirty="0"/>
              <a:t>X </a:t>
            </a:r>
            <a:r>
              <a:rPr lang="ar-SA" sz="2000" dirty="0"/>
              <a:t> من البيانات التي يقع </a:t>
            </a:r>
            <a:r>
              <a:rPr lang="en-US" sz="2000" dirty="0"/>
              <a:t>4%</a:t>
            </a:r>
            <a:r>
              <a:rPr lang="ar-SA" sz="2000" dirty="0"/>
              <a:t> من البيانات تحتها تسمى المئين الرابع أو</a:t>
            </a:r>
            <a:r>
              <a:rPr lang="en-US" sz="2000" dirty="0"/>
              <a:t> 4th percentile </a:t>
            </a:r>
            <a:r>
              <a:rPr lang="ar-SA" sz="2000" dirty="0"/>
              <a:t>.</a:t>
            </a:r>
          </a:p>
          <a:p>
            <a:r>
              <a:rPr lang="ar-SA" sz="2000" dirty="0"/>
              <a:t>المئين الأول يعبر عنه ب </a:t>
            </a:r>
            <a:r>
              <a:rPr lang="en-US" sz="2000" i="1" dirty="0">
                <a:latin typeface="Bell MT" pitchFamily="18" charset="0"/>
              </a:rPr>
              <a:t>P1</a:t>
            </a:r>
            <a:r>
              <a:rPr lang="ar-SA" sz="2000" dirty="0"/>
              <a:t> والثاني يعبر عنه ب </a:t>
            </a:r>
            <a:r>
              <a:rPr lang="en-US" sz="2000" i="1" dirty="0">
                <a:latin typeface="Bell MT" pitchFamily="18" charset="0"/>
              </a:rPr>
              <a:t>P2</a:t>
            </a:r>
            <a:r>
              <a:rPr lang="ar-SA" sz="2000" dirty="0"/>
              <a:t> والثالث </a:t>
            </a:r>
            <a:r>
              <a:rPr lang="en-US" sz="2000" i="1" dirty="0">
                <a:latin typeface="Bell MT" pitchFamily="18" charset="0"/>
              </a:rPr>
              <a:t>P3</a:t>
            </a:r>
            <a:r>
              <a:rPr lang="en-US" sz="2000" dirty="0"/>
              <a:t> </a:t>
            </a:r>
            <a:r>
              <a:rPr lang="ar-SA" sz="2000" dirty="0"/>
              <a:t> ......وهكذا الى </a:t>
            </a:r>
            <a:r>
              <a:rPr lang="en-US" sz="2000" i="1" dirty="0">
                <a:latin typeface="Bell MT" pitchFamily="18" charset="0"/>
              </a:rPr>
              <a:t>P99</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4077072"/>
            <a:ext cx="6718042"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7350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en-US" sz="2800" b="1" dirty="0"/>
              <a:t> </a:t>
            </a:r>
            <a:r>
              <a:rPr lang="en-US" sz="2800" b="1" dirty="0" err="1"/>
              <a:t>Deciles</a:t>
            </a:r>
            <a:r>
              <a:rPr lang="en-US" sz="2800" b="1" dirty="0"/>
              <a:t> </a:t>
            </a:r>
            <a:r>
              <a:rPr lang="ar-SA" sz="2800" b="1" dirty="0" err="1"/>
              <a:t>العُشيرات</a:t>
            </a:r>
            <a:endParaRPr lang="en-US" sz="2800" b="1" dirty="0"/>
          </a:p>
        </p:txBody>
      </p:sp>
      <p:sp>
        <p:nvSpPr>
          <p:cNvPr id="3" name="عنصر نائب للمحتوى 2"/>
          <p:cNvSpPr>
            <a:spLocks noGrp="1"/>
          </p:cNvSpPr>
          <p:nvPr>
            <p:ph idx="1"/>
          </p:nvPr>
        </p:nvSpPr>
        <p:spPr/>
        <p:txBody>
          <a:bodyPr>
            <a:noAutofit/>
          </a:bodyPr>
          <a:lstStyle/>
          <a:p>
            <a:pPr algn="just"/>
            <a:r>
              <a:rPr lang="ar-SA" sz="2400" dirty="0"/>
              <a:t>العُشير</a:t>
            </a:r>
            <a:r>
              <a:rPr lang="en-US" sz="2400" b="1" dirty="0"/>
              <a:t> </a:t>
            </a:r>
            <a:r>
              <a:rPr lang="en-US" sz="2400" b="1" dirty="0" err="1"/>
              <a:t>decile</a:t>
            </a:r>
            <a:r>
              <a:rPr lang="ar-SA" sz="2400" dirty="0"/>
              <a:t>هو قيمة </a:t>
            </a:r>
            <a:r>
              <a:rPr lang="en-US" sz="2400" dirty="0"/>
              <a:t> X </a:t>
            </a:r>
            <a:r>
              <a:rPr lang="ar-SA" sz="2400" dirty="0"/>
              <a:t>التي تقسم البيانات المرتبة الى </a:t>
            </a:r>
            <a:r>
              <a:rPr lang="en-US" sz="2400" dirty="0"/>
              <a:t>10</a:t>
            </a:r>
            <a:r>
              <a:rPr lang="ar-SA" sz="2400" dirty="0"/>
              <a:t> أجزاء متساوية.</a:t>
            </a:r>
          </a:p>
          <a:p>
            <a:pPr algn="just"/>
            <a:r>
              <a:rPr lang="ar-SA" sz="2400" dirty="0"/>
              <a:t>العُشير الأول </a:t>
            </a:r>
            <a:r>
              <a:rPr lang="en-US" sz="2400" b="1" dirty="0"/>
              <a:t>first</a:t>
            </a:r>
            <a:r>
              <a:rPr lang="en-US" sz="2400" dirty="0"/>
              <a:t> </a:t>
            </a:r>
            <a:r>
              <a:rPr lang="en-US" sz="2400" b="1" dirty="0" err="1"/>
              <a:t>decile</a:t>
            </a:r>
            <a:r>
              <a:rPr lang="ar-SA" sz="2400" b="1" dirty="0"/>
              <a:t> </a:t>
            </a:r>
            <a:r>
              <a:rPr lang="ar-SA" sz="2400" dirty="0"/>
              <a:t>هو قيمة </a:t>
            </a:r>
            <a:r>
              <a:rPr lang="en-US" sz="2400" dirty="0"/>
              <a:t>X</a:t>
            </a:r>
            <a:r>
              <a:rPr lang="ar-SA" sz="2400" dirty="0"/>
              <a:t> التي يقع تحتها </a:t>
            </a:r>
            <a:r>
              <a:rPr lang="en-US" sz="2400" dirty="0"/>
              <a:t>10%</a:t>
            </a:r>
            <a:r>
              <a:rPr lang="ar-SA" sz="2400" dirty="0"/>
              <a:t> من قيم البيانات و </a:t>
            </a:r>
            <a:r>
              <a:rPr lang="en-US" sz="2400" dirty="0"/>
              <a:t>90%</a:t>
            </a:r>
            <a:r>
              <a:rPr lang="ar-SA" sz="2400" dirty="0"/>
              <a:t> أعلى منها.</a:t>
            </a:r>
          </a:p>
          <a:p>
            <a:pPr algn="just"/>
            <a:r>
              <a:rPr lang="ar-SA" sz="2400" dirty="0"/>
              <a:t>قيمة </a:t>
            </a:r>
            <a:r>
              <a:rPr lang="en-US" sz="2400" dirty="0"/>
              <a:t>X</a:t>
            </a:r>
            <a:r>
              <a:rPr lang="ar-SA" sz="2400" dirty="0"/>
              <a:t> التي يقع تحتها </a:t>
            </a:r>
            <a:r>
              <a:rPr lang="en-US" sz="2400" dirty="0"/>
              <a:t>40%</a:t>
            </a:r>
            <a:r>
              <a:rPr lang="ar-SA" sz="2400" dirty="0"/>
              <a:t> من البيانات تسمى العشير الرابع </a:t>
            </a:r>
            <a:r>
              <a:rPr lang="en-US" sz="2400" b="1" dirty="0"/>
              <a:t>4th </a:t>
            </a:r>
            <a:r>
              <a:rPr lang="en-US" sz="2400" b="1" dirty="0" err="1"/>
              <a:t>decile</a:t>
            </a:r>
            <a:r>
              <a:rPr lang="ar-SA" sz="2400" b="1" dirty="0"/>
              <a:t>.</a:t>
            </a:r>
          </a:p>
          <a:p>
            <a:pPr algn="just"/>
            <a:r>
              <a:rPr lang="ar-SA" sz="2400" dirty="0"/>
              <a:t>العُشير الأول يعبر عنه ب</a:t>
            </a:r>
            <a:r>
              <a:rPr lang="en-US" sz="2400" i="1" dirty="0"/>
              <a:t> </a:t>
            </a:r>
            <a:r>
              <a:rPr lang="en-US" sz="2000" i="1" dirty="0">
                <a:latin typeface="Bell MT" pitchFamily="18" charset="0"/>
              </a:rPr>
              <a:t>D1</a:t>
            </a:r>
            <a:r>
              <a:rPr lang="ar-SA" sz="2400" dirty="0"/>
              <a:t> والثاني ب</a:t>
            </a:r>
            <a:r>
              <a:rPr lang="en-US" sz="2400" i="1" dirty="0"/>
              <a:t> </a:t>
            </a:r>
            <a:r>
              <a:rPr lang="en-US" sz="2000" i="1" dirty="0">
                <a:latin typeface="Bell MT" pitchFamily="18" charset="0"/>
              </a:rPr>
              <a:t>D2</a:t>
            </a:r>
            <a:r>
              <a:rPr lang="ar-SA" sz="2400" dirty="0"/>
              <a:t> ......  وهكذا الى </a:t>
            </a:r>
            <a:r>
              <a:rPr lang="en-US" sz="2000" i="1" dirty="0">
                <a:latin typeface="Bell MT" pitchFamily="18" charset="0"/>
              </a:rPr>
              <a:t>D9</a:t>
            </a:r>
            <a:endParaRPr lang="ar-SA" sz="2000" i="1" dirty="0">
              <a:latin typeface="Bell MT"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4077072"/>
            <a:ext cx="6480720"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7350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en-US" sz="2800" b="1" dirty="0"/>
              <a:t>Quartiles </a:t>
            </a:r>
            <a:r>
              <a:rPr lang="ar-SA" sz="2800" b="1" dirty="0"/>
              <a:t>الرُبيعات</a:t>
            </a:r>
            <a:endParaRPr lang="en-US" sz="2800" b="1" dirty="0"/>
          </a:p>
        </p:txBody>
      </p:sp>
      <p:sp>
        <p:nvSpPr>
          <p:cNvPr id="3" name="عنصر نائب للمحتوى 2"/>
          <p:cNvSpPr>
            <a:spLocks noGrp="1"/>
          </p:cNvSpPr>
          <p:nvPr>
            <p:ph idx="1"/>
          </p:nvPr>
        </p:nvSpPr>
        <p:spPr/>
        <p:txBody>
          <a:bodyPr>
            <a:noAutofit/>
          </a:bodyPr>
          <a:lstStyle/>
          <a:p>
            <a:r>
              <a:rPr lang="ar-SA" sz="2400" dirty="0"/>
              <a:t>الرُبيع هو قيمة </a:t>
            </a:r>
            <a:r>
              <a:rPr lang="en-US" sz="2400" dirty="0"/>
              <a:t>X</a:t>
            </a:r>
            <a:r>
              <a:rPr lang="ar-SA" sz="2400" dirty="0"/>
              <a:t> التي تقسم البيانات المرتبة الى أربعة أجزاء متساوية.</a:t>
            </a:r>
          </a:p>
          <a:p>
            <a:r>
              <a:rPr lang="ar-SA" sz="2400" dirty="0"/>
              <a:t>الرُبيع الأول </a:t>
            </a:r>
            <a:r>
              <a:rPr lang="en-US" sz="2400" dirty="0"/>
              <a:t>first </a:t>
            </a:r>
            <a:r>
              <a:rPr lang="en-US" sz="2400" dirty="0" err="1"/>
              <a:t>qurtile</a:t>
            </a:r>
            <a:r>
              <a:rPr lang="ar-SA" sz="2400" dirty="0"/>
              <a:t> هو قيمة </a:t>
            </a:r>
            <a:r>
              <a:rPr lang="en-US" sz="2400" dirty="0"/>
              <a:t>X</a:t>
            </a:r>
            <a:r>
              <a:rPr lang="ar-SA" sz="2400" dirty="0"/>
              <a:t> التي يقع تحتها </a:t>
            </a:r>
            <a:r>
              <a:rPr lang="en-US" sz="2400" dirty="0"/>
              <a:t>25%</a:t>
            </a:r>
            <a:r>
              <a:rPr lang="ar-SA" sz="2400" dirty="0"/>
              <a:t> من البيانات المرتبة و</a:t>
            </a:r>
            <a:r>
              <a:rPr lang="en-US" sz="2400" dirty="0"/>
              <a:t>75%</a:t>
            </a:r>
            <a:r>
              <a:rPr lang="ar-SA" sz="2400" dirty="0"/>
              <a:t> أعلى منها.</a:t>
            </a:r>
          </a:p>
          <a:p>
            <a:r>
              <a:rPr lang="ar-SA" sz="2400" dirty="0"/>
              <a:t>قيمة </a:t>
            </a:r>
            <a:r>
              <a:rPr lang="en-US" sz="2400" dirty="0"/>
              <a:t>X</a:t>
            </a:r>
            <a:r>
              <a:rPr lang="ar-SA" sz="2400" dirty="0"/>
              <a:t> التي يقع تحتها </a:t>
            </a:r>
            <a:r>
              <a:rPr lang="en-US" sz="2400" dirty="0"/>
              <a:t>50%</a:t>
            </a:r>
            <a:r>
              <a:rPr lang="ar-SA" sz="2400" dirty="0"/>
              <a:t> من البيانات تسمى الربيع الثاني </a:t>
            </a:r>
            <a:r>
              <a:rPr lang="en-US" sz="2400" dirty="0"/>
              <a:t>  2nd quartile</a:t>
            </a:r>
            <a:r>
              <a:rPr lang="ar-SA" sz="2400" dirty="0"/>
              <a:t>أو الوسيط ، بينما قيمة </a:t>
            </a:r>
            <a:r>
              <a:rPr lang="en-US" sz="2400" dirty="0"/>
              <a:t>X</a:t>
            </a:r>
            <a:r>
              <a:rPr lang="ar-SA" sz="2400" dirty="0"/>
              <a:t> التي يقع تحتها </a:t>
            </a:r>
            <a:r>
              <a:rPr lang="en-US" sz="2400" dirty="0"/>
              <a:t>75%</a:t>
            </a:r>
            <a:r>
              <a:rPr lang="ar-SA" sz="2400" dirty="0"/>
              <a:t> من البيانات تسمى الربيع الثالث </a:t>
            </a:r>
            <a:r>
              <a:rPr lang="en-US" sz="2400" dirty="0"/>
              <a:t>3rd quartile</a:t>
            </a:r>
            <a:r>
              <a:rPr lang="ar-SA" sz="2400" dirty="0"/>
              <a:t>.</a:t>
            </a:r>
          </a:p>
          <a:p>
            <a:r>
              <a:rPr lang="ar-SA" sz="2400" dirty="0"/>
              <a:t>الربيع الأول والثاني والثالث يعبر عنه بـ </a:t>
            </a:r>
            <a:r>
              <a:rPr lang="en-US" sz="2400" i="1" dirty="0"/>
              <a:t>Q1</a:t>
            </a:r>
            <a:r>
              <a:rPr lang="en-US" sz="2400" dirty="0"/>
              <a:t>, </a:t>
            </a:r>
            <a:r>
              <a:rPr lang="en-US" sz="2400" i="1" dirty="0"/>
              <a:t>Q2</a:t>
            </a:r>
            <a:r>
              <a:rPr lang="en-US" sz="2400" dirty="0"/>
              <a:t>, </a:t>
            </a:r>
            <a:r>
              <a:rPr lang="en-US" sz="2400" i="1" dirty="0"/>
              <a:t>Q3</a:t>
            </a:r>
            <a:r>
              <a:rPr lang="ar-SA" sz="2400" i="1" dirty="0"/>
              <a:t> .</a:t>
            </a:r>
          </a:p>
          <a:p>
            <a:endParaRPr lang="ar-SA" sz="2400" i="1" dirty="0"/>
          </a:p>
          <a:p>
            <a:endParaRPr lang="ar-SA" sz="2400" i="1" dirty="0"/>
          </a:p>
          <a:p>
            <a:endParaRPr lang="ar-SA" sz="2400" i="1" dirty="0"/>
          </a:p>
          <a:p>
            <a:r>
              <a:rPr lang="ar-SA" sz="2400" b="1" dirty="0"/>
              <a:t>ملاحظة: </a:t>
            </a:r>
            <a:r>
              <a:rPr lang="ar-SA" sz="2400" dirty="0"/>
              <a:t>جميع الربيعات </a:t>
            </a:r>
            <a:r>
              <a:rPr lang="ar-SA" sz="2400" dirty="0" err="1"/>
              <a:t>والعشيرات</a:t>
            </a:r>
            <a:r>
              <a:rPr lang="ar-SA" sz="2400" dirty="0"/>
              <a:t> هي </a:t>
            </a:r>
            <a:r>
              <a:rPr lang="ar-SA" sz="2400" dirty="0" err="1"/>
              <a:t>مئينات</a:t>
            </a:r>
            <a:r>
              <a:rPr lang="ar-SA" sz="2400" dirty="0"/>
              <a:t>.</a:t>
            </a:r>
            <a:endParaRPr lang="ar-SA" sz="2400" b="1" dirty="0"/>
          </a:p>
          <a:p>
            <a:endParaRPr lang="ar-SA" sz="24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7962" y="4437112"/>
            <a:ext cx="3912270" cy="136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7350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000" b="1" dirty="0"/>
              <a:t>حساب مئين ال قيمة </a:t>
            </a:r>
            <a:r>
              <a:rPr lang="en-US" sz="2000" b="1" dirty="0"/>
              <a:t>  X</a:t>
            </a:r>
            <a:r>
              <a:rPr lang="ar-SA" sz="2000" b="1" dirty="0"/>
              <a:t> </a:t>
            </a:r>
            <a:r>
              <a:rPr lang="en-US" sz="2000" b="1" dirty="0"/>
              <a:t>Procedure to compute the percentile of </a:t>
            </a:r>
            <a:r>
              <a:rPr lang="en-US" sz="2000" b="1" i="1" dirty="0"/>
              <a:t>x </a:t>
            </a:r>
            <a:r>
              <a:rPr lang="en-US" sz="2000" b="1" dirty="0"/>
              <a:t>observation</a:t>
            </a:r>
            <a:endParaRPr lang="ar-SA" sz="2000" b="1" dirty="0"/>
          </a:p>
        </p:txBody>
      </p:sp>
      <p:sp>
        <p:nvSpPr>
          <p:cNvPr id="3" name="عنصر نائب للمحتوى 2"/>
          <p:cNvSpPr>
            <a:spLocks noGrp="1"/>
          </p:cNvSpPr>
          <p:nvPr>
            <p:ph idx="1"/>
          </p:nvPr>
        </p:nvSpPr>
        <p:spPr/>
        <p:txBody>
          <a:bodyPr>
            <a:noAutofit/>
          </a:bodyPr>
          <a:lstStyle/>
          <a:p>
            <a:r>
              <a:rPr lang="ar-SA" sz="2000" b="1" dirty="0"/>
              <a:t>الجدول التالي يمثل قطر الشريان الأورطي </a:t>
            </a:r>
            <a:r>
              <a:rPr lang="en-US" sz="2000" b="1" dirty="0"/>
              <a:t>aortic diameters</a:t>
            </a:r>
            <a:r>
              <a:rPr lang="ar-SA" sz="2000" b="1" dirty="0"/>
              <a:t> بالسنتيميتر لـ </a:t>
            </a:r>
            <a:r>
              <a:rPr lang="en-US" sz="2000" b="1" dirty="0"/>
              <a:t>45 </a:t>
            </a:r>
            <a:r>
              <a:rPr lang="ar-SA" sz="2000" b="1" dirty="0"/>
              <a:t> مريض :</a:t>
            </a:r>
          </a:p>
          <a:p>
            <a:pPr marL="0" indent="0" algn="l" rtl="0">
              <a:buNone/>
            </a:pPr>
            <a:endParaRPr lang="ar-SA"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6593" y="2204864"/>
            <a:ext cx="6677775"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1586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000" b="1" dirty="0"/>
              <a:t>حساب مئين ال قيمة </a:t>
            </a:r>
            <a:r>
              <a:rPr lang="en-US" sz="2000" b="1" dirty="0"/>
              <a:t>  X</a:t>
            </a:r>
            <a:r>
              <a:rPr lang="ar-SA" sz="2000" b="1" dirty="0"/>
              <a:t> </a:t>
            </a:r>
            <a:r>
              <a:rPr lang="en-US" sz="2000" b="1" dirty="0"/>
              <a:t>Procedure to compute the percentile of </a:t>
            </a:r>
            <a:r>
              <a:rPr lang="en-US" sz="2000" b="1" i="1" dirty="0"/>
              <a:t>x </a:t>
            </a:r>
            <a:r>
              <a:rPr lang="en-US" sz="2000" b="1" dirty="0"/>
              <a:t>observation</a:t>
            </a:r>
          </a:p>
        </p:txBody>
      </p:sp>
      <p:sp>
        <p:nvSpPr>
          <p:cNvPr id="3" name="عنصر نائب للمحتوى 2"/>
          <p:cNvSpPr>
            <a:spLocks noGrp="1"/>
          </p:cNvSpPr>
          <p:nvPr>
            <p:ph idx="1"/>
          </p:nvPr>
        </p:nvSpPr>
        <p:spPr/>
        <p:txBody>
          <a:bodyPr>
            <a:noAutofit/>
          </a:bodyPr>
          <a:lstStyle/>
          <a:p>
            <a:pPr marL="0" indent="0">
              <a:buNone/>
            </a:pPr>
            <a:r>
              <a:rPr lang="ar-SA" sz="2400" dirty="0"/>
              <a:t>من الجدول السابق نلاحظ أن </a:t>
            </a:r>
            <a:r>
              <a:rPr lang="ar-SA" sz="2400" b="1" dirty="0"/>
              <a:t>البيانات مرتبة </a:t>
            </a:r>
            <a:r>
              <a:rPr lang="ar-SA" sz="2400" dirty="0"/>
              <a:t>، لذلك يجب ترتيب البيانات قبل تطبيق مقاييس الموضع عليها.</a:t>
            </a:r>
            <a:endParaRPr lang="ar-SA" sz="2400" dirty="0">
              <a:solidFill>
                <a:srgbClr val="FF0000"/>
              </a:solidFill>
            </a:endParaRPr>
          </a:p>
          <a:p>
            <a:pPr marL="0" indent="0">
              <a:buNone/>
            </a:pPr>
            <a:r>
              <a:rPr lang="ar-SA" sz="2400" b="1" dirty="0">
                <a:solidFill>
                  <a:srgbClr val="FF0000"/>
                </a:solidFill>
              </a:rPr>
              <a:t>المئين للمشاهدة أو القيمة </a:t>
            </a:r>
            <a:r>
              <a:rPr lang="en-US" sz="2400" b="1" dirty="0">
                <a:solidFill>
                  <a:srgbClr val="FF0000"/>
                </a:solidFill>
              </a:rPr>
              <a:t>X</a:t>
            </a:r>
            <a:r>
              <a:rPr lang="ar-SA" sz="2400" b="1" dirty="0">
                <a:solidFill>
                  <a:srgbClr val="FF0000"/>
                </a:solidFill>
              </a:rPr>
              <a:t> يوجد بقسمة عدد البيانات التي تسبق تلك القيمة على العدد الكلي للبيانات مضروبًا ب</a:t>
            </a:r>
            <a:r>
              <a:rPr lang="en-US" sz="2400" b="1" dirty="0">
                <a:solidFill>
                  <a:srgbClr val="FF0000"/>
                </a:solidFill>
              </a:rPr>
              <a:t> 100 </a:t>
            </a:r>
            <a:endParaRPr lang="ar-SA" sz="2400" b="1" dirty="0">
              <a:solidFill>
                <a:srgbClr val="FF0000"/>
              </a:solidFill>
            </a:endParaRPr>
          </a:p>
          <a:p>
            <a:pPr algn="just" rtl="0"/>
            <a:r>
              <a:rPr lang="en-US" sz="1800" dirty="0"/>
              <a:t>The </a:t>
            </a:r>
            <a:r>
              <a:rPr lang="en-US" sz="1800" b="1" i="1" dirty="0"/>
              <a:t>percentile </a:t>
            </a:r>
            <a:r>
              <a:rPr lang="en-US" sz="1800" i="1" dirty="0"/>
              <a:t>for </a:t>
            </a:r>
            <a:r>
              <a:rPr lang="en-US" sz="1800" b="1" i="1" dirty="0"/>
              <a:t>observation x </a:t>
            </a:r>
            <a:r>
              <a:rPr lang="en-US" sz="1800" dirty="0"/>
              <a:t>is found by </a:t>
            </a:r>
            <a:r>
              <a:rPr lang="en-US" sz="1800" b="1" dirty="0"/>
              <a:t>dividing </a:t>
            </a:r>
            <a:r>
              <a:rPr lang="en-US" sz="1800" dirty="0"/>
              <a:t>the number of observations less than </a:t>
            </a:r>
            <a:r>
              <a:rPr lang="en-US" sz="1800" b="1" i="1" dirty="0"/>
              <a:t>x </a:t>
            </a:r>
            <a:r>
              <a:rPr lang="en-US" sz="1800" dirty="0"/>
              <a:t>by the total number of observations and then </a:t>
            </a:r>
            <a:r>
              <a:rPr lang="en-US" sz="1800" b="1" dirty="0"/>
              <a:t>multiplying </a:t>
            </a:r>
            <a:r>
              <a:rPr lang="en-US" sz="1800" dirty="0"/>
              <a:t>this quantity by 100. This percent is then rounded to the nearest whole number.</a:t>
            </a:r>
          </a:p>
          <a:p>
            <a:pPr algn="just" rtl="0"/>
            <a:endParaRPr lang="en-US" sz="1800" b="1" dirty="0"/>
          </a:p>
          <a:p>
            <a:r>
              <a:rPr lang="ar-SA" sz="2000" dirty="0"/>
              <a:t>لإيجاد مئين المشاهدة </a:t>
            </a:r>
            <a:r>
              <a:rPr lang="en-US" sz="2000" dirty="0"/>
              <a:t> 5.5</a:t>
            </a:r>
            <a:endParaRPr lang="ar-SA" sz="2000" dirty="0"/>
          </a:p>
          <a:p>
            <a:r>
              <a:rPr lang="ar-SA" sz="2000" dirty="0"/>
              <a:t>عدد المشاهدات التي أدنى من المشاهدة </a:t>
            </a:r>
            <a:r>
              <a:rPr lang="en-US" sz="2000" dirty="0"/>
              <a:t>5.5 </a:t>
            </a:r>
            <a:r>
              <a:rPr lang="ar-SA" sz="2000" dirty="0"/>
              <a:t> هي </a:t>
            </a:r>
            <a:r>
              <a:rPr lang="en-US" sz="2000" dirty="0"/>
              <a:t>11</a:t>
            </a:r>
            <a:endParaRPr lang="ar-SA" sz="2000" dirty="0"/>
          </a:p>
          <a:p>
            <a:r>
              <a:rPr lang="ar-SA" sz="2000" dirty="0"/>
              <a:t>نقرب القيمة الى </a:t>
            </a:r>
            <a:r>
              <a:rPr lang="en-US" sz="2000" dirty="0"/>
              <a:t>24</a:t>
            </a:r>
            <a:r>
              <a:rPr lang="ar-SA" sz="2000" dirty="0"/>
              <a:t> . </a:t>
            </a:r>
          </a:p>
          <a:p>
            <a:r>
              <a:rPr lang="ar-SA" sz="2000" dirty="0"/>
              <a:t>ومنه </a:t>
            </a:r>
            <a:r>
              <a:rPr lang="en-US" sz="2000" dirty="0"/>
              <a:t> P24 </a:t>
            </a:r>
            <a:r>
              <a:rPr lang="ar-SA" sz="2000" i="1" dirty="0"/>
              <a:t>= </a:t>
            </a:r>
            <a:r>
              <a:rPr lang="en-US" sz="2000" i="1" dirty="0"/>
              <a:t>5.5</a:t>
            </a:r>
            <a:endParaRPr lang="en-US" sz="20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5157192"/>
            <a:ext cx="2594059" cy="1180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1586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000" b="1" dirty="0"/>
              <a:t>حساب مئين ال قيمة </a:t>
            </a:r>
            <a:r>
              <a:rPr lang="en-US" sz="2000" b="1" dirty="0"/>
              <a:t>  X</a:t>
            </a:r>
            <a:r>
              <a:rPr lang="ar-SA" sz="2000" b="1" dirty="0"/>
              <a:t> </a:t>
            </a:r>
            <a:r>
              <a:rPr lang="en-US" sz="2000" b="1" dirty="0"/>
              <a:t>Procedure to compute the percentile of </a:t>
            </a:r>
            <a:r>
              <a:rPr lang="en-US" sz="2000" b="1" i="1" dirty="0"/>
              <a:t>x </a:t>
            </a:r>
            <a:r>
              <a:rPr lang="en-US" sz="2000" b="1" dirty="0"/>
              <a:t>observation</a:t>
            </a:r>
          </a:p>
        </p:txBody>
      </p:sp>
      <p:sp>
        <p:nvSpPr>
          <p:cNvPr id="3" name="عنصر نائب للمحتوى 2"/>
          <p:cNvSpPr>
            <a:spLocks noGrp="1"/>
          </p:cNvSpPr>
          <p:nvPr>
            <p:ph idx="1"/>
          </p:nvPr>
        </p:nvSpPr>
        <p:spPr/>
        <p:txBody>
          <a:bodyPr>
            <a:noAutofit/>
          </a:bodyPr>
          <a:lstStyle/>
          <a:p>
            <a:r>
              <a:rPr lang="ar-SA" sz="2400" b="1" dirty="0"/>
              <a:t>مثال : أوجد مئين المشاهدة </a:t>
            </a:r>
            <a:r>
              <a:rPr lang="en-US" sz="2400" b="1" dirty="0"/>
              <a:t>5.0</a:t>
            </a:r>
          </a:p>
          <a:p>
            <a:r>
              <a:rPr lang="ar-SA" sz="2400" b="1" dirty="0"/>
              <a:t>الحل : عدد المشاهدات أقل من </a:t>
            </a:r>
            <a:r>
              <a:rPr lang="en-US" sz="2400" b="1" dirty="0"/>
              <a:t>5</a:t>
            </a:r>
            <a:r>
              <a:rPr lang="ar-SA" sz="2400" b="1" dirty="0"/>
              <a:t> يساوي </a:t>
            </a:r>
            <a:r>
              <a:rPr lang="en-US" sz="2400" b="1" dirty="0"/>
              <a:t>9</a:t>
            </a:r>
            <a:endParaRPr lang="ar-SA" sz="2400" b="1" dirty="0"/>
          </a:p>
          <a:p>
            <a:pPr marL="0" indent="0">
              <a:buNone/>
            </a:pPr>
            <a:endParaRPr lang="en-US" sz="2400" b="1" dirty="0"/>
          </a:p>
          <a:p>
            <a:pPr marL="0" indent="0">
              <a:buNone/>
            </a:pPr>
            <a:endParaRPr lang="en-US" sz="2400" b="1" dirty="0"/>
          </a:p>
          <a:p>
            <a:pPr marL="0" indent="0">
              <a:buNone/>
            </a:pPr>
            <a:endParaRPr lang="ar-SA" sz="2400" b="1" dirty="0"/>
          </a:p>
          <a:p>
            <a:r>
              <a:rPr lang="ar-SA" sz="2400" b="1" dirty="0"/>
              <a:t>مثال: أوجد مئين المشاهدة </a:t>
            </a:r>
            <a:r>
              <a:rPr lang="en-US" sz="2400" b="1" dirty="0"/>
              <a:t>10.0</a:t>
            </a:r>
            <a:endParaRPr lang="ar-SA" sz="2400" b="1" dirty="0"/>
          </a:p>
          <a:p>
            <a:r>
              <a:rPr lang="ar-SA" sz="2400" b="1" dirty="0"/>
              <a:t>الحل : عدد المشاهدات أدنى من </a:t>
            </a:r>
            <a:r>
              <a:rPr lang="en-US" sz="2400" b="1" dirty="0"/>
              <a:t>10.0</a:t>
            </a:r>
            <a:r>
              <a:rPr lang="ar-SA" sz="2400" b="1" dirty="0"/>
              <a:t> يساوي </a:t>
            </a:r>
            <a:r>
              <a:rPr lang="en-US" sz="2400" b="1" dirty="0"/>
              <a:t>39</a:t>
            </a:r>
          </a:p>
          <a:p>
            <a:pPr marL="0" indent="0">
              <a:buNone/>
            </a:pPr>
            <a:endParaRPr lang="en-US" sz="2400" b="1" dirty="0"/>
          </a:p>
          <a:p>
            <a:pPr marL="0" indent="0">
              <a:buNone/>
            </a:pPr>
            <a:endParaRPr lang="ar-SA" sz="2400" b="1" dirty="0"/>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3134" y="2636912"/>
            <a:ext cx="3967298"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4887731"/>
            <a:ext cx="4905878"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158626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1165</TotalTime>
  <Words>1601</Words>
  <Application>Microsoft Office PowerPoint</Application>
  <PresentationFormat>On-screen Show (4:3)</PresentationFormat>
  <Paragraphs>153</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Adobe Caslon Pro</vt:lpstr>
      <vt:lpstr>Arial</vt:lpstr>
      <vt:lpstr>Bell MT</vt:lpstr>
      <vt:lpstr>Calibri</vt:lpstr>
      <vt:lpstr>Cambria Math</vt:lpstr>
      <vt:lpstr>نسق Office</vt:lpstr>
      <vt:lpstr>الإحصاء الحيوي Biostatistics</vt:lpstr>
      <vt:lpstr>مقاييس الموضع Measures of positions</vt:lpstr>
      <vt:lpstr>مقاييس الموضع Measures of positions</vt:lpstr>
      <vt:lpstr> Percentiles المئينات</vt:lpstr>
      <vt:lpstr> Deciles العُشيرات</vt:lpstr>
      <vt:lpstr>Quartiles الرُبيعات</vt:lpstr>
      <vt:lpstr>حساب مئين ال قيمة   X Procedure to compute the percentile of x observation</vt:lpstr>
      <vt:lpstr>حساب مئين ال قيمة   X Procedure to compute the percentile of x observation</vt:lpstr>
      <vt:lpstr>حساب مئين ال قيمة   X Procedure to compute the percentile of x observation</vt:lpstr>
      <vt:lpstr>حساب قيمة المئين  Procedure to compute the pth percentile</vt:lpstr>
      <vt:lpstr>حساب قيمة المئين  Procedure to compute the pth percentile</vt:lpstr>
      <vt:lpstr>حساب قيمة المئين  Procedure to compute the pth percentile</vt:lpstr>
      <vt:lpstr>أهمية المئينات Significance of percentile </vt:lpstr>
      <vt:lpstr>أهمية المئينات Significance of percentile </vt:lpstr>
      <vt:lpstr>أهمية المئينات Significance of percentile </vt:lpstr>
      <vt:lpstr>حساب الربيعات Quartiles</vt:lpstr>
      <vt:lpstr>حساب الربيعات Quartiles</vt:lpstr>
      <vt:lpstr>Interquartile Range (IQRالمدى الربيعي</vt:lpstr>
      <vt:lpstr>Outliers القيم المتطرفة</vt:lpstr>
      <vt:lpstr>حساب Outliers القيم المتطرفة ونصف المدى الربيعي Interquartile Range (IQR) </vt:lpstr>
      <vt:lpstr>مخطط الصندوق وطرفيه Box-and-Whisker plot</vt:lpstr>
      <vt:lpstr>مخطط الصندوق وطرفيه Box-and-Whisker plot</vt:lpstr>
      <vt:lpstr>مخطط الصندوق وطرفيه Box-and-Whisker plot</vt:lpstr>
      <vt:lpstr>Exercise</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ADAMTech</cp:lastModifiedBy>
  <cp:revision>110</cp:revision>
  <dcterms:created xsi:type="dcterms:W3CDTF">2015-09-17T23:16:25Z</dcterms:created>
  <dcterms:modified xsi:type="dcterms:W3CDTF">2024-08-16T07:30:59Z</dcterms:modified>
</cp:coreProperties>
</file>