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1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9" r:id="rId15"/>
    <p:sldId id="260" r:id="rId16"/>
    <p:sldId id="273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06767-24C8-489E-9DB6-6497906F613D}" type="datetimeFigureOut">
              <a:rPr lang="ar-SA" smtClean="0"/>
              <a:pPr/>
              <a:t>16/07/1442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796B7-346A-4B8E-BDB8-25B65564648F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/>
              <a:t/>
            </a:r>
            <a:br>
              <a:rPr lang="ar-SA" b="1" dirty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/>
              <a:t/>
            </a:r>
            <a:br>
              <a:rPr lang="ar-SA" b="1" dirty="0" smtClean="0"/>
            </a:br>
            <a:r>
              <a:rPr lang="ar-SA" b="1" dirty="0" smtClean="0">
                <a:solidFill>
                  <a:srgbClr val="FF0000"/>
                </a:solidFill>
              </a:rPr>
              <a:t>برنامج </a:t>
            </a:r>
            <a:r>
              <a:rPr lang="ar-SA" b="1" dirty="0">
                <a:solidFill>
                  <a:srgbClr val="FF0000"/>
                </a:solidFill>
              </a:rPr>
              <a:t>كاب: تعرّف إلى عالم الأعمال</a:t>
            </a: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KNOW ABOUT BUSINESS (KAB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ar-SA" b="1" dirty="0" smtClean="0">
                <a:solidFill>
                  <a:srgbClr val="FF0000"/>
                </a:solidFill>
              </a:rPr>
              <a:t/>
            </a:r>
            <a:br>
              <a:rPr lang="ar-SA" b="1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</a:rPr>
              <a:t>ريادة الأعمال (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ar-SA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2202" y="3045796"/>
            <a:ext cx="6858000" cy="1241822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 smtClean="0">
                <a:solidFill>
                  <a:srgbClr val="FF0000"/>
                </a:solidFill>
              </a:rPr>
              <a:t>أ.محمد نواف جلاد 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كلية فلسطين التقنية خضوري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7- بماذا تفيد خطة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LB" dirty="0" smtClean="0"/>
              <a:t>لكي يعود إليها المالك باستمرار ويتحقّق إذا كانت الأعمال والخطط متناسقة</a:t>
            </a:r>
            <a:endParaRPr lang="ar-SA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ar-LB" dirty="0" smtClean="0"/>
              <a:t>ليأخذها معه إلى المصرف لدى مناقشة التمويل</a:t>
            </a:r>
            <a:endParaRPr lang="ar-SA" dirty="0" smtClean="0"/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ar-LB" dirty="0" smtClean="0"/>
              <a:t>ليناقش أقساماً أخرى منها مع الفئة المهتمة ذات الصلة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 smtClean="0">
                <a:solidFill>
                  <a:srgbClr val="FF0000"/>
                </a:solidFill>
              </a:rPr>
              <a:t>8- كيف تبدو خطة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LB" dirty="0" smtClean="0"/>
              <a:t>يتم طباعتها ووضعها في ملفٍ جميل</a:t>
            </a:r>
            <a:endParaRPr lang="en-US" dirty="0" smtClean="0"/>
          </a:p>
          <a:p>
            <a:pPr lvl="0"/>
            <a:r>
              <a:rPr lang="ar-LB" dirty="0" smtClean="0"/>
              <a:t>من المتوقّع أن تتميّز بشكلٍ جيدٍ</a:t>
            </a:r>
            <a:endParaRPr lang="en-US" dirty="0" smtClean="0"/>
          </a:p>
          <a:p>
            <a:pPr lvl="0"/>
            <a:r>
              <a:rPr lang="ar-LB" dirty="0" smtClean="0"/>
              <a:t>ينبغي أن تتضمّن فهرساً</a:t>
            </a:r>
            <a:endParaRPr lang="en-US" dirty="0" smtClean="0"/>
          </a:p>
          <a:p>
            <a:pPr lvl="0"/>
            <a:r>
              <a:rPr lang="ar-LB" dirty="0" smtClean="0"/>
              <a:t>ينبغي أن تتضمّن موجزاً عنها</a:t>
            </a:r>
            <a:endParaRPr lang="en-US" dirty="0" smtClean="0"/>
          </a:p>
          <a:p>
            <a:pPr lvl="0"/>
            <a:r>
              <a:rPr lang="ar-LB" dirty="0" smtClean="0"/>
              <a:t>يجدر ترقيم كلٍّ الصفحات</a:t>
            </a:r>
            <a:endParaRPr lang="ar-SA" dirty="0" smtClean="0"/>
          </a:p>
          <a:p>
            <a:pPr lvl="0"/>
            <a:r>
              <a:rPr lang="ar-LB" dirty="0" smtClean="0"/>
              <a:t>أن تحمل اسم الشخص المتقدّم </a:t>
            </a:r>
            <a:r>
              <a:rPr lang="ar-LB" dirty="0" err="1" smtClean="0"/>
              <a:t>بها</a:t>
            </a:r>
            <a:endParaRPr lang="en-US" dirty="0" smtClean="0"/>
          </a:p>
          <a:p>
            <a:pPr lvl="0"/>
            <a:r>
              <a:rPr lang="ar-LB" dirty="0" smtClean="0"/>
              <a:t>يعتمد طول خطة العمل على طبيعة المؤسسة.</a:t>
            </a:r>
            <a:endParaRPr lang="en-US" dirty="0" smtClean="0"/>
          </a:p>
          <a:p>
            <a:pPr lvl="0"/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9-ماذا تتضمّن خطة عمل المؤسسة؟ 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ar-LB" dirty="0" smtClean="0"/>
              <a:t>الزبائن</a:t>
            </a:r>
            <a:endParaRPr lang="en-US" dirty="0" smtClean="0"/>
          </a:p>
          <a:p>
            <a:pPr lvl="0"/>
            <a:r>
              <a:rPr lang="ar-LB" dirty="0" smtClean="0"/>
              <a:t>المنافسون</a:t>
            </a:r>
            <a:endParaRPr lang="en-US" dirty="0" smtClean="0"/>
          </a:p>
          <a:p>
            <a:pPr lvl="0"/>
            <a:r>
              <a:rPr lang="ar-LB" dirty="0" smtClean="0"/>
              <a:t>الموردون</a:t>
            </a:r>
            <a:endParaRPr lang="en-US" dirty="0" smtClean="0"/>
          </a:p>
          <a:p>
            <a:pPr lvl="0"/>
            <a:r>
              <a:rPr lang="ar-LB" dirty="0" smtClean="0"/>
              <a:t>المموّلون</a:t>
            </a:r>
            <a:endParaRPr lang="en-US" dirty="0" smtClean="0"/>
          </a:p>
          <a:p>
            <a:pPr lvl="0"/>
            <a:r>
              <a:rPr lang="ar-LB" dirty="0" smtClean="0"/>
              <a:t>الموظّفون</a:t>
            </a:r>
            <a:endParaRPr lang="en-US" dirty="0" smtClean="0"/>
          </a:p>
          <a:p>
            <a:pPr lvl="0"/>
            <a:r>
              <a:rPr lang="ar-LB" dirty="0" smtClean="0"/>
              <a:t>المُنتجات</a:t>
            </a:r>
            <a:endParaRPr lang="en-US" dirty="0" smtClean="0"/>
          </a:p>
          <a:p>
            <a:pPr lvl="0"/>
            <a:r>
              <a:rPr lang="ar-LB" dirty="0" smtClean="0"/>
              <a:t>الموقع</a:t>
            </a:r>
            <a:endParaRPr lang="en-US" dirty="0" smtClean="0"/>
          </a:p>
          <a:p>
            <a:pPr lvl="0"/>
            <a:r>
              <a:rPr lang="ar-LB" dirty="0" smtClean="0"/>
              <a:t>التجهيزات.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10- كيف يتم تنظيم خطة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ar-LB" dirty="0" smtClean="0"/>
              <a:t>صفحة غلاف</a:t>
            </a:r>
            <a:endParaRPr lang="en-US" dirty="0" smtClean="0"/>
          </a:p>
          <a:p>
            <a:pPr lvl="0"/>
            <a:r>
              <a:rPr lang="ar-LB" dirty="0" smtClean="0"/>
              <a:t>فهرس</a:t>
            </a:r>
            <a:endParaRPr lang="en-US" dirty="0" smtClean="0"/>
          </a:p>
          <a:p>
            <a:pPr lvl="0"/>
            <a:r>
              <a:rPr lang="ar-LB" dirty="0" smtClean="0"/>
              <a:t>موجز تنفيذي</a:t>
            </a:r>
            <a:endParaRPr lang="en-US" dirty="0" smtClean="0"/>
          </a:p>
          <a:p>
            <a:pPr lvl="0"/>
            <a:r>
              <a:rPr lang="ar-LB" dirty="0" smtClean="0"/>
              <a:t>وصف المؤسسة</a:t>
            </a:r>
            <a:endParaRPr lang="en-US" dirty="0" smtClean="0"/>
          </a:p>
          <a:p>
            <a:pPr lvl="0"/>
            <a:r>
              <a:rPr lang="ar-LB" dirty="0" smtClean="0"/>
              <a:t>معلومات عن مالك المؤسسة أو المروّج لها</a:t>
            </a:r>
            <a:endParaRPr lang="en-US" dirty="0" smtClean="0"/>
          </a:p>
          <a:p>
            <a:pPr lvl="0"/>
            <a:r>
              <a:rPr lang="ar-LB" dirty="0" smtClean="0"/>
              <a:t>خطة تسويقية</a:t>
            </a:r>
            <a:endParaRPr lang="en-US" dirty="0" smtClean="0"/>
          </a:p>
          <a:p>
            <a:pPr lvl="0"/>
            <a:r>
              <a:rPr lang="ar-LB" dirty="0" smtClean="0"/>
              <a:t>خطة تنظيمية</a:t>
            </a:r>
            <a:endParaRPr lang="en-US" dirty="0" smtClean="0"/>
          </a:p>
          <a:p>
            <a:pPr lvl="0"/>
            <a:r>
              <a:rPr lang="ar-LB" dirty="0" smtClean="0"/>
              <a:t>خطة تشغيلية</a:t>
            </a:r>
            <a:endParaRPr lang="en-US" dirty="0" smtClean="0"/>
          </a:p>
          <a:p>
            <a:pPr lvl="0"/>
            <a:r>
              <a:rPr lang="ar-LB" dirty="0" smtClean="0"/>
              <a:t>خطة مالية</a:t>
            </a:r>
            <a:endParaRPr lang="en-US" dirty="0" smtClean="0"/>
          </a:p>
          <a:p>
            <a:pPr lvl="0"/>
            <a:r>
              <a:rPr lang="ar-LB" dirty="0" smtClean="0"/>
              <a:t>المرفقات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عناصر وهيكلية خطة العمل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LB" b="1" dirty="0"/>
              <a:t>الخلاصة </a:t>
            </a:r>
            <a:r>
              <a:rPr lang="ar-LB" b="1" dirty="0" err="1"/>
              <a:t>الت</a:t>
            </a:r>
            <a:r>
              <a:rPr lang="ar-JO" b="1" dirty="0"/>
              <a:t>ن</a:t>
            </a:r>
            <a:r>
              <a:rPr lang="ar-LB" b="1" dirty="0"/>
              <a:t>فيذية</a:t>
            </a:r>
            <a:endParaRPr lang="en-US" b="1" dirty="0"/>
          </a:p>
          <a:p>
            <a:pPr lvl="0"/>
            <a:r>
              <a:rPr lang="ar-LB" b="1" dirty="0"/>
              <a:t>الخلفيّة الشخصيّة والمؤهلات</a:t>
            </a:r>
            <a:endParaRPr lang="en-US" b="1" dirty="0"/>
          </a:p>
          <a:p>
            <a:pPr lvl="0"/>
            <a:r>
              <a:rPr lang="ar-LB" b="1" dirty="0"/>
              <a:t>المنتجات التي توفرها المؤسسة</a:t>
            </a:r>
            <a:endParaRPr lang="en-US" b="1" dirty="0"/>
          </a:p>
          <a:p>
            <a:pPr lvl="0"/>
            <a:r>
              <a:rPr lang="ar-LB" b="1" dirty="0"/>
              <a:t>تحليل المنافسة في السوق وخطة التسويق</a:t>
            </a:r>
            <a:endParaRPr lang="en-US" b="1" dirty="0"/>
          </a:p>
          <a:p>
            <a:pPr lvl="0"/>
            <a:r>
              <a:rPr lang="ar-LB" b="1" dirty="0" smtClean="0"/>
              <a:t>خطة</a:t>
            </a:r>
            <a:r>
              <a:rPr lang="ar-SA" b="1" dirty="0" smtClean="0"/>
              <a:t> </a:t>
            </a:r>
            <a:r>
              <a:rPr lang="ar-LB" b="1" dirty="0" smtClean="0"/>
              <a:t>الإنتاج </a:t>
            </a:r>
            <a:r>
              <a:rPr lang="ar-LB" b="1" dirty="0"/>
              <a:t>والتكاليف والمبيعات</a:t>
            </a:r>
            <a:endParaRPr lang="en-US" b="1" dirty="0"/>
          </a:p>
          <a:p>
            <a:pPr lvl="0"/>
            <a:r>
              <a:rPr lang="ar-LB" b="1" dirty="0"/>
              <a:t>الشكل القانوني </a:t>
            </a:r>
            <a:r>
              <a:rPr lang="ar-LB" b="1" dirty="0" smtClean="0"/>
              <a:t>للمؤسسة</a:t>
            </a:r>
            <a:r>
              <a:rPr lang="ar-SA" b="1" dirty="0" smtClean="0"/>
              <a:t> </a:t>
            </a:r>
            <a:r>
              <a:rPr lang="ar-LB" b="1" dirty="0" smtClean="0"/>
              <a:t>ووصفها</a:t>
            </a:r>
            <a:endParaRPr lang="en-US" b="1" dirty="0"/>
          </a:p>
          <a:p>
            <a:pPr lvl="0"/>
            <a:r>
              <a:rPr lang="ar-LB" b="1" dirty="0"/>
              <a:t>رأسمال </a:t>
            </a:r>
            <a:r>
              <a:rPr lang="ar-LB" b="1" dirty="0" smtClean="0"/>
              <a:t>المؤسسة</a:t>
            </a:r>
            <a:r>
              <a:rPr lang="ar-SA" b="1" dirty="0" smtClean="0"/>
              <a:t> </a:t>
            </a:r>
            <a:r>
              <a:rPr lang="ar-LB" b="1" dirty="0" smtClean="0"/>
              <a:t>ووضعها </a:t>
            </a:r>
            <a:r>
              <a:rPr lang="ar-LB" b="1" dirty="0"/>
              <a:t>المالي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42844" y="-1"/>
          <a:ext cx="8786875" cy="6858002"/>
        </p:xfrm>
        <a:graphic>
          <a:graphicData uri="http://schemas.openxmlformats.org/drawingml/2006/table">
            <a:tbl>
              <a:tblPr rtl="1"/>
              <a:tblGrid>
                <a:gridCol w="3235255"/>
                <a:gridCol w="1422090"/>
                <a:gridCol w="4129530"/>
              </a:tblGrid>
              <a:tr h="257846">
                <a:tc>
                  <a:txBody>
                    <a:bodyPr/>
                    <a:lstStyle/>
                    <a:p>
                      <a:pPr algn="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1000" b="1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نموذج خطة العمل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الموضوعات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85864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فكرة المؤسسة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(5)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(2): توليد الأفكار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(3): تحديد فرص الأعمال وتقييمها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112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خطة التسويق:المُنتج والسعر والمكان والترويج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خطة المبيعات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(6)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(1): اختيار سوق مناسبة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(2): اختيار موقع المؤسسة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الشكل القانوني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(6)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(3): الأشكال القانونية لملكية المؤسسات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خطة التكاليف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(6)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(4): تحديد التكاليف التي تتكبدها المؤسسة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رأسمال البدء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(6)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(5): الأموال اللازمة لإنشاء مؤسّسة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مصادر رأسمال البدء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(6)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(6): الحصول على الأموال لإنشاء مؤسّسة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التنظيم وطاقم العمل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(7)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(1): استخدام الأشخاص وإدارتهم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668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خطة التدفّق النقدي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(7)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(7): إدارة الأموال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بيان الأرباح والخسائر التقديرية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(7)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(8): استخدام البيانات المالية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الميزانية العمومية التقديرية 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(7)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(8): استخدام البيانات المالية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89"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إعداد مسودة خطة عمل المؤسسة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الوحدة (8)</a:t>
                      </a:r>
                      <a:endParaRPr lang="en-US" sz="900" b="1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ar-LB" sz="1000" b="1" dirty="0">
                          <a:solidFill>
                            <a:srgbClr val="292526"/>
                          </a:solidFill>
                          <a:latin typeface="Times New Roman"/>
                          <a:ea typeface="Times New Roman"/>
                          <a:cs typeface="Tahoma"/>
                        </a:rPr>
                        <a:t>الموضوع (2): استكمال خطة عمل المؤسسة (المشروع)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49333" marR="493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7251"/>
            <a:ext cx="7886700" cy="46327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انتهى العرض</a:t>
            </a: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5400" dirty="0">
                <a:solidFill>
                  <a:srgbClr val="FF0000"/>
                </a:solidFill>
              </a:rPr>
              <a:t> </a:t>
            </a: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sz="5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4000" cy="504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30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u="sng" dirty="0">
                <a:solidFill>
                  <a:srgbClr val="FF0000"/>
                </a:solidFill>
              </a:rPr>
              <a:t>الموضوع (1): خطة عمل </a:t>
            </a:r>
            <a:r>
              <a:rPr lang="ar-LB" b="1" u="sng" dirty="0" smtClean="0">
                <a:solidFill>
                  <a:srgbClr val="FF0000"/>
                </a:solidFill>
              </a:rPr>
              <a:t>المؤسسة</a:t>
            </a:r>
            <a:endParaRPr lang="ar-SA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525963"/>
          </a:xfrm>
        </p:spPr>
        <p:txBody>
          <a:bodyPr/>
          <a:lstStyle/>
          <a:p>
            <a:pPr>
              <a:buNone/>
            </a:pPr>
            <a:r>
              <a:rPr lang="ar-SA" dirty="0" smtClean="0"/>
              <a:t>  </a:t>
            </a:r>
            <a:r>
              <a:rPr lang="ar-LB" dirty="0" smtClean="0"/>
              <a:t>الأهداف </a:t>
            </a:r>
            <a:r>
              <a:rPr lang="ar-LB" dirty="0"/>
              <a:t>التدريبية</a:t>
            </a:r>
            <a:endParaRPr lang="en-US" dirty="0"/>
          </a:p>
          <a:p>
            <a:pPr lvl="1"/>
            <a:r>
              <a:rPr lang="ar-LB" dirty="0"/>
              <a:t>تحديد مفهوم خطة عمل المؤسسة وأهميتها وفائدتها ومتى ومن يعدها</a:t>
            </a:r>
            <a:r>
              <a:rPr lang="ar-LB" dirty="0" smtClean="0"/>
              <a:t>.</a:t>
            </a:r>
            <a:endParaRPr lang="ar-SA" dirty="0" smtClean="0"/>
          </a:p>
          <a:p>
            <a:pPr lvl="1">
              <a:buNone/>
            </a:pPr>
            <a:endParaRPr lang="en-US" sz="2400" dirty="0"/>
          </a:p>
          <a:p>
            <a:pPr lvl="1"/>
            <a:r>
              <a:rPr lang="ar-LB" dirty="0"/>
              <a:t>تحديد هيكلية خطة عمل المؤسسة وأجزائها والنماذج التي تتضمنها</a:t>
            </a:r>
            <a:r>
              <a:rPr lang="ar-LB" dirty="0" smtClean="0"/>
              <a:t>.</a:t>
            </a:r>
            <a:endParaRPr lang="ar-SA" dirty="0" smtClean="0"/>
          </a:p>
          <a:p>
            <a:pPr lvl="1">
              <a:buNone/>
            </a:pPr>
            <a:endParaRPr lang="en-US" sz="2400" dirty="0"/>
          </a:p>
          <a:p>
            <a:pPr lvl="1"/>
            <a:r>
              <a:rPr lang="ar-LB" dirty="0"/>
              <a:t>تحديد تسلسل إعداد خطة عمل المؤسسة في سياق دراسة موضوعات برنامج كاب.</a:t>
            </a:r>
            <a:endParaRPr lang="en-US" sz="2400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>
                <a:solidFill>
                  <a:srgbClr val="FF0000"/>
                </a:solidFill>
              </a:rPr>
              <a:t>أسئلة بشأن خطة عمل المؤسسة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ar-LB" b="1" dirty="0"/>
              <a:t>ما هي خطة عمل المؤسسة؟</a:t>
            </a:r>
            <a:endParaRPr lang="en-US" b="1" dirty="0"/>
          </a:p>
          <a:p>
            <a:pPr lvl="0"/>
            <a:r>
              <a:rPr lang="ar-LB" b="1" dirty="0"/>
              <a:t>لماذا يتم </a:t>
            </a:r>
            <a:r>
              <a:rPr lang="ar-LB" b="1" dirty="0" smtClean="0"/>
              <a:t>إعداد</a:t>
            </a:r>
            <a:r>
              <a:rPr lang="en-US" b="1" dirty="0" smtClean="0"/>
              <a:t> </a:t>
            </a:r>
            <a:r>
              <a:rPr lang="ar-LB" b="1" dirty="0" smtClean="0"/>
              <a:t>خطة </a:t>
            </a:r>
            <a:r>
              <a:rPr lang="ar-LB" b="1" dirty="0"/>
              <a:t>عمل المؤسسة؟</a:t>
            </a:r>
            <a:endParaRPr lang="en-US" b="1" dirty="0"/>
          </a:p>
          <a:p>
            <a:pPr lvl="0"/>
            <a:r>
              <a:rPr lang="ar-LB" b="1" dirty="0"/>
              <a:t>متى يتم </a:t>
            </a:r>
            <a:r>
              <a:rPr lang="ar-LB" b="1" dirty="0" smtClean="0"/>
              <a:t>إعداد</a:t>
            </a:r>
            <a:r>
              <a:rPr lang="en-US" b="1" dirty="0" smtClean="0"/>
              <a:t> </a:t>
            </a:r>
            <a:r>
              <a:rPr lang="ar-LB" b="1" dirty="0" smtClean="0"/>
              <a:t>خطة </a:t>
            </a:r>
            <a:r>
              <a:rPr lang="ar-LB" b="1" dirty="0"/>
              <a:t>عمل المؤسسة؟</a:t>
            </a:r>
            <a:endParaRPr lang="en-US" b="1" dirty="0"/>
          </a:p>
          <a:p>
            <a:pPr lvl="0"/>
            <a:r>
              <a:rPr lang="ar-LB" b="1" dirty="0"/>
              <a:t>ما أنواع المؤسسات التي يتم إعداد خطط عمل لها؟</a:t>
            </a:r>
            <a:endParaRPr lang="en-US" b="1" dirty="0"/>
          </a:p>
          <a:p>
            <a:pPr lvl="0"/>
            <a:r>
              <a:rPr lang="ar-LB" b="1" dirty="0"/>
              <a:t>من </a:t>
            </a:r>
            <a:r>
              <a:rPr lang="ar-LB" b="1" dirty="0" smtClean="0"/>
              <a:t>يعد</a:t>
            </a:r>
            <a:r>
              <a:rPr lang="en-US" b="1" dirty="0" smtClean="0"/>
              <a:t> </a:t>
            </a:r>
            <a:r>
              <a:rPr lang="ar-LB" b="1" dirty="0" smtClean="0"/>
              <a:t>خطة </a:t>
            </a:r>
            <a:r>
              <a:rPr lang="ar-LB" b="1" dirty="0"/>
              <a:t>عمل المؤسسة؟</a:t>
            </a:r>
            <a:endParaRPr lang="en-US" b="1" dirty="0"/>
          </a:p>
          <a:p>
            <a:pPr lvl="0"/>
            <a:r>
              <a:rPr lang="ar-LB" b="1" dirty="0"/>
              <a:t>كيف يتم </a:t>
            </a:r>
            <a:r>
              <a:rPr lang="ar-LB" b="1" dirty="0" smtClean="0"/>
              <a:t>إعداد</a:t>
            </a:r>
            <a:r>
              <a:rPr lang="en-US" b="1" dirty="0" smtClean="0"/>
              <a:t> </a:t>
            </a:r>
            <a:r>
              <a:rPr lang="ar-LB" b="1" dirty="0" smtClean="0"/>
              <a:t>خطة </a:t>
            </a:r>
            <a:r>
              <a:rPr lang="ar-LB" b="1" dirty="0"/>
              <a:t>عمل المؤسسة؟</a:t>
            </a:r>
            <a:endParaRPr lang="en-US" b="1" dirty="0"/>
          </a:p>
          <a:p>
            <a:pPr lvl="0"/>
            <a:r>
              <a:rPr lang="ar-LB" b="1" dirty="0"/>
              <a:t>بماذا </a:t>
            </a:r>
            <a:r>
              <a:rPr lang="ar-LB" b="1" dirty="0" smtClean="0"/>
              <a:t>تفيد</a:t>
            </a:r>
            <a:r>
              <a:rPr lang="en-US" b="1" dirty="0" smtClean="0"/>
              <a:t> </a:t>
            </a:r>
            <a:r>
              <a:rPr lang="ar-LB" b="1" dirty="0" smtClean="0"/>
              <a:t>خطة </a:t>
            </a:r>
            <a:r>
              <a:rPr lang="ar-LB" b="1" dirty="0"/>
              <a:t>عمل المؤسسة؟</a:t>
            </a:r>
            <a:endParaRPr lang="en-US" b="1" dirty="0"/>
          </a:p>
          <a:p>
            <a:pPr lvl="0"/>
            <a:r>
              <a:rPr lang="ar-LB" b="1" dirty="0"/>
              <a:t>كيف تبدو خطة عمل المؤسسة؟</a:t>
            </a:r>
            <a:endParaRPr lang="en-US" b="1" dirty="0"/>
          </a:p>
          <a:p>
            <a:pPr lvl="0"/>
            <a:r>
              <a:rPr lang="ar-LB" b="1" dirty="0"/>
              <a:t>ماذا تتضمّن خطة عمل المؤسسة؟</a:t>
            </a:r>
            <a:endParaRPr lang="en-US" b="1" dirty="0"/>
          </a:p>
          <a:p>
            <a:pPr lvl="0"/>
            <a:r>
              <a:rPr lang="ar-LB" b="1" dirty="0"/>
              <a:t>كيف يتم تنظيم خطة عمل المؤسسة؟</a:t>
            </a:r>
            <a:endParaRPr lang="en-US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1- ما هي خطة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LB" dirty="0" smtClean="0"/>
              <a:t>وثيقة تحدّد أهداف المؤسسة والغاية منها، وتوضح كيف ومتى سيتم تحقيقهما.</a:t>
            </a:r>
            <a:endParaRPr lang="en-US" dirty="0" smtClean="0"/>
          </a:p>
          <a:p>
            <a:pPr lvl="0"/>
            <a:r>
              <a:rPr lang="ar-LB" dirty="0" smtClean="0"/>
              <a:t>توجيهات منظّمة لتحقيق هدف المؤسسة.</a:t>
            </a:r>
            <a:endParaRPr lang="en-US" dirty="0" smtClean="0"/>
          </a:p>
          <a:p>
            <a:pPr lvl="0"/>
            <a:r>
              <a:rPr lang="ar-LB" dirty="0" smtClean="0"/>
              <a:t>خريطة المراحل لامتلاك مؤسسة ما وتشغيلها.</a:t>
            </a:r>
            <a:endParaRPr lang="en-US" dirty="0" smtClean="0"/>
          </a:p>
          <a:p>
            <a:pPr lvl="0"/>
            <a:r>
              <a:rPr lang="ar-LB" dirty="0" smtClean="0"/>
              <a:t>عرضٌ يصف الفرصة المُتاحة في مؤسسة معيّنة للمؤسسات التمويلية أو المستثمرين.</a:t>
            </a:r>
            <a:endParaRPr lang="en-US" dirty="0" smtClean="0"/>
          </a:p>
          <a:p>
            <a:pPr lvl="0"/>
            <a:r>
              <a:rPr lang="ar-LB" dirty="0" smtClean="0"/>
              <a:t>برنامج عملٍ مفصّل يحدّد كلا من النواحي المُمكن التفكير فيها في مؤسسة أعمال مُقترحة.</a:t>
            </a:r>
            <a:endParaRPr lang="en-US" dirty="0" smtClean="0"/>
          </a:p>
          <a:p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2- لماذا يتم إعداد خطة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 lvl="0"/>
            <a:r>
              <a:rPr lang="ar-LB" dirty="0" smtClean="0"/>
              <a:t>الحفاظ على تركيزك على أهدافك واستراتيجياتك</a:t>
            </a:r>
            <a:endParaRPr lang="en-US" dirty="0" smtClean="0"/>
          </a:p>
          <a:p>
            <a:pPr lvl="0"/>
            <a:r>
              <a:rPr lang="ar-LB" dirty="0" smtClean="0"/>
              <a:t>حصولك على التمويل من مصادر خارجية</a:t>
            </a:r>
            <a:endParaRPr lang="en-US" dirty="0" smtClean="0"/>
          </a:p>
          <a:p>
            <a:pPr lvl="0"/>
            <a:r>
              <a:rPr lang="ar-LB" dirty="0" smtClean="0"/>
              <a:t>توجيه افتتاح المؤسسة</a:t>
            </a:r>
            <a:endParaRPr lang="en-US" dirty="0" smtClean="0"/>
          </a:p>
          <a:p>
            <a:pPr lvl="0"/>
            <a:r>
              <a:rPr lang="ar-LB" dirty="0" smtClean="0"/>
              <a:t>توجيه إدارة المؤسسة</a:t>
            </a:r>
            <a:endParaRPr lang="en-US" dirty="0" smtClean="0"/>
          </a:p>
          <a:p>
            <a:pPr lvl="0"/>
            <a:r>
              <a:rPr lang="ar-LB" dirty="0" smtClean="0"/>
              <a:t>التواصل مع الأطراف المهتمة</a:t>
            </a:r>
            <a:endParaRPr lang="en-US" dirty="0" smtClean="0"/>
          </a:p>
          <a:p>
            <a:pPr lvl="0"/>
            <a:r>
              <a:rPr lang="ar-LB" dirty="0" smtClean="0"/>
              <a:t>إظهار أن مؤسستك تحظى بفرص لتحقيق النجاح</a:t>
            </a:r>
            <a:endParaRPr lang="en-US" dirty="0" smtClean="0"/>
          </a:p>
          <a:p>
            <a:pPr lvl="0"/>
            <a:r>
              <a:rPr lang="ar-LB" dirty="0" smtClean="0"/>
              <a:t>إظهار قدرتك على إدارة المؤسسة</a:t>
            </a:r>
            <a:endParaRPr lang="en-US" dirty="0" smtClean="0"/>
          </a:p>
          <a:p>
            <a:pPr lvl="0"/>
            <a:r>
              <a:rPr lang="ar-LB" dirty="0" smtClean="0"/>
              <a:t>إظهار أنّ سوقاً مناسبة تتوفّر لمُنتجك أو خدمتك</a:t>
            </a:r>
            <a:endParaRPr lang="en-US" dirty="0" smtClean="0"/>
          </a:p>
          <a:p>
            <a:pPr lvl="0"/>
            <a:r>
              <a:rPr lang="ar-LB" dirty="0" smtClean="0"/>
              <a:t>مقارنة أداء المؤسسة الحالي والمتوقّع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3- متى يتم إعداد خطة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pPr lvl="0"/>
            <a:r>
              <a:rPr lang="ar-LB" dirty="0" smtClean="0"/>
              <a:t>لدى التفكير بإنشاء المؤسسة</a:t>
            </a:r>
            <a:endParaRPr lang="en-US" dirty="0" smtClean="0"/>
          </a:p>
          <a:p>
            <a:pPr lvl="0"/>
            <a:r>
              <a:rPr lang="ar-LB" dirty="0" smtClean="0"/>
              <a:t>قبل البدء بالمؤسسة</a:t>
            </a:r>
            <a:endParaRPr lang="en-US" dirty="0" smtClean="0"/>
          </a:p>
          <a:p>
            <a:pPr lvl="0"/>
            <a:r>
              <a:rPr lang="ar-LB" dirty="0" smtClean="0"/>
              <a:t>عندما يلزم تحديث المؤسسة</a:t>
            </a:r>
            <a:endParaRPr lang="en-US" dirty="0" smtClean="0"/>
          </a:p>
          <a:p>
            <a:pPr lvl="0"/>
            <a:r>
              <a:rPr lang="ar-LB" dirty="0" smtClean="0"/>
              <a:t>عند الحصول على معلومات جديدة</a:t>
            </a:r>
            <a:endParaRPr lang="en-US" dirty="0" smtClean="0"/>
          </a:p>
          <a:p>
            <a:pPr lvl="0"/>
            <a:r>
              <a:rPr lang="ar-LB" dirty="0" smtClean="0"/>
              <a:t>عند اكتساب خبرات جديدة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>
            <a:normAutofit fontScale="90000"/>
          </a:bodyPr>
          <a:lstStyle/>
          <a:p>
            <a:pPr lvl="0" algn="r"/>
            <a:r>
              <a:rPr lang="ar-SA" u="sng" dirty="0" smtClean="0">
                <a:solidFill>
                  <a:srgbClr val="FF0000"/>
                </a:solidFill>
              </a:rPr>
              <a:t>4- </a:t>
            </a:r>
            <a:r>
              <a:rPr lang="ar-SA" b="1" u="sng" dirty="0" smtClean="0">
                <a:solidFill>
                  <a:srgbClr val="FF0000"/>
                </a:solidFill>
              </a:rPr>
              <a:t>ما أنواع المؤسسات التي يتم إعداد خطط عملها</a:t>
            </a:r>
            <a:r>
              <a:rPr lang="ar-SA" u="sng" dirty="0" smtClean="0">
                <a:solidFill>
                  <a:srgbClr val="FF0000"/>
                </a:solidFill>
              </a:rPr>
              <a:t>؟</a:t>
            </a:r>
            <a:endParaRPr lang="ar-SA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/>
          <a:lstStyle/>
          <a:p>
            <a:pPr lvl="0"/>
            <a:r>
              <a:rPr lang="ar-LB" dirty="0" smtClean="0"/>
              <a:t>مؤسسات البيع بالتجزئة.</a:t>
            </a:r>
            <a:endParaRPr lang="en-US" dirty="0" smtClean="0"/>
          </a:p>
          <a:p>
            <a:pPr lvl="0"/>
            <a:r>
              <a:rPr lang="ar-LB" dirty="0" smtClean="0"/>
              <a:t>مؤسسات البيع بالجملة.</a:t>
            </a:r>
            <a:endParaRPr lang="en-US" dirty="0" smtClean="0"/>
          </a:p>
          <a:p>
            <a:pPr lvl="0"/>
            <a:r>
              <a:rPr lang="ar-LB" dirty="0" smtClean="0"/>
              <a:t>مؤسسات الخدمات.</a:t>
            </a:r>
            <a:endParaRPr lang="en-US" dirty="0" smtClean="0"/>
          </a:p>
          <a:p>
            <a:pPr lvl="0"/>
            <a:r>
              <a:rPr lang="ar-LB" dirty="0" smtClean="0"/>
              <a:t>المؤسسات التصنيعيّة.</a:t>
            </a:r>
            <a:endParaRPr lang="en-US" dirty="0" smtClean="0"/>
          </a:p>
          <a:p>
            <a:pPr lvl="0"/>
            <a:r>
              <a:rPr lang="ar-LB" dirty="0" smtClean="0"/>
              <a:t>أي نوعٍ آخر من المؤسسات.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5- من يعّد خطة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LB" dirty="0" smtClean="0"/>
              <a:t>يعد كلُّ مالكٍ/ مديرٍ مُتوقّع خطة العمل للمؤسسة التي يرغب في إنشائها.</a:t>
            </a:r>
            <a:endParaRPr lang="en-US" dirty="0" smtClean="0"/>
          </a:p>
          <a:p>
            <a:pPr lvl="0"/>
            <a:r>
              <a:rPr lang="ar-LB" dirty="0" smtClean="0"/>
              <a:t> قد تقدّم وكالة للاستشارات/الدعم، أو شخصٌ مهنيٌّ مثل المحاسب، المساعدة في إعداد بعض نواحي خطة العمل لكي تبدو محترفة.</a:t>
            </a:r>
            <a:endParaRPr lang="en-US" dirty="0" smtClean="0"/>
          </a:p>
          <a:p>
            <a:pPr lvl="0"/>
            <a:r>
              <a:rPr lang="ar-LB" dirty="0" smtClean="0"/>
              <a:t>توفر بعض برامج الحاسوب نماذج يمكن تعديلها لتتناسب مع مؤسستك، كما يتوفّر على شبكة الانترنت بعض الأمثلة بهذا الخصوص.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ar-SA" b="1" u="sng" dirty="0" smtClean="0">
                <a:solidFill>
                  <a:srgbClr val="FF0000"/>
                </a:solidFill>
              </a:rPr>
              <a:t>6- كيف يتم إعداد خطّة عمل المؤسسة؟</a:t>
            </a:r>
            <a:endParaRPr lang="ar-SA" b="1" u="sng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LB" dirty="0" smtClean="0"/>
              <a:t>بتحديد كافة الأسئلة التي قد يتم طرحها في ما يتعلّق بالمؤسسة</a:t>
            </a:r>
            <a:endParaRPr lang="en-US" dirty="0" smtClean="0"/>
          </a:p>
          <a:p>
            <a:pPr lvl="0"/>
            <a:r>
              <a:rPr lang="ar-LB" dirty="0" smtClean="0"/>
              <a:t>بتحديد المعلومات الإضافية التي يلزم جمعها للإجابة عن كافة الأسئلة </a:t>
            </a:r>
            <a:endParaRPr lang="en-US" dirty="0" smtClean="0"/>
          </a:p>
          <a:p>
            <a:pPr lvl="0"/>
            <a:r>
              <a:rPr lang="ar-LB" dirty="0" smtClean="0"/>
              <a:t>بالحصول على كافة المعلومات اللازمة </a:t>
            </a:r>
            <a:endParaRPr lang="en-US" dirty="0" smtClean="0"/>
          </a:p>
          <a:p>
            <a:pPr lvl="0"/>
            <a:r>
              <a:rPr lang="ar-LB" dirty="0" smtClean="0"/>
              <a:t>بإجراء مقارنة بين الخيارات المتعدّدة</a:t>
            </a:r>
            <a:endParaRPr lang="en-US" dirty="0" smtClean="0"/>
          </a:p>
          <a:p>
            <a:pPr lvl="0"/>
            <a:r>
              <a:rPr lang="ar-LB" dirty="0" smtClean="0"/>
              <a:t>باتّخاذ قرارٍ بشأن كلٍّ من الأسئلة المطروحة</a:t>
            </a:r>
            <a:endParaRPr lang="en-US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758</Words>
  <Application>Microsoft Office PowerPoint</Application>
  <PresentationFormat>On-screen Show 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سمة Office</vt:lpstr>
      <vt:lpstr>      برنامج كاب: تعرّف إلى عالم الأعمال KNOW ABOUT BUSINESS (KAB) ريادة الأعمال (2)</vt:lpstr>
      <vt:lpstr>الموضوع (1): خطة عمل المؤسسة</vt:lpstr>
      <vt:lpstr>أسئلة بشأن خطة عمل المؤسسة</vt:lpstr>
      <vt:lpstr>1- ما هي خطة عمل المؤسسة؟</vt:lpstr>
      <vt:lpstr>2- لماذا يتم إعداد خطة عمل المؤسسة؟</vt:lpstr>
      <vt:lpstr>3- متى يتم إعداد خطة عمل المؤسسة؟</vt:lpstr>
      <vt:lpstr>4- ما أنواع المؤسسات التي يتم إعداد خطط عملها؟</vt:lpstr>
      <vt:lpstr>5- من يعّد خطة عمل المؤسسة؟</vt:lpstr>
      <vt:lpstr>6- كيف يتم إعداد خطّة عمل المؤسسة؟</vt:lpstr>
      <vt:lpstr>7- بماذا تفيد خطة عمل المؤسسة؟</vt:lpstr>
      <vt:lpstr>8- كيف تبدو خطة عمل المؤسسة؟</vt:lpstr>
      <vt:lpstr>9-ماذا تتضمّن خطة عمل المؤسسة؟ </vt:lpstr>
      <vt:lpstr>10- كيف يتم تنظيم خطة عمل المؤسسة؟</vt:lpstr>
      <vt:lpstr>عناصر وهيكلية خطة العمل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 (1): خطة عمل المؤسسة</dc:title>
  <dc:creator>laptop center</dc:creator>
  <cp:lastModifiedBy>hp</cp:lastModifiedBy>
  <cp:revision>5</cp:revision>
  <dcterms:created xsi:type="dcterms:W3CDTF">2018-09-05T06:15:07Z</dcterms:created>
  <dcterms:modified xsi:type="dcterms:W3CDTF">2021-02-27T08:29:28Z</dcterms:modified>
</cp:coreProperties>
</file>