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295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330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5029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479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789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67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856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732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437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529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587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C4884-3CB2-417D-8D06-B3A47B1070D0}" type="datetimeFigureOut">
              <a:rPr lang="ar-SA" smtClean="0"/>
              <a:t>10/09/1443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43268-0BC4-4938-8AEF-30C1E86F28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159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دور المجتمع المدني: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dirty="0" smtClean="0"/>
              <a:t>المجتمع </a:t>
            </a:r>
            <a:r>
              <a:rPr lang="ar-SA" dirty="0"/>
              <a:t>المدني: هو المجتمع الذي يتكون من المؤسسات السياسية والاقتصادية</a:t>
            </a:r>
          </a:p>
          <a:p>
            <a:pPr marL="0" indent="0" algn="r" rtl="1">
              <a:buNone/>
            </a:pPr>
            <a:r>
              <a:rPr lang="ar-SA" dirty="0"/>
              <a:t>والاجتماعية والثقافية التي تعمل في ميادينها المختلفة، باستقلال عن سلطة الدولة</a:t>
            </a:r>
          </a:p>
          <a:p>
            <a:pPr marL="0" indent="0" algn="r" rtl="1">
              <a:buNone/>
            </a:pPr>
            <a:r>
              <a:rPr lang="ar-SA" dirty="0"/>
              <a:t>لتحقيق أغراض متعددة، منها أغراض سياسية كالمشاركة في عملية صنع القرار، مثال</a:t>
            </a:r>
          </a:p>
          <a:p>
            <a:pPr marL="0" indent="0" algn="r" rtl="1">
              <a:buNone/>
            </a:pPr>
            <a:r>
              <a:rPr lang="ar-SA" dirty="0"/>
              <a:t>ذلك الأحزاب السياسية، ومنها أغراض نقابية كالدفاع عن مصالح أعضائها، ومنها أغراض</a:t>
            </a:r>
          </a:p>
          <a:p>
            <a:pPr marL="0" indent="0" algn="r" rtl="1">
              <a:buNone/>
            </a:pPr>
            <a:r>
              <a:rPr lang="ar-SA" dirty="0"/>
              <a:t>ثقافية كما في اتحادات الكتاب والمثقفين والجمعيات الثقافية التي تهدف إلى نشر</a:t>
            </a:r>
          </a:p>
          <a:p>
            <a:pPr marL="0" indent="0" algn="r" rtl="1">
              <a:buNone/>
            </a:pPr>
            <a:r>
              <a:rPr lang="ar-SA" dirty="0"/>
              <a:t>الوعي الثقافي وفقا لاتجاهات أعضاء كل جماعة، ومنها لأغراض اجتماعية للإسهام في</a:t>
            </a:r>
          </a:p>
          <a:p>
            <a:pPr marL="0" indent="0" algn="r" rtl="1">
              <a:buNone/>
            </a:pPr>
            <a:r>
              <a:rPr lang="ar-SA" dirty="0"/>
              <a:t>العمل الاجتماعي لتحقيق التنمية، أهمها تحقيق التنمية البشرية .</a:t>
            </a:r>
          </a:p>
        </p:txBody>
      </p:sp>
    </p:spTree>
    <p:extLst>
      <p:ext uri="{BB962C8B-B14F-4D97-AF65-F5344CB8AC3E}">
        <p14:creationId xmlns:p14="http://schemas.microsoft.com/office/powerpoint/2010/main" val="197848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526"/>
          </a:xfrm>
        </p:spPr>
        <p:txBody>
          <a:bodyPr/>
          <a:lstStyle/>
          <a:p>
            <a:pPr algn="r" rtl="1"/>
            <a:r>
              <a:rPr lang="ar-SA" dirty="0" smtClean="0"/>
              <a:t>الاطار القانوني والتشريعي لعمل منظمات المجتمع المدني: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5036024"/>
          </a:xfrm>
        </p:spPr>
        <p:txBody>
          <a:bodyPr>
            <a:normAutofit fontScale="70000" lnSpcReduction="20000"/>
          </a:bodyPr>
          <a:lstStyle/>
          <a:p>
            <a:pPr algn="r" rtl="1"/>
            <a:r>
              <a:rPr lang="ar-SA" dirty="0"/>
              <a:t>ضَمِن القانون الأساسي الفلسطيني </a:t>
            </a:r>
            <a:r>
              <a:rPr lang="ar-SA" dirty="0" smtClean="0"/>
              <a:t>تشكيل </a:t>
            </a:r>
            <a:r>
              <a:rPr lang="ar-SA" dirty="0"/>
              <a:t>النقابات والجمعيات والاتحادات </a:t>
            </a:r>
            <a:r>
              <a:rPr lang="ar-SA" dirty="0" smtClean="0"/>
              <a:t>والروابط والأندية </a:t>
            </a:r>
            <a:r>
              <a:rPr lang="ar-SA" dirty="0"/>
              <a:t>والمؤسسات الشعبية </a:t>
            </a:r>
            <a:r>
              <a:rPr lang="ar-SA" dirty="0" smtClean="0"/>
              <a:t>وفقاً  للقانون. </a:t>
            </a:r>
          </a:p>
          <a:p>
            <a:pPr marL="0" indent="0" algn="r" rtl="1">
              <a:buNone/>
            </a:pPr>
            <a:r>
              <a:rPr lang="ar-SA" dirty="0" smtClean="0"/>
              <a:t>   حيث نصت المادة ( 26 / 2 )على: “للفلسطينيين حق المشاركة في الحياة السياسية أفراداً وجماعات ولهم على وجه الخصوص </a:t>
            </a:r>
          </a:p>
          <a:p>
            <a:pPr marL="0" indent="0" algn="r" rtl="1">
              <a:buNone/>
            </a:pPr>
            <a:r>
              <a:rPr lang="ar-SA" dirty="0" smtClean="0"/>
              <a:t>   الحقوق الآتية</a:t>
            </a:r>
            <a:r>
              <a:rPr lang="ar-SA" dirty="0"/>
              <a:t>: تشكيل النقابات والجمعيات والاتحادات والروابط </a:t>
            </a:r>
            <a:r>
              <a:rPr lang="ar-SA" dirty="0" smtClean="0"/>
              <a:t>والأندية والمؤسسات الشعبية وفقاً </a:t>
            </a:r>
            <a:r>
              <a:rPr lang="ar-SA" dirty="0"/>
              <a:t>للقانون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وعرّف القانون الجمعية أو الهيئة بأنها شخصية معنوية مستقلة تنشأ </a:t>
            </a:r>
            <a:r>
              <a:rPr lang="ar-SA" dirty="0" smtClean="0"/>
              <a:t>بموجب اتفاق </a:t>
            </a:r>
            <a:r>
              <a:rPr lang="ar-SA" dirty="0"/>
              <a:t>بين عدد لا يقل عن سبعة أشخاص؛ </a:t>
            </a:r>
            <a:r>
              <a:rPr lang="ar-SA" dirty="0" smtClean="0"/>
              <a:t>لتحقيق </a:t>
            </a:r>
          </a:p>
          <a:p>
            <a:pPr marL="0" indent="0" algn="r" rtl="1">
              <a:buNone/>
            </a:pPr>
            <a:r>
              <a:rPr lang="ar-SA" dirty="0" smtClean="0"/>
              <a:t>   أهداف </a:t>
            </a:r>
            <a:r>
              <a:rPr lang="ar-SA" dirty="0"/>
              <a:t>مشروعة تهم الصالح </a:t>
            </a:r>
            <a:r>
              <a:rPr lang="ar-SA" dirty="0" smtClean="0"/>
              <a:t>العام دون </a:t>
            </a:r>
            <a:r>
              <a:rPr lang="ar-SA" dirty="0"/>
              <a:t>استهداف جني الربح المالي بهدف اقتسامه بين الأعضاء أو لتحقيق منفعة شخصية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أوجب القانون على كل جمعية أو هيئة أن يكون لها مجلس إدارة يتكون من عدد لا </a:t>
            </a:r>
            <a:r>
              <a:rPr lang="ar-SA" dirty="0" smtClean="0"/>
              <a:t>يقل عن </a:t>
            </a:r>
            <a:r>
              <a:rPr lang="ar-SA" dirty="0"/>
              <a:t>سبعة أعضاء ولا يزيد على ثلاثة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    عشر عضواً </a:t>
            </a:r>
            <a:r>
              <a:rPr lang="ar-SA" dirty="0"/>
              <a:t>تحدد عضويتهم في النظام </a:t>
            </a:r>
            <a:r>
              <a:rPr lang="ar-SA" dirty="0" smtClean="0"/>
              <a:t>الأساسي للجمعية </a:t>
            </a:r>
            <a:r>
              <a:rPr lang="ar-SA" dirty="0"/>
              <a:t>أو الهيئة. ويعتبر المجلس مسؤولًا عن جميع أعمالها ونشاطاتها.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ويجري تحديد اختصاصات </a:t>
            </a:r>
            <a:r>
              <a:rPr lang="ar-SA" dirty="0"/>
              <a:t>رئيس المجلس ونائبه وأمين السر وأمين الصندوق وباقي أعضاء مجلس </a:t>
            </a:r>
            <a:r>
              <a:rPr lang="ar-SA" dirty="0" smtClean="0"/>
              <a:t>الإدارة لأية </a:t>
            </a:r>
            <a:r>
              <a:rPr lang="ar-SA" dirty="0"/>
              <a:t>جمعية أو هيئة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وفقاً لنظامها الأساسي </a:t>
            </a:r>
            <a:r>
              <a:rPr lang="ar-SA" dirty="0"/>
              <a:t>ولائحتها الداخلية بما لا يتعارض مع </a:t>
            </a:r>
            <a:r>
              <a:rPr lang="ar-SA" dirty="0" smtClean="0"/>
              <a:t>أحكام القانون</a:t>
            </a:r>
            <a:r>
              <a:rPr lang="ar-SA" dirty="0"/>
              <a:t>. وينعقد مجلس الإدارة بصورة عادية مرة كل ثلاثة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أشهر </a:t>
            </a:r>
            <a:r>
              <a:rPr lang="ar-SA" dirty="0"/>
              <a:t>على </a:t>
            </a:r>
            <a:r>
              <a:rPr lang="ar-SA" dirty="0" smtClean="0"/>
              <a:t>الأقل بدعوة من الرئيس </a:t>
            </a:r>
            <a:r>
              <a:rPr lang="ar-SA" dirty="0"/>
              <a:t>أو نائبه.</a:t>
            </a:r>
          </a:p>
        </p:txBody>
      </p:sp>
    </p:spTree>
    <p:extLst>
      <p:ext uri="{BB962C8B-B14F-4D97-AF65-F5344CB8AC3E}">
        <p14:creationId xmlns:p14="http://schemas.microsoft.com/office/powerpoint/2010/main" val="130076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 smtClean="0"/>
              <a:t>دور منظمات المجتمع المدني في مكافحة الفساد: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SA" dirty="0" smtClean="0"/>
              <a:t>1. التوعية </a:t>
            </a:r>
            <a:r>
              <a:rPr lang="ar-SA" dirty="0"/>
              <a:t>بمخاطر الفساد، وذلك من خلال:</a:t>
            </a:r>
          </a:p>
          <a:p>
            <a:pPr algn="r" rtl="1"/>
            <a:r>
              <a:rPr lang="ar-SA" dirty="0" smtClean="0"/>
              <a:t>تصميم </a:t>
            </a:r>
            <a:r>
              <a:rPr lang="ar-SA" dirty="0"/>
              <a:t>برامج توعوية خاصة لتوضيح مضامين الفساد ومظاهره ومخاطرة وآثاره </a:t>
            </a:r>
            <a:r>
              <a:rPr lang="ar-SA" dirty="0" smtClean="0"/>
              <a:t>وكيفية الوقاية </a:t>
            </a:r>
            <a:r>
              <a:rPr lang="ar-SA" dirty="0"/>
              <a:t>منه ومكافحته.</a:t>
            </a:r>
          </a:p>
          <a:p>
            <a:pPr algn="r" rtl="1"/>
            <a:r>
              <a:rPr lang="ar-SA" dirty="0" smtClean="0"/>
              <a:t>إعداد منشورات</a:t>
            </a:r>
            <a:r>
              <a:rPr lang="ar-SA" dirty="0"/>
              <a:t>، برامج إذاعية، حلقات تلفزيونية، ورش عمل </a:t>
            </a:r>
            <a:r>
              <a:rPr lang="ar-SA" dirty="0" smtClean="0"/>
              <a:t>وغيرها لتعريف المواطنين بالفساد </a:t>
            </a:r>
            <a:r>
              <a:rPr lang="ar-SA" dirty="0"/>
              <a:t>ومظاهره.</a:t>
            </a:r>
          </a:p>
          <a:p>
            <a:pPr algn="r" rtl="1"/>
            <a:r>
              <a:rPr lang="ar-SA" dirty="0" smtClean="0"/>
              <a:t>تصميم </a:t>
            </a:r>
            <a:r>
              <a:rPr lang="ar-SA" dirty="0"/>
              <a:t>برامج خاصة لآليات تلقي التقارير والبلاغات والشكاوى المتعلقة بقضايا الفساد.</a:t>
            </a:r>
          </a:p>
          <a:p>
            <a:pPr marL="0" indent="0" algn="r" rtl="1">
              <a:buNone/>
            </a:pPr>
            <a:r>
              <a:rPr lang="ar-SA" dirty="0" smtClean="0"/>
              <a:t>2. الرقابة </a:t>
            </a:r>
            <a:r>
              <a:rPr lang="ar-SA" dirty="0"/>
              <a:t>على القطاع العام، وذلك من خال تطوير آليات الرقابة الوقائية من </a:t>
            </a:r>
            <a:r>
              <a:rPr lang="ar-SA" dirty="0" smtClean="0"/>
              <a:t>الفساد، وتطوير </a:t>
            </a:r>
            <a:r>
              <a:rPr lang="ar-SA" dirty="0"/>
              <a:t>آليات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الرقابة </a:t>
            </a:r>
            <a:r>
              <a:rPr lang="ar-SA" dirty="0"/>
              <a:t>اللاحقة.</a:t>
            </a:r>
          </a:p>
          <a:p>
            <a:pPr marL="0" indent="0" algn="r" rtl="1">
              <a:buNone/>
            </a:pPr>
            <a:r>
              <a:rPr lang="ar-SA" dirty="0" smtClean="0"/>
              <a:t>3. تقديم </a:t>
            </a:r>
            <a:r>
              <a:rPr lang="ar-SA" dirty="0"/>
              <a:t>المشورة للحكومة في رسم السياسات لمكافحة الفساد، وتنفيذ </a:t>
            </a:r>
            <a:r>
              <a:rPr lang="ar-SA" dirty="0" smtClean="0"/>
              <a:t>الخطط لمكافحة </a:t>
            </a:r>
            <a:r>
              <a:rPr lang="ar-SA" dirty="0"/>
              <a:t>الفساد، وتصميم البرامج لمكافحة الفساد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582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838200" y="546100"/>
            <a:ext cx="10515600" cy="6005513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SA" dirty="0" smtClean="0"/>
              <a:t>4. مراجعة </a:t>
            </a:r>
            <a:r>
              <a:rPr lang="ar-SA" dirty="0"/>
              <a:t>التشريعات الخاصة بمكافحة الفساد، والمشاركة في إعداد تشريعات </a:t>
            </a:r>
            <a:r>
              <a:rPr lang="ar-SA" dirty="0" smtClean="0"/>
              <a:t>تكافح الفساد.</a:t>
            </a:r>
          </a:p>
          <a:p>
            <a:pPr marL="0" indent="0" algn="r" rtl="1">
              <a:buNone/>
            </a:pPr>
            <a:r>
              <a:rPr lang="ar-SA" dirty="0" smtClean="0"/>
              <a:t>5. المشاركة </a:t>
            </a:r>
            <a:r>
              <a:rPr lang="ar-SA" dirty="0"/>
              <a:t>في دراسة وتقييم التقارير الخاصة بقضايا الفساد.</a:t>
            </a:r>
          </a:p>
          <a:p>
            <a:pPr marL="0" indent="0" algn="r" rtl="1">
              <a:buNone/>
            </a:pPr>
            <a:r>
              <a:rPr lang="ar-SA" dirty="0" smtClean="0"/>
              <a:t>6. دعم </a:t>
            </a:r>
            <a:r>
              <a:rPr lang="ar-SA" dirty="0"/>
              <a:t>وتوفير قواعد البيانات وتوفير دراسات ومواد علمية لمكافحة الفساد.</a:t>
            </a:r>
          </a:p>
          <a:p>
            <a:pPr marL="0" indent="0" algn="r" rtl="1">
              <a:buNone/>
            </a:pPr>
            <a:r>
              <a:rPr lang="ar-SA" dirty="0" smtClean="0"/>
              <a:t>7. تنفيذ حملات </a:t>
            </a:r>
            <a:r>
              <a:rPr lang="ar-SA" dirty="0"/>
              <a:t>ضغط ومناصرة وتأثير لمكافحة الفساد في قضايا محددة، أو إقرار </a:t>
            </a:r>
            <a:r>
              <a:rPr lang="ar-SA" dirty="0" smtClean="0"/>
              <a:t>أو تعديل  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تشريعات </a:t>
            </a:r>
            <a:r>
              <a:rPr lang="ar-SA" dirty="0"/>
              <a:t>لتعزيز مكافحة </a:t>
            </a:r>
            <a:r>
              <a:rPr lang="ar-SA" dirty="0" smtClean="0"/>
              <a:t>الفساد.</a:t>
            </a:r>
          </a:p>
          <a:p>
            <a:pPr marL="0" indent="0" algn="r" rtl="1">
              <a:buNone/>
            </a:pPr>
            <a:r>
              <a:rPr lang="ar-SA" dirty="0" smtClean="0"/>
              <a:t>8. بناء </a:t>
            </a:r>
            <a:r>
              <a:rPr lang="ar-SA" dirty="0"/>
              <a:t>شبكات وتحالفات لمكافحة الفساد سواءً على المستوى المحلي أو </a:t>
            </a:r>
            <a:r>
              <a:rPr lang="ar-SA" dirty="0" smtClean="0"/>
              <a:t>الإقليمي والدولي </a:t>
            </a:r>
            <a:r>
              <a:rPr lang="ar-SA" dirty="0"/>
              <a:t>لمكافحة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الفساد</a:t>
            </a:r>
            <a:r>
              <a:rPr lang="ar-SA" dirty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9. دعم </a:t>
            </a:r>
            <a:r>
              <a:rPr lang="ar-SA" dirty="0"/>
              <a:t>السلطة المركزية في مكافحة الفساد، من خال التشبيك والتعاون مع </a:t>
            </a:r>
            <a:r>
              <a:rPr lang="ar-SA" dirty="0" smtClean="0"/>
              <a:t>هيئة مكافحة </a:t>
            </a:r>
            <a:r>
              <a:rPr lang="ar-SA" dirty="0"/>
              <a:t>الفساد،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وإعداد </a:t>
            </a:r>
            <a:r>
              <a:rPr lang="ar-SA" dirty="0"/>
              <a:t>تقارير استقصائية حول شبهات الفساد وتقديمه </a:t>
            </a:r>
            <a:r>
              <a:rPr lang="ar-SA" dirty="0" smtClean="0"/>
              <a:t>للجهات الحكومية </a:t>
            </a:r>
            <a:r>
              <a:rPr lang="ar-SA" dirty="0"/>
              <a:t>ذات الصلة، وإعداد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مدونات </a:t>
            </a:r>
            <a:r>
              <a:rPr lang="ar-SA" dirty="0"/>
              <a:t>السلوك للعاملين في القطاع </a:t>
            </a:r>
            <a:r>
              <a:rPr lang="ar-SA" dirty="0" smtClean="0"/>
              <a:t>الحكومي للوقاية </a:t>
            </a:r>
            <a:r>
              <a:rPr lang="ar-SA" dirty="0"/>
              <a:t>من حالات الفساد</a:t>
            </a:r>
          </a:p>
          <a:p>
            <a:pPr marL="0" indent="0" algn="r" rtl="1">
              <a:buNone/>
            </a:pPr>
            <a:r>
              <a:rPr lang="ar-SA" dirty="0" smtClean="0"/>
              <a:t>10. المساءلة </a:t>
            </a:r>
            <a:r>
              <a:rPr lang="ar-SA" dirty="0"/>
              <a:t>المجتمعية لتعزيز الحوكمة ومكافحة الفساد </a:t>
            </a:r>
            <a:r>
              <a:rPr lang="ar-SA" dirty="0" smtClean="0"/>
              <a:t>(جلسات </a:t>
            </a:r>
            <a:r>
              <a:rPr lang="ar-SA" dirty="0"/>
              <a:t>الاستماع، </a:t>
            </a:r>
            <a:r>
              <a:rPr lang="ar-SA" dirty="0" smtClean="0"/>
              <a:t>بطاقات التقييم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المجتمعي</a:t>
            </a:r>
            <a:r>
              <a:rPr lang="ar-SA" dirty="0"/>
              <a:t>، تتبع الإنفاق الحكومي، موازنة المواطن، ميثاق المواطن، </a:t>
            </a:r>
            <a:r>
              <a:rPr lang="ar-SA" dirty="0" smtClean="0"/>
              <a:t>بطاقات تقرير </a:t>
            </a:r>
            <a:r>
              <a:rPr lang="ar-SA" dirty="0"/>
              <a:t>المواطن،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 وغيرها).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17502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1532" y="119466"/>
            <a:ext cx="10515600" cy="945060"/>
          </a:xfrm>
        </p:spPr>
        <p:txBody>
          <a:bodyPr/>
          <a:lstStyle/>
          <a:p>
            <a:pPr algn="r"/>
            <a:r>
              <a:rPr lang="ar-SA" dirty="0" smtClean="0"/>
              <a:t>أمثلة على رقابة المجتمع المدني على السلطة التنفيذية: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4" y="1064526"/>
            <a:ext cx="11532358" cy="5554638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SA" dirty="0" smtClean="0"/>
              <a:t>الائتلاف </a:t>
            </a:r>
            <a:r>
              <a:rPr lang="ar-SA" dirty="0"/>
              <a:t>الأهلي للرقابة على التشريعات </a:t>
            </a:r>
            <a:r>
              <a:rPr lang="ar-SA" dirty="0" smtClean="0"/>
              <a:t>: </a:t>
            </a:r>
            <a:r>
              <a:rPr lang="ar-SA" dirty="0"/>
              <a:t>هو جسم تنسيقي غير </a:t>
            </a:r>
            <a:r>
              <a:rPr lang="ar-SA" dirty="0" smtClean="0"/>
              <a:t>رسمي يهدف </a:t>
            </a:r>
            <a:r>
              <a:rPr lang="ar-SA" dirty="0"/>
              <a:t>إلى خلق آلية منظمة للرقابة المجتمعية </a:t>
            </a:r>
            <a:r>
              <a:rPr lang="ar-SA" dirty="0" smtClean="0"/>
              <a:t>على العملية  التشريعية</a:t>
            </a:r>
            <a:r>
              <a:rPr lang="ar-SA" dirty="0"/>
              <a:t>، </a:t>
            </a:r>
            <a:r>
              <a:rPr lang="ar-SA" dirty="0" smtClean="0"/>
              <a:t>بما </a:t>
            </a:r>
            <a:r>
              <a:rPr lang="ar-SA" dirty="0"/>
              <a:t>يضمن أن أي قانون </a:t>
            </a:r>
            <a:r>
              <a:rPr lang="ar-SA" dirty="0" smtClean="0"/>
              <a:t>(أو </a:t>
            </a:r>
            <a:r>
              <a:rPr lang="ar-SA" dirty="0"/>
              <a:t>قرار </a:t>
            </a:r>
            <a:r>
              <a:rPr lang="ar-SA" dirty="0" smtClean="0"/>
              <a:t>بقانون) </a:t>
            </a:r>
            <a:r>
              <a:rPr lang="ar-SA" dirty="0"/>
              <a:t>يكون منسجماً مع </a:t>
            </a:r>
            <a:r>
              <a:rPr lang="ar-SA" dirty="0" smtClean="0"/>
              <a:t>القانون الأساسي</a:t>
            </a:r>
            <a:r>
              <a:rPr lang="ar-SA" dirty="0"/>
              <a:t>، ومع التزامات دولة فلسطين وفق الاتفاقيات الدولية التي </a:t>
            </a:r>
            <a:r>
              <a:rPr lang="ar-SA" dirty="0" smtClean="0"/>
              <a:t>انضمت </a:t>
            </a:r>
            <a:r>
              <a:rPr lang="ar-SA" dirty="0"/>
              <a:t>اليها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مؤسسة </a:t>
            </a:r>
            <a:r>
              <a:rPr lang="ar-SA" dirty="0" smtClean="0"/>
              <a:t>الحق: هي </a:t>
            </a:r>
            <a:r>
              <a:rPr lang="ar-SA" dirty="0"/>
              <a:t>جمعية حقوق إنسان فلسطينية، وهي </a:t>
            </a:r>
            <a:r>
              <a:rPr lang="ar-SA" dirty="0" smtClean="0"/>
              <a:t>أهلية غير </a:t>
            </a:r>
            <a:r>
              <a:rPr lang="ar-SA" dirty="0"/>
              <a:t>حكومية ومستقلة، تأسست عام 1979 من قبل مجموعة من </a:t>
            </a:r>
            <a:r>
              <a:rPr lang="ar-SA" dirty="0" smtClean="0"/>
              <a:t>المحامين الفلسطينيين بهدف </a:t>
            </a:r>
            <a:r>
              <a:rPr lang="ar-SA" dirty="0"/>
              <a:t>توطيد مبدأ سيادة </a:t>
            </a:r>
            <a:r>
              <a:rPr lang="ar-SA" dirty="0" smtClean="0"/>
              <a:t>القانون.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مؤسسة أمان </a:t>
            </a:r>
            <a:r>
              <a:rPr lang="ar-SA" dirty="0" smtClean="0"/>
              <a:t>: </a:t>
            </a:r>
            <a:r>
              <a:rPr lang="ar-SA" dirty="0"/>
              <a:t>أُسس الائتلاف من أجل النزاهة والمساءلة </a:t>
            </a:r>
            <a:r>
              <a:rPr lang="ar-SA" dirty="0" smtClean="0"/>
              <a:t>(أمان) </a:t>
            </a:r>
            <a:r>
              <a:rPr lang="ar-SA" dirty="0"/>
              <a:t>عام 2000 </a:t>
            </a:r>
            <a:r>
              <a:rPr lang="ar-SA" dirty="0" smtClean="0"/>
              <a:t>بمبادرة عدد </a:t>
            </a:r>
            <a:r>
              <a:rPr lang="ar-SA" dirty="0"/>
              <a:t>من مؤسسات المجتمع المدني العاملة في مجال </a:t>
            </a:r>
            <a:r>
              <a:rPr lang="ar-SA" dirty="0" smtClean="0"/>
              <a:t>الديمقراطية وحقوق الإنسان والحكم </a:t>
            </a:r>
            <a:r>
              <a:rPr lang="ar-SA" dirty="0"/>
              <a:t>الصالح، كحركة مجتمع مدني تسعى لمكافحة الفساد وتعزيز منظومة </a:t>
            </a:r>
            <a:r>
              <a:rPr lang="ar-SA" dirty="0" smtClean="0"/>
              <a:t>النزاهة والشفافية </a:t>
            </a:r>
            <a:r>
              <a:rPr lang="ar-SA" dirty="0"/>
              <a:t>والمساءلة في </a:t>
            </a:r>
            <a:r>
              <a:rPr lang="ar-SA" dirty="0" smtClean="0"/>
              <a:t>المجتمع الفلسطيني.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الفريق الأهلي لدعم شفافية الموازنة العامة </a:t>
            </a:r>
            <a:r>
              <a:rPr lang="ar-SA" dirty="0" smtClean="0"/>
              <a:t>: </a:t>
            </a:r>
            <a:r>
              <a:rPr lang="ar-SA" dirty="0"/>
              <a:t>هو ممثل لعدد من المنظمات </a:t>
            </a:r>
            <a:r>
              <a:rPr lang="ar-SA" dirty="0" smtClean="0"/>
              <a:t>الأهلية إضافة </a:t>
            </a:r>
            <a:r>
              <a:rPr lang="ar-SA" dirty="0"/>
              <a:t>إلى بعض الخبراء الاقتصاديين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 smtClean="0"/>
              <a:t>الائتلاف </a:t>
            </a:r>
            <a:r>
              <a:rPr lang="ar-SA" dirty="0"/>
              <a:t>الأهلي </a:t>
            </a:r>
            <a:r>
              <a:rPr lang="ar-SA" dirty="0" smtClean="0"/>
              <a:t>لإصلاح </a:t>
            </a:r>
            <a:r>
              <a:rPr lang="ar-SA" dirty="0"/>
              <a:t>القضاء وحمايته </a:t>
            </a:r>
            <a:r>
              <a:rPr lang="ar-SA" dirty="0" smtClean="0"/>
              <a:t>: </a:t>
            </a:r>
            <a:r>
              <a:rPr lang="ar-SA" dirty="0"/>
              <a:t>يتكون من ممثلي مؤسسات </a:t>
            </a:r>
            <a:r>
              <a:rPr lang="ar-SA" dirty="0" smtClean="0"/>
              <a:t>المجتمع المدني </a:t>
            </a:r>
            <a:r>
              <a:rPr lang="ar-SA" dirty="0"/>
              <a:t>العاملة في مجالات العدالة وحقوق الانسان والتنمية البشرية، </a:t>
            </a:r>
            <a:r>
              <a:rPr lang="ar-SA" dirty="0" smtClean="0"/>
              <a:t>والشخصيات القانونية </a:t>
            </a:r>
            <a:r>
              <a:rPr lang="ar-SA" dirty="0"/>
              <a:t>والحقوقية، والناشطين السياسيين.</a:t>
            </a:r>
          </a:p>
        </p:txBody>
      </p:sp>
    </p:spTree>
    <p:extLst>
      <p:ext uri="{BB962C8B-B14F-4D97-AF65-F5344CB8AC3E}">
        <p14:creationId xmlns:p14="http://schemas.microsoft.com/office/powerpoint/2010/main" val="2927231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26947"/>
          </a:xfrm>
        </p:spPr>
        <p:txBody>
          <a:bodyPr/>
          <a:lstStyle/>
          <a:p>
            <a:pPr algn="r" rtl="1"/>
            <a:r>
              <a:rPr lang="ar-SA" dirty="0" smtClean="0"/>
              <a:t>مظاهر إدارية ومالية تؤدي إلى فساد في المنظمات الأهلية: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6946"/>
            <a:ext cx="10515600" cy="5605865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ar-SA" dirty="0"/>
              <a:t>أولًا: في الجانب الإداري</a:t>
            </a:r>
          </a:p>
          <a:p>
            <a:pPr marL="0" indent="0" algn="r" rtl="1">
              <a:buNone/>
            </a:pPr>
            <a:r>
              <a:rPr lang="ar-SA" dirty="0" smtClean="0"/>
              <a:t>1. عدم </a:t>
            </a:r>
            <a:r>
              <a:rPr lang="ar-SA" dirty="0"/>
              <a:t>وجود نظام للرواتب.</a:t>
            </a:r>
          </a:p>
          <a:p>
            <a:pPr marL="0" indent="0" algn="r" rtl="1">
              <a:buNone/>
            </a:pPr>
            <a:r>
              <a:rPr lang="ar-SA" dirty="0" smtClean="0"/>
              <a:t>2. لا </a:t>
            </a:r>
            <a:r>
              <a:rPr lang="ar-SA" dirty="0"/>
              <a:t>يوجد رقابة كافية على تسجيل الدوام.</a:t>
            </a:r>
          </a:p>
          <a:p>
            <a:pPr marL="0" indent="0" algn="r" rtl="1">
              <a:buNone/>
            </a:pPr>
            <a:r>
              <a:rPr lang="ar-SA" dirty="0" smtClean="0"/>
              <a:t>3. عدم </a:t>
            </a:r>
            <a:r>
              <a:rPr lang="ar-SA" dirty="0"/>
              <a:t>احتساب مخصص نهاية الخدمة للموظفين.</a:t>
            </a:r>
          </a:p>
          <a:p>
            <a:pPr marL="0" indent="0" algn="r" rtl="1">
              <a:buNone/>
            </a:pPr>
            <a:r>
              <a:rPr lang="ar-SA" dirty="0" smtClean="0"/>
              <a:t>4. غياب </a:t>
            </a:r>
            <a:r>
              <a:rPr lang="ar-SA" dirty="0"/>
              <a:t>الدور الرقابي والإشرافي الخاص بمجلس الإدارة.</a:t>
            </a:r>
          </a:p>
          <a:p>
            <a:pPr marL="0" indent="0" algn="r" rtl="1">
              <a:buNone/>
            </a:pPr>
            <a:r>
              <a:rPr lang="ar-SA" dirty="0" smtClean="0"/>
              <a:t>5. عدم </a:t>
            </a:r>
            <a:r>
              <a:rPr lang="ar-SA" dirty="0"/>
              <a:t>تنظيم اجتماعات الهيئة الإدارية، إضافة إلى عدم دعوة الهيئة العامة </a:t>
            </a:r>
            <a:r>
              <a:rPr lang="ar-SA" dirty="0" smtClean="0"/>
              <a:t>لاجتماعها السنوي</a:t>
            </a:r>
            <a:r>
              <a:rPr lang="ar-SA" dirty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6. عدم </a:t>
            </a:r>
            <a:r>
              <a:rPr lang="ar-SA" dirty="0"/>
              <a:t>قيام الهيئة الإدارية بإعداد وإقرار الموازنة التقديرية السنوية خلافا </a:t>
            </a:r>
            <a:r>
              <a:rPr lang="ar-SA" dirty="0" smtClean="0"/>
              <a:t>لنظامها الأساسي</a:t>
            </a:r>
            <a:r>
              <a:rPr lang="ar-SA" dirty="0"/>
              <a:t>.</a:t>
            </a:r>
          </a:p>
          <a:p>
            <a:pPr marL="0" indent="0" algn="r" rtl="1">
              <a:buNone/>
            </a:pPr>
            <a:r>
              <a:rPr lang="ar-SA" dirty="0" smtClean="0"/>
              <a:t>7. تقصير </a:t>
            </a:r>
            <a:r>
              <a:rPr lang="ar-SA" dirty="0"/>
              <a:t>مجلس الإدارة بتأدية واجباته ومسؤولياته المنوطة به.</a:t>
            </a:r>
          </a:p>
          <a:p>
            <a:pPr marL="0" indent="0" algn="r" rtl="1">
              <a:buNone/>
            </a:pPr>
            <a:r>
              <a:rPr lang="ar-SA" dirty="0" smtClean="0"/>
              <a:t>8. عدم </a:t>
            </a:r>
            <a:r>
              <a:rPr lang="ar-SA" dirty="0"/>
              <a:t>قيام الهيئة العامة بدورها ومهامها حسب القانون.</a:t>
            </a:r>
          </a:p>
          <a:p>
            <a:pPr marL="0" indent="0" algn="r" rtl="1">
              <a:buNone/>
            </a:pPr>
            <a:r>
              <a:rPr lang="ar-SA" dirty="0" smtClean="0"/>
              <a:t>9. لا </a:t>
            </a:r>
            <a:r>
              <a:rPr lang="ar-SA" dirty="0"/>
              <a:t>تلتزم الهيئة العمومية لبعض الجمعيات بعقد اجتماعها السنوي خلافا </a:t>
            </a:r>
            <a:r>
              <a:rPr lang="ar-SA" dirty="0" smtClean="0"/>
              <a:t>للقانون.</a:t>
            </a:r>
          </a:p>
          <a:p>
            <a:pPr marL="0" indent="0" algn="r" rtl="1">
              <a:buNone/>
            </a:pPr>
            <a:r>
              <a:rPr lang="ar-SA" dirty="0" smtClean="0"/>
              <a:t>10. لم تقم الهيئة العامة بدورها في تعيين مدقق حسابات قانوني للقيام بتدقيق البيانات المالية للجمعية، مع 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احتفاظ الجمعية بمدقق الحسابات لعدة سنوات.</a:t>
            </a:r>
          </a:p>
          <a:p>
            <a:pPr marL="0" indent="0" algn="r" rtl="1">
              <a:buNone/>
            </a:pPr>
            <a:r>
              <a:rPr lang="ar-SA" dirty="0" smtClean="0"/>
              <a:t>11. عدم </a:t>
            </a:r>
            <a:r>
              <a:rPr lang="ar-SA" dirty="0"/>
              <a:t>التزام الهيئة العامة بدفع اشتراكاتهم السنوية في بعض الجمعيات.</a:t>
            </a:r>
          </a:p>
          <a:p>
            <a:pPr marL="0" indent="0" algn="r" rtl="1">
              <a:buNone/>
            </a:pPr>
            <a:r>
              <a:rPr lang="ar-SA" dirty="0" smtClean="0"/>
              <a:t>12. احتفاظ </a:t>
            </a:r>
            <a:r>
              <a:rPr lang="ar-SA" dirty="0"/>
              <a:t>مجالس إدارة بعض الجمعيات بمناصبهم لفترات زمنية تتجاوز عشر </a:t>
            </a:r>
            <a:r>
              <a:rPr lang="ar-SA" dirty="0" smtClean="0"/>
              <a:t>سنوات، في </a:t>
            </a:r>
            <a:r>
              <a:rPr lang="ar-SA" dirty="0"/>
              <a:t>بيئة عمل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تتزايد </a:t>
            </a:r>
            <a:r>
              <a:rPr lang="ar-SA" dirty="0"/>
              <a:t>فيها فرص استغلال المنصب الوظيفي</a:t>
            </a:r>
          </a:p>
        </p:txBody>
      </p:sp>
    </p:spTree>
    <p:extLst>
      <p:ext uri="{BB962C8B-B14F-4D97-AF65-F5344CB8AC3E}">
        <p14:creationId xmlns:p14="http://schemas.microsoft.com/office/powerpoint/2010/main" val="4138479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6036"/>
            <a:ext cx="10515600" cy="5827593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ar-SA" dirty="0"/>
              <a:t>ثانياً: في الجانب المالي</a:t>
            </a:r>
          </a:p>
          <a:p>
            <a:pPr marL="0" indent="0" algn="r" rtl="1">
              <a:buNone/>
            </a:pPr>
            <a:r>
              <a:rPr lang="ar-SA" dirty="0" smtClean="0"/>
              <a:t>1. ضعف </a:t>
            </a:r>
            <a:r>
              <a:rPr lang="ar-SA" dirty="0"/>
              <a:t>التنظيم المالي والإداري وضعف إجراءات الرقابة الداخلية، حيث تفتقر </a:t>
            </a:r>
            <a:r>
              <a:rPr lang="ar-SA" dirty="0" smtClean="0"/>
              <a:t>العديد من </a:t>
            </a:r>
            <a:r>
              <a:rPr lang="ar-SA" dirty="0"/>
              <a:t>الجمعيات لوحدات الرقابة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 smtClean="0"/>
              <a:t>    الداخلية.</a:t>
            </a:r>
          </a:p>
          <a:p>
            <a:pPr marL="0" indent="0" algn="r" rtl="1">
              <a:buNone/>
            </a:pPr>
            <a:r>
              <a:rPr lang="ar-SA" dirty="0" smtClean="0"/>
              <a:t>2. غياب </a:t>
            </a:r>
            <a:r>
              <a:rPr lang="ar-SA" dirty="0"/>
              <a:t>دور مجلس الإدارة في الرقابة على أعمال وأنشطة الجمعيات.</a:t>
            </a:r>
          </a:p>
          <a:p>
            <a:pPr marL="0" indent="0" algn="r" rtl="1">
              <a:buNone/>
            </a:pPr>
            <a:r>
              <a:rPr lang="ar-SA" dirty="0" smtClean="0"/>
              <a:t>3. عدم </a:t>
            </a:r>
            <a:r>
              <a:rPr lang="ar-SA" dirty="0"/>
              <a:t>وجود نظام مالي خاص لبعض المنظمات والجمعيات، وعدم انسجام </a:t>
            </a:r>
            <a:r>
              <a:rPr lang="ar-SA" dirty="0" smtClean="0"/>
              <a:t>أنظمة بعضها </a:t>
            </a:r>
            <a:r>
              <a:rPr lang="ar-SA" dirty="0"/>
              <a:t>مع القوانين والأنظمة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والقرارات </a:t>
            </a:r>
            <a:r>
              <a:rPr lang="ar-SA" dirty="0"/>
              <a:t>والتعليمات النافذة والمعمول بها </a:t>
            </a:r>
            <a:r>
              <a:rPr lang="ar-SA" dirty="0" smtClean="0"/>
              <a:t>في مؤسسات </a:t>
            </a:r>
            <a:r>
              <a:rPr lang="ar-SA" dirty="0"/>
              <a:t>الدولة الفلسطينية.</a:t>
            </a:r>
          </a:p>
          <a:p>
            <a:pPr marL="0" indent="0" algn="r" rtl="1">
              <a:buNone/>
            </a:pPr>
            <a:r>
              <a:rPr lang="ar-SA" dirty="0" smtClean="0"/>
              <a:t>4. الافتقار </a:t>
            </a:r>
            <a:r>
              <a:rPr lang="ar-SA" dirty="0"/>
              <a:t>إلى نظام محاسبي يشمل عمليات تسجيل وتبويب وترحيل للعمليات </a:t>
            </a:r>
            <a:r>
              <a:rPr lang="ar-SA" dirty="0" smtClean="0"/>
              <a:t>المالية، وعدم </a:t>
            </a:r>
            <a:r>
              <a:rPr lang="ar-SA" dirty="0"/>
              <a:t>وجود دورة مستندية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محكمة </a:t>
            </a:r>
            <a:r>
              <a:rPr lang="ar-SA" dirty="0"/>
              <a:t>وواضحة لضبطها.</a:t>
            </a:r>
          </a:p>
          <a:p>
            <a:pPr marL="0" indent="0" algn="r" rtl="1">
              <a:buNone/>
            </a:pPr>
            <a:r>
              <a:rPr lang="ar-SA" dirty="0" smtClean="0"/>
              <a:t>5. عدم </a:t>
            </a:r>
            <a:r>
              <a:rPr lang="ar-SA" dirty="0"/>
              <a:t>الالتزام بإعداد الموازنات التقديرية السنوية.</a:t>
            </a:r>
          </a:p>
          <a:p>
            <a:pPr marL="0" indent="0" algn="r" rtl="1">
              <a:buNone/>
            </a:pPr>
            <a:r>
              <a:rPr lang="ar-SA" dirty="0" smtClean="0"/>
              <a:t>6. عدم </a:t>
            </a:r>
            <a:r>
              <a:rPr lang="ar-SA" dirty="0"/>
              <a:t>تسجيل القيود المحاسبية بشكل يومي.</a:t>
            </a:r>
          </a:p>
          <a:p>
            <a:pPr marL="0" indent="0" algn="r" rtl="1">
              <a:buNone/>
            </a:pPr>
            <a:r>
              <a:rPr lang="ar-SA" dirty="0" smtClean="0"/>
              <a:t>7. عدم </a:t>
            </a:r>
            <a:r>
              <a:rPr lang="ar-SA" dirty="0"/>
              <a:t>الالتزام بالقوانين والأنظمة والتعليمات النافذة مثل </a:t>
            </a:r>
            <a:r>
              <a:rPr lang="ar-SA" dirty="0" smtClean="0"/>
              <a:t>(عمليات </a:t>
            </a:r>
            <a:r>
              <a:rPr lang="ar-SA" dirty="0"/>
              <a:t>الشراء، </a:t>
            </a:r>
            <a:r>
              <a:rPr lang="ar-SA" dirty="0" smtClean="0"/>
              <a:t>تطبيق قانون </a:t>
            </a:r>
            <a:r>
              <a:rPr lang="ar-SA" dirty="0"/>
              <a:t>ضريبة الدخل، الجمع بين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الوظيفة </a:t>
            </a:r>
            <a:r>
              <a:rPr lang="ar-SA" dirty="0"/>
              <a:t>العمومية والعمل في الجمعية بذات </a:t>
            </a:r>
            <a:r>
              <a:rPr lang="ar-SA" dirty="0" smtClean="0"/>
              <a:t>الوقت، تقاضي </a:t>
            </a:r>
            <a:r>
              <a:rPr lang="ar-SA" dirty="0"/>
              <a:t>أعضاء مجالس إدارة بعض الجمعيات رواتب </a:t>
            </a:r>
            <a:r>
              <a:rPr lang="ar-SA" dirty="0" smtClean="0"/>
              <a:t>شهرية).</a:t>
            </a:r>
            <a:endParaRPr lang="ar-SA" dirty="0"/>
          </a:p>
          <a:p>
            <a:pPr marL="0" indent="0" algn="r" rtl="1">
              <a:buNone/>
            </a:pPr>
            <a:r>
              <a:rPr lang="ar-SA" dirty="0" smtClean="0"/>
              <a:t>8. عدم </a:t>
            </a:r>
            <a:r>
              <a:rPr lang="ar-SA" dirty="0"/>
              <a:t>الالتزام بإعداد وعرض البيانات والتقارير المالية الختامية وفق الأصول </a:t>
            </a:r>
            <a:r>
              <a:rPr lang="ar-SA" dirty="0" smtClean="0"/>
              <a:t>والمعايير المحاسبية الدولية.</a:t>
            </a:r>
          </a:p>
          <a:p>
            <a:pPr marL="0" indent="0" algn="r" rtl="1">
              <a:buNone/>
            </a:pPr>
            <a:r>
              <a:rPr lang="ar-SA" dirty="0" smtClean="0"/>
              <a:t>9. عدم </a:t>
            </a:r>
            <a:r>
              <a:rPr lang="ar-SA" dirty="0"/>
              <a:t>إقفال وإعداد الحسابات الختامية من قبل إدارة بعض الجمعيات.</a:t>
            </a:r>
          </a:p>
        </p:txBody>
      </p:sp>
    </p:spTree>
    <p:extLst>
      <p:ext uri="{BB962C8B-B14F-4D97-AF65-F5344CB8AC3E}">
        <p14:creationId xmlns:p14="http://schemas.microsoft.com/office/powerpoint/2010/main" val="20137627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1088</Words>
  <Application>Microsoft Office PowerPoint</Application>
  <PresentationFormat>ملء الشاشة</PresentationFormat>
  <Paragraphs>82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نسق Office</vt:lpstr>
      <vt:lpstr>دور المجتمع المدني: </vt:lpstr>
      <vt:lpstr>الاطار القانوني والتشريعي لعمل منظمات المجتمع المدني:</vt:lpstr>
      <vt:lpstr>دور منظمات المجتمع المدني في مكافحة الفساد: </vt:lpstr>
      <vt:lpstr>عرض تقديمي في PowerPoint</vt:lpstr>
      <vt:lpstr>أمثلة على رقابة المجتمع المدني على السلطة التنفيذية: </vt:lpstr>
      <vt:lpstr>مظاهر إدارية ومالية تؤدي إلى فساد في المنظمات الأهلية: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دور المجتمع المدني: </dc:title>
  <dc:creator>Hisham</dc:creator>
  <cp:lastModifiedBy>Hisham</cp:lastModifiedBy>
  <cp:revision>1</cp:revision>
  <dcterms:created xsi:type="dcterms:W3CDTF">2022-04-11T20:10:22Z</dcterms:created>
  <dcterms:modified xsi:type="dcterms:W3CDTF">2022-04-11T20:10:45Z</dcterms:modified>
</cp:coreProperties>
</file>