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8"/>
  </p:notesMasterIdLst>
  <p:sldIdLst>
    <p:sldId id="257" r:id="rId2"/>
    <p:sldId id="258" r:id="rId3"/>
    <p:sldId id="271" r:id="rId4"/>
    <p:sldId id="272" r:id="rId5"/>
    <p:sldId id="273" r:id="rId6"/>
    <p:sldId id="274" r:id="rId7"/>
    <p:sldId id="275" r:id="rId8"/>
    <p:sldId id="276" r:id="rId9"/>
    <p:sldId id="277" r:id="rId10"/>
    <p:sldId id="278" r:id="rId11"/>
    <p:sldId id="279" r:id="rId12"/>
    <p:sldId id="280" r:id="rId13"/>
    <p:sldId id="281" r:id="rId14"/>
    <p:sldId id="282" r:id="rId15"/>
    <p:sldId id="283" r:id="rId16"/>
    <p:sldId id="284" r:id="rId1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مقطع بدون عنوان" id="{EBBAB406-C07E-4203-A843-5078AD671A50}">
          <p14:sldIdLst>
            <p14:sldId id="257"/>
            <p14:sldId id="258"/>
            <p14:sldId id="271"/>
            <p14:sldId id="272"/>
            <p14:sldId id="273"/>
            <p14:sldId id="274"/>
            <p14:sldId id="275"/>
            <p14:sldId id="276"/>
            <p14:sldId id="277"/>
            <p14:sldId id="278"/>
            <p14:sldId id="279"/>
            <p14:sldId id="280"/>
            <p14:sldId id="281"/>
            <p14:sldId id="282"/>
            <p14:sldId id="283"/>
            <p14:sldId id="28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79" autoAdjust="0"/>
    <p:restoredTop sz="94669" autoAdjust="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C5E7D1-74CC-4DC6-8483-2463D6836286}" type="datetimeFigureOut">
              <a:rPr lang="en-US" smtClean="0"/>
              <a:t>7/22/2024</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8A1F36-BD2E-4A2B-80CD-AE9A71463BEB}" type="slidenum">
              <a:rPr lang="en-US" smtClean="0"/>
              <a:t>‹#›</a:t>
            </a:fld>
            <a:endParaRPr lang="en-US"/>
          </a:p>
        </p:txBody>
      </p:sp>
    </p:spTree>
    <p:extLst>
      <p:ext uri="{BB962C8B-B14F-4D97-AF65-F5344CB8AC3E}">
        <p14:creationId xmlns:p14="http://schemas.microsoft.com/office/powerpoint/2010/main" val="2785972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228A1F36-BD2E-4A2B-80CD-AE9A71463BEB}" type="slidenum">
              <a:rPr lang="en-US" smtClean="0"/>
              <a:t>1</a:t>
            </a:fld>
            <a:endParaRPr lang="en-US"/>
          </a:p>
        </p:txBody>
      </p:sp>
    </p:spTree>
    <p:extLst>
      <p:ext uri="{BB962C8B-B14F-4D97-AF65-F5344CB8AC3E}">
        <p14:creationId xmlns:p14="http://schemas.microsoft.com/office/powerpoint/2010/main" val="653061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16/01/1446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16/01/1446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16/01/1446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16/01/1446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16/01/1446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16/01/1446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16/01/1446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16/01/1446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16/01/1446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16/01/1446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16/01/1446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16/01/1446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3900" y="2825312"/>
            <a:ext cx="7772400" cy="1470025"/>
          </a:xfrm>
        </p:spPr>
        <p:txBody>
          <a:bodyPr/>
          <a:lstStyle/>
          <a:p>
            <a:pPr algn="ctr"/>
            <a:r>
              <a:rPr lang="ar-SA" dirty="0" smtClean="0"/>
              <a:t>مبادئ التمويل – التمويل والبيئة والتشغيلية</a:t>
            </a:r>
            <a:r>
              <a:rPr lang="ar-JO" dirty="0"/>
              <a:t/>
            </a:r>
            <a:br>
              <a:rPr lang="ar-JO" dirty="0"/>
            </a:br>
            <a:r>
              <a:rPr lang="ar-SA" sz="2800" dirty="0" smtClean="0"/>
              <a:t>د. محمد احمد سيد احمد</a:t>
            </a:r>
            <a:endParaRPr lang="en-US" sz="2800" dirty="0"/>
          </a:p>
        </p:txBody>
      </p:sp>
      <p:sp>
        <p:nvSpPr>
          <p:cNvPr id="3" name="Subtitle 2"/>
          <p:cNvSpPr>
            <a:spLocks noGrp="1"/>
          </p:cNvSpPr>
          <p:nvPr>
            <p:ph type="subTitle" idx="1"/>
          </p:nvPr>
        </p:nvSpPr>
        <p:spPr>
          <a:xfrm>
            <a:off x="1409700" y="4419600"/>
            <a:ext cx="6400800" cy="1752600"/>
          </a:xfrm>
        </p:spPr>
        <p:txBody>
          <a:bodyPr>
            <a:normAutofit/>
          </a:bodyPr>
          <a:lstStyle/>
          <a:p>
            <a:pPr lvl="0" rtl="1"/>
            <a:endParaRPr lang="ar-SA" sz="2400" dirty="0"/>
          </a:p>
          <a:p>
            <a:pPr lvl="0" rtl="1"/>
            <a:r>
              <a:rPr lang="ar-SA" sz="2000" dirty="0"/>
              <a:t>الفصل </a:t>
            </a:r>
            <a:r>
              <a:rPr lang="ar-SA" sz="2000" dirty="0" smtClean="0"/>
              <a:t>الصيفي</a:t>
            </a:r>
            <a:r>
              <a:rPr lang="ar-JO" sz="2000" dirty="0" smtClean="0"/>
              <a:t>:</a:t>
            </a:r>
            <a:r>
              <a:rPr lang="ar-SA" sz="2000" dirty="0" smtClean="0"/>
              <a:t> </a:t>
            </a:r>
            <a:r>
              <a:rPr lang="en-US" sz="2000" dirty="0" smtClean="0"/>
              <a:t>2024-2023</a:t>
            </a:r>
            <a:endParaRPr lang="en-US" sz="2000" dirty="0"/>
          </a:p>
          <a:p>
            <a:pPr lvl="0" rtl="1"/>
            <a:r>
              <a:rPr lang="ar-JO" sz="2000" dirty="0" smtClean="0"/>
              <a:t>المحاضرة الثالثة : </a:t>
            </a:r>
            <a:r>
              <a:rPr lang="en-US" sz="2000" dirty="0" smtClean="0"/>
              <a:t>2024-07-23</a:t>
            </a:r>
            <a:endParaRPr lang="en-US" sz="2000" dirty="0"/>
          </a:p>
        </p:txBody>
      </p:sp>
      <p:sp>
        <p:nvSpPr>
          <p:cNvPr id="4" name="Rectangle 3"/>
          <p:cNvSpPr/>
          <p:nvPr/>
        </p:nvSpPr>
        <p:spPr>
          <a:xfrm>
            <a:off x="1600200" y="1935809"/>
            <a:ext cx="6019800" cy="923330"/>
          </a:xfrm>
          <a:prstGeom prst="rect">
            <a:avLst/>
          </a:prstGeom>
        </p:spPr>
        <p:txBody>
          <a:bodyPr wrap="square">
            <a:spAutoFit/>
          </a:bodyPr>
          <a:lstStyle/>
          <a:p>
            <a:pPr algn="ctr"/>
            <a:r>
              <a:rPr lang="ar-SA" dirty="0" smtClean="0">
                <a:solidFill>
                  <a:prstClr val="black"/>
                </a:solidFill>
              </a:rPr>
              <a:t>كلية الأعمال والاقتصاد</a:t>
            </a:r>
            <a:endParaRPr lang="en-US" dirty="0">
              <a:solidFill>
                <a:prstClr val="black"/>
              </a:solidFill>
            </a:endParaRPr>
          </a:p>
          <a:p>
            <a:pPr algn="ctr"/>
            <a:r>
              <a:rPr lang="ar-SA" dirty="0" smtClean="0">
                <a:solidFill>
                  <a:prstClr val="black"/>
                </a:solidFill>
              </a:rPr>
              <a:t>قسم العلوم المالية</a:t>
            </a:r>
            <a:endParaRPr lang="en-US" dirty="0">
              <a:solidFill>
                <a:prstClr val="black"/>
              </a:solidFill>
            </a:endParaRPr>
          </a:p>
          <a:p>
            <a:pPr algn="ctr"/>
            <a:r>
              <a:rPr lang="ar-SA" dirty="0">
                <a:solidFill>
                  <a:prstClr val="black"/>
                </a:solidFill>
              </a:rPr>
              <a:t> </a:t>
            </a:r>
            <a:endParaRPr lang="en-US" dirty="0">
              <a:solidFill>
                <a:prstClr val="black"/>
              </a:solidFill>
            </a:endParaRPr>
          </a:p>
        </p:txBody>
      </p:sp>
      <p:pic>
        <p:nvPicPr>
          <p:cNvPr id="2050" name="Picture 2" descr="Untitl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83819" y="548680"/>
            <a:ext cx="1233488"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59017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p:spPr>
        <p:txBody>
          <a:bodyPr>
            <a:normAutofit/>
          </a:bodyPr>
          <a:lstStyle/>
          <a:p>
            <a:pPr algn="r"/>
            <a:r>
              <a:rPr lang="ar-SA" sz="3600" b="1" dirty="0" smtClean="0">
                <a:solidFill>
                  <a:srgbClr val="00B0F0"/>
                </a:solidFill>
              </a:rPr>
              <a:t>الخلاصة:</a:t>
            </a:r>
            <a:endParaRPr lang="en-US" sz="3600" b="1" dirty="0">
              <a:solidFill>
                <a:srgbClr val="00B0F0"/>
              </a:solidFill>
            </a:endParaRPr>
          </a:p>
        </p:txBody>
      </p:sp>
      <p:sp>
        <p:nvSpPr>
          <p:cNvPr id="3" name="عنصر نائب للمحتوى 2"/>
          <p:cNvSpPr>
            <a:spLocks noGrp="1"/>
          </p:cNvSpPr>
          <p:nvPr>
            <p:ph idx="1"/>
          </p:nvPr>
        </p:nvSpPr>
        <p:spPr>
          <a:xfrm>
            <a:off x="457200" y="1052736"/>
            <a:ext cx="8229600" cy="5472608"/>
          </a:xfrm>
        </p:spPr>
        <p:txBody>
          <a:bodyPr>
            <a:normAutofit lnSpcReduction="10000"/>
          </a:bodyPr>
          <a:lstStyle/>
          <a:p>
            <a:pPr marL="0" indent="0">
              <a:buNone/>
            </a:pPr>
            <a:r>
              <a:rPr lang="ar-SA" dirty="0" smtClean="0"/>
              <a:t>أن الخصوم المتداولة كمصدر من مصادر التمويل لها مزايا وعيوب مثل الخصوم طويلة الأجل </a:t>
            </a:r>
            <a:r>
              <a:rPr lang="ar-SA" b="1" dirty="0" smtClean="0"/>
              <a:t>وقرار المفاضلة بينهما يرجع إلى:</a:t>
            </a:r>
          </a:p>
          <a:p>
            <a:pPr marL="0" indent="0">
              <a:buNone/>
            </a:pPr>
            <a:r>
              <a:rPr lang="ar-SA" dirty="0" smtClean="0"/>
              <a:t>طبيعة إدارة المشروع ومدى قابليتها ورغبتها في تحمل المخاطر.</a:t>
            </a:r>
          </a:p>
          <a:p>
            <a:pPr marL="0" indent="0">
              <a:buNone/>
            </a:pPr>
            <a:r>
              <a:rPr lang="ar-SA" b="1" dirty="0" smtClean="0">
                <a:solidFill>
                  <a:srgbClr val="00B0F0"/>
                </a:solidFill>
              </a:rPr>
              <a:t>وبناء عليه تقسم سياسات تمويل رأس المال العامل إلى:</a:t>
            </a:r>
          </a:p>
          <a:p>
            <a:pPr marL="0" indent="0">
              <a:buNone/>
            </a:pPr>
            <a:r>
              <a:rPr lang="en-US" dirty="0" smtClean="0"/>
              <a:t>1</a:t>
            </a:r>
            <a:r>
              <a:rPr lang="ar-SA" dirty="0" smtClean="0"/>
              <a:t>-سياسة التمويل المحافظة </a:t>
            </a:r>
            <a:r>
              <a:rPr lang="ar-JO" dirty="0" smtClean="0"/>
              <a:t>(المتحفظة)</a:t>
            </a:r>
            <a:r>
              <a:rPr lang="ar-SA" dirty="0" smtClean="0"/>
              <a:t>.</a:t>
            </a:r>
          </a:p>
          <a:p>
            <a:pPr marL="0" indent="0">
              <a:buNone/>
            </a:pPr>
            <a:r>
              <a:rPr lang="en-US" dirty="0" smtClean="0"/>
              <a:t>2</a:t>
            </a:r>
            <a:r>
              <a:rPr lang="ar-SA" dirty="0" smtClean="0"/>
              <a:t>-سياسة التمويل الجريئة (المغامرة).</a:t>
            </a:r>
          </a:p>
          <a:p>
            <a:pPr marL="0" indent="0">
              <a:buNone/>
            </a:pPr>
            <a:r>
              <a:rPr lang="en-US" dirty="0" smtClean="0"/>
              <a:t>3</a:t>
            </a:r>
            <a:r>
              <a:rPr lang="ar-SA" dirty="0" smtClean="0"/>
              <a:t>- سياسة التمويل المثالية (المعتدلة).</a:t>
            </a:r>
          </a:p>
          <a:p>
            <a:pPr marL="0" indent="0">
              <a:buNone/>
            </a:pPr>
            <a:r>
              <a:rPr lang="ar-SA" b="1" dirty="0" smtClean="0"/>
              <a:t>ويعتمد ذلك على استخدام التمويل قصير الأجل أو طويل الأجل.</a:t>
            </a:r>
            <a:r>
              <a:rPr lang="ar-SA" dirty="0" smtClean="0"/>
              <a:t>  </a:t>
            </a:r>
            <a:endParaRPr lang="en-US" dirty="0"/>
          </a:p>
        </p:txBody>
      </p:sp>
    </p:spTree>
    <p:extLst>
      <p:ext uri="{BB962C8B-B14F-4D97-AF65-F5344CB8AC3E}">
        <p14:creationId xmlns:p14="http://schemas.microsoft.com/office/powerpoint/2010/main" val="2685129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Effect transition="in" filter="fade">
                                      <p:cBhvr>
                                        <p:cTn id="56" dur="1000"/>
                                        <p:tgtEl>
                                          <p:spTgt spid="3">
                                            <p:txEl>
                                              <p:pRg st="6" end="6"/>
                                            </p:txEl>
                                          </p:spTgt>
                                        </p:tgtEl>
                                      </p:cBhvr>
                                    </p:animEffect>
                                    <p:anim calcmode="lin" valueType="num">
                                      <p:cBhvr>
                                        <p:cTn id="5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a:bodyPr>
          <a:lstStyle/>
          <a:p>
            <a:pPr algn="r"/>
            <a:r>
              <a:rPr lang="en-US" sz="3600" b="1" dirty="0" smtClean="0">
                <a:solidFill>
                  <a:srgbClr val="00B0F0"/>
                </a:solidFill>
              </a:rPr>
              <a:t>1</a:t>
            </a:r>
            <a:r>
              <a:rPr lang="ar-SA" sz="3600" b="1" dirty="0" smtClean="0">
                <a:solidFill>
                  <a:srgbClr val="00B0F0"/>
                </a:solidFill>
              </a:rPr>
              <a:t>- سياسة التمويل المثالية</a:t>
            </a:r>
            <a:r>
              <a:rPr lang="ar-JO" sz="3600" b="1" dirty="0" smtClean="0">
                <a:solidFill>
                  <a:srgbClr val="00B0F0"/>
                </a:solidFill>
              </a:rPr>
              <a:t>،</a:t>
            </a:r>
            <a:r>
              <a:rPr lang="ar-SA" sz="3600" b="1" dirty="0" smtClean="0">
                <a:solidFill>
                  <a:srgbClr val="00B0F0"/>
                </a:solidFill>
              </a:rPr>
              <a:t> (المعتدلة)</a:t>
            </a:r>
            <a:r>
              <a:rPr lang="ar-JO" sz="3600" b="1" dirty="0" smtClean="0">
                <a:solidFill>
                  <a:srgbClr val="00B0F0"/>
                </a:solidFill>
              </a:rPr>
              <a:t>،</a:t>
            </a:r>
            <a:r>
              <a:rPr lang="ar-SA" sz="3600" b="1" dirty="0" smtClean="0">
                <a:solidFill>
                  <a:srgbClr val="00B0F0"/>
                </a:solidFill>
              </a:rPr>
              <a:t> </a:t>
            </a:r>
            <a:r>
              <a:rPr lang="ar-JO" sz="3600" b="1" dirty="0" smtClean="0">
                <a:solidFill>
                  <a:srgbClr val="00B0F0"/>
                </a:solidFill>
              </a:rPr>
              <a:t>(</a:t>
            </a:r>
            <a:r>
              <a:rPr lang="ar-SA" sz="3600" b="1" dirty="0" smtClean="0">
                <a:solidFill>
                  <a:srgbClr val="00B0F0"/>
                </a:solidFill>
              </a:rPr>
              <a:t>مبدأ التغطية</a:t>
            </a:r>
            <a:r>
              <a:rPr lang="ar-JO" sz="3600" b="1" dirty="0" smtClean="0">
                <a:solidFill>
                  <a:srgbClr val="00B0F0"/>
                </a:solidFill>
              </a:rPr>
              <a:t>)</a:t>
            </a:r>
            <a:r>
              <a:rPr lang="ar-SA" sz="3600" b="1" dirty="0" smtClean="0">
                <a:solidFill>
                  <a:srgbClr val="00B0F0"/>
                </a:solidFill>
              </a:rPr>
              <a:t>:</a:t>
            </a:r>
            <a:endParaRPr lang="en-US" sz="3600" b="1" dirty="0">
              <a:solidFill>
                <a:srgbClr val="00B0F0"/>
              </a:solidFill>
            </a:endParaRPr>
          </a:p>
        </p:txBody>
      </p:sp>
      <p:sp>
        <p:nvSpPr>
          <p:cNvPr id="3" name="عنصر نائب للمحتوى 2"/>
          <p:cNvSpPr>
            <a:spLocks noGrp="1"/>
          </p:cNvSpPr>
          <p:nvPr>
            <p:ph idx="1"/>
          </p:nvPr>
        </p:nvSpPr>
        <p:spPr>
          <a:xfrm>
            <a:off x="457200" y="980728"/>
            <a:ext cx="8229600" cy="5145435"/>
          </a:xfrm>
        </p:spPr>
        <p:txBody>
          <a:bodyPr/>
          <a:lstStyle/>
          <a:p>
            <a:pPr marL="0" indent="0">
              <a:buNone/>
            </a:pPr>
            <a:endParaRPr lang="ar-JO" dirty="0" smtClean="0"/>
          </a:p>
          <a:p>
            <a:pPr marL="0" indent="0">
              <a:buNone/>
            </a:pPr>
            <a:r>
              <a:rPr lang="ar-JO" dirty="0" smtClean="0"/>
              <a:t>      </a:t>
            </a:r>
            <a:endParaRPr lang="en-US" dirty="0"/>
          </a:p>
        </p:txBody>
      </p:sp>
      <p:cxnSp>
        <p:nvCxnSpPr>
          <p:cNvPr id="7" name="رابط كسهم مستقيم 6"/>
          <p:cNvCxnSpPr/>
          <p:nvPr/>
        </p:nvCxnSpPr>
        <p:spPr>
          <a:xfrm flipV="1">
            <a:off x="2411760" y="1342616"/>
            <a:ext cx="0" cy="35283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رابط كسهم مستقيم 8"/>
          <p:cNvCxnSpPr/>
          <p:nvPr/>
        </p:nvCxnSpPr>
        <p:spPr>
          <a:xfrm>
            <a:off x="2411760" y="4871008"/>
            <a:ext cx="432048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رابط مستقيم 10"/>
          <p:cNvCxnSpPr/>
          <p:nvPr/>
        </p:nvCxnSpPr>
        <p:spPr>
          <a:xfrm flipV="1">
            <a:off x="2411760" y="2128540"/>
            <a:ext cx="3240360" cy="86409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رابط مستقيم 11"/>
          <p:cNvCxnSpPr/>
          <p:nvPr/>
        </p:nvCxnSpPr>
        <p:spPr>
          <a:xfrm flipV="1">
            <a:off x="2411760" y="2991216"/>
            <a:ext cx="3240360" cy="86409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رابط مستقيم 13"/>
          <p:cNvCxnSpPr/>
          <p:nvPr/>
        </p:nvCxnSpPr>
        <p:spPr>
          <a:xfrm>
            <a:off x="2387465" y="3855312"/>
            <a:ext cx="3240360"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قوس كبير أيمن 16"/>
          <p:cNvSpPr/>
          <p:nvPr/>
        </p:nvSpPr>
        <p:spPr>
          <a:xfrm>
            <a:off x="5652120" y="2146300"/>
            <a:ext cx="216024" cy="2724708"/>
          </a:xfrm>
          <a:prstGeom prst="rightBrace">
            <a:avLst>
              <a:gd name="adj1" fmla="val 174386"/>
              <a:gd name="adj2" fmla="val 5405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 name="شكل حر 19"/>
          <p:cNvSpPr/>
          <p:nvPr/>
        </p:nvSpPr>
        <p:spPr>
          <a:xfrm>
            <a:off x="2451472" y="1831752"/>
            <a:ext cx="3112346" cy="1066800"/>
          </a:xfrm>
          <a:custGeom>
            <a:avLst/>
            <a:gdLst>
              <a:gd name="connsiteX0" fmla="*/ 0 w 3112346"/>
              <a:gd name="connsiteY0" fmla="*/ 1066800 h 1066800"/>
              <a:gd name="connsiteX1" fmla="*/ 12700 w 3112346"/>
              <a:gd name="connsiteY1" fmla="*/ 850900 h 1066800"/>
              <a:gd name="connsiteX2" fmla="*/ 38100 w 3112346"/>
              <a:gd name="connsiteY2" fmla="*/ 812800 h 1066800"/>
              <a:gd name="connsiteX3" fmla="*/ 63500 w 3112346"/>
              <a:gd name="connsiteY3" fmla="*/ 736600 h 1066800"/>
              <a:gd name="connsiteX4" fmla="*/ 88900 w 3112346"/>
              <a:gd name="connsiteY4" fmla="*/ 698500 h 1066800"/>
              <a:gd name="connsiteX5" fmla="*/ 101600 w 3112346"/>
              <a:gd name="connsiteY5" fmla="*/ 660400 h 1066800"/>
              <a:gd name="connsiteX6" fmla="*/ 139700 w 3112346"/>
              <a:gd name="connsiteY6" fmla="*/ 622300 h 1066800"/>
              <a:gd name="connsiteX7" fmla="*/ 152400 w 3112346"/>
              <a:gd name="connsiteY7" fmla="*/ 584200 h 1066800"/>
              <a:gd name="connsiteX8" fmla="*/ 190500 w 3112346"/>
              <a:gd name="connsiteY8" fmla="*/ 546100 h 1066800"/>
              <a:gd name="connsiteX9" fmla="*/ 215900 w 3112346"/>
              <a:gd name="connsiteY9" fmla="*/ 508000 h 1066800"/>
              <a:gd name="connsiteX10" fmla="*/ 304800 w 3112346"/>
              <a:gd name="connsiteY10" fmla="*/ 546100 h 1066800"/>
              <a:gd name="connsiteX11" fmla="*/ 317500 w 3112346"/>
              <a:gd name="connsiteY11" fmla="*/ 584200 h 1066800"/>
              <a:gd name="connsiteX12" fmla="*/ 330200 w 3112346"/>
              <a:gd name="connsiteY12" fmla="*/ 660400 h 1066800"/>
              <a:gd name="connsiteX13" fmla="*/ 342900 w 3112346"/>
              <a:gd name="connsiteY13" fmla="*/ 711200 h 1066800"/>
              <a:gd name="connsiteX14" fmla="*/ 355600 w 3112346"/>
              <a:gd name="connsiteY14" fmla="*/ 774700 h 1066800"/>
              <a:gd name="connsiteX15" fmla="*/ 406400 w 3112346"/>
              <a:gd name="connsiteY15" fmla="*/ 850900 h 1066800"/>
              <a:gd name="connsiteX16" fmla="*/ 482600 w 3112346"/>
              <a:gd name="connsiteY16" fmla="*/ 876300 h 1066800"/>
              <a:gd name="connsiteX17" fmla="*/ 622300 w 3112346"/>
              <a:gd name="connsiteY17" fmla="*/ 863600 h 1066800"/>
              <a:gd name="connsiteX18" fmla="*/ 673100 w 3112346"/>
              <a:gd name="connsiteY18" fmla="*/ 800100 h 1066800"/>
              <a:gd name="connsiteX19" fmla="*/ 711200 w 3112346"/>
              <a:gd name="connsiteY19" fmla="*/ 762000 h 1066800"/>
              <a:gd name="connsiteX20" fmla="*/ 736600 w 3112346"/>
              <a:gd name="connsiteY20" fmla="*/ 685800 h 1066800"/>
              <a:gd name="connsiteX21" fmla="*/ 749300 w 3112346"/>
              <a:gd name="connsiteY21" fmla="*/ 647700 h 1066800"/>
              <a:gd name="connsiteX22" fmla="*/ 800100 w 3112346"/>
              <a:gd name="connsiteY22" fmla="*/ 571500 h 1066800"/>
              <a:gd name="connsiteX23" fmla="*/ 825500 w 3112346"/>
              <a:gd name="connsiteY23" fmla="*/ 533400 h 1066800"/>
              <a:gd name="connsiteX24" fmla="*/ 863600 w 3112346"/>
              <a:gd name="connsiteY24" fmla="*/ 508000 h 1066800"/>
              <a:gd name="connsiteX25" fmla="*/ 889000 w 3112346"/>
              <a:gd name="connsiteY25" fmla="*/ 469900 h 1066800"/>
              <a:gd name="connsiteX26" fmla="*/ 901700 w 3112346"/>
              <a:gd name="connsiteY26" fmla="*/ 431800 h 1066800"/>
              <a:gd name="connsiteX27" fmla="*/ 939800 w 3112346"/>
              <a:gd name="connsiteY27" fmla="*/ 546100 h 1066800"/>
              <a:gd name="connsiteX28" fmla="*/ 965200 w 3112346"/>
              <a:gd name="connsiteY28" fmla="*/ 584200 h 1066800"/>
              <a:gd name="connsiteX29" fmla="*/ 990600 w 3112346"/>
              <a:gd name="connsiteY29" fmla="*/ 660400 h 1066800"/>
              <a:gd name="connsiteX30" fmla="*/ 1066800 w 3112346"/>
              <a:gd name="connsiteY30" fmla="*/ 723900 h 1066800"/>
              <a:gd name="connsiteX31" fmla="*/ 1104900 w 3112346"/>
              <a:gd name="connsiteY31" fmla="*/ 736600 h 1066800"/>
              <a:gd name="connsiteX32" fmla="*/ 1257300 w 3112346"/>
              <a:gd name="connsiteY32" fmla="*/ 723900 h 1066800"/>
              <a:gd name="connsiteX33" fmla="*/ 1308100 w 3112346"/>
              <a:gd name="connsiteY33" fmla="*/ 647700 h 1066800"/>
              <a:gd name="connsiteX34" fmla="*/ 1346200 w 3112346"/>
              <a:gd name="connsiteY34" fmla="*/ 609600 h 1066800"/>
              <a:gd name="connsiteX35" fmla="*/ 1371600 w 3112346"/>
              <a:gd name="connsiteY35" fmla="*/ 571500 h 1066800"/>
              <a:gd name="connsiteX36" fmla="*/ 1447800 w 3112346"/>
              <a:gd name="connsiteY36" fmla="*/ 520700 h 1066800"/>
              <a:gd name="connsiteX37" fmla="*/ 1473200 w 3112346"/>
              <a:gd name="connsiteY37" fmla="*/ 482600 h 1066800"/>
              <a:gd name="connsiteX38" fmla="*/ 1511300 w 3112346"/>
              <a:gd name="connsiteY38" fmla="*/ 469900 h 1066800"/>
              <a:gd name="connsiteX39" fmla="*/ 1524000 w 3112346"/>
              <a:gd name="connsiteY39" fmla="*/ 431800 h 1066800"/>
              <a:gd name="connsiteX40" fmla="*/ 1549400 w 3112346"/>
              <a:gd name="connsiteY40" fmla="*/ 393700 h 1066800"/>
              <a:gd name="connsiteX41" fmla="*/ 1600200 w 3112346"/>
              <a:gd name="connsiteY41" fmla="*/ 317500 h 1066800"/>
              <a:gd name="connsiteX42" fmla="*/ 1663700 w 3112346"/>
              <a:gd name="connsiteY42" fmla="*/ 266700 h 1066800"/>
              <a:gd name="connsiteX43" fmla="*/ 1701800 w 3112346"/>
              <a:gd name="connsiteY43" fmla="*/ 304800 h 1066800"/>
              <a:gd name="connsiteX44" fmla="*/ 1714500 w 3112346"/>
              <a:gd name="connsiteY44" fmla="*/ 342900 h 1066800"/>
              <a:gd name="connsiteX45" fmla="*/ 1739900 w 3112346"/>
              <a:gd name="connsiteY45" fmla="*/ 469900 h 1066800"/>
              <a:gd name="connsiteX46" fmla="*/ 1752600 w 3112346"/>
              <a:gd name="connsiteY46" fmla="*/ 508000 h 1066800"/>
              <a:gd name="connsiteX47" fmla="*/ 1790700 w 3112346"/>
              <a:gd name="connsiteY47" fmla="*/ 533400 h 1066800"/>
              <a:gd name="connsiteX48" fmla="*/ 1854200 w 3112346"/>
              <a:gd name="connsiteY48" fmla="*/ 584200 h 1066800"/>
              <a:gd name="connsiteX49" fmla="*/ 1892300 w 3112346"/>
              <a:gd name="connsiteY49" fmla="*/ 571500 h 1066800"/>
              <a:gd name="connsiteX50" fmla="*/ 1930400 w 3112346"/>
              <a:gd name="connsiteY50" fmla="*/ 533400 h 1066800"/>
              <a:gd name="connsiteX51" fmla="*/ 1981200 w 3112346"/>
              <a:gd name="connsiteY51" fmla="*/ 457200 h 1066800"/>
              <a:gd name="connsiteX52" fmla="*/ 2006600 w 3112346"/>
              <a:gd name="connsiteY52" fmla="*/ 419100 h 1066800"/>
              <a:gd name="connsiteX53" fmla="*/ 2044700 w 3112346"/>
              <a:gd name="connsiteY53" fmla="*/ 381000 h 1066800"/>
              <a:gd name="connsiteX54" fmla="*/ 2108200 w 3112346"/>
              <a:gd name="connsiteY54" fmla="*/ 330200 h 1066800"/>
              <a:gd name="connsiteX55" fmla="*/ 2159000 w 3112346"/>
              <a:gd name="connsiteY55" fmla="*/ 254000 h 1066800"/>
              <a:gd name="connsiteX56" fmla="*/ 2184400 w 3112346"/>
              <a:gd name="connsiteY56" fmla="*/ 215900 h 1066800"/>
              <a:gd name="connsiteX57" fmla="*/ 2197100 w 3112346"/>
              <a:gd name="connsiteY57" fmla="*/ 177800 h 1066800"/>
              <a:gd name="connsiteX58" fmla="*/ 2273300 w 3112346"/>
              <a:gd name="connsiteY58" fmla="*/ 139700 h 1066800"/>
              <a:gd name="connsiteX59" fmla="*/ 2311400 w 3112346"/>
              <a:gd name="connsiteY59" fmla="*/ 152400 h 1066800"/>
              <a:gd name="connsiteX60" fmla="*/ 2400300 w 3112346"/>
              <a:gd name="connsiteY60" fmla="*/ 177800 h 1066800"/>
              <a:gd name="connsiteX61" fmla="*/ 2463800 w 3112346"/>
              <a:gd name="connsiteY61" fmla="*/ 254000 h 1066800"/>
              <a:gd name="connsiteX62" fmla="*/ 2476500 w 3112346"/>
              <a:gd name="connsiteY62" fmla="*/ 292100 h 1066800"/>
              <a:gd name="connsiteX63" fmla="*/ 2527300 w 3112346"/>
              <a:gd name="connsiteY63" fmla="*/ 368300 h 1066800"/>
              <a:gd name="connsiteX64" fmla="*/ 2552700 w 3112346"/>
              <a:gd name="connsiteY64" fmla="*/ 406400 h 1066800"/>
              <a:gd name="connsiteX65" fmla="*/ 2590800 w 3112346"/>
              <a:gd name="connsiteY65" fmla="*/ 419100 h 1066800"/>
              <a:gd name="connsiteX66" fmla="*/ 2641600 w 3112346"/>
              <a:gd name="connsiteY66" fmla="*/ 393700 h 1066800"/>
              <a:gd name="connsiteX67" fmla="*/ 2705100 w 3112346"/>
              <a:gd name="connsiteY67" fmla="*/ 304800 h 1066800"/>
              <a:gd name="connsiteX68" fmla="*/ 2717800 w 3112346"/>
              <a:gd name="connsiteY68" fmla="*/ 266700 h 1066800"/>
              <a:gd name="connsiteX69" fmla="*/ 2755900 w 3112346"/>
              <a:gd name="connsiteY69" fmla="*/ 190500 h 1066800"/>
              <a:gd name="connsiteX70" fmla="*/ 2781300 w 3112346"/>
              <a:gd name="connsiteY70" fmla="*/ 76200 h 1066800"/>
              <a:gd name="connsiteX71" fmla="*/ 2794000 w 3112346"/>
              <a:gd name="connsiteY71" fmla="*/ 38100 h 1066800"/>
              <a:gd name="connsiteX72" fmla="*/ 2870200 w 3112346"/>
              <a:gd name="connsiteY72" fmla="*/ 0 h 1066800"/>
              <a:gd name="connsiteX73" fmla="*/ 2984500 w 3112346"/>
              <a:gd name="connsiteY73" fmla="*/ 25400 h 1066800"/>
              <a:gd name="connsiteX74" fmla="*/ 3060700 w 3112346"/>
              <a:gd name="connsiteY74" fmla="*/ 76200 h 1066800"/>
              <a:gd name="connsiteX75" fmla="*/ 3086100 w 3112346"/>
              <a:gd name="connsiteY75" fmla="*/ 114300 h 1066800"/>
              <a:gd name="connsiteX76" fmla="*/ 3111500 w 3112346"/>
              <a:gd name="connsiteY76" fmla="*/ 266700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12346" h="1066800">
                <a:moveTo>
                  <a:pt x="0" y="1066800"/>
                </a:moveTo>
                <a:cubicBezTo>
                  <a:pt x="4233" y="994833"/>
                  <a:pt x="2006" y="922193"/>
                  <a:pt x="12700" y="850900"/>
                </a:cubicBezTo>
                <a:cubicBezTo>
                  <a:pt x="14964" y="835805"/>
                  <a:pt x="31901" y="826748"/>
                  <a:pt x="38100" y="812800"/>
                </a:cubicBezTo>
                <a:cubicBezTo>
                  <a:pt x="48974" y="788334"/>
                  <a:pt x="48648" y="758877"/>
                  <a:pt x="63500" y="736600"/>
                </a:cubicBezTo>
                <a:cubicBezTo>
                  <a:pt x="71967" y="723900"/>
                  <a:pt x="82074" y="712152"/>
                  <a:pt x="88900" y="698500"/>
                </a:cubicBezTo>
                <a:cubicBezTo>
                  <a:pt x="94887" y="686526"/>
                  <a:pt x="94174" y="671539"/>
                  <a:pt x="101600" y="660400"/>
                </a:cubicBezTo>
                <a:cubicBezTo>
                  <a:pt x="111563" y="645456"/>
                  <a:pt x="127000" y="635000"/>
                  <a:pt x="139700" y="622300"/>
                </a:cubicBezTo>
                <a:cubicBezTo>
                  <a:pt x="143933" y="609600"/>
                  <a:pt x="144974" y="595339"/>
                  <a:pt x="152400" y="584200"/>
                </a:cubicBezTo>
                <a:cubicBezTo>
                  <a:pt x="162363" y="569256"/>
                  <a:pt x="179002" y="559898"/>
                  <a:pt x="190500" y="546100"/>
                </a:cubicBezTo>
                <a:cubicBezTo>
                  <a:pt x="200271" y="534374"/>
                  <a:pt x="207433" y="520700"/>
                  <a:pt x="215900" y="508000"/>
                </a:cubicBezTo>
                <a:cubicBezTo>
                  <a:pt x="246405" y="515626"/>
                  <a:pt x="282874" y="518692"/>
                  <a:pt x="304800" y="546100"/>
                </a:cubicBezTo>
                <a:cubicBezTo>
                  <a:pt x="313163" y="556553"/>
                  <a:pt x="314596" y="571132"/>
                  <a:pt x="317500" y="584200"/>
                </a:cubicBezTo>
                <a:cubicBezTo>
                  <a:pt x="323086" y="609337"/>
                  <a:pt x="325150" y="635150"/>
                  <a:pt x="330200" y="660400"/>
                </a:cubicBezTo>
                <a:cubicBezTo>
                  <a:pt x="333623" y="677516"/>
                  <a:pt x="339114" y="694161"/>
                  <a:pt x="342900" y="711200"/>
                </a:cubicBezTo>
                <a:cubicBezTo>
                  <a:pt x="347583" y="732272"/>
                  <a:pt x="346668" y="755049"/>
                  <a:pt x="355600" y="774700"/>
                </a:cubicBezTo>
                <a:cubicBezTo>
                  <a:pt x="368232" y="802491"/>
                  <a:pt x="377440" y="841247"/>
                  <a:pt x="406400" y="850900"/>
                </a:cubicBezTo>
                <a:lnTo>
                  <a:pt x="482600" y="876300"/>
                </a:lnTo>
                <a:cubicBezTo>
                  <a:pt x="529167" y="872067"/>
                  <a:pt x="576579" y="873397"/>
                  <a:pt x="622300" y="863600"/>
                </a:cubicBezTo>
                <a:cubicBezTo>
                  <a:pt x="677528" y="851765"/>
                  <a:pt x="650320" y="834270"/>
                  <a:pt x="673100" y="800100"/>
                </a:cubicBezTo>
                <a:cubicBezTo>
                  <a:pt x="683063" y="785156"/>
                  <a:pt x="698500" y="774700"/>
                  <a:pt x="711200" y="762000"/>
                </a:cubicBezTo>
                <a:lnTo>
                  <a:pt x="736600" y="685800"/>
                </a:lnTo>
                <a:cubicBezTo>
                  <a:pt x="740833" y="673100"/>
                  <a:pt x="741874" y="658839"/>
                  <a:pt x="749300" y="647700"/>
                </a:cubicBezTo>
                <a:lnTo>
                  <a:pt x="800100" y="571500"/>
                </a:lnTo>
                <a:cubicBezTo>
                  <a:pt x="808567" y="558800"/>
                  <a:pt x="812800" y="541867"/>
                  <a:pt x="825500" y="533400"/>
                </a:cubicBezTo>
                <a:lnTo>
                  <a:pt x="863600" y="508000"/>
                </a:lnTo>
                <a:cubicBezTo>
                  <a:pt x="872067" y="495300"/>
                  <a:pt x="882174" y="483552"/>
                  <a:pt x="889000" y="469900"/>
                </a:cubicBezTo>
                <a:cubicBezTo>
                  <a:pt x="894987" y="457926"/>
                  <a:pt x="892234" y="422334"/>
                  <a:pt x="901700" y="431800"/>
                </a:cubicBezTo>
                <a:cubicBezTo>
                  <a:pt x="939800" y="469900"/>
                  <a:pt x="914400" y="508000"/>
                  <a:pt x="939800" y="546100"/>
                </a:cubicBezTo>
                <a:cubicBezTo>
                  <a:pt x="948267" y="558800"/>
                  <a:pt x="959001" y="570252"/>
                  <a:pt x="965200" y="584200"/>
                </a:cubicBezTo>
                <a:cubicBezTo>
                  <a:pt x="976074" y="608666"/>
                  <a:pt x="971668" y="641468"/>
                  <a:pt x="990600" y="660400"/>
                </a:cubicBezTo>
                <a:cubicBezTo>
                  <a:pt x="1018687" y="688487"/>
                  <a:pt x="1031437" y="706219"/>
                  <a:pt x="1066800" y="723900"/>
                </a:cubicBezTo>
                <a:cubicBezTo>
                  <a:pt x="1078774" y="729887"/>
                  <a:pt x="1092200" y="732367"/>
                  <a:pt x="1104900" y="736600"/>
                </a:cubicBezTo>
                <a:cubicBezTo>
                  <a:pt x="1155700" y="732367"/>
                  <a:pt x="1208045" y="737035"/>
                  <a:pt x="1257300" y="723900"/>
                </a:cubicBezTo>
                <a:cubicBezTo>
                  <a:pt x="1306574" y="710760"/>
                  <a:pt x="1288447" y="677179"/>
                  <a:pt x="1308100" y="647700"/>
                </a:cubicBezTo>
                <a:cubicBezTo>
                  <a:pt x="1318063" y="632756"/>
                  <a:pt x="1334702" y="623398"/>
                  <a:pt x="1346200" y="609600"/>
                </a:cubicBezTo>
                <a:cubicBezTo>
                  <a:pt x="1355971" y="597874"/>
                  <a:pt x="1360113" y="581551"/>
                  <a:pt x="1371600" y="571500"/>
                </a:cubicBezTo>
                <a:cubicBezTo>
                  <a:pt x="1394574" y="551398"/>
                  <a:pt x="1447800" y="520700"/>
                  <a:pt x="1447800" y="520700"/>
                </a:cubicBezTo>
                <a:cubicBezTo>
                  <a:pt x="1456267" y="508000"/>
                  <a:pt x="1461281" y="492135"/>
                  <a:pt x="1473200" y="482600"/>
                </a:cubicBezTo>
                <a:cubicBezTo>
                  <a:pt x="1483653" y="474237"/>
                  <a:pt x="1501834" y="479366"/>
                  <a:pt x="1511300" y="469900"/>
                </a:cubicBezTo>
                <a:cubicBezTo>
                  <a:pt x="1520766" y="460434"/>
                  <a:pt x="1518013" y="443774"/>
                  <a:pt x="1524000" y="431800"/>
                </a:cubicBezTo>
                <a:cubicBezTo>
                  <a:pt x="1530826" y="418148"/>
                  <a:pt x="1540933" y="406400"/>
                  <a:pt x="1549400" y="393700"/>
                </a:cubicBezTo>
                <a:cubicBezTo>
                  <a:pt x="1572488" y="301347"/>
                  <a:pt x="1541730" y="375970"/>
                  <a:pt x="1600200" y="317500"/>
                </a:cubicBezTo>
                <a:cubicBezTo>
                  <a:pt x="1657645" y="260055"/>
                  <a:pt x="1589527" y="291424"/>
                  <a:pt x="1663700" y="266700"/>
                </a:cubicBezTo>
                <a:cubicBezTo>
                  <a:pt x="1676400" y="279400"/>
                  <a:pt x="1691837" y="289856"/>
                  <a:pt x="1701800" y="304800"/>
                </a:cubicBezTo>
                <a:cubicBezTo>
                  <a:pt x="1709226" y="315939"/>
                  <a:pt x="1711596" y="329832"/>
                  <a:pt x="1714500" y="342900"/>
                </a:cubicBezTo>
                <a:cubicBezTo>
                  <a:pt x="1739449" y="455170"/>
                  <a:pt x="1714597" y="381339"/>
                  <a:pt x="1739900" y="469900"/>
                </a:cubicBezTo>
                <a:cubicBezTo>
                  <a:pt x="1743578" y="482772"/>
                  <a:pt x="1744237" y="497547"/>
                  <a:pt x="1752600" y="508000"/>
                </a:cubicBezTo>
                <a:cubicBezTo>
                  <a:pt x="1762135" y="519919"/>
                  <a:pt x="1778000" y="524933"/>
                  <a:pt x="1790700" y="533400"/>
                </a:cubicBezTo>
                <a:cubicBezTo>
                  <a:pt x="1810203" y="562655"/>
                  <a:pt x="1813304" y="584200"/>
                  <a:pt x="1854200" y="584200"/>
                </a:cubicBezTo>
                <a:cubicBezTo>
                  <a:pt x="1867587" y="584200"/>
                  <a:pt x="1879600" y="575733"/>
                  <a:pt x="1892300" y="571500"/>
                </a:cubicBezTo>
                <a:cubicBezTo>
                  <a:pt x="1905000" y="558800"/>
                  <a:pt x="1919373" y="547577"/>
                  <a:pt x="1930400" y="533400"/>
                </a:cubicBezTo>
                <a:cubicBezTo>
                  <a:pt x="1949142" y="509303"/>
                  <a:pt x="1964267" y="482600"/>
                  <a:pt x="1981200" y="457200"/>
                </a:cubicBezTo>
                <a:cubicBezTo>
                  <a:pt x="1989667" y="444500"/>
                  <a:pt x="1995807" y="429893"/>
                  <a:pt x="2006600" y="419100"/>
                </a:cubicBezTo>
                <a:cubicBezTo>
                  <a:pt x="2019300" y="406400"/>
                  <a:pt x="2033202" y="394798"/>
                  <a:pt x="2044700" y="381000"/>
                </a:cubicBezTo>
                <a:cubicBezTo>
                  <a:pt x="2088889" y="327974"/>
                  <a:pt x="2045654" y="351049"/>
                  <a:pt x="2108200" y="330200"/>
                </a:cubicBezTo>
                <a:lnTo>
                  <a:pt x="2159000" y="254000"/>
                </a:lnTo>
                <a:cubicBezTo>
                  <a:pt x="2167467" y="241300"/>
                  <a:pt x="2179573" y="230380"/>
                  <a:pt x="2184400" y="215900"/>
                </a:cubicBezTo>
                <a:cubicBezTo>
                  <a:pt x="2188633" y="203200"/>
                  <a:pt x="2188737" y="188253"/>
                  <a:pt x="2197100" y="177800"/>
                </a:cubicBezTo>
                <a:cubicBezTo>
                  <a:pt x="2215005" y="155419"/>
                  <a:pt x="2248201" y="148066"/>
                  <a:pt x="2273300" y="139700"/>
                </a:cubicBezTo>
                <a:cubicBezTo>
                  <a:pt x="2286000" y="143933"/>
                  <a:pt x="2298528" y="148722"/>
                  <a:pt x="2311400" y="152400"/>
                </a:cubicBezTo>
                <a:cubicBezTo>
                  <a:pt x="2423028" y="184294"/>
                  <a:pt x="2308949" y="147350"/>
                  <a:pt x="2400300" y="177800"/>
                </a:cubicBezTo>
                <a:cubicBezTo>
                  <a:pt x="2428387" y="205887"/>
                  <a:pt x="2446119" y="218637"/>
                  <a:pt x="2463800" y="254000"/>
                </a:cubicBezTo>
                <a:cubicBezTo>
                  <a:pt x="2469787" y="265974"/>
                  <a:pt x="2469999" y="280398"/>
                  <a:pt x="2476500" y="292100"/>
                </a:cubicBezTo>
                <a:cubicBezTo>
                  <a:pt x="2491325" y="318785"/>
                  <a:pt x="2510367" y="342900"/>
                  <a:pt x="2527300" y="368300"/>
                </a:cubicBezTo>
                <a:cubicBezTo>
                  <a:pt x="2535767" y="381000"/>
                  <a:pt x="2538220" y="401573"/>
                  <a:pt x="2552700" y="406400"/>
                </a:cubicBezTo>
                <a:lnTo>
                  <a:pt x="2590800" y="419100"/>
                </a:lnTo>
                <a:cubicBezTo>
                  <a:pt x="2607733" y="410633"/>
                  <a:pt x="2626194" y="404704"/>
                  <a:pt x="2641600" y="393700"/>
                </a:cubicBezTo>
                <a:cubicBezTo>
                  <a:pt x="2677471" y="368078"/>
                  <a:pt x="2688128" y="344401"/>
                  <a:pt x="2705100" y="304800"/>
                </a:cubicBezTo>
                <a:cubicBezTo>
                  <a:pt x="2710373" y="292495"/>
                  <a:pt x="2711813" y="278674"/>
                  <a:pt x="2717800" y="266700"/>
                </a:cubicBezTo>
                <a:cubicBezTo>
                  <a:pt x="2754906" y="192487"/>
                  <a:pt x="2734619" y="264984"/>
                  <a:pt x="2755900" y="190500"/>
                </a:cubicBezTo>
                <a:cubicBezTo>
                  <a:pt x="2781975" y="99239"/>
                  <a:pt x="2755111" y="180955"/>
                  <a:pt x="2781300" y="76200"/>
                </a:cubicBezTo>
                <a:cubicBezTo>
                  <a:pt x="2784547" y="63213"/>
                  <a:pt x="2785637" y="48553"/>
                  <a:pt x="2794000" y="38100"/>
                </a:cubicBezTo>
                <a:cubicBezTo>
                  <a:pt x="2811905" y="15719"/>
                  <a:pt x="2845101" y="8366"/>
                  <a:pt x="2870200" y="0"/>
                </a:cubicBezTo>
                <a:cubicBezTo>
                  <a:pt x="2890875" y="3446"/>
                  <a:pt x="2957702" y="10512"/>
                  <a:pt x="2984500" y="25400"/>
                </a:cubicBezTo>
                <a:cubicBezTo>
                  <a:pt x="3011185" y="40225"/>
                  <a:pt x="3060700" y="76200"/>
                  <a:pt x="3060700" y="76200"/>
                </a:cubicBezTo>
                <a:cubicBezTo>
                  <a:pt x="3069167" y="88900"/>
                  <a:pt x="3079901" y="100352"/>
                  <a:pt x="3086100" y="114300"/>
                </a:cubicBezTo>
                <a:cubicBezTo>
                  <a:pt x="3119532" y="189522"/>
                  <a:pt x="3111500" y="187513"/>
                  <a:pt x="3111500" y="26670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 name="قوس كبير أيمن 20"/>
          <p:cNvSpPr/>
          <p:nvPr/>
        </p:nvSpPr>
        <p:spPr>
          <a:xfrm>
            <a:off x="5652120" y="1642244"/>
            <a:ext cx="216024" cy="50405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2" name="مربع نص 21"/>
          <p:cNvSpPr txBox="1"/>
          <p:nvPr/>
        </p:nvSpPr>
        <p:spPr>
          <a:xfrm>
            <a:off x="5868144" y="1687215"/>
            <a:ext cx="3024336" cy="461665"/>
          </a:xfrm>
          <a:prstGeom prst="rect">
            <a:avLst/>
          </a:prstGeom>
          <a:noFill/>
        </p:spPr>
        <p:txBody>
          <a:bodyPr wrap="square" rtlCol="0">
            <a:spAutoFit/>
          </a:bodyPr>
          <a:lstStyle/>
          <a:p>
            <a:r>
              <a:rPr lang="ar-JO" sz="2400" dirty="0" smtClean="0">
                <a:solidFill>
                  <a:srgbClr val="FF0000"/>
                </a:solidFill>
              </a:rPr>
              <a:t>مصادر تمويل قصيرة الأجل</a:t>
            </a:r>
            <a:endParaRPr lang="en-US" sz="2400" dirty="0">
              <a:solidFill>
                <a:srgbClr val="FF0000"/>
              </a:solidFill>
            </a:endParaRPr>
          </a:p>
        </p:txBody>
      </p:sp>
      <p:sp>
        <p:nvSpPr>
          <p:cNvPr id="23" name="مربع نص 22"/>
          <p:cNvSpPr txBox="1"/>
          <p:nvPr/>
        </p:nvSpPr>
        <p:spPr>
          <a:xfrm>
            <a:off x="2879812" y="1818588"/>
            <a:ext cx="2304256" cy="400110"/>
          </a:xfrm>
          <a:prstGeom prst="rect">
            <a:avLst/>
          </a:prstGeom>
          <a:noFill/>
        </p:spPr>
        <p:txBody>
          <a:bodyPr wrap="square" rtlCol="0">
            <a:spAutoFit/>
          </a:bodyPr>
          <a:lstStyle/>
          <a:p>
            <a:r>
              <a:rPr lang="ar-JO" sz="2000" dirty="0" smtClean="0">
                <a:solidFill>
                  <a:srgbClr val="C00000"/>
                </a:solidFill>
              </a:rPr>
              <a:t>الأصول المتداولة المؤقتة</a:t>
            </a:r>
            <a:endParaRPr lang="en-US" sz="2000" dirty="0">
              <a:solidFill>
                <a:srgbClr val="C00000"/>
              </a:solidFill>
            </a:endParaRPr>
          </a:p>
        </p:txBody>
      </p:sp>
      <p:sp>
        <p:nvSpPr>
          <p:cNvPr id="24" name="مربع نص 23"/>
          <p:cNvSpPr txBox="1"/>
          <p:nvPr/>
        </p:nvSpPr>
        <p:spPr>
          <a:xfrm>
            <a:off x="5868144" y="3238598"/>
            <a:ext cx="3024336" cy="400110"/>
          </a:xfrm>
          <a:prstGeom prst="rect">
            <a:avLst/>
          </a:prstGeom>
          <a:noFill/>
        </p:spPr>
        <p:txBody>
          <a:bodyPr wrap="square" rtlCol="0">
            <a:spAutoFit/>
          </a:bodyPr>
          <a:lstStyle/>
          <a:p>
            <a:r>
              <a:rPr lang="ar-JO" sz="2000" dirty="0" smtClean="0">
                <a:solidFill>
                  <a:srgbClr val="FF0000"/>
                </a:solidFill>
              </a:rPr>
              <a:t>مصادر تمويل طويلة الأجل (دائمة)</a:t>
            </a:r>
            <a:endParaRPr lang="en-US" sz="2000" dirty="0">
              <a:solidFill>
                <a:srgbClr val="FF0000"/>
              </a:solidFill>
            </a:endParaRPr>
          </a:p>
        </p:txBody>
      </p:sp>
      <p:sp>
        <p:nvSpPr>
          <p:cNvPr id="25" name="مربع نص 24"/>
          <p:cNvSpPr txBox="1"/>
          <p:nvPr/>
        </p:nvSpPr>
        <p:spPr>
          <a:xfrm>
            <a:off x="2699792" y="2956068"/>
            <a:ext cx="2304256" cy="400110"/>
          </a:xfrm>
          <a:prstGeom prst="rect">
            <a:avLst/>
          </a:prstGeom>
          <a:noFill/>
        </p:spPr>
        <p:txBody>
          <a:bodyPr wrap="square" rtlCol="0">
            <a:spAutoFit/>
          </a:bodyPr>
          <a:lstStyle/>
          <a:p>
            <a:r>
              <a:rPr lang="ar-JO" sz="2000" dirty="0">
                <a:solidFill>
                  <a:srgbClr val="C00000"/>
                </a:solidFill>
              </a:rPr>
              <a:t>الأصول المتداولة الدائمة</a:t>
            </a:r>
            <a:endParaRPr lang="en-US" sz="2000" dirty="0">
              <a:solidFill>
                <a:srgbClr val="C00000"/>
              </a:solidFill>
            </a:endParaRPr>
          </a:p>
        </p:txBody>
      </p:sp>
      <p:sp>
        <p:nvSpPr>
          <p:cNvPr id="26" name="مربع نص 25"/>
          <p:cNvSpPr txBox="1"/>
          <p:nvPr/>
        </p:nvSpPr>
        <p:spPr>
          <a:xfrm>
            <a:off x="3059832" y="3663832"/>
            <a:ext cx="2304256" cy="584775"/>
          </a:xfrm>
          <a:prstGeom prst="rect">
            <a:avLst/>
          </a:prstGeom>
          <a:noFill/>
        </p:spPr>
        <p:txBody>
          <a:bodyPr wrap="square" rtlCol="0">
            <a:spAutoFit/>
          </a:bodyPr>
          <a:lstStyle/>
          <a:p>
            <a:r>
              <a:rPr lang="ar-JO" sz="3200" dirty="0" smtClean="0">
                <a:solidFill>
                  <a:srgbClr val="00B0F0"/>
                </a:solidFill>
              </a:rPr>
              <a:t>الأصول الثابتة</a:t>
            </a:r>
            <a:endParaRPr lang="en-US" sz="3200" dirty="0">
              <a:solidFill>
                <a:srgbClr val="00B0F0"/>
              </a:solidFill>
            </a:endParaRPr>
          </a:p>
        </p:txBody>
      </p:sp>
      <p:sp>
        <p:nvSpPr>
          <p:cNvPr id="27" name="مربع نص 26"/>
          <p:cNvSpPr txBox="1"/>
          <p:nvPr/>
        </p:nvSpPr>
        <p:spPr>
          <a:xfrm>
            <a:off x="3976700" y="4908183"/>
            <a:ext cx="1432891" cy="400110"/>
          </a:xfrm>
          <a:prstGeom prst="rect">
            <a:avLst/>
          </a:prstGeom>
          <a:noFill/>
        </p:spPr>
        <p:txBody>
          <a:bodyPr wrap="square" rtlCol="0">
            <a:spAutoFit/>
          </a:bodyPr>
          <a:lstStyle/>
          <a:p>
            <a:r>
              <a:rPr lang="ar-JO" sz="2000" dirty="0" smtClean="0">
                <a:solidFill>
                  <a:srgbClr val="00B050"/>
                </a:solidFill>
              </a:rPr>
              <a:t>الفترة الزمنية</a:t>
            </a:r>
            <a:endParaRPr lang="en-US" sz="2000" dirty="0">
              <a:solidFill>
                <a:srgbClr val="00B050"/>
              </a:solidFill>
            </a:endParaRPr>
          </a:p>
        </p:txBody>
      </p:sp>
      <p:sp>
        <p:nvSpPr>
          <p:cNvPr id="28" name="مربع نص 27"/>
          <p:cNvSpPr txBox="1"/>
          <p:nvPr/>
        </p:nvSpPr>
        <p:spPr>
          <a:xfrm>
            <a:off x="1403647" y="2365152"/>
            <a:ext cx="856827" cy="707886"/>
          </a:xfrm>
          <a:prstGeom prst="rect">
            <a:avLst/>
          </a:prstGeom>
          <a:noFill/>
        </p:spPr>
        <p:txBody>
          <a:bodyPr wrap="square" rtlCol="0">
            <a:spAutoFit/>
          </a:bodyPr>
          <a:lstStyle/>
          <a:p>
            <a:r>
              <a:rPr lang="ar-JO" sz="2000" dirty="0" smtClean="0">
                <a:solidFill>
                  <a:srgbClr val="00B050"/>
                </a:solidFill>
              </a:rPr>
              <a:t>اجمالي الأصول</a:t>
            </a:r>
            <a:endParaRPr lang="en-US" sz="2000" dirty="0">
              <a:solidFill>
                <a:srgbClr val="00B050"/>
              </a:solidFill>
            </a:endParaRPr>
          </a:p>
        </p:txBody>
      </p:sp>
      <p:sp>
        <p:nvSpPr>
          <p:cNvPr id="29" name="قوس متوسط أيمن 28"/>
          <p:cNvSpPr/>
          <p:nvPr/>
        </p:nvSpPr>
        <p:spPr>
          <a:xfrm>
            <a:off x="5184068" y="1642244"/>
            <a:ext cx="180020" cy="1402487"/>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30" name="سهم إلى اليسار 29"/>
          <p:cNvSpPr/>
          <p:nvPr/>
        </p:nvSpPr>
        <p:spPr>
          <a:xfrm>
            <a:off x="5422843" y="2392925"/>
            <a:ext cx="674577" cy="1954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 name="مربع نص 30"/>
          <p:cNvSpPr txBox="1"/>
          <p:nvPr/>
        </p:nvSpPr>
        <p:spPr>
          <a:xfrm>
            <a:off x="6084167" y="2229033"/>
            <a:ext cx="2304256" cy="523220"/>
          </a:xfrm>
          <a:prstGeom prst="rect">
            <a:avLst/>
          </a:prstGeom>
          <a:noFill/>
        </p:spPr>
        <p:txBody>
          <a:bodyPr wrap="square" rtlCol="0">
            <a:spAutoFit/>
          </a:bodyPr>
          <a:lstStyle/>
          <a:p>
            <a:r>
              <a:rPr lang="ar-JO" sz="2800" dirty="0" smtClean="0">
                <a:solidFill>
                  <a:srgbClr val="C00000"/>
                </a:solidFill>
              </a:rPr>
              <a:t>رأس المال العامل</a:t>
            </a:r>
            <a:endParaRPr lang="en-US" sz="2800" dirty="0">
              <a:solidFill>
                <a:srgbClr val="C00000"/>
              </a:solidFill>
            </a:endParaRPr>
          </a:p>
        </p:txBody>
      </p:sp>
    </p:spTree>
    <p:extLst>
      <p:ext uri="{BB962C8B-B14F-4D97-AF65-F5344CB8AC3E}">
        <p14:creationId xmlns:p14="http://schemas.microsoft.com/office/powerpoint/2010/main" val="2739725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ipe(left)">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down)">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9"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anim calcmode="lin" valueType="num">
                                      <p:cBhvr additive="base">
                                        <p:cTn id="23" dur="500" fill="hold"/>
                                        <p:tgtEl>
                                          <p:spTgt spid="27"/>
                                        </p:tgtEl>
                                        <p:attrNameLst>
                                          <p:attrName>ppt_x</p:attrName>
                                        </p:attrNameLst>
                                      </p:cBhvr>
                                      <p:tavLst>
                                        <p:tav tm="0">
                                          <p:val>
                                            <p:strVal val="0-#ppt_w/2"/>
                                          </p:val>
                                        </p:tav>
                                        <p:tav tm="100000">
                                          <p:val>
                                            <p:strVal val="#ppt_x"/>
                                          </p:val>
                                        </p:tav>
                                      </p:tavLst>
                                    </p:anim>
                                    <p:anim calcmode="lin" valueType="num">
                                      <p:cBhvr additive="base">
                                        <p:cTn id="24" dur="500" fill="hold"/>
                                        <p:tgtEl>
                                          <p:spTgt spid="27"/>
                                        </p:tgtEl>
                                        <p:attrNameLst>
                                          <p:attrName>ppt_y</p:attrName>
                                        </p:attrNameLst>
                                      </p:cBhvr>
                                      <p:tavLst>
                                        <p:tav tm="0">
                                          <p:val>
                                            <p:strVal val="0-#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3"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anim calcmode="lin" valueType="num">
                                      <p:cBhvr additive="base">
                                        <p:cTn id="29" dur="500" fill="hold"/>
                                        <p:tgtEl>
                                          <p:spTgt spid="28"/>
                                        </p:tgtEl>
                                        <p:attrNameLst>
                                          <p:attrName>ppt_x</p:attrName>
                                        </p:attrNameLst>
                                      </p:cBhvr>
                                      <p:tavLst>
                                        <p:tav tm="0">
                                          <p:val>
                                            <p:strVal val="1+#ppt_w/2"/>
                                          </p:val>
                                        </p:tav>
                                        <p:tav tm="100000">
                                          <p:val>
                                            <p:strVal val="#ppt_x"/>
                                          </p:val>
                                        </p:tav>
                                      </p:tavLst>
                                    </p:anim>
                                    <p:anim calcmode="lin" valueType="num">
                                      <p:cBhvr additive="base">
                                        <p:cTn id="30" dur="500" fill="hold"/>
                                        <p:tgtEl>
                                          <p:spTgt spid="28"/>
                                        </p:tgtEl>
                                        <p:attrNameLst>
                                          <p:attrName>ppt_y</p:attrName>
                                        </p:attrNameLst>
                                      </p:cBhvr>
                                      <p:tavLst>
                                        <p:tav tm="0">
                                          <p:val>
                                            <p:strVal val="0-#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nodeType="click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additive="base">
                                        <p:cTn id="35" dur="500" fill="hold"/>
                                        <p:tgtEl>
                                          <p:spTgt spid="14"/>
                                        </p:tgtEl>
                                        <p:attrNameLst>
                                          <p:attrName>ppt_x</p:attrName>
                                        </p:attrNameLst>
                                      </p:cBhvr>
                                      <p:tavLst>
                                        <p:tav tm="0">
                                          <p:val>
                                            <p:strVal val="1+#ppt_w/2"/>
                                          </p:val>
                                        </p:tav>
                                        <p:tav tm="100000">
                                          <p:val>
                                            <p:strVal val="#ppt_x"/>
                                          </p:val>
                                        </p:tav>
                                      </p:tavLst>
                                    </p:anim>
                                    <p:anim calcmode="lin" valueType="num">
                                      <p:cBhvr additive="base">
                                        <p:cTn id="36"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9" fill="hold" grpId="0" nodeType="clickEffect">
                                  <p:stCondLst>
                                    <p:cond delay="0"/>
                                  </p:stCondLst>
                                  <p:childTnLst>
                                    <p:set>
                                      <p:cBhvr>
                                        <p:cTn id="40" dur="1" fill="hold">
                                          <p:stCondLst>
                                            <p:cond delay="0"/>
                                          </p:stCondLst>
                                        </p:cTn>
                                        <p:tgtEl>
                                          <p:spTgt spid="26"/>
                                        </p:tgtEl>
                                        <p:attrNameLst>
                                          <p:attrName>style.visibility</p:attrName>
                                        </p:attrNameLst>
                                      </p:cBhvr>
                                      <p:to>
                                        <p:strVal val="visible"/>
                                      </p:to>
                                    </p:set>
                                    <p:anim calcmode="lin" valueType="num">
                                      <p:cBhvr additive="base">
                                        <p:cTn id="41" dur="500" fill="hold"/>
                                        <p:tgtEl>
                                          <p:spTgt spid="26"/>
                                        </p:tgtEl>
                                        <p:attrNameLst>
                                          <p:attrName>ppt_x</p:attrName>
                                        </p:attrNameLst>
                                      </p:cBhvr>
                                      <p:tavLst>
                                        <p:tav tm="0">
                                          <p:val>
                                            <p:strVal val="0-#ppt_w/2"/>
                                          </p:val>
                                        </p:tav>
                                        <p:tav tm="100000">
                                          <p:val>
                                            <p:strVal val="#ppt_x"/>
                                          </p:val>
                                        </p:tav>
                                      </p:tavLst>
                                    </p:anim>
                                    <p:anim calcmode="lin" valueType="num">
                                      <p:cBhvr additive="base">
                                        <p:cTn id="42" dur="500" fill="hold"/>
                                        <p:tgtEl>
                                          <p:spTgt spid="26"/>
                                        </p:tgtEl>
                                        <p:attrNameLst>
                                          <p:attrName>ppt_y</p:attrName>
                                        </p:attrNameLst>
                                      </p:cBhvr>
                                      <p:tavLst>
                                        <p:tav tm="0">
                                          <p:val>
                                            <p:strVal val="0-#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6" fill="hold" nodeType="click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additive="base">
                                        <p:cTn id="47" dur="500" fill="hold"/>
                                        <p:tgtEl>
                                          <p:spTgt spid="12"/>
                                        </p:tgtEl>
                                        <p:attrNameLst>
                                          <p:attrName>ppt_x</p:attrName>
                                        </p:attrNameLst>
                                      </p:cBhvr>
                                      <p:tavLst>
                                        <p:tav tm="0">
                                          <p:val>
                                            <p:strVal val="1+#ppt_w/2"/>
                                          </p:val>
                                        </p:tav>
                                        <p:tav tm="100000">
                                          <p:val>
                                            <p:strVal val="#ppt_x"/>
                                          </p:val>
                                        </p:tav>
                                      </p:tavLst>
                                    </p:anim>
                                    <p:anim calcmode="lin" valueType="num">
                                      <p:cBhvr additive="base">
                                        <p:cTn id="4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9" fill="hold" nodeType="clickEffect">
                                  <p:stCondLst>
                                    <p:cond delay="0"/>
                                  </p:stCondLst>
                                  <p:childTnLst>
                                    <p:set>
                                      <p:cBhvr>
                                        <p:cTn id="52" dur="1" fill="hold">
                                          <p:stCondLst>
                                            <p:cond delay="0"/>
                                          </p:stCondLst>
                                        </p:cTn>
                                        <p:tgtEl>
                                          <p:spTgt spid="11"/>
                                        </p:tgtEl>
                                        <p:attrNameLst>
                                          <p:attrName>style.visibility</p:attrName>
                                        </p:attrNameLst>
                                      </p:cBhvr>
                                      <p:to>
                                        <p:strVal val="visible"/>
                                      </p:to>
                                    </p:set>
                                    <p:anim calcmode="lin" valueType="num">
                                      <p:cBhvr additive="base">
                                        <p:cTn id="53" dur="500" fill="hold"/>
                                        <p:tgtEl>
                                          <p:spTgt spid="11"/>
                                        </p:tgtEl>
                                        <p:attrNameLst>
                                          <p:attrName>ppt_x</p:attrName>
                                        </p:attrNameLst>
                                      </p:cBhvr>
                                      <p:tavLst>
                                        <p:tav tm="0">
                                          <p:val>
                                            <p:strVal val="0-#ppt_w/2"/>
                                          </p:val>
                                        </p:tav>
                                        <p:tav tm="100000">
                                          <p:val>
                                            <p:strVal val="#ppt_x"/>
                                          </p:val>
                                        </p:tav>
                                      </p:tavLst>
                                    </p:anim>
                                    <p:anim calcmode="lin" valueType="num">
                                      <p:cBhvr additive="base">
                                        <p:cTn id="54"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8" fill="hold" grpId="0" nodeType="clickEffect">
                                  <p:stCondLst>
                                    <p:cond delay="0"/>
                                  </p:stCondLst>
                                  <p:childTnLst>
                                    <p:set>
                                      <p:cBhvr>
                                        <p:cTn id="58" dur="1" fill="hold">
                                          <p:stCondLst>
                                            <p:cond delay="0"/>
                                          </p:stCondLst>
                                        </p:cTn>
                                        <p:tgtEl>
                                          <p:spTgt spid="29"/>
                                        </p:tgtEl>
                                        <p:attrNameLst>
                                          <p:attrName>style.visibility</p:attrName>
                                        </p:attrNameLst>
                                      </p:cBhvr>
                                      <p:to>
                                        <p:strVal val="visible"/>
                                      </p:to>
                                    </p:set>
                                    <p:anim calcmode="lin" valueType="num">
                                      <p:cBhvr additive="base">
                                        <p:cTn id="59" dur="500" fill="hold"/>
                                        <p:tgtEl>
                                          <p:spTgt spid="29"/>
                                        </p:tgtEl>
                                        <p:attrNameLst>
                                          <p:attrName>ppt_x</p:attrName>
                                        </p:attrNameLst>
                                      </p:cBhvr>
                                      <p:tavLst>
                                        <p:tav tm="0">
                                          <p:val>
                                            <p:strVal val="0-#ppt_w/2"/>
                                          </p:val>
                                        </p:tav>
                                        <p:tav tm="100000">
                                          <p:val>
                                            <p:strVal val="#ppt_x"/>
                                          </p:val>
                                        </p:tav>
                                      </p:tavLst>
                                    </p:anim>
                                    <p:anim calcmode="lin" valueType="num">
                                      <p:cBhvr additive="base">
                                        <p:cTn id="60" dur="5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2" fill="hold" grpId="0" nodeType="clickEffect">
                                  <p:stCondLst>
                                    <p:cond delay="0"/>
                                  </p:stCondLst>
                                  <p:childTnLst>
                                    <p:set>
                                      <p:cBhvr>
                                        <p:cTn id="64" dur="1" fill="hold">
                                          <p:stCondLst>
                                            <p:cond delay="0"/>
                                          </p:stCondLst>
                                        </p:cTn>
                                        <p:tgtEl>
                                          <p:spTgt spid="30"/>
                                        </p:tgtEl>
                                        <p:attrNameLst>
                                          <p:attrName>style.visibility</p:attrName>
                                        </p:attrNameLst>
                                      </p:cBhvr>
                                      <p:to>
                                        <p:strVal val="visible"/>
                                      </p:to>
                                    </p:set>
                                    <p:anim calcmode="lin" valueType="num">
                                      <p:cBhvr additive="base">
                                        <p:cTn id="65" dur="500" fill="hold"/>
                                        <p:tgtEl>
                                          <p:spTgt spid="30"/>
                                        </p:tgtEl>
                                        <p:attrNameLst>
                                          <p:attrName>ppt_x</p:attrName>
                                        </p:attrNameLst>
                                      </p:cBhvr>
                                      <p:tavLst>
                                        <p:tav tm="0">
                                          <p:val>
                                            <p:strVal val="1+#ppt_w/2"/>
                                          </p:val>
                                        </p:tav>
                                        <p:tav tm="100000">
                                          <p:val>
                                            <p:strVal val="#ppt_x"/>
                                          </p:val>
                                        </p:tav>
                                      </p:tavLst>
                                    </p:anim>
                                    <p:anim calcmode="lin" valueType="num">
                                      <p:cBhvr additive="base">
                                        <p:cTn id="66" dur="5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9" fill="hold" grpId="0" nodeType="clickEffect">
                                  <p:stCondLst>
                                    <p:cond delay="0"/>
                                  </p:stCondLst>
                                  <p:childTnLst>
                                    <p:set>
                                      <p:cBhvr>
                                        <p:cTn id="70" dur="1" fill="hold">
                                          <p:stCondLst>
                                            <p:cond delay="0"/>
                                          </p:stCondLst>
                                        </p:cTn>
                                        <p:tgtEl>
                                          <p:spTgt spid="31"/>
                                        </p:tgtEl>
                                        <p:attrNameLst>
                                          <p:attrName>style.visibility</p:attrName>
                                        </p:attrNameLst>
                                      </p:cBhvr>
                                      <p:to>
                                        <p:strVal val="visible"/>
                                      </p:to>
                                    </p:set>
                                    <p:anim calcmode="lin" valueType="num">
                                      <p:cBhvr additive="base">
                                        <p:cTn id="71" dur="500" fill="hold"/>
                                        <p:tgtEl>
                                          <p:spTgt spid="31"/>
                                        </p:tgtEl>
                                        <p:attrNameLst>
                                          <p:attrName>ppt_x</p:attrName>
                                        </p:attrNameLst>
                                      </p:cBhvr>
                                      <p:tavLst>
                                        <p:tav tm="0">
                                          <p:val>
                                            <p:strVal val="0-#ppt_w/2"/>
                                          </p:val>
                                        </p:tav>
                                        <p:tav tm="100000">
                                          <p:val>
                                            <p:strVal val="#ppt_x"/>
                                          </p:val>
                                        </p:tav>
                                      </p:tavLst>
                                    </p:anim>
                                    <p:anim calcmode="lin" valueType="num">
                                      <p:cBhvr additive="base">
                                        <p:cTn id="72" dur="500" fill="hold"/>
                                        <p:tgtEl>
                                          <p:spTgt spid="31"/>
                                        </p:tgtEl>
                                        <p:attrNameLst>
                                          <p:attrName>ppt_y</p:attrName>
                                        </p:attrNameLst>
                                      </p:cBhvr>
                                      <p:tavLst>
                                        <p:tav tm="0">
                                          <p:val>
                                            <p:strVal val="0-#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9" fill="hold" grpId="0" nodeType="clickEffect">
                                  <p:stCondLst>
                                    <p:cond delay="0"/>
                                  </p:stCondLst>
                                  <p:childTnLst>
                                    <p:set>
                                      <p:cBhvr>
                                        <p:cTn id="76" dur="1" fill="hold">
                                          <p:stCondLst>
                                            <p:cond delay="0"/>
                                          </p:stCondLst>
                                        </p:cTn>
                                        <p:tgtEl>
                                          <p:spTgt spid="20"/>
                                        </p:tgtEl>
                                        <p:attrNameLst>
                                          <p:attrName>style.visibility</p:attrName>
                                        </p:attrNameLst>
                                      </p:cBhvr>
                                      <p:to>
                                        <p:strVal val="visible"/>
                                      </p:to>
                                    </p:set>
                                    <p:anim calcmode="lin" valueType="num">
                                      <p:cBhvr additive="base">
                                        <p:cTn id="77" dur="500" fill="hold"/>
                                        <p:tgtEl>
                                          <p:spTgt spid="20"/>
                                        </p:tgtEl>
                                        <p:attrNameLst>
                                          <p:attrName>ppt_x</p:attrName>
                                        </p:attrNameLst>
                                      </p:cBhvr>
                                      <p:tavLst>
                                        <p:tav tm="0">
                                          <p:val>
                                            <p:strVal val="0-#ppt_w/2"/>
                                          </p:val>
                                        </p:tav>
                                        <p:tav tm="100000">
                                          <p:val>
                                            <p:strVal val="#ppt_x"/>
                                          </p:val>
                                        </p:tav>
                                      </p:tavLst>
                                    </p:anim>
                                    <p:anim calcmode="lin" valueType="num">
                                      <p:cBhvr additive="base">
                                        <p:cTn id="78" dur="500" fill="hold"/>
                                        <p:tgtEl>
                                          <p:spTgt spid="20"/>
                                        </p:tgtEl>
                                        <p:attrNameLst>
                                          <p:attrName>ppt_y</p:attrName>
                                        </p:attrNameLst>
                                      </p:cBhvr>
                                      <p:tavLst>
                                        <p:tav tm="0">
                                          <p:val>
                                            <p:strVal val="0-#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6" fill="hold" grpId="0" nodeType="clickEffect">
                                  <p:stCondLst>
                                    <p:cond delay="0"/>
                                  </p:stCondLst>
                                  <p:childTnLst>
                                    <p:set>
                                      <p:cBhvr>
                                        <p:cTn id="82" dur="1" fill="hold">
                                          <p:stCondLst>
                                            <p:cond delay="0"/>
                                          </p:stCondLst>
                                        </p:cTn>
                                        <p:tgtEl>
                                          <p:spTgt spid="23"/>
                                        </p:tgtEl>
                                        <p:attrNameLst>
                                          <p:attrName>style.visibility</p:attrName>
                                        </p:attrNameLst>
                                      </p:cBhvr>
                                      <p:to>
                                        <p:strVal val="visible"/>
                                      </p:to>
                                    </p:set>
                                    <p:anim calcmode="lin" valueType="num">
                                      <p:cBhvr additive="base">
                                        <p:cTn id="83" dur="500" fill="hold"/>
                                        <p:tgtEl>
                                          <p:spTgt spid="23"/>
                                        </p:tgtEl>
                                        <p:attrNameLst>
                                          <p:attrName>ppt_x</p:attrName>
                                        </p:attrNameLst>
                                      </p:cBhvr>
                                      <p:tavLst>
                                        <p:tav tm="0">
                                          <p:val>
                                            <p:strVal val="1+#ppt_w/2"/>
                                          </p:val>
                                        </p:tav>
                                        <p:tav tm="100000">
                                          <p:val>
                                            <p:strVal val="#ppt_x"/>
                                          </p:val>
                                        </p:tav>
                                      </p:tavLst>
                                    </p:anim>
                                    <p:anim calcmode="lin" valueType="num">
                                      <p:cBhvr additive="base">
                                        <p:cTn id="8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9" fill="hold" grpId="0" nodeType="clickEffect">
                                  <p:stCondLst>
                                    <p:cond delay="0"/>
                                  </p:stCondLst>
                                  <p:childTnLst>
                                    <p:set>
                                      <p:cBhvr>
                                        <p:cTn id="88" dur="1" fill="hold">
                                          <p:stCondLst>
                                            <p:cond delay="0"/>
                                          </p:stCondLst>
                                        </p:cTn>
                                        <p:tgtEl>
                                          <p:spTgt spid="25"/>
                                        </p:tgtEl>
                                        <p:attrNameLst>
                                          <p:attrName>style.visibility</p:attrName>
                                        </p:attrNameLst>
                                      </p:cBhvr>
                                      <p:to>
                                        <p:strVal val="visible"/>
                                      </p:to>
                                    </p:set>
                                    <p:anim calcmode="lin" valueType="num">
                                      <p:cBhvr additive="base">
                                        <p:cTn id="89" dur="500" fill="hold"/>
                                        <p:tgtEl>
                                          <p:spTgt spid="25"/>
                                        </p:tgtEl>
                                        <p:attrNameLst>
                                          <p:attrName>ppt_x</p:attrName>
                                        </p:attrNameLst>
                                      </p:cBhvr>
                                      <p:tavLst>
                                        <p:tav tm="0">
                                          <p:val>
                                            <p:strVal val="0-#ppt_w/2"/>
                                          </p:val>
                                        </p:tav>
                                        <p:tav tm="100000">
                                          <p:val>
                                            <p:strVal val="#ppt_x"/>
                                          </p:val>
                                        </p:tav>
                                      </p:tavLst>
                                    </p:anim>
                                    <p:anim calcmode="lin" valueType="num">
                                      <p:cBhvr additive="base">
                                        <p:cTn id="90" dur="500" fill="hold"/>
                                        <p:tgtEl>
                                          <p:spTgt spid="25"/>
                                        </p:tgtEl>
                                        <p:attrNameLst>
                                          <p:attrName>ppt_y</p:attrName>
                                        </p:attrNameLst>
                                      </p:cBhvr>
                                      <p:tavLst>
                                        <p:tav tm="0">
                                          <p:val>
                                            <p:strVal val="0-#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2" fill="hold" grpId="0" nodeType="clickEffect">
                                  <p:stCondLst>
                                    <p:cond delay="0"/>
                                  </p:stCondLst>
                                  <p:childTnLst>
                                    <p:set>
                                      <p:cBhvr>
                                        <p:cTn id="94" dur="1" fill="hold">
                                          <p:stCondLst>
                                            <p:cond delay="0"/>
                                          </p:stCondLst>
                                        </p:cTn>
                                        <p:tgtEl>
                                          <p:spTgt spid="21"/>
                                        </p:tgtEl>
                                        <p:attrNameLst>
                                          <p:attrName>style.visibility</p:attrName>
                                        </p:attrNameLst>
                                      </p:cBhvr>
                                      <p:to>
                                        <p:strVal val="visible"/>
                                      </p:to>
                                    </p:set>
                                    <p:anim calcmode="lin" valueType="num">
                                      <p:cBhvr additive="base">
                                        <p:cTn id="95" dur="500" fill="hold"/>
                                        <p:tgtEl>
                                          <p:spTgt spid="21"/>
                                        </p:tgtEl>
                                        <p:attrNameLst>
                                          <p:attrName>ppt_x</p:attrName>
                                        </p:attrNameLst>
                                      </p:cBhvr>
                                      <p:tavLst>
                                        <p:tav tm="0">
                                          <p:val>
                                            <p:strVal val="1+#ppt_w/2"/>
                                          </p:val>
                                        </p:tav>
                                        <p:tav tm="100000">
                                          <p:val>
                                            <p:strVal val="#ppt_x"/>
                                          </p:val>
                                        </p:tav>
                                      </p:tavLst>
                                    </p:anim>
                                    <p:anim calcmode="lin" valueType="num">
                                      <p:cBhvr additive="base">
                                        <p:cTn id="96"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12" fill="hold" grpId="0" nodeType="clickEffect">
                                  <p:stCondLst>
                                    <p:cond delay="0"/>
                                  </p:stCondLst>
                                  <p:childTnLst>
                                    <p:set>
                                      <p:cBhvr>
                                        <p:cTn id="100" dur="1" fill="hold">
                                          <p:stCondLst>
                                            <p:cond delay="0"/>
                                          </p:stCondLst>
                                        </p:cTn>
                                        <p:tgtEl>
                                          <p:spTgt spid="22"/>
                                        </p:tgtEl>
                                        <p:attrNameLst>
                                          <p:attrName>style.visibility</p:attrName>
                                        </p:attrNameLst>
                                      </p:cBhvr>
                                      <p:to>
                                        <p:strVal val="visible"/>
                                      </p:to>
                                    </p:set>
                                    <p:anim calcmode="lin" valueType="num">
                                      <p:cBhvr additive="base">
                                        <p:cTn id="101" dur="500" fill="hold"/>
                                        <p:tgtEl>
                                          <p:spTgt spid="22"/>
                                        </p:tgtEl>
                                        <p:attrNameLst>
                                          <p:attrName>ppt_x</p:attrName>
                                        </p:attrNameLst>
                                      </p:cBhvr>
                                      <p:tavLst>
                                        <p:tav tm="0">
                                          <p:val>
                                            <p:strVal val="0-#ppt_w/2"/>
                                          </p:val>
                                        </p:tav>
                                        <p:tav tm="100000">
                                          <p:val>
                                            <p:strVal val="#ppt_x"/>
                                          </p:val>
                                        </p:tav>
                                      </p:tavLst>
                                    </p:anim>
                                    <p:anim calcmode="lin" valueType="num">
                                      <p:cBhvr additive="base">
                                        <p:cTn id="10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2" presetClass="entr" presetSubtype="3" fill="hold" grpId="0" nodeType="clickEffect">
                                  <p:stCondLst>
                                    <p:cond delay="0"/>
                                  </p:stCondLst>
                                  <p:childTnLst>
                                    <p:set>
                                      <p:cBhvr>
                                        <p:cTn id="106" dur="1" fill="hold">
                                          <p:stCondLst>
                                            <p:cond delay="0"/>
                                          </p:stCondLst>
                                        </p:cTn>
                                        <p:tgtEl>
                                          <p:spTgt spid="17"/>
                                        </p:tgtEl>
                                        <p:attrNameLst>
                                          <p:attrName>style.visibility</p:attrName>
                                        </p:attrNameLst>
                                      </p:cBhvr>
                                      <p:to>
                                        <p:strVal val="visible"/>
                                      </p:to>
                                    </p:set>
                                    <p:anim calcmode="lin" valueType="num">
                                      <p:cBhvr additive="base">
                                        <p:cTn id="107" dur="500" fill="hold"/>
                                        <p:tgtEl>
                                          <p:spTgt spid="17"/>
                                        </p:tgtEl>
                                        <p:attrNameLst>
                                          <p:attrName>ppt_x</p:attrName>
                                        </p:attrNameLst>
                                      </p:cBhvr>
                                      <p:tavLst>
                                        <p:tav tm="0">
                                          <p:val>
                                            <p:strVal val="1+#ppt_w/2"/>
                                          </p:val>
                                        </p:tav>
                                        <p:tav tm="100000">
                                          <p:val>
                                            <p:strVal val="#ppt_x"/>
                                          </p:val>
                                        </p:tav>
                                      </p:tavLst>
                                    </p:anim>
                                    <p:anim calcmode="lin" valueType="num">
                                      <p:cBhvr additive="base">
                                        <p:cTn id="108" dur="500" fill="hold"/>
                                        <p:tgtEl>
                                          <p:spTgt spid="17"/>
                                        </p:tgtEl>
                                        <p:attrNameLst>
                                          <p:attrName>ppt_y</p:attrName>
                                        </p:attrNameLst>
                                      </p:cBhvr>
                                      <p:tavLst>
                                        <p:tav tm="0">
                                          <p:val>
                                            <p:strVal val="0-#ppt_h/2"/>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2" presetClass="entr" presetSubtype="6" fill="hold" grpId="0" nodeType="clickEffect">
                                  <p:stCondLst>
                                    <p:cond delay="0"/>
                                  </p:stCondLst>
                                  <p:childTnLst>
                                    <p:set>
                                      <p:cBhvr>
                                        <p:cTn id="112" dur="1" fill="hold">
                                          <p:stCondLst>
                                            <p:cond delay="0"/>
                                          </p:stCondLst>
                                        </p:cTn>
                                        <p:tgtEl>
                                          <p:spTgt spid="24"/>
                                        </p:tgtEl>
                                        <p:attrNameLst>
                                          <p:attrName>style.visibility</p:attrName>
                                        </p:attrNameLst>
                                      </p:cBhvr>
                                      <p:to>
                                        <p:strVal val="visible"/>
                                      </p:to>
                                    </p:set>
                                    <p:anim calcmode="lin" valueType="num">
                                      <p:cBhvr additive="base">
                                        <p:cTn id="113" dur="500" fill="hold"/>
                                        <p:tgtEl>
                                          <p:spTgt spid="24"/>
                                        </p:tgtEl>
                                        <p:attrNameLst>
                                          <p:attrName>ppt_x</p:attrName>
                                        </p:attrNameLst>
                                      </p:cBhvr>
                                      <p:tavLst>
                                        <p:tav tm="0">
                                          <p:val>
                                            <p:strVal val="1+#ppt_w/2"/>
                                          </p:val>
                                        </p:tav>
                                        <p:tav tm="100000">
                                          <p:val>
                                            <p:strVal val="#ppt_x"/>
                                          </p:val>
                                        </p:tav>
                                      </p:tavLst>
                                    </p:anim>
                                    <p:anim calcmode="lin" valueType="num">
                                      <p:cBhvr additive="base">
                                        <p:cTn id="11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animBg="1"/>
      <p:bldP spid="20" grpId="0" animBg="1"/>
      <p:bldP spid="21" grpId="0" animBg="1"/>
      <p:bldP spid="22" grpId="0"/>
      <p:bldP spid="23" grpId="0"/>
      <p:bldP spid="24" grpId="0"/>
      <p:bldP spid="25" grpId="0"/>
      <p:bldP spid="26" grpId="0"/>
      <p:bldP spid="27" grpId="0"/>
      <p:bldP spid="28" grpId="0"/>
      <p:bldP spid="29" grpId="0" animBg="1"/>
      <p:bldP spid="30" grpId="0" animBg="1"/>
      <p:bldP spid="3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fontScale="92500"/>
          </a:bodyPr>
          <a:lstStyle/>
          <a:p>
            <a:pPr marL="0" indent="0">
              <a:buNone/>
            </a:pPr>
            <a:r>
              <a:rPr lang="ar-JO" dirty="0" smtClean="0"/>
              <a:t>- </a:t>
            </a:r>
            <a:r>
              <a:rPr lang="ar-SA" dirty="0" smtClean="0"/>
              <a:t>في هذه السياسة يتم تمويل رأس</a:t>
            </a:r>
            <a:r>
              <a:rPr lang="ar-JO" dirty="0" smtClean="0"/>
              <a:t> المال العامل المؤقت</a:t>
            </a:r>
            <a:r>
              <a:rPr lang="ar-SA" dirty="0" smtClean="0"/>
              <a:t> </a:t>
            </a:r>
            <a:r>
              <a:rPr lang="ar-JO" dirty="0" smtClean="0"/>
              <a:t>(</a:t>
            </a:r>
            <a:r>
              <a:rPr lang="ar-SA" dirty="0" smtClean="0"/>
              <a:t>الأصول المتداولة المؤقتة</a:t>
            </a:r>
            <a:r>
              <a:rPr lang="ar-JO" dirty="0" smtClean="0"/>
              <a:t>)،</a:t>
            </a:r>
          </a:p>
          <a:p>
            <a:pPr marL="0" indent="0">
              <a:buNone/>
            </a:pPr>
            <a:r>
              <a:rPr lang="ar-SA" b="1" dirty="0" smtClean="0"/>
              <a:t> </a:t>
            </a:r>
            <a:r>
              <a:rPr lang="ar-JO" b="1" dirty="0" smtClean="0"/>
              <a:t>- </a:t>
            </a:r>
            <a:r>
              <a:rPr lang="ar-SA" b="1" dirty="0" smtClean="0"/>
              <a:t>من مصادر تمويل قصيرة الأجل (الالتزامات المتداولة).</a:t>
            </a:r>
          </a:p>
          <a:p>
            <a:pPr marL="0" indent="0">
              <a:buNone/>
            </a:pPr>
            <a:r>
              <a:rPr lang="ar-JO" dirty="0" smtClean="0"/>
              <a:t>- </a:t>
            </a:r>
            <a:r>
              <a:rPr lang="ar-SA" dirty="0" smtClean="0"/>
              <a:t>يتم تمويل الأصول الثابتة </a:t>
            </a:r>
            <a:r>
              <a:rPr lang="ar-SA" dirty="0"/>
              <a:t>و رأس</a:t>
            </a:r>
            <a:r>
              <a:rPr lang="ar-JO" dirty="0"/>
              <a:t> المال </a:t>
            </a:r>
            <a:r>
              <a:rPr lang="ar-JO" dirty="0" smtClean="0"/>
              <a:t>العامل الدائم (</a:t>
            </a:r>
            <a:r>
              <a:rPr lang="ar-SA" dirty="0" smtClean="0"/>
              <a:t>الأصول المتداولة الدائمة</a:t>
            </a:r>
            <a:r>
              <a:rPr lang="ar-JO" dirty="0" smtClean="0"/>
              <a:t>)،</a:t>
            </a:r>
          </a:p>
          <a:p>
            <a:pPr marL="0" indent="0">
              <a:buNone/>
            </a:pPr>
            <a:r>
              <a:rPr lang="ar-SA" b="1" dirty="0" smtClean="0"/>
              <a:t> </a:t>
            </a:r>
            <a:r>
              <a:rPr lang="ar-JO" b="1" dirty="0" smtClean="0"/>
              <a:t>- </a:t>
            </a:r>
            <a:r>
              <a:rPr lang="ar-SA" b="1" dirty="0" smtClean="0"/>
              <a:t>من مصادر تمويل طويلة الأجل</a:t>
            </a:r>
            <a:r>
              <a:rPr lang="ar-JO" b="1" dirty="0" smtClean="0"/>
              <a:t> (الالتزامات طويلة الأجل وحقوق الملكية)</a:t>
            </a:r>
            <a:r>
              <a:rPr lang="ar-SA" b="1" dirty="0" smtClean="0"/>
              <a:t>. </a:t>
            </a:r>
            <a:endParaRPr lang="ar-JO" b="1" dirty="0" smtClean="0"/>
          </a:p>
          <a:p>
            <a:pPr>
              <a:buFontTx/>
              <a:buChar char="-"/>
            </a:pPr>
            <a:r>
              <a:rPr lang="ar-JO" dirty="0" smtClean="0"/>
              <a:t>و</a:t>
            </a:r>
            <a:r>
              <a:rPr lang="ar-SA" dirty="0" smtClean="0"/>
              <a:t>بذلك يكون هناك توازن بين العائد والمخاطر حيث يتم التمويل لكل جزء من الاستثمارات بما يتناسب مع فترة ايراداتها</a:t>
            </a:r>
            <a:r>
              <a:rPr lang="ar-JO" dirty="0" smtClean="0"/>
              <a:t>. </a:t>
            </a:r>
          </a:p>
          <a:p>
            <a:pPr>
              <a:buFontTx/>
              <a:buChar char="-"/>
            </a:pPr>
            <a:r>
              <a:rPr lang="ar-JO" dirty="0" smtClean="0"/>
              <a:t>وب</a:t>
            </a:r>
            <a:r>
              <a:rPr lang="ar-SA" dirty="0" smtClean="0"/>
              <a:t>التالي لا يحدث نقص في السيولة أو عسر مالي (أي المخاطر) ويكون العائد مناسب لدرجة المخاطر. </a:t>
            </a:r>
            <a:endParaRPr lang="en-US" dirty="0"/>
          </a:p>
        </p:txBody>
      </p:sp>
    </p:spTree>
    <p:extLst>
      <p:ext uri="{BB962C8B-B14F-4D97-AF65-F5344CB8AC3E}">
        <p14:creationId xmlns:p14="http://schemas.microsoft.com/office/powerpoint/2010/main" val="1110092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circle(in)">
                                      <p:cBhvr>
                                        <p:cTn id="31" dur="2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a:bodyPr>
          <a:lstStyle/>
          <a:p>
            <a:pPr algn="r"/>
            <a:r>
              <a:rPr lang="en-US" sz="3600" b="1" dirty="0" smtClean="0">
                <a:solidFill>
                  <a:srgbClr val="00B0F0"/>
                </a:solidFill>
              </a:rPr>
              <a:t>2</a:t>
            </a:r>
            <a:r>
              <a:rPr lang="ar-SA" sz="3600" b="1" dirty="0" smtClean="0">
                <a:solidFill>
                  <a:srgbClr val="00B0F0"/>
                </a:solidFill>
              </a:rPr>
              <a:t>- سياسة التمويل ال</a:t>
            </a:r>
            <a:r>
              <a:rPr lang="ar-JO" sz="3600" b="1" dirty="0" smtClean="0">
                <a:solidFill>
                  <a:srgbClr val="00B0F0"/>
                </a:solidFill>
              </a:rPr>
              <a:t>جريئة،</a:t>
            </a:r>
            <a:r>
              <a:rPr lang="ar-SA" sz="3600" b="1" dirty="0" smtClean="0">
                <a:solidFill>
                  <a:srgbClr val="00B0F0"/>
                </a:solidFill>
              </a:rPr>
              <a:t> (الم</a:t>
            </a:r>
            <a:r>
              <a:rPr lang="ar-JO" sz="3600" b="1" dirty="0" smtClean="0">
                <a:solidFill>
                  <a:srgbClr val="00B0F0"/>
                </a:solidFill>
              </a:rPr>
              <a:t>غامرة</a:t>
            </a:r>
            <a:r>
              <a:rPr lang="ar-SA" sz="3600" b="1" dirty="0" smtClean="0">
                <a:solidFill>
                  <a:srgbClr val="00B0F0"/>
                </a:solidFill>
              </a:rPr>
              <a:t>)</a:t>
            </a:r>
            <a:r>
              <a:rPr lang="ar-JO" sz="3600" b="1" dirty="0" smtClean="0">
                <a:solidFill>
                  <a:srgbClr val="00B0F0"/>
                </a:solidFill>
              </a:rPr>
              <a:t> </a:t>
            </a:r>
            <a:r>
              <a:rPr lang="ar-SA" sz="3600" b="1" dirty="0" smtClean="0">
                <a:solidFill>
                  <a:srgbClr val="00B0F0"/>
                </a:solidFill>
              </a:rPr>
              <a:t>:</a:t>
            </a:r>
            <a:endParaRPr lang="en-US" sz="3600" b="1" dirty="0">
              <a:solidFill>
                <a:srgbClr val="00B0F0"/>
              </a:solidFill>
            </a:endParaRPr>
          </a:p>
        </p:txBody>
      </p:sp>
      <p:sp>
        <p:nvSpPr>
          <p:cNvPr id="3" name="عنصر نائب للمحتوى 2"/>
          <p:cNvSpPr>
            <a:spLocks noGrp="1"/>
          </p:cNvSpPr>
          <p:nvPr>
            <p:ph idx="1"/>
          </p:nvPr>
        </p:nvSpPr>
        <p:spPr>
          <a:xfrm>
            <a:off x="457200" y="980728"/>
            <a:ext cx="8229600" cy="5145435"/>
          </a:xfrm>
        </p:spPr>
        <p:txBody>
          <a:bodyPr/>
          <a:lstStyle/>
          <a:p>
            <a:pPr marL="0" indent="0">
              <a:buNone/>
            </a:pPr>
            <a:endParaRPr lang="ar-JO" dirty="0" smtClean="0"/>
          </a:p>
          <a:p>
            <a:pPr marL="0" indent="0">
              <a:buNone/>
            </a:pPr>
            <a:r>
              <a:rPr lang="ar-JO" dirty="0" smtClean="0"/>
              <a:t>      </a:t>
            </a:r>
            <a:endParaRPr lang="en-US" dirty="0"/>
          </a:p>
        </p:txBody>
      </p:sp>
      <p:cxnSp>
        <p:nvCxnSpPr>
          <p:cNvPr id="7" name="رابط كسهم مستقيم 6"/>
          <p:cNvCxnSpPr/>
          <p:nvPr/>
        </p:nvCxnSpPr>
        <p:spPr>
          <a:xfrm flipV="1">
            <a:off x="2411760" y="1342616"/>
            <a:ext cx="0" cy="35283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رابط كسهم مستقيم 8"/>
          <p:cNvCxnSpPr/>
          <p:nvPr/>
        </p:nvCxnSpPr>
        <p:spPr>
          <a:xfrm>
            <a:off x="2411760" y="4871008"/>
            <a:ext cx="432048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رابط مستقيم 10"/>
          <p:cNvCxnSpPr/>
          <p:nvPr/>
        </p:nvCxnSpPr>
        <p:spPr>
          <a:xfrm flipV="1">
            <a:off x="2411760" y="2128540"/>
            <a:ext cx="3240360" cy="86409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رابط مستقيم 11"/>
          <p:cNvCxnSpPr/>
          <p:nvPr/>
        </p:nvCxnSpPr>
        <p:spPr>
          <a:xfrm flipV="1">
            <a:off x="2411760" y="2991216"/>
            <a:ext cx="3240360" cy="86409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رابط مستقيم 13"/>
          <p:cNvCxnSpPr/>
          <p:nvPr/>
        </p:nvCxnSpPr>
        <p:spPr>
          <a:xfrm>
            <a:off x="2387465" y="3855312"/>
            <a:ext cx="3240360"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قوس كبير أيمن 16"/>
          <p:cNvSpPr/>
          <p:nvPr/>
        </p:nvSpPr>
        <p:spPr>
          <a:xfrm>
            <a:off x="5666669" y="2632969"/>
            <a:ext cx="216024" cy="2282647"/>
          </a:xfrm>
          <a:prstGeom prst="rightBrace">
            <a:avLst>
              <a:gd name="adj1" fmla="val 174386"/>
              <a:gd name="adj2" fmla="val 5405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 name="شكل حر 19"/>
          <p:cNvSpPr/>
          <p:nvPr/>
        </p:nvSpPr>
        <p:spPr>
          <a:xfrm>
            <a:off x="2451472" y="1831752"/>
            <a:ext cx="3112346" cy="1066800"/>
          </a:xfrm>
          <a:custGeom>
            <a:avLst/>
            <a:gdLst>
              <a:gd name="connsiteX0" fmla="*/ 0 w 3112346"/>
              <a:gd name="connsiteY0" fmla="*/ 1066800 h 1066800"/>
              <a:gd name="connsiteX1" fmla="*/ 12700 w 3112346"/>
              <a:gd name="connsiteY1" fmla="*/ 850900 h 1066800"/>
              <a:gd name="connsiteX2" fmla="*/ 38100 w 3112346"/>
              <a:gd name="connsiteY2" fmla="*/ 812800 h 1066800"/>
              <a:gd name="connsiteX3" fmla="*/ 63500 w 3112346"/>
              <a:gd name="connsiteY3" fmla="*/ 736600 h 1066800"/>
              <a:gd name="connsiteX4" fmla="*/ 88900 w 3112346"/>
              <a:gd name="connsiteY4" fmla="*/ 698500 h 1066800"/>
              <a:gd name="connsiteX5" fmla="*/ 101600 w 3112346"/>
              <a:gd name="connsiteY5" fmla="*/ 660400 h 1066800"/>
              <a:gd name="connsiteX6" fmla="*/ 139700 w 3112346"/>
              <a:gd name="connsiteY6" fmla="*/ 622300 h 1066800"/>
              <a:gd name="connsiteX7" fmla="*/ 152400 w 3112346"/>
              <a:gd name="connsiteY7" fmla="*/ 584200 h 1066800"/>
              <a:gd name="connsiteX8" fmla="*/ 190500 w 3112346"/>
              <a:gd name="connsiteY8" fmla="*/ 546100 h 1066800"/>
              <a:gd name="connsiteX9" fmla="*/ 215900 w 3112346"/>
              <a:gd name="connsiteY9" fmla="*/ 508000 h 1066800"/>
              <a:gd name="connsiteX10" fmla="*/ 304800 w 3112346"/>
              <a:gd name="connsiteY10" fmla="*/ 546100 h 1066800"/>
              <a:gd name="connsiteX11" fmla="*/ 317500 w 3112346"/>
              <a:gd name="connsiteY11" fmla="*/ 584200 h 1066800"/>
              <a:gd name="connsiteX12" fmla="*/ 330200 w 3112346"/>
              <a:gd name="connsiteY12" fmla="*/ 660400 h 1066800"/>
              <a:gd name="connsiteX13" fmla="*/ 342900 w 3112346"/>
              <a:gd name="connsiteY13" fmla="*/ 711200 h 1066800"/>
              <a:gd name="connsiteX14" fmla="*/ 355600 w 3112346"/>
              <a:gd name="connsiteY14" fmla="*/ 774700 h 1066800"/>
              <a:gd name="connsiteX15" fmla="*/ 406400 w 3112346"/>
              <a:gd name="connsiteY15" fmla="*/ 850900 h 1066800"/>
              <a:gd name="connsiteX16" fmla="*/ 482600 w 3112346"/>
              <a:gd name="connsiteY16" fmla="*/ 876300 h 1066800"/>
              <a:gd name="connsiteX17" fmla="*/ 622300 w 3112346"/>
              <a:gd name="connsiteY17" fmla="*/ 863600 h 1066800"/>
              <a:gd name="connsiteX18" fmla="*/ 673100 w 3112346"/>
              <a:gd name="connsiteY18" fmla="*/ 800100 h 1066800"/>
              <a:gd name="connsiteX19" fmla="*/ 711200 w 3112346"/>
              <a:gd name="connsiteY19" fmla="*/ 762000 h 1066800"/>
              <a:gd name="connsiteX20" fmla="*/ 736600 w 3112346"/>
              <a:gd name="connsiteY20" fmla="*/ 685800 h 1066800"/>
              <a:gd name="connsiteX21" fmla="*/ 749300 w 3112346"/>
              <a:gd name="connsiteY21" fmla="*/ 647700 h 1066800"/>
              <a:gd name="connsiteX22" fmla="*/ 800100 w 3112346"/>
              <a:gd name="connsiteY22" fmla="*/ 571500 h 1066800"/>
              <a:gd name="connsiteX23" fmla="*/ 825500 w 3112346"/>
              <a:gd name="connsiteY23" fmla="*/ 533400 h 1066800"/>
              <a:gd name="connsiteX24" fmla="*/ 863600 w 3112346"/>
              <a:gd name="connsiteY24" fmla="*/ 508000 h 1066800"/>
              <a:gd name="connsiteX25" fmla="*/ 889000 w 3112346"/>
              <a:gd name="connsiteY25" fmla="*/ 469900 h 1066800"/>
              <a:gd name="connsiteX26" fmla="*/ 901700 w 3112346"/>
              <a:gd name="connsiteY26" fmla="*/ 431800 h 1066800"/>
              <a:gd name="connsiteX27" fmla="*/ 939800 w 3112346"/>
              <a:gd name="connsiteY27" fmla="*/ 546100 h 1066800"/>
              <a:gd name="connsiteX28" fmla="*/ 965200 w 3112346"/>
              <a:gd name="connsiteY28" fmla="*/ 584200 h 1066800"/>
              <a:gd name="connsiteX29" fmla="*/ 990600 w 3112346"/>
              <a:gd name="connsiteY29" fmla="*/ 660400 h 1066800"/>
              <a:gd name="connsiteX30" fmla="*/ 1066800 w 3112346"/>
              <a:gd name="connsiteY30" fmla="*/ 723900 h 1066800"/>
              <a:gd name="connsiteX31" fmla="*/ 1104900 w 3112346"/>
              <a:gd name="connsiteY31" fmla="*/ 736600 h 1066800"/>
              <a:gd name="connsiteX32" fmla="*/ 1257300 w 3112346"/>
              <a:gd name="connsiteY32" fmla="*/ 723900 h 1066800"/>
              <a:gd name="connsiteX33" fmla="*/ 1308100 w 3112346"/>
              <a:gd name="connsiteY33" fmla="*/ 647700 h 1066800"/>
              <a:gd name="connsiteX34" fmla="*/ 1346200 w 3112346"/>
              <a:gd name="connsiteY34" fmla="*/ 609600 h 1066800"/>
              <a:gd name="connsiteX35" fmla="*/ 1371600 w 3112346"/>
              <a:gd name="connsiteY35" fmla="*/ 571500 h 1066800"/>
              <a:gd name="connsiteX36" fmla="*/ 1447800 w 3112346"/>
              <a:gd name="connsiteY36" fmla="*/ 520700 h 1066800"/>
              <a:gd name="connsiteX37" fmla="*/ 1473200 w 3112346"/>
              <a:gd name="connsiteY37" fmla="*/ 482600 h 1066800"/>
              <a:gd name="connsiteX38" fmla="*/ 1511300 w 3112346"/>
              <a:gd name="connsiteY38" fmla="*/ 469900 h 1066800"/>
              <a:gd name="connsiteX39" fmla="*/ 1524000 w 3112346"/>
              <a:gd name="connsiteY39" fmla="*/ 431800 h 1066800"/>
              <a:gd name="connsiteX40" fmla="*/ 1549400 w 3112346"/>
              <a:gd name="connsiteY40" fmla="*/ 393700 h 1066800"/>
              <a:gd name="connsiteX41" fmla="*/ 1600200 w 3112346"/>
              <a:gd name="connsiteY41" fmla="*/ 317500 h 1066800"/>
              <a:gd name="connsiteX42" fmla="*/ 1663700 w 3112346"/>
              <a:gd name="connsiteY42" fmla="*/ 266700 h 1066800"/>
              <a:gd name="connsiteX43" fmla="*/ 1701800 w 3112346"/>
              <a:gd name="connsiteY43" fmla="*/ 304800 h 1066800"/>
              <a:gd name="connsiteX44" fmla="*/ 1714500 w 3112346"/>
              <a:gd name="connsiteY44" fmla="*/ 342900 h 1066800"/>
              <a:gd name="connsiteX45" fmla="*/ 1739900 w 3112346"/>
              <a:gd name="connsiteY45" fmla="*/ 469900 h 1066800"/>
              <a:gd name="connsiteX46" fmla="*/ 1752600 w 3112346"/>
              <a:gd name="connsiteY46" fmla="*/ 508000 h 1066800"/>
              <a:gd name="connsiteX47" fmla="*/ 1790700 w 3112346"/>
              <a:gd name="connsiteY47" fmla="*/ 533400 h 1066800"/>
              <a:gd name="connsiteX48" fmla="*/ 1854200 w 3112346"/>
              <a:gd name="connsiteY48" fmla="*/ 584200 h 1066800"/>
              <a:gd name="connsiteX49" fmla="*/ 1892300 w 3112346"/>
              <a:gd name="connsiteY49" fmla="*/ 571500 h 1066800"/>
              <a:gd name="connsiteX50" fmla="*/ 1930400 w 3112346"/>
              <a:gd name="connsiteY50" fmla="*/ 533400 h 1066800"/>
              <a:gd name="connsiteX51" fmla="*/ 1981200 w 3112346"/>
              <a:gd name="connsiteY51" fmla="*/ 457200 h 1066800"/>
              <a:gd name="connsiteX52" fmla="*/ 2006600 w 3112346"/>
              <a:gd name="connsiteY52" fmla="*/ 419100 h 1066800"/>
              <a:gd name="connsiteX53" fmla="*/ 2044700 w 3112346"/>
              <a:gd name="connsiteY53" fmla="*/ 381000 h 1066800"/>
              <a:gd name="connsiteX54" fmla="*/ 2108200 w 3112346"/>
              <a:gd name="connsiteY54" fmla="*/ 330200 h 1066800"/>
              <a:gd name="connsiteX55" fmla="*/ 2159000 w 3112346"/>
              <a:gd name="connsiteY55" fmla="*/ 254000 h 1066800"/>
              <a:gd name="connsiteX56" fmla="*/ 2184400 w 3112346"/>
              <a:gd name="connsiteY56" fmla="*/ 215900 h 1066800"/>
              <a:gd name="connsiteX57" fmla="*/ 2197100 w 3112346"/>
              <a:gd name="connsiteY57" fmla="*/ 177800 h 1066800"/>
              <a:gd name="connsiteX58" fmla="*/ 2273300 w 3112346"/>
              <a:gd name="connsiteY58" fmla="*/ 139700 h 1066800"/>
              <a:gd name="connsiteX59" fmla="*/ 2311400 w 3112346"/>
              <a:gd name="connsiteY59" fmla="*/ 152400 h 1066800"/>
              <a:gd name="connsiteX60" fmla="*/ 2400300 w 3112346"/>
              <a:gd name="connsiteY60" fmla="*/ 177800 h 1066800"/>
              <a:gd name="connsiteX61" fmla="*/ 2463800 w 3112346"/>
              <a:gd name="connsiteY61" fmla="*/ 254000 h 1066800"/>
              <a:gd name="connsiteX62" fmla="*/ 2476500 w 3112346"/>
              <a:gd name="connsiteY62" fmla="*/ 292100 h 1066800"/>
              <a:gd name="connsiteX63" fmla="*/ 2527300 w 3112346"/>
              <a:gd name="connsiteY63" fmla="*/ 368300 h 1066800"/>
              <a:gd name="connsiteX64" fmla="*/ 2552700 w 3112346"/>
              <a:gd name="connsiteY64" fmla="*/ 406400 h 1066800"/>
              <a:gd name="connsiteX65" fmla="*/ 2590800 w 3112346"/>
              <a:gd name="connsiteY65" fmla="*/ 419100 h 1066800"/>
              <a:gd name="connsiteX66" fmla="*/ 2641600 w 3112346"/>
              <a:gd name="connsiteY66" fmla="*/ 393700 h 1066800"/>
              <a:gd name="connsiteX67" fmla="*/ 2705100 w 3112346"/>
              <a:gd name="connsiteY67" fmla="*/ 304800 h 1066800"/>
              <a:gd name="connsiteX68" fmla="*/ 2717800 w 3112346"/>
              <a:gd name="connsiteY68" fmla="*/ 266700 h 1066800"/>
              <a:gd name="connsiteX69" fmla="*/ 2755900 w 3112346"/>
              <a:gd name="connsiteY69" fmla="*/ 190500 h 1066800"/>
              <a:gd name="connsiteX70" fmla="*/ 2781300 w 3112346"/>
              <a:gd name="connsiteY70" fmla="*/ 76200 h 1066800"/>
              <a:gd name="connsiteX71" fmla="*/ 2794000 w 3112346"/>
              <a:gd name="connsiteY71" fmla="*/ 38100 h 1066800"/>
              <a:gd name="connsiteX72" fmla="*/ 2870200 w 3112346"/>
              <a:gd name="connsiteY72" fmla="*/ 0 h 1066800"/>
              <a:gd name="connsiteX73" fmla="*/ 2984500 w 3112346"/>
              <a:gd name="connsiteY73" fmla="*/ 25400 h 1066800"/>
              <a:gd name="connsiteX74" fmla="*/ 3060700 w 3112346"/>
              <a:gd name="connsiteY74" fmla="*/ 76200 h 1066800"/>
              <a:gd name="connsiteX75" fmla="*/ 3086100 w 3112346"/>
              <a:gd name="connsiteY75" fmla="*/ 114300 h 1066800"/>
              <a:gd name="connsiteX76" fmla="*/ 3111500 w 3112346"/>
              <a:gd name="connsiteY76" fmla="*/ 266700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12346" h="1066800">
                <a:moveTo>
                  <a:pt x="0" y="1066800"/>
                </a:moveTo>
                <a:cubicBezTo>
                  <a:pt x="4233" y="994833"/>
                  <a:pt x="2006" y="922193"/>
                  <a:pt x="12700" y="850900"/>
                </a:cubicBezTo>
                <a:cubicBezTo>
                  <a:pt x="14964" y="835805"/>
                  <a:pt x="31901" y="826748"/>
                  <a:pt x="38100" y="812800"/>
                </a:cubicBezTo>
                <a:cubicBezTo>
                  <a:pt x="48974" y="788334"/>
                  <a:pt x="48648" y="758877"/>
                  <a:pt x="63500" y="736600"/>
                </a:cubicBezTo>
                <a:cubicBezTo>
                  <a:pt x="71967" y="723900"/>
                  <a:pt x="82074" y="712152"/>
                  <a:pt x="88900" y="698500"/>
                </a:cubicBezTo>
                <a:cubicBezTo>
                  <a:pt x="94887" y="686526"/>
                  <a:pt x="94174" y="671539"/>
                  <a:pt x="101600" y="660400"/>
                </a:cubicBezTo>
                <a:cubicBezTo>
                  <a:pt x="111563" y="645456"/>
                  <a:pt x="127000" y="635000"/>
                  <a:pt x="139700" y="622300"/>
                </a:cubicBezTo>
                <a:cubicBezTo>
                  <a:pt x="143933" y="609600"/>
                  <a:pt x="144974" y="595339"/>
                  <a:pt x="152400" y="584200"/>
                </a:cubicBezTo>
                <a:cubicBezTo>
                  <a:pt x="162363" y="569256"/>
                  <a:pt x="179002" y="559898"/>
                  <a:pt x="190500" y="546100"/>
                </a:cubicBezTo>
                <a:cubicBezTo>
                  <a:pt x="200271" y="534374"/>
                  <a:pt x="207433" y="520700"/>
                  <a:pt x="215900" y="508000"/>
                </a:cubicBezTo>
                <a:cubicBezTo>
                  <a:pt x="246405" y="515626"/>
                  <a:pt x="282874" y="518692"/>
                  <a:pt x="304800" y="546100"/>
                </a:cubicBezTo>
                <a:cubicBezTo>
                  <a:pt x="313163" y="556553"/>
                  <a:pt x="314596" y="571132"/>
                  <a:pt x="317500" y="584200"/>
                </a:cubicBezTo>
                <a:cubicBezTo>
                  <a:pt x="323086" y="609337"/>
                  <a:pt x="325150" y="635150"/>
                  <a:pt x="330200" y="660400"/>
                </a:cubicBezTo>
                <a:cubicBezTo>
                  <a:pt x="333623" y="677516"/>
                  <a:pt x="339114" y="694161"/>
                  <a:pt x="342900" y="711200"/>
                </a:cubicBezTo>
                <a:cubicBezTo>
                  <a:pt x="347583" y="732272"/>
                  <a:pt x="346668" y="755049"/>
                  <a:pt x="355600" y="774700"/>
                </a:cubicBezTo>
                <a:cubicBezTo>
                  <a:pt x="368232" y="802491"/>
                  <a:pt x="377440" y="841247"/>
                  <a:pt x="406400" y="850900"/>
                </a:cubicBezTo>
                <a:lnTo>
                  <a:pt x="482600" y="876300"/>
                </a:lnTo>
                <a:cubicBezTo>
                  <a:pt x="529167" y="872067"/>
                  <a:pt x="576579" y="873397"/>
                  <a:pt x="622300" y="863600"/>
                </a:cubicBezTo>
                <a:cubicBezTo>
                  <a:pt x="677528" y="851765"/>
                  <a:pt x="650320" y="834270"/>
                  <a:pt x="673100" y="800100"/>
                </a:cubicBezTo>
                <a:cubicBezTo>
                  <a:pt x="683063" y="785156"/>
                  <a:pt x="698500" y="774700"/>
                  <a:pt x="711200" y="762000"/>
                </a:cubicBezTo>
                <a:lnTo>
                  <a:pt x="736600" y="685800"/>
                </a:lnTo>
                <a:cubicBezTo>
                  <a:pt x="740833" y="673100"/>
                  <a:pt x="741874" y="658839"/>
                  <a:pt x="749300" y="647700"/>
                </a:cubicBezTo>
                <a:lnTo>
                  <a:pt x="800100" y="571500"/>
                </a:lnTo>
                <a:cubicBezTo>
                  <a:pt x="808567" y="558800"/>
                  <a:pt x="812800" y="541867"/>
                  <a:pt x="825500" y="533400"/>
                </a:cubicBezTo>
                <a:lnTo>
                  <a:pt x="863600" y="508000"/>
                </a:lnTo>
                <a:cubicBezTo>
                  <a:pt x="872067" y="495300"/>
                  <a:pt x="882174" y="483552"/>
                  <a:pt x="889000" y="469900"/>
                </a:cubicBezTo>
                <a:cubicBezTo>
                  <a:pt x="894987" y="457926"/>
                  <a:pt x="892234" y="422334"/>
                  <a:pt x="901700" y="431800"/>
                </a:cubicBezTo>
                <a:cubicBezTo>
                  <a:pt x="939800" y="469900"/>
                  <a:pt x="914400" y="508000"/>
                  <a:pt x="939800" y="546100"/>
                </a:cubicBezTo>
                <a:cubicBezTo>
                  <a:pt x="948267" y="558800"/>
                  <a:pt x="959001" y="570252"/>
                  <a:pt x="965200" y="584200"/>
                </a:cubicBezTo>
                <a:cubicBezTo>
                  <a:pt x="976074" y="608666"/>
                  <a:pt x="971668" y="641468"/>
                  <a:pt x="990600" y="660400"/>
                </a:cubicBezTo>
                <a:cubicBezTo>
                  <a:pt x="1018687" y="688487"/>
                  <a:pt x="1031437" y="706219"/>
                  <a:pt x="1066800" y="723900"/>
                </a:cubicBezTo>
                <a:cubicBezTo>
                  <a:pt x="1078774" y="729887"/>
                  <a:pt x="1092200" y="732367"/>
                  <a:pt x="1104900" y="736600"/>
                </a:cubicBezTo>
                <a:cubicBezTo>
                  <a:pt x="1155700" y="732367"/>
                  <a:pt x="1208045" y="737035"/>
                  <a:pt x="1257300" y="723900"/>
                </a:cubicBezTo>
                <a:cubicBezTo>
                  <a:pt x="1306574" y="710760"/>
                  <a:pt x="1288447" y="677179"/>
                  <a:pt x="1308100" y="647700"/>
                </a:cubicBezTo>
                <a:cubicBezTo>
                  <a:pt x="1318063" y="632756"/>
                  <a:pt x="1334702" y="623398"/>
                  <a:pt x="1346200" y="609600"/>
                </a:cubicBezTo>
                <a:cubicBezTo>
                  <a:pt x="1355971" y="597874"/>
                  <a:pt x="1360113" y="581551"/>
                  <a:pt x="1371600" y="571500"/>
                </a:cubicBezTo>
                <a:cubicBezTo>
                  <a:pt x="1394574" y="551398"/>
                  <a:pt x="1447800" y="520700"/>
                  <a:pt x="1447800" y="520700"/>
                </a:cubicBezTo>
                <a:cubicBezTo>
                  <a:pt x="1456267" y="508000"/>
                  <a:pt x="1461281" y="492135"/>
                  <a:pt x="1473200" y="482600"/>
                </a:cubicBezTo>
                <a:cubicBezTo>
                  <a:pt x="1483653" y="474237"/>
                  <a:pt x="1501834" y="479366"/>
                  <a:pt x="1511300" y="469900"/>
                </a:cubicBezTo>
                <a:cubicBezTo>
                  <a:pt x="1520766" y="460434"/>
                  <a:pt x="1518013" y="443774"/>
                  <a:pt x="1524000" y="431800"/>
                </a:cubicBezTo>
                <a:cubicBezTo>
                  <a:pt x="1530826" y="418148"/>
                  <a:pt x="1540933" y="406400"/>
                  <a:pt x="1549400" y="393700"/>
                </a:cubicBezTo>
                <a:cubicBezTo>
                  <a:pt x="1572488" y="301347"/>
                  <a:pt x="1541730" y="375970"/>
                  <a:pt x="1600200" y="317500"/>
                </a:cubicBezTo>
                <a:cubicBezTo>
                  <a:pt x="1657645" y="260055"/>
                  <a:pt x="1589527" y="291424"/>
                  <a:pt x="1663700" y="266700"/>
                </a:cubicBezTo>
                <a:cubicBezTo>
                  <a:pt x="1676400" y="279400"/>
                  <a:pt x="1691837" y="289856"/>
                  <a:pt x="1701800" y="304800"/>
                </a:cubicBezTo>
                <a:cubicBezTo>
                  <a:pt x="1709226" y="315939"/>
                  <a:pt x="1711596" y="329832"/>
                  <a:pt x="1714500" y="342900"/>
                </a:cubicBezTo>
                <a:cubicBezTo>
                  <a:pt x="1739449" y="455170"/>
                  <a:pt x="1714597" y="381339"/>
                  <a:pt x="1739900" y="469900"/>
                </a:cubicBezTo>
                <a:cubicBezTo>
                  <a:pt x="1743578" y="482772"/>
                  <a:pt x="1744237" y="497547"/>
                  <a:pt x="1752600" y="508000"/>
                </a:cubicBezTo>
                <a:cubicBezTo>
                  <a:pt x="1762135" y="519919"/>
                  <a:pt x="1778000" y="524933"/>
                  <a:pt x="1790700" y="533400"/>
                </a:cubicBezTo>
                <a:cubicBezTo>
                  <a:pt x="1810203" y="562655"/>
                  <a:pt x="1813304" y="584200"/>
                  <a:pt x="1854200" y="584200"/>
                </a:cubicBezTo>
                <a:cubicBezTo>
                  <a:pt x="1867587" y="584200"/>
                  <a:pt x="1879600" y="575733"/>
                  <a:pt x="1892300" y="571500"/>
                </a:cubicBezTo>
                <a:cubicBezTo>
                  <a:pt x="1905000" y="558800"/>
                  <a:pt x="1919373" y="547577"/>
                  <a:pt x="1930400" y="533400"/>
                </a:cubicBezTo>
                <a:cubicBezTo>
                  <a:pt x="1949142" y="509303"/>
                  <a:pt x="1964267" y="482600"/>
                  <a:pt x="1981200" y="457200"/>
                </a:cubicBezTo>
                <a:cubicBezTo>
                  <a:pt x="1989667" y="444500"/>
                  <a:pt x="1995807" y="429893"/>
                  <a:pt x="2006600" y="419100"/>
                </a:cubicBezTo>
                <a:cubicBezTo>
                  <a:pt x="2019300" y="406400"/>
                  <a:pt x="2033202" y="394798"/>
                  <a:pt x="2044700" y="381000"/>
                </a:cubicBezTo>
                <a:cubicBezTo>
                  <a:pt x="2088889" y="327974"/>
                  <a:pt x="2045654" y="351049"/>
                  <a:pt x="2108200" y="330200"/>
                </a:cubicBezTo>
                <a:lnTo>
                  <a:pt x="2159000" y="254000"/>
                </a:lnTo>
                <a:cubicBezTo>
                  <a:pt x="2167467" y="241300"/>
                  <a:pt x="2179573" y="230380"/>
                  <a:pt x="2184400" y="215900"/>
                </a:cubicBezTo>
                <a:cubicBezTo>
                  <a:pt x="2188633" y="203200"/>
                  <a:pt x="2188737" y="188253"/>
                  <a:pt x="2197100" y="177800"/>
                </a:cubicBezTo>
                <a:cubicBezTo>
                  <a:pt x="2215005" y="155419"/>
                  <a:pt x="2248201" y="148066"/>
                  <a:pt x="2273300" y="139700"/>
                </a:cubicBezTo>
                <a:cubicBezTo>
                  <a:pt x="2286000" y="143933"/>
                  <a:pt x="2298528" y="148722"/>
                  <a:pt x="2311400" y="152400"/>
                </a:cubicBezTo>
                <a:cubicBezTo>
                  <a:pt x="2423028" y="184294"/>
                  <a:pt x="2308949" y="147350"/>
                  <a:pt x="2400300" y="177800"/>
                </a:cubicBezTo>
                <a:cubicBezTo>
                  <a:pt x="2428387" y="205887"/>
                  <a:pt x="2446119" y="218637"/>
                  <a:pt x="2463800" y="254000"/>
                </a:cubicBezTo>
                <a:cubicBezTo>
                  <a:pt x="2469787" y="265974"/>
                  <a:pt x="2469999" y="280398"/>
                  <a:pt x="2476500" y="292100"/>
                </a:cubicBezTo>
                <a:cubicBezTo>
                  <a:pt x="2491325" y="318785"/>
                  <a:pt x="2510367" y="342900"/>
                  <a:pt x="2527300" y="368300"/>
                </a:cubicBezTo>
                <a:cubicBezTo>
                  <a:pt x="2535767" y="381000"/>
                  <a:pt x="2538220" y="401573"/>
                  <a:pt x="2552700" y="406400"/>
                </a:cubicBezTo>
                <a:lnTo>
                  <a:pt x="2590800" y="419100"/>
                </a:lnTo>
                <a:cubicBezTo>
                  <a:pt x="2607733" y="410633"/>
                  <a:pt x="2626194" y="404704"/>
                  <a:pt x="2641600" y="393700"/>
                </a:cubicBezTo>
                <a:cubicBezTo>
                  <a:pt x="2677471" y="368078"/>
                  <a:pt x="2688128" y="344401"/>
                  <a:pt x="2705100" y="304800"/>
                </a:cubicBezTo>
                <a:cubicBezTo>
                  <a:pt x="2710373" y="292495"/>
                  <a:pt x="2711813" y="278674"/>
                  <a:pt x="2717800" y="266700"/>
                </a:cubicBezTo>
                <a:cubicBezTo>
                  <a:pt x="2754906" y="192487"/>
                  <a:pt x="2734619" y="264984"/>
                  <a:pt x="2755900" y="190500"/>
                </a:cubicBezTo>
                <a:cubicBezTo>
                  <a:pt x="2781975" y="99239"/>
                  <a:pt x="2755111" y="180955"/>
                  <a:pt x="2781300" y="76200"/>
                </a:cubicBezTo>
                <a:cubicBezTo>
                  <a:pt x="2784547" y="63213"/>
                  <a:pt x="2785637" y="48553"/>
                  <a:pt x="2794000" y="38100"/>
                </a:cubicBezTo>
                <a:cubicBezTo>
                  <a:pt x="2811905" y="15719"/>
                  <a:pt x="2845101" y="8366"/>
                  <a:pt x="2870200" y="0"/>
                </a:cubicBezTo>
                <a:cubicBezTo>
                  <a:pt x="2890875" y="3446"/>
                  <a:pt x="2957702" y="10512"/>
                  <a:pt x="2984500" y="25400"/>
                </a:cubicBezTo>
                <a:cubicBezTo>
                  <a:pt x="3011185" y="40225"/>
                  <a:pt x="3060700" y="76200"/>
                  <a:pt x="3060700" y="76200"/>
                </a:cubicBezTo>
                <a:cubicBezTo>
                  <a:pt x="3069167" y="88900"/>
                  <a:pt x="3079901" y="100352"/>
                  <a:pt x="3086100" y="114300"/>
                </a:cubicBezTo>
                <a:cubicBezTo>
                  <a:pt x="3119532" y="189522"/>
                  <a:pt x="3111500" y="187513"/>
                  <a:pt x="3111500" y="26670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 name="قوس كبير أيمن 20"/>
          <p:cNvSpPr/>
          <p:nvPr/>
        </p:nvSpPr>
        <p:spPr>
          <a:xfrm>
            <a:off x="5652120" y="1642243"/>
            <a:ext cx="216024" cy="94611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2" name="مربع نص 21"/>
          <p:cNvSpPr txBox="1"/>
          <p:nvPr/>
        </p:nvSpPr>
        <p:spPr>
          <a:xfrm>
            <a:off x="5868144" y="1687215"/>
            <a:ext cx="3024336" cy="461665"/>
          </a:xfrm>
          <a:prstGeom prst="rect">
            <a:avLst/>
          </a:prstGeom>
          <a:noFill/>
        </p:spPr>
        <p:txBody>
          <a:bodyPr wrap="square" rtlCol="0">
            <a:spAutoFit/>
          </a:bodyPr>
          <a:lstStyle/>
          <a:p>
            <a:r>
              <a:rPr lang="ar-JO" sz="2400" dirty="0" smtClean="0">
                <a:solidFill>
                  <a:srgbClr val="FF0000"/>
                </a:solidFill>
              </a:rPr>
              <a:t>مصادر تمويل قصيرة الأجل</a:t>
            </a:r>
            <a:endParaRPr lang="en-US" sz="2400" dirty="0">
              <a:solidFill>
                <a:srgbClr val="FF0000"/>
              </a:solidFill>
            </a:endParaRPr>
          </a:p>
        </p:txBody>
      </p:sp>
      <p:sp>
        <p:nvSpPr>
          <p:cNvPr id="23" name="مربع نص 22"/>
          <p:cNvSpPr txBox="1"/>
          <p:nvPr/>
        </p:nvSpPr>
        <p:spPr>
          <a:xfrm>
            <a:off x="2879812" y="1818588"/>
            <a:ext cx="2304256" cy="400110"/>
          </a:xfrm>
          <a:prstGeom prst="rect">
            <a:avLst/>
          </a:prstGeom>
          <a:noFill/>
        </p:spPr>
        <p:txBody>
          <a:bodyPr wrap="square" rtlCol="0">
            <a:spAutoFit/>
          </a:bodyPr>
          <a:lstStyle/>
          <a:p>
            <a:r>
              <a:rPr lang="ar-JO" sz="2000" dirty="0" smtClean="0">
                <a:solidFill>
                  <a:srgbClr val="C00000"/>
                </a:solidFill>
              </a:rPr>
              <a:t>الأصول المتداولة المؤقتة</a:t>
            </a:r>
            <a:endParaRPr lang="en-US" sz="2000" dirty="0">
              <a:solidFill>
                <a:srgbClr val="C00000"/>
              </a:solidFill>
            </a:endParaRPr>
          </a:p>
        </p:txBody>
      </p:sp>
      <p:sp>
        <p:nvSpPr>
          <p:cNvPr id="24" name="مربع نص 23"/>
          <p:cNvSpPr txBox="1"/>
          <p:nvPr/>
        </p:nvSpPr>
        <p:spPr>
          <a:xfrm>
            <a:off x="5868144" y="3238598"/>
            <a:ext cx="3024336" cy="400110"/>
          </a:xfrm>
          <a:prstGeom prst="rect">
            <a:avLst/>
          </a:prstGeom>
          <a:noFill/>
        </p:spPr>
        <p:txBody>
          <a:bodyPr wrap="square" rtlCol="0">
            <a:spAutoFit/>
          </a:bodyPr>
          <a:lstStyle/>
          <a:p>
            <a:r>
              <a:rPr lang="ar-JO" sz="2000" dirty="0" smtClean="0">
                <a:solidFill>
                  <a:srgbClr val="FF0000"/>
                </a:solidFill>
              </a:rPr>
              <a:t>مصادر تمويل طويلة الأجل (دائمة)</a:t>
            </a:r>
            <a:endParaRPr lang="en-US" sz="2000" dirty="0">
              <a:solidFill>
                <a:srgbClr val="FF0000"/>
              </a:solidFill>
            </a:endParaRPr>
          </a:p>
        </p:txBody>
      </p:sp>
      <p:sp>
        <p:nvSpPr>
          <p:cNvPr id="25" name="مربع نص 24"/>
          <p:cNvSpPr txBox="1"/>
          <p:nvPr/>
        </p:nvSpPr>
        <p:spPr>
          <a:xfrm>
            <a:off x="2699792" y="2956068"/>
            <a:ext cx="2304256" cy="400110"/>
          </a:xfrm>
          <a:prstGeom prst="rect">
            <a:avLst/>
          </a:prstGeom>
          <a:noFill/>
        </p:spPr>
        <p:txBody>
          <a:bodyPr wrap="square" rtlCol="0">
            <a:spAutoFit/>
          </a:bodyPr>
          <a:lstStyle/>
          <a:p>
            <a:r>
              <a:rPr lang="ar-JO" sz="2000" dirty="0">
                <a:solidFill>
                  <a:srgbClr val="C00000"/>
                </a:solidFill>
              </a:rPr>
              <a:t>الأصول المتداولة الدائمة</a:t>
            </a:r>
            <a:endParaRPr lang="en-US" sz="2000" dirty="0">
              <a:solidFill>
                <a:srgbClr val="C00000"/>
              </a:solidFill>
            </a:endParaRPr>
          </a:p>
        </p:txBody>
      </p:sp>
      <p:sp>
        <p:nvSpPr>
          <p:cNvPr id="26" name="مربع نص 25"/>
          <p:cNvSpPr txBox="1"/>
          <p:nvPr/>
        </p:nvSpPr>
        <p:spPr>
          <a:xfrm>
            <a:off x="3059832" y="3663832"/>
            <a:ext cx="2304256" cy="584775"/>
          </a:xfrm>
          <a:prstGeom prst="rect">
            <a:avLst/>
          </a:prstGeom>
          <a:noFill/>
        </p:spPr>
        <p:txBody>
          <a:bodyPr wrap="square" rtlCol="0">
            <a:spAutoFit/>
          </a:bodyPr>
          <a:lstStyle/>
          <a:p>
            <a:r>
              <a:rPr lang="ar-JO" sz="3200" dirty="0" smtClean="0">
                <a:solidFill>
                  <a:srgbClr val="00B0F0"/>
                </a:solidFill>
              </a:rPr>
              <a:t>الأصول الثابتة</a:t>
            </a:r>
            <a:endParaRPr lang="en-US" sz="3200" dirty="0">
              <a:solidFill>
                <a:srgbClr val="00B0F0"/>
              </a:solidFill>
            </a:endParaRPr>
          </a:p>
        </p:txBody>
      </p:sp>
      <p:sp>
        <p:nvSpPr>
          <p:cNvPr id="27" name="مربع نص 26"/>
          <p:cNvSpPr txBox="1"/>
          <p:nvPr/>
        </p:nvSpPr>
        <p:spPr>
          <a:xfrm>
            <a:off x="3976700" y="4908183"/>
            <a:ext cx="1432891" cy="400110"/>
          </a:xfrm>
          <a:prstGeom prst="rect">
            <a:avLst/>
          </a:prstGeom>
          <a:noFill/>
        </p:spPr>
        <p:txBody>
          <a:bodyPr wrap="square" rtlCol="0">
            <a:spAutoFit/>
          </a:bodyPr>
          <a:lstStyle/>
          <a:p>
            <a:r>
              <a:rPr lang="ar-JO" sz="2000" dirty="0" smtClean="0">
                <a:solidFill>
                  <a:srgbClr val="00B050"/>
                </a:solidFill>
              </a:rPr>
              <a:t>الفترة الزمنية</a:t>
            </a:r>
            <a:endParaRPr lang="en-US" sz="2000" dirty="0">
              <a:solidFill>
                <a:srgbClr val="00B050"/>
              </a:solidFill>
            </a:endParaRPr>
          </a:p>
        </p:txBody>
      </p:sp>
      <p:sp>
        <p:nvSpPr>
          <p:cNvPr id="28" name="مربع نص 27"/>
          <p:cNvSpPr txBox="1"/>
          <p:nvPr/>
        </p:nvSpPr>
        <p:spPr>
          <a:xfrm>
            <a:off x="1403647" y="2365152"/>
            <a:ext cx="856827" cy="707886"/>
          </a:xfrm>
          <a:prstGeom prst="rect">
            <a:avLst/>
          </a:prstGeom>
          <a:noFill/>
        </p:spPr>
        <p:txBody>
          <a:bodyPr wrap="square" rtlCol="0">
            <a:spAutoFit/>
          </a:bodyPr>
          <a:lstStyle/>
          <a:p>
            <a:r>
              <a:rPr lang="ar-JO" sz="2000" dirty="0" smtClean="0">
                <a:solidFill>
                  <a:srgbClr val="00B050"/>
                </a:solidFill>
              </a:rPr>
              <a:t>اجمالي الأصول</a:t>
            </a:r>
            <a:endParaRPr lang="en-US" sz="2000" dirty="0">
              <a:solidFill>
                <a:srgbClr val="00B050"/>
              </a:solidFill>
            </a:endParaRPr>
          </a:p>
        </p:txBody>
      </p:sp>
      <p:sp>
        <p:nvSpPr>
          <p:cNvPr id="29" name="قوس متوسط أيمن 28"/>
          <p:cNvSpPr/>
          <p:nvPr/>
        </p:nvSpPr>
        <p:spPr>
          <a:xfrm>
            <a:off x="5184068" y="1642244"/>
            <a:ext cx="180020" cy="1402487"/>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30" name="سهم إلى اليسار 29"/>
          <p:cNvSpPr/>
          <p:nvPr/>
        </p:nvSpPr>
        <p:spPr>
          <a:xfrm>
            <a:off x="5422843" y="2251986"/>
            <a:ext cx="674577" cy="1954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 name="مربع نص 30"/>
          <p:cNvSpPr txBox="1"/>
          <p:nvPr/>
        </p:nvSpPr>
        <p:spPr>
          <a:xfrm>
            <a:off x="6084167" y="2128540"/>
            <a:ext cx="2304256" cy="523220"/>
          </a:xfrm>
          <a:prstGeom prst="rect">
            <a:avLst/>
          </a:prstGeom>
          <a:noFill/>
        </p:spPr>
        <p:txBody>
          <a:bodyPr wrap="square" rtlCol="0">
            <a:spAutoFit/>
          </a:bodyPr>
          <a:lstStyle/>
          <a:p>
            <a:r>
              <a:rPr lang="ar-JO" sz="2800" dirty="0" smtClean="0">
                <a:solidFill>
                  <a:srgbClr val="C00000"/>
                </a:solidFill>
              </a:rPr>
              <a:t>رأس المال العامل</a:t>
            </a:r>
            <a:endParaRPr lang="en-US" sz="2800" dirty="0">
              <a:solidFill>
                <a:srgbClr val="C00000"/>
              </a:solidFill>
            </a:endParaRPr>
          </a:p>
        </p:txBody>
      </p:sp>
      <p:cxnSp>
        <p:nvCxnSpPr>
          <p:cNvPr id="5" name="رابط مستقيم 4"/>
          <p:cNvCxnSpPr/>
          <p:nvPr/>
        </p:nvCxnSpPr>
        <p:spPr>
          <a:xfrm flipV="1">
            <a:off x="2413372" y="2560588"/>
            <a:ext cx="3240360" cy="767817"/>
          </a:xfrm>
          <a:prstGeom prst="line">
            <a:avLst/>
          </a:prstGeom>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2812399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ipe(left)">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down)">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9"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anim calcmode="lin" valueType="num">
                                      <p:cBhvr additive="base">
                                        <p:cTn id="23" dur="500" fill="hold"/>
                                        <p:tgtEl>
                                          <p:spTgt spid="27"/>
                                        </p:tgtEl>
                                        <p:attrNameLst>
                                          <p:attrName>ppt_x</p:attrName>
                                        </p:attrNameLst>
                                      </p:cBhvr>
                                      <p:tavLst>
                                        <p:tav tm="0">
                                          <p:val>
                                            <p:strVal val="0-#ppt_w/2"/>
                                          </p:val>
                                        </p:tav>
                                        <p:tav tm="100000">
                                          <p:val>
                                            <p:strVal val="#ppt_x"/>
                                          </p:val>
                                        </p:tav>
                                      </p:tavLst>
                                    </p:anim>
                                    <p:anim calcmode="lin" valueType="num">
                                      <p:cBhvr additive="base">
                                        <p:cTn id="24" dur="500" fill="hold"/>
                                        <p:tgtEl>
                                          <p:spTgt spid="27"/>
                                        </p:tgtEl>
                                        <p:attrNameLst>
                                          <p:attrName>ppt_y</p:attrName>
                                        </p:attrNameLst>
                                      </p:cBhvr>
                                      <p:tavLst>
                                        <p:tav tm="0">
                                          <p:val>
                                            <p:strVal val="0-#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3"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anim calcmode="lin" valueType="num">
                                      <p:cBhvr additive="base">
                                        <p:cTn id="29" dur="500" fill="hold"/>
                                        <p:tgtEl>
                                          <p:spTgt spid="28"/>
                                        </p:tgtEl>
                                        <p:attrNameLst>
                                          <p:attrName>ppt_x</p:attrName>
                                        </p:attrNameLst>
                                      </p:cBhvr>
                                      <p:tavLst>
                                        <p:tav tm="0">
                                          <p:val>
                                            <p:strVal val="1+#ppt_w/2"/>
                                          </p:val>
                                        </p:tav>
                                        <p:tav tm="100000">
                                          <p:val>
                                            <p:strVal val="#ppt_x"/>
                                          </p:val>
                                        </p:tav>
                                      </p:tavLst>
                                    </p:anim>
                                    <p:anim calcmode="lin" valueType="num">
                                      <p:cBhvr additive="base">
                                        <p:cTn id="30" dur="500" fill="hold"/>
                                        <p:tgtEl>
                                          <p:spTgt spid="28"/>
                                        </p:tgtEl>
                                        <p:attrNameLst>
                                          <p:attrName>ppt_y</p:attrName>
                                        </p:attrNameLst>
                                      </p:cBhvr>
                                      <p:tavLst>
                                        <p:tav tm="0">
                                          <p:val>
                                            <p:strVal val="0-#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nodeType="click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additive="base">
                                        <p:cTn id="35" dur="500" fill="hold"/>
                                        <p:tgtEl>
                                          <p:spTgt spid="14"/>
                                        </p:tgtEl>
                                        <p:attrNameLst>
                                          <p:attrName>ppt_x</p:attrName>
                                        </p:attrNameLst>
                                      </p:cBhvr>
                                      <p:tavLst>
                                        <p:tav tm="0">
                                          <p:val>
                                            <p:strVal val="1+#ppt_w/2"/>
                                          </p:val>
                                        </p:tav>
                                        <p:tav tm="100000">
                                          <p:val>
                                            <p:strVal val="#ppt_x"/>
                                          </p:val>
                                        </p:tav>
                                      </p:tavLst>
                                    </p:anim>
                                    <p:anim calcmode="lin" valueType="num">
                                      <p:cBhvr additive="base">
                                        <p:cTn id="36"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9" fill="hold" grpId="0" nodeType="clickEffect">
                                  <p:stCondLst>
                                    <p:cond delay="0"/>
                                  </p:stCondLst>
                                  <p:childTnLst>
                                    <p:set>
                                      <p:cBhvr>
                                        <p:cTn id="40" dur="1" fill="hold">
                                          <p:stCondLst>
                                            <p:cond delay="0"/>
                                          </p:stCondLst>
                                        </p:cTn>
                                        <p:tgtEl>
                                          <p:spTgt spid="26"/>
                                        </p:tgtEl>
                                        <p:attrNameLst>
                                          <p:attrName>style.visibility</p:attrName>
                                        </p:attrNameLst>
                                      </p:cBhvr>
                                      <p:to>
                                        <p:strVal val="visible"/>
                                      </p:to>
                                    </p:set>
                                    <p:anim calcmode="lin" valueType="num">
                                      <p:cBhvr additive="base">
                                        <p:cTn id="41" dur="500" fill="hold"/>
                                        <p:tgtEl>
                                          <p:spTgt spid="26"/>
                                        </p:tgtEl>
                                        <p:attrNameLst>
                                          <p:attrName>ppt_x</p:attrName>
                                        </p:attrNameLst>
                                      </p:cBhvr>
                                      <p:tavLst>
                                        <p:tav tm="0">
                                          <p:val>
                                            <p:strVal val="0-#ppt_w/2"/>
                                          </p:val>
                                        </p:tav>
                                        <p:tav tm="100000">
                                          <p:val>
                                            <p:strVal val="#ppt_x"/>
                                          </p:val>
                                        </p:tav>
                                      </p:tavLst>
                                    </p:anim>
                                    <p:anim calcmode="lin" valueType="num">
                                      <p:cBhvr additive="base">
                                        <p:cTn id="42" dur="500" fill="hold"/>
                                        <p:tgtEl>
                                          <p:spTgt spid="26"/>
                                        </p:tgtEl>
                                        <p:attrNameLst>
                                          <p:attrName>ppt_y</p:attrName>
                                        </p:attrNameLst>
                                      </p:cBhvr>
                                      <p:tavLst>
                                        <p:tav tm="0">
                                          <p:val>
                                            <p:strVal val="0-#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6" fill="hold" nodeType="click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additive="base">
                                        <p:cTn id="47" dur="500" fill="hold"/>
                                        <p:tgtEl>
                                          <p:spTgt spid="12"/>
                                        </p:tgtEl>
                                        <p:attrNameLst>
                                          <p:attrName>ppt_x</p:attrName>
                                        </p:attrNameLst>
                                      </p:cBhvr>
                                      <p:tavLst>
                                        <p:tav tm="0">
                                          <p:val>
                                            <p:strVal val="1+#ppt_w/2"/>
                                          </p:val>
                                        </p:tav>
                                        <p:tav tm="100000">
                                          <p:val>
                                            <p:strVal val="#ppt_x"/>
                                          </p:val>
                                        </p:tav>
                                      </p:tavLst>
                                    </p:anim>
                                    <p:anim calcmode="lin" valueType="num">
                                      <p:cBhvr additive="base">
                                        <p:cTn id="4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9" fill="hold" nodeType="clickEffect">
                                  <p:stCondLst>
                                    <p:cond delay="0"/>
                                  </p:stCondLst>
                                  <p:childTnLst>
                                    <p:set>
                                      <p:cBhvr>
                                        <p:cTn id="52" dur="1" fill="hold">
                                          <p:stCondLst>
                                            <p:cond delay="0"/>
                                          </p:stCondLst>
                                        </p:cTn>
                                        <p:tgtEl>
                                          <p:spTgt spid="11"/>
                                        </p:tgtEl>
                                        <p:attrNameLst>
                                          <p:attrName>style.visibility</p:attrName>
                                        </p:attrNameLst>
                                      </p:cBhvr>
                                      <p:to>
                                        <p:strVal val="visible"/>
                                      </p:to>
                                    </p:set>
                                    <p:anim calcmode="lin" valueType="num">
                                      <p:cBhvr additive="base">
                                        <p:cTn id="53" dur="500" fill="hold"/>
                                        <p:tgtEl>
                                          <p:spTgt spid="11"/>
                                        </p:tgtEl>
                                        <p:attrNameLst>
                                          <p:attrName>ppt_x</p:attrName>
                                        </p:attrNameLst>
                                      </p:cBhvr>
                                      <p:tavLst>
                                        <p:tav tm="0">
                                          <p:val>
                                            <p:strVal val="0-#ppt_w/2"/>
                                          </p:val>
                                        </p:tav>
                                        <p:tav tm="100000">
                                          <p:val>
                                            <p:strVal val="#ppt_x"/>
                                          </p:val>
                                        </p:tav>
                                      </p:tavLst>
                                    </p:anim>
                                    <p:anim calcmode="lin" valueType="num">
                                      <p:cBhvr additive="base">
                                        <p:cTn id="54"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8" fill="hold" grpId="0" nodeType="clickEffect">
                                  <p:stCondLst>
                                    <p:cond delay="0"/>
                                  </p:stCondLst>
                                  <p:childTnLst>
                                    <p:set>
                                      <p:cBhvr>
                                        <p:cTn id="58" dur="1" fill="hold">
                                          <p:stCondLst>
                                            <p:cond delay="0"/>
                                          </p:stCondLst>
                                        </p:cTn>
                                        <p:tgtEl>
                                          <p:spTgt spid="29"/>
                                        </p:tgtEl>
                                        <p:attrNameLst>
                                          <p:attrName>style.visibility</p:attrName>
                                        </p:attrNameLst>
                                      </p:cBhvr>
                                      <p:to>
                                        <p:strVal val="visible"/>
                                      </p:to>
                                    </p:set>
                                    <p:anim calcmode="lin" valueType="num">
                                      <p:cBhvr additive="base">
                                        <p:cTn id="59" dur="500" fill="hold"/>
                                        <p:tgtEl>
                                          <p:spTgt spid="29"/>
                                        </p:tgtEl>
                                        <p:attrNameLst>
                                          <p:attrName>ppt_x</p:attrName>
                                        </p:attrNameLst>
                                      </p:cBhvr>
                                      <p:tavLst>
                                        <p:tav tm="0">
                                          <p:val>
                                            <p:strVal val="0-#ppt_w/2"/>
                                          </p:val>
                                        </p:tav>
                                        <p:tav tm="100000">
                                          <p:val>
                                            <p:strVal val="#ppt_x"/>
                                          </p:val>
                                        </p:tav>
                                      </p:tavLst>
                                    </p:anim>
                                    <p:anim calcmode="lin" valueType="num">
                                      <p:cBhvr additive="base">
                                        <p:cTn id="60" dur="5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2" fill="hold" grpId="0" nodeType="clickEffect">
                                  <p:stCondLst>
                                    <p:cond delay="0"/>
                                  </p:stCondLst>
                                  <p:childTnLst>
                                    <p:set>
                                      <p:cBhvr>
                                        <p:cTn id="64" dur="1" fill="hold">
                                          <p:stCondLst>
                                            <p:cond delay="0"/>
                                          </p:stCondLst>
                                        </p:cTn>
                                        <p:tgtEl>
                                          <p:spTgt spid="30"/>
                                        </p:tgtEl>
                                        <p:attrNameLst>
                                          <p:attrName>style.visibility</p:attrName>
                                        </p:attrNameLst>
                                      </p:cBhvr>
                                      <p:to>
                                        <p:strVal val="visible"/>
                                      </p:to>
                                    </p:set>
                                    <p:anim calcmode="lin" valueType="num">
                                      <p:cBhvr additive="base">
                                        <p:cTn id="65" dur="500" fill="hold"/>
                                        <p:tgtEl>
                                          <p:spTgt spid="30"/>
                                        </p:tgtEl>
                                        <p:attrNameLst>
                                          <p:attrName>ppt_x</p:attrName>
                                        </p:attrNameLst>
                                      </p:cBhvr>
                                      <p:tavLst>
                                        <p:tav tm="0">
                                          <p:val>
                                            <p:strVal val="1+#ppt_w/2"/>
                                          </p:val>
                                        </p:tav>
                                        <p:tav tm="100000">
                                          <p:val>
                                            <p:strVal val="#ppt_x"/>
                                          </p:val>
                                        </p:tav>
                                      </p:tavLst>
                                    </p:anim>
                                    <p:anim calcmode="lin" valueType="num">
                                      <p:cBhvr additive="base">
                                        <p:cTn id="66" dur="5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9" fill="hold" grpId="0" nodeType="clickEffect">
                                  <p:stCondLst>
                                    <p:cond delay="0"/>
                                  </p:stCondLst>
                                  <p:childTnLst>
                                    <p:set>
                                      <p:cBhvr>
                                        <p:cTn id="70" dur="1" fill="hold">
                                          <p:stCondLst>
                                            <p:cond delay="0"/>
                                          </p:stCondLst>
                                        </p:cTn>
                                        <p:tgtEl>
                                          <p:spTgt spid="31"/>
                                        </p:tgtEl>
                                        <p:attrNameLst>
                                          <p:attrName>style.visibility</p:attrName>
                                        </p:attrNameLst>
                                      </p:cBhvr>
                                      <p:to>
                                        <p:strVal val="visible"/>
                                      </p:to>
                                    </p:set>
                                    <p:anim calcmode="lin" valueType="num">
                                      <p:cBhvr additive="base">
                                        <p:cTn id="71" dur="500" fill="hold"/>
                                        <p:tgtEl>
                                          <p:spTgt spid="31"/>
                                        </p:tgtEl>
                                        <p:attrNameLst>
                                          <p:attrName>ppt_x</p:attrName>
                                        </p:attrNameLst>
                                      </p:cBhvr>
                                      <p:tavLst>
                                        <p:tav tm="0">
                                          <p:val>
                                            <p:strVal val="0-#ppt_w/2"/>
                                          </p:val>
                                        </p:tav>
                                        <p:tav tm="100000">
                                          <p:val>
                                            <p:strVal val="#ppt_x"/>
                                          </p:val>
                                        </p:tav>
                                      </p:tavLst>
                                    </p:anim>
                                    <p:anim calcmode="lin" valueType="num">
                                      <p:cBhvr additive="base">
                                        <p:cTn id="72" dur="500" fill="hold"/>
                                        <p:tgtEl>
                                          <p:spTgt spid="31"/>
                                        </p:tgtEl>
                                        <p:attrNameLst>
                                          <p:attrName>ppt_y</p:attrName>
                                        </p:attrNameLst>
                                      </p:cBhvr>
                                      <p:tavLst>
                                        <p:tav tm="0">
                                          <p:val>
                                            <p:strVal val="0-#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9" fill="hold" grpId="0" nodeType="clickEffect">
                                  <p:stCondLst>
                                    <p:cond delay="0"/>
                                  </p:stCondLst>
                                  <p:childTnLst>
                                    <p:set>
                                      <p:cBhvr>
                                        <p:cTn id="76" dur="1" fill="hold">
                                          <p:stCondLst>
                                            <p:cond delay="0"/>
                                          </p:stCondLst>
                                        </p:cTn>
                                        <p:tgtEl>
                                          <p:spTgt spid="20"/>
                                        </p:tgtEl>
                                        <p:attrNameLst>
                                          <p:attrName>style.visibility</p:attrName>
                                        </p:attrNameLst>
                                      </p:cBhvr>
                                      <p:to>
                                        <p:strVal val="visible"/>
                                      </p:to>
                                    </p:set>
                                    <p:anim calcmode="lin" valueType="num">
                                      <p:cBhvr additive="base">
                                        <p:cTn id="77" dur="500" fill="hold"/>
                                        <p:tgtEl>
                                          <p:spTgt spid="20"/>
                                        </p:tgtEl>
                                        <p:attrNameLst>
                                          <p:attrName>ppt_x</p:attrName>
                                        </p:attrNameLst>
                                      </p:cBhvr>
                                      <p:tavLst>
                                        <p:tav tm="0">
                                          <p:val>
                                            <p:strVal val="0-#ppt_w/2"/>
                                          </p:val>
                                        </p:tav>
                                        <p:tav tm="100000">
                                          <p:val>
                                            <p:strVal val="#ppt_x"/>
                                          </p:val>
                                        </p:tav>
                                      </p:tavLst>
                                    </p:anim>
                                    <p:anim calcmode="lin" valueType="num">
                                      <p:cBhvr additive="base">
                                        <p:cTn id="78" dur="500" fill="hold"/>
                                        <p:tgtEl>
                                          <p:spTgt spid="20"/>
                                        </p:tgtEl>
                                        <p:attrNameLst>
                                          <p:attrName>ppt_y</p:attrName>
                                        </p:attrNameLst>
                                      </p:cBhvr>
                                      <p:tavLst>
                                        <p:tav tm="0">
                                          <p:val>
                                            <p:strVal val="0-#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6" fill="hold" grpId="0" nodeType="clickEffect">
                                  <p:stCondLst>
                                    <p:cond delay="0"/>
                                  </p:stCondLst>
                                  <p:childTnLst>
                                    <p:set>
                                      <p:cBhvr>
                                        <p:cTn id="82" dur="1" fill="hold">
                                          <p:stCondLst>
                                            <p:cond delay="0"/>
                                          </p:stCondLst>
                                        </p:cTn>
                                        <p:tgtEl>
                                          <p:spTgt spid="23"/>
                                        </p:tgtEl>
                                        <p:attrNameLst>
                                          <p:attrName>style.visibility</p:attrName>
                                        </p:attrNameLst>
                                      </p:cBhvr>
                                      <p:to>
                                        <p:strVal val="visible"/>
                                      </p:to>
                                    </p:set>
                                    <p:anim calcmode="lin" valueType="num">
                                      <p:cBhvr additive="base">
                                        <p:cTn id="83" dur="500" fill="hold"/>
                                        <p:tgtEl>
                                          <p:spTgt spid="23"/>
                                        </p:tgtEl>
                                        <p:attrNameLst>
                                          <p:attrName>ppt_x</p:attrName>
                                        </p:attrNameLst>
                                      </p:cBhvr>
                                      <p:tavLst>
                                        <p:tav tm="0">
                                          <p:val>
                                            <p:strVal val="1+#ppt_w/2"/>
                                          </p:val>
                                        </p:tav>
                                        <p:tav tm="100000">
                                          <p:val>
                                            <p:strVal val="#ppt_x"/>
                                          </p:val>
                                        </p:tav>
                                      </p:tavLst>
                                    </p:anim>
                                    <p:anim calcmode="lin" valueType="num">
                                      <p:cBhvr additive="base">
                                        <p:cTn id="8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9" fill="hold" grpId="0" nodeType="clickEffect">
                                  <p:stCondLst>
                                    <p:cond delay="0"/>
                                  </p:stCondLst>
                                  <p:childTnLst>
                                    <p:set>
                                      <p:cBhvr>
                                        <p:cTn id="88" dur="1" fill="hold">
                                          <p:stCondLst>
                                            <p:cond delay="0"/>
                                          </p:stCondLst>
                                        </p:cTn>
                                        <p:tgtEl>
                                          <p:spTgt spid="25"/>
                                        </p:tgtEl>
                                        <p:attrNameLst>
                                          <p:attrName>style.visibility</p:attrName>
                                        </p:attrNameLst>
                                      </p:cBhvr>
                                      <p:to>
                                        <p:strVal val="visible"/>
                                      </p:to>
                                    </p:set>
                                    <p:anim calcmode="lin" valueType="num">
                                      <p:cBhvr additive="base">
                                        <p:cTn id="89" dur="500" fill="hold"/>
                                        <p:tgtEl>
                                          <p:spTgt spid="25"/>
                                        </p:tgtEl>
                                        <p:attrNameLst>
                                          <p:attrName>ppt_x</p:attrName>
                                        </p:attrNameLst>
                                      </p:cBhvr>
                                      <p:tavLst>
                                        <p:tav tm="0">
                                          <p:val>
                                            <p:strVal val="0-#ppt_w/2"/>
                                          </p:val>
                                        </p:tav>
                                        <p:tav tm="100000">
                                          <p:val>
                                            <p:strVal val="#ppt_x"/>
                                          </p:val>
                                        </p:tav>
                                      </p:tavLst>
                                    </p:anim>
                                    <p:anim calcmode="lin" valueType="num">
                                      <p:cBhvr additive="base">
                                        <p:cTn id="90" dur="500" fill="hold"/>
                                        <p:tgtEl>
                                          <p:spTgt spid="25"/>
                                        </p:tgtEl>
                                        <p:attrNameLst>
                                          <p:attrName>ppt_y</p:attrName>
                                        </p:attrNameLst>
                                      </p:cBhvr>
                                      <p:tavLst>
                                        <p:tav tm="0">
                                          <p:val>
                                            <p:strVal val="0-#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6" fill="hold" nodeType="clickEffect">
                                  <p:stCondLst>
                                    <p:cond delay="0"/>
                                  </p:stCondLst>
                                  <p:childTnLst>
                                    <p:set>
                                      <p:cBhvr>
                                        <p:cTn id="94" dur="1" fill="hold">
                                          <p:stCondLst>
                                            <p:cond delay="0"/>
                                          </p:stCondLst>
                                        </p:cTn>
                                        <p:tgtEl>
                                          <p:spTgt spid="5"/>
                                        </p:tgtEl>
                                        <p:attrNameLst>
                                          <p:attrName>style.visibility</p:attrName>
                                        </p:attrNameLst>
                                      </p:cBhvr>
                                      <p:to>
                                        <p:strVal val="visible"/>
                                      </p:to>
                                    </p:set>
                                    <p:anim calcmode="lin" valueType="num">
                                      <p:cBhvr additive="base">
                                        <p:cTn id="95" dur="500" fill="hold"/>
                                        <p:tgtEl>
                                          <p:spTgt spid="5"/>
                                        </p:tgtEl>
                                        <p:attrNameLst>
                                          <p:attrName>ppt_x</p:attrName>
                                        </p:attrNameLst>
                                      </p:cBhvr>
                                      <p:tavLst>
                                        <p:tav tm="0">
                                          <p:val>
                                            <p:strVal val="1+#ppt_w/2"/>
                                          </p:val>
                                        </p:tav>
                                        <p:tav tm="100000">
                                          <p:val>
                                            <p:strVal val="#ppt_x"/>
                                          </p:val>
                                        </p:tav>
                                      </p:tavLst>
                                    </p:anim>
                                    <p:anim calcmode="lin" valueType="num">
                                      <p:cBhvr additive="base">
                                        <p:cTn id="9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2" fill="hold" grpId="0" nodeType="clickEffect">
                                  <p:stCondLst>
                                    <p:cond delay="0"/>
                                  </p:stCondLst>
                                  <p:childTnLst>
                                    <p:set>
                                      <p:cBhvr>
                                        <p:cTn id="100" dur="1" fill="hold">
                                          <p:stCondLst>
                                            <p:cond delay="0"/>
                                          </p:stCondLst>
                                        </p:cTn>
                                        <p:tgtEl>
                                          <p:spTgt spid="21"/>
                                        </p:tgtEl>
                                        <p:attrNameLst>
                                          <p:attrName>style.visibility</p:attrName>
                                        </p:attrNameLst>
                                      </p:cBhvr>
                                      <p:to>
                                        <p:strVal val="visible"/>
                                      </p:to>
                                    </p:set>
                                    <p:anim calcmode="lin" valueType="num">
                                      <p:cBhvr additive="base">
                                        <p:cTn id="101" dur="500" fill="hold"/>
                                        <p:tgtEl>
                                          <p:spTgt spid="21"/>
                                        </p:tgtEl>
                                        <p:attrNameLst>
                                          <p:attrName>ppt_x</p:attrName>
                                        </p:attrNameLst>
                                      </p:cBhvr>
                                      <p:tavLst>
                                        <p:tav tm="0">
                                          <p:val>
                                            <p:strVal val="1+#ppt_w/2"/>
                                          </p:val>
                                        </p:tav>
                                        <p:tav tm="100000">
                                          <p:val>
                                            <p:strVal val="#ppt_x"/>
                                          </p:val>
                                        </p:tav>
                                      </p:tavLst>
                                    </p:anim>
                                    <p:anim calcmode="lin" valueType="num">
                                      <p:cBhvr additive="base">
                                        <p:cTn id="102"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2" presetClass="entr" presetSubtype="6" fill="hold" grpId="0" nodeType="clickEffect">
                                  <p:stCondLst>
                                    <p:cond delay="0"/>
                                  </p:stCondLst>
                                  <p:childTnLst>
                                    <p:set>
                                      <p:cBhvr>
                                        <p:cTn id="106" dur="1" fill="hold">
                                          <p:stCondLst>
                                            <p:cond delay="0"/>
                                          </p:stCondLst>
                                        </p:cTn>
                                        <p:tgtEl>
                                          <p:spTgt spid="22"/>
                                        </p:tgtEl>
                                        <p:attrNameLst>
                                          <p:attrName>style.visibility</p:attrName>
                                        </p:attrNameLst>
                                      </p:cBhvr>
                                      <p:to>
                                        <p:strVal val="visible"/>
                                      </p:to>
                                    </p:set>
                                    <p:anim calcmode="lin" valueType="num">
                                      <p:cBhvr additive="base">
                                        <p:cTn id="107" dur="500" fill="hold"/>
                                        <p:tgtEl>
                                          <p:spTgt spid="22"/>
                                        </p:tgtEl>
                                        <p:attrNameLst>
                                          <p:attrName>ppt_x</p:attrName>
                                        </p:attrNameLst>
                                      </p:cBhvr>
                                      <p:tavLst>
                                        <p:tav tm="0">
                                          <p:val>
                                            <p:strVal val="1+#ppt_w/2"/>
                                          </p:val>
                                        </p:tav>
                                        <p:tav tm="100000">
                                          <p:val>
                                            <p:strVal val="#ppt_x"/>
                                          </p:val>
                                        </p:tav>
                                      </p:tavLst>
                                    </p:anim>
                                    <p:anim calcmode="lin" valueType="num">
                                      <p:cBhvr additive="base">
                                        <p:cTn id="10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2" presetClass="entr" presetSubtype="8" fill="hold" grpId="0" nodeType="clickEffect">
                                  <p:stCondLst>
                                    <p:cond delay="0"/>
                                  </p:stCondLst>
                                  <p:childTnLst>
                                    <p:set>
                                      <p:cBhvr>
                                        <p:cTn id="112" dur="1" fill="hold">
                                          <p:stCondLst>
                                            <p:cond delay="0"/>
                                          </p:stCondLst>
                                        </p:cTn>
                                        <p:tgtEl>
                                          <p:spTgt spid="17"/>
                                        </p:tgtEl>
                                        <p:attrNameLst>
                                          <p:attrName>style.visibility</p:attrName>
                                        </p:attrNameLst>
                                      </p:cBhvr>
                                      <p:to>
                                        <p:strVal val="visible"/>
                                      </p:to>
                                    </p:set>
                                    <p:anim calcmode="lin" valueType="num">
                                      <p:cBhvr additive="base">
                                        <p:cTn id="113" dur="500" fill="hold"/>
                                        <p:tgtEl>
                                          <p:spTgt spid="17"/>
                                        </p:tgtEl>
                                        <p:attrNameLst>
                                          <p:attrName>ppt_x</p:attrName>
                                        </p:attrNameLst>
                                      </p:cBhvr>
                                      <p:tavLst>
                                        <p:tav tm="0">
                                          <p:val>
                                            <p:strVal val="0-#ppt_w/2"/>
                                          </p:val>
                                        </p:tav>
                                        <p:tav tm="100000">
                                          <p:val>
                                            <p:strVal val="#ppt_x"/>
                                          </p:val>
                                        </p:tav>
                                      </p:tavLst>
                                    </p:anim>
                                    <p:anim calcmode="lin" valueType="num">
                                      <p:cBhvr additive="base">
                                        <p:cTn id="114"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2" presetClass="entr" presetSubtype="9" fill="hold" grpId="0" nodeType="clickEffect">
                                  <p:stCondLst>
                                    <p:cond delay="0"/>
                                  </p:stCondLst>
                                  <p:childTnLst>
                                    <p:set>
                                      <p:cBhvr>
                                        <p:cTn id="118" dur="1" fill="hold">
                                          <p:stCondLst>
                                            <p:cond delay="0"/>
                                          </p:stCondLst>
                                        </p:cTn>
                                        <p:tgtEl>
                                          <p:spTgt spid="24"/>
                                        </p:tgtEl>
                                        <p:attrNameLst>
                                          <p:attrName>style.visibility</p:attrName>
                                        </p:attrNameLst>
                                      </p:cBhvr>
                                      <p:to>
                                        <p:strVal val="visible"/>
                                      </p:to>
                                    </p:set>
                                    <p:anim calcmode="lin" valueType="num">
                                      <p:cBhvr additive="base">
                                        <p:cTn id="119" dur="500" fill="hold"/>
                                        <p:tgtEl>
                                          <p:spTgt spid="24"/>
                                        </p:tgtEl>
                                        <p:attrNameLst>
                                          <p:attrName>ppt_x</p:attrName>
                                        </p:attrNameLst>
                                      </p:cBhvr>
                                      <p:tavLst>
                                        <p:tav tm="0">
                                          <p:val>
                                            <p:strVal val="0-#ppt_w/2"/>
                                          </p:val>
                                        </p:tav>
                                        <p:tav tm="100000">
                                          <p:val>
                                            <p:strVal val="#ppt_x"/>
                                          </p:val>
                                        </p:tav>
                                      </p:tavLst>
                                    </p:anim>
                                    <p:anim calcmode="lin" valueType="num">
                                      <p:cBhvr additive="base">
                                        <p:cTn id="120" dur="500" fill="hold"/>
                                        <p:tgtEl>
                                          <p:spTgt spid="2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animBg="1"/>
      <p:bldP spid="20" grpId="0" animBg="1"/>
      <p:bldP spid="21" grpId="0" animBg="1"/>
      <p:bldP spid="22" grpId="0"/>
      <p:bldP spid="23" grpId="0"/>
      <p:bldP spid="24" grpId="0"/>
      <p:bldP spid="25" grpId="0"/>
      <p:bldP spid="26" grpId="0"/>
      <p:bldP spid="27" grpId="0"/>
      <p:bldP spid="28" grpId="0"/>
      <p:bldP spid="29" grpId="0" animBg="1"/>
      <p:bldP spid="30" grpId="0" animBg="1"/>
      <p:bldP spid="3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fontScale="92500" lnSpcReduction="20000"/>
          </a:bodyPr>
          <a:lstStyle/>
          <a:p>
            <a:pPr marL="0" indent="0">
              <a:buNone/>
            </a:pPr>
            <a:r>
              <a:rPr lang="ar-JO" dirty="0" smtClean="0"/>
              <a:t>- </a:t>
            </a:r>
            <a:r>
              <a:rPr lang="ar-SA" dirty="0" smtClean="0"/>
              <a:t>في هذه السياسة يتم تمويل</a:t>
            </a:r>
            <a:r>
              <a:rPr lang="ar-JO" dirty="0" smtClean="0"/>
              <a:t> رأس المال العامل المؤقت</a:t>
            </a:r>
            <a:r>
              <a:rPr lang="ar-SA" dirty="0" smtClean="0"/>
              <a:t> </a:t>
            </a:r>
            <a:r>
              <a:rPr lang="ar-JO" dirty="0" smtClean="0"/>
              <a:t>(</a:t>
            </a:r>
            <a:r>
              <a:rPr lang="ar-SA" dirty="0" smtClean="0"/>
              <a:t>الأصول المتداولة المؤقتة</a:t>
            </a:r>
            <a:r>
              <a:rPr lang="ar-JO" dirty="0" smtClean="0"/>
              <a:t>)</a:t>
            </a:r>
            <a:r>
              <a:rPr lang="ar-SA" dirty="0" smtClean="0"/>
              <a:t> وجزء من</a:t>
            </a:r>
            <a:r>
              <a:rPr lang="ar-JO" dirty="0" smtClean="0"/>
              <a:t> رأس المال العامل الدائم</a:t>
            </a:r>
            <a:r>
              <a:rPr lang="ar-SA" dirty="0" smtClean="0"/>
              <a:t> </a:t>
            </a:r>
            <a:r>
              <a:rPr lang="ar-JO" dirty="0" smtClean="0"/>
              <a:t>(</a:t>
            </a:r>
            <a:r>
              <a:rPr lang="ar-SA" dirty="0" smtClean="0"/>
              <a:t>الأصول المتداولة الدائمة</a:t>
            </a:r>
            <a:r>
              <a:rPr lang="ar-JO" dirty="0" smtClean="0"/>
              <a:t>)،</a:t>
            </a:r>
          </a:p>
          <a:p>
            <a:pPr marL="0" indent="0">
              <a:buNone/>
            </a:pPr>
            <a:r>
              <a:rPr lang="ar-SA" dirty="0" smtClean="0"/>
              <a:t> </a:t>
            </a:r>
            <a:r>
              <a:rPr lang="ar-JO" b="1" dirty="0" smtClean="0"/>
              <a:t>- </a:t>
            </a:r>
            <a:r>
              <a:rPr lang="ar-SA" b="1" dirty="0" smtClean="0"/>
              <a:t>من مصادر تمويل قصيرة الأجل</a:t>
            </a:r>
            <a:r>
              <a:rPr lang="ar-JO" b="1" dirty="0" smtClean="0"/>
              <a:t>،</a:t>
            </a:r>
            <a:r>
              <a:rPr lang="ar-SA" b="1" dirty="0" smtClean="0"/>
              <a:t>(الالتزامات المتداولة)</a:t>
            </a:r>
          </a:p>
          <a:p>
            <a:pPr marL="0" indent="0">
              <a:buNone/>
            </a:pPr>
            <a:r>
              <a:rPr lang="ar-JO" dirty="0" smtClean="0"/>
              <a:t>- </a:t>
            </a:r>
            <a:r>
              <a:rPr lang="ar-SA" dirty="0" smtClean="0"/>
              <a:t>ويتم تمويل الجزء الباقي من</a:t>
            </a:r>
            <a:r>
              <a:rPr lang="ar-JO" dirty="0" smtClean="0"/>
              <a:t> رأس المال العامل الدائم</a:t>
            </a:r>
            <a:r>
              <a:rPr lang="ar-SA" dirty="0" smtClean="0"/>
              <a:t> </a:t>
            </a:r>
            <a:r>
              <a:rPr lang="ar-JO" dirty="0" smtClean="0"/>
              <a:t>(</a:t>
            </a:r>
            <a:r>
              <a:rPr lang="ar-SA" dirty="0" smtClean="0"/>
              <a:t>الأصول المتداولة الدائمة</a:t>
            </a:r>
            <a:r>
              <a:rPr lang="ar-JO" dirty="0" smtClean="0"/>
              <a:t>)</a:t>
            </a:r>
            <a:r>
              <a:rPr lang="ar-SA" dirty="0" smtClean="0"/>
              <a:t> والأصول الثابتة</a:t>
            </a:r>
            <a:r>
              <a:rPr lang="ar-JO" dirty="0" smtClean="0"/>
              <a:t>،</a:t>
            </a:r>
          </a:p>
          <a:p>
            <a:pPr marL="0" indent="0">
              <a:buNone/>
            </a:pPr>
            <a:r>
              <a:rPr lang="ar-SA" dirty="0" smtClean="0"/>
              <a:t> </a:t>
            </a:r>
            <a:r>
              <a:rPr lang="ar-JO" b="1" dirty="0" smtClean="0"/>
              <a:t>- </a:t>
            </a:r>
            <a:r>
              <a:rPr lang="ar-SA" b="1" dirty="0" smtClean="0"/>
              <a:t>من مصادر تمويل طويلة الأجل</a:t>
            </a:r>
            <a:r>
              <a:rPr lang="ar-JO" b="1" dirty="0" smtClean="0"/>
              <a:t>،</a:t>
            </a:r>
            <a:r>
              <a:rPr lang="ar-SA" b="1" dirty="0" smtClean="0"/>
              <a:t>(الالتزامات طويلة الأجل وح</a:t>
            </a:r>
            <a:r>
              <a:rPr lang="ar-JO" b="1" dirty="0" smtClean="0"/>
              <a:t>ق</a:t>
            </a:r>
            <a:r>
              <a:rPr lang="ar-SA" b="1" dirty="0" smtClean="0"/>
              <a:t>وق الملكية).</a:t>
            </a:r>
          </a:p>
          <a:p>
            <a:pPr marL="0" indent="0">
              <a:buNone/>
            </a:pPr>
            <a:r>
              <a:rPr lang="ar-JO" dirty="0" smtClean="0"/>
              <a:t>- </a:t>
            </a:r>
            <a:r>
              <a:rPr lang="ar-SA" dirty="0" smtClean="0"/>
              <a:t>وبذلك تكون المخاطر عالية لهذه السياسة في أنها قد تتعرض المنشأة التي تتبعها للعسر المالي</a:t>
            </a:r>
            <a:r>
              <a:rPr lang="ar-JO" dirty="0" smtClean="0"/>
              <a:t> الفني ( أي عدم قدرتها على سداد التزاماتها في موعدها، لعدم توافق توقيت الايرادات مع دفع الالتزامات)،</a:t>
            </a:r>
          </a:p>
          <a:p>
            <a:pPr marL="0" indent="0">
              <a:buNone/>
            </a:pPr>
            <a:r>
              <a:rPr lang="ar-SA" dirty="0" smtClean="0"/>
              <a:t> </a:t>
            </a:r>
            <a:r>
              <a:rPr lang="ar-JO" dirty="0" smtClean="0"/>
              <a:t>- </a:t>
            </a:r>
            <a:r>
              <a:rPr lang="ar-SA" dirty="0" smtClean="0"/>
              <a:t>ولكن في نفس الوقت تحصل على عائد أعلى وذلك لأن تكلفة التمويل قصير الأجل أقل من تكلفة التمويل طويل الأجل.  </a:t>
            </a:r>
            <a:endParaRPr lang="en-US" dirty="0"/>
          </a:p>
        </p:txBody>
      </p:sp>
    </p:spTree>
    <p:extLst>
      <p:ext uri="{BB962C8B-B14F-4D97-AF65-F5344CB8AC3E}">
        <p14:creationId xmlns:p14="http://schemas.microsoft.com/office/powerpoint/2010/main" val="406567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fontScale="90000"/>
          </a:bodyPr>
          <a:lstStyle/>
          <a:p>
            <a:pPr algn="r"/>
            <a:r>
              <a:rPr lang="en-US" sz="3600" b="1" dirty="0" smtClean="0">
                <a:solidFill>
                  <a:srgbClr val="00B0F0"/>
                </a:solidFill>
              </a:rPr>
              <a:t>3</a:t>
            </a:r>
            <a:r>
              <a:rPr lang="ar-SA" sz="3600" b="1" dirty="0" smtClean="0">
                <a:solidFill>
                  <a:srgbClr val="00B0F0"/>
                </a:solidFill>
              </a:rPr>
              <a:t>- سياسة التمويل ال</a:t>
            </a:r>
            <a:r>
              <a:rPr lang="ar-JO" sz="3600" b="1" dirty="0" smtClean="0">
                <a:solidFill>
                  <a:srgbClr val="00B0F0"/>
                </a:solidFill>
              </a:rPr>
              <a:t>محافظة،</a:t>
            </a:r>
            <a:r>
              <a:rPr lang="ar-SA" sz="3600" b="1" dirty="0" smtClean="0">
                <a:solidFill>
                  <a:srgbClr val="00B0F0"/>
                </a:solidFill>
              </a:rPr>
              <a:t> (الم</a:t>
            </a:r>
            <a:r>
              <a:rPr lang="ar-JO" sz="3600" b="1" dirty="0" smtClean="0">
                <a:solidFill>
                  <a:srgbClr val="00B0F0"/>
                </a:solidFill>
              </a:rPr>
              <a:t>تحفظة</a:t>
            </a:r>
            <a:r>
              <a:rPr lang="ar-SA" sz="3600" b="1" dirty="0" smtClean="0">
                <a:solidFill>
                  <a:srgbClr val="00B0F0"/>
                </a:solidFill>
              </a:rPr>
              <a:t>)</a:t>
            </a:r>
            <a:r>
              <a:rPr lang="ar-JO" sz="3600" b="1" dirty="0" smtClean="0">
                <a:solidFill>
                  <a:srgbClr val="00B0F0"/>
                </a:solidFill>
              </a:rPr>
              <a:t> </a:t>
            </a:r>
            <a:r>
              <a:rPr lang="ar-SA" sz="3600" b="1" dirty="0" smtClean="0">
                <a:solidFill>
                  <a:srgbClr val="00B0F0"/>
                </a:solidFill>
              </a:rPr>
              <a:t>:</a:t>
            </a:r>
            <a:r>
              <a:rPr lang="ar-JO" sz="3600" b="1" dirty="0" smtClean="0">
                <a:solidFill>
                  <a:srgbClr val="00B0F0"/>
                </a:solidFill>
              </a:rPr>
              <a:t/>
            </a:r>
            <a:br>
              <a:rPr lang="ar-JO" sz="3600" b="1" dirty="0" smtClean="0">
                <a:solidFill>
                  <a:srgbClr val="00B0F0"/>
                </a:solidFill>
              </a:rPr>
            </a:br>
            <a:r>
              <a:rPr lang="ar-JO" sz="3600" b="1" dirty="0" smtClean="0">
                <a:solidFill>
                  <a:srgbClr val="00B0F0"/>
                </a:solidFill>
              </a:rPr>
              <a:t> تكون الإدارة في هذه السياسة أقل تحملاً للمخاطر</a:t>
            </a:r>
            <a:endParaRPr lang="en-US" sz="3600" b="1" dirty="0">
              <a:solidFill>
                <a:srgbClr val="00B0F0"/>
              </a:solidFill>
            </a:endParaRPr>
          </a:p>
        </p:txBody>
      </p:sp>
      <p:sp>
        <p:nvSpPr>
          <p:cNvPr id="3" name="عنصر نائب للمحتوى 2"/>
          <p:cNvSpPr>
            <a:spLocks noGrp="1"/>
          </p:cNvSpPr>
          <p:nvPr>
            <p:ph idx="1"/>
          </p:nvPr>
        </p:nvSpPr>
        <p:spPr>
          <a:xfrm>
            <a:off x="457200" y="980728"/>
            <a:ext cx="8229600" cy="5145435"/>
          </a:xfrm>
        </p:spPr>
        <p:txBody>
          <a:bodyPr/>
          <a:lstStyle/>
          <a:p>
            <a:pPr marL="0" indent="0">
              <a:buNone/>
            </a:pPr>
            <a:endParaRPr lang="ar-JO" dirty="0" smtClean="0"/>
          </a:p>
          <a:p>
            <a:pPr marL="0" indent="0">
              <a:buNone/>
            </a:pPr>
            <a:r>
              <a:rPr lang="ar-JO" dirty="0" smtClean="0"/>
              <a:t>      </a:t>
            </a:r>
            <a:endParaRPr lang="en-US" dirty="0"/>
          </a:p>
        </p:txBody>
      </p:sp>
      <p:cxnSp>
        <p:nvCxnSpPr>
          <p:cNvPr id="7" name="رابط كسهم مستقيم 6"/>
          <p:cNvCxnSpPr/>
          <p:nvPr/>
        </p:nvCxnSpPr>
        <p:spPr>
          <a:xfrm flipV="1">
            <a:off x="2411760" y="1342616"/>
            <a:ext cx="0" cy="35283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رابط كسهم مستقيم 8"/>
          <p:cNvCxnSpPr/>
          <p:nvPr/>
        </p:nvCxnSpPr>
        <p:spPr>
          <a:xfrm>
            <a:off x="2411760" y="4871008"/>
            <a:ext cx="432048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رابط مستقيم 10"/>
          <p:cNvCxnSpPr/>
          <p:nvPr/>
        </p:nvCxnSpPr>
        <p:spPr>
          <a:xfrm flipV="1">
            <a:off x="2411760" y="2128540"/>
            <a:ext cx="3240360" cy="86409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رابط مستقيم 11"/>
          <p:cNvCxnSpPr/>
          <p:nvPr/>
        </p:nvCxnSpPr>
        <p:spPr>
          <a:xfrm flipV="1">
            <a:off x="2411760" y="2991216"/>
            <a:ext cx="3240360" cy="86409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رابط مستقيم 13"/>
          <p:cNvCxnSpPr/>
          <p:nvPr/>
        </p:nvCxnSpPr>
        <p:spPr>
          <a:xfrm>
            <a:off x="2387465" y="3855312"/>
            <a:ext cx="3240360"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قوس كبير أيمن 16"/>
          <p:cNvSpPr/>
          <p:nvPr/>
        </p:nvSpPr>
        <p:spPr>
          <a:xfrm>
            <a:off x="5666669" y="1874297"/>
            <a:ext cx="216024" cy="3041320"/>
          </a:xfrm>
          <a:prstGeom prst="rightBrace">
            <a:avLst>
              <a:gd name="adj1" fmla="val 174386"/>
              <a:gd name="adj2" fmla="val 5405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 name="شكل حر 19"/>
          <p:cNvSpPr/>
          <p:nvPr/>
        </p:nvSpPr>
        <p:spPr>
          <a:xfrm>
            <a:off x="2451472" y="1831752"/>
            <a:ext cx="3112346" cy="1066800"/>
          </a:xfrm>
          <a:custGeom>
            <a:avLst/>
            <a:gdLst>
              <a:gd name="connsiteX0" fmla="*/ 0 w 3112346"/>
              <a:gd name="connsiteY0" fmla="*/ 1066800 h 1066800"/>
              <a:gd name="connsiteX1" fmla="*/ 12700 w 3112346"/>
              <a:gd name="connsiteY1" fmla="*/ 850900 h 1066800"/>
              <a:gd name="connsiteX2" fmla="*/ 38100 w 3112346"/>
              <a:gd name="connsiteY2" fmla="*/ 812800 h 1066800"/>
              <a:gd name="connsiteX3" fmla="*/ 63500 w 3112346"/>
              <a:gd name="connsiteY3" fmla="*/ 736600 h 1066800"/>
              <a:gd name="connsiteX4" fmla="*/ 88900 w 3112346"/>
              <a:gd name="connsiteY4" fmla="*/ 698500 h 1066800"/>
              <a:gd name="connsiteX5" fmla="*/ 101600 w 3112346"/>
              <a:gd name="connsiteY5" fmla="*/ 660400 h 1066800"/>
              <a:gd name="connsiteX6" fmla="*/ 139700 w 3112346"/>
              <a:gd name="connsiteY6" fmla="*/ 622300 h 1066800"/>
              <a:gd name="connsiteX7" fmla="*/ 152400 w 3112346"/>
              <a:gd name="connsiteY7" fmla="*/ 584200 h 1066800"/>
              <a:gd name="connsiteX8" fmla="*/ 190500 w 3112346"/>
              <a:gd name="connsiteY8" fmla="*/ 546100 h 1066800"/>
              <a:gd name="connsiteX9" fmla="*/ 215900 w 3112346"/>
              <a:gd name="connsiteY9" fmla="*/ 508000 h 1066800"/>
              <a:gd name="connsiteX10" fmla="*/ 304800 w 3112346"/>
              <a:gd name="connsiteY10" fmla="*/ 546100 h 1066800"/>
              <a:gd name="connsiteX11" fmla="*/ 317500 w 3112346"/>
              <a:gd name="connsiteY11" fmla="*/ 584200 h 1066800"/>
              <a:gd name="connsiteX12" fmla="*/ 330200 w 3112346"/>
              <a:gd name="connsiteY12" fmla="*/ 660400 h 1066800"/>
              <a:gd name="connsiteX13" fmla="*/ 342900 w 3112346"/>
              <a:gd name="connsiteY13" fmla="*/ 711200 h 1066800"/>
              <a:gd name="connsiteX14" fmla="*/ 355600 w 3112346"/>
              <a:gd name="connsiteY14" fmla="*/ 774700 h 1066800"/>
              <a:gd name="connsiteX15" fmla="*/ 406400 w 3112346"/>
              <a:gd name="connsiteY15" fmla="*/ 850900 h 1066800"/>
              <a:gd name="connsiteX16" fmla="*/ 482600 w 3112346"/>
              <a:gd name="connsiteY16" fmla="*/ 876300 h 1066800"/>
              <a:gd name="connsiteX17" fmla="*/ 622300 w 3112346"/>
              <a:gd name="connsiteY17" fmla="*/ 863600 h 1066800"/>
              <a:gd name="connsiteX18" fmla="*/ 673100 w 3112346"/>
              <a:gd name="connsiteY18" fmla="*/ 800100 h 1066800"/>
              <a:gd name="connsiteX19" fmla="*/ 711200 w 3112346"/>
              <a:gd name="connsiteY19" fmla="*/ 762000 h 1066800"/>
              <a:gd name="connsiteX20" fmla="*/ 736600 w 3112346"/>
              <a:gd name="connsiteY20" fmla="*/ 685800 h 1066800"/>
              <a:gd name="connsiteX21" fmla="*/ 749300 w 3112346"/>
              <a:gd name="connsiteY21" fmla="*/ 647700 h 1066800"/>
              <a:gd name="connsiteX22" fmla="*/ 800100 w 3112346"/>
              <a:gd name="connsiteY22" fmla="*/ 571500 h 1066800"/>
              <a:gd name="connsiteX23" fmla="*/ 825500 w 3112346"/>
              <a:gd name="connsiteY23" fmla="*/ 533400 h 1066800"/>
              <a:gd name="connsiteX24" fmla="*/ 863600 w 3112346"/>
              <a:gd name="connsiteY24" fmla="*/ 508000 h 1066800"/>
              <a:gd name="connsiteX25" fmla="*/ 889000 w 3112346"/>
              <a:gd name="connsiteY25" fmla="*/ 469900 h 1066800"/>
              <a:gd name="connsiteX26" fmla="*/ 901700 w 3112346"/>
              <a:gd name="connsiteY26" fmla="*/ 431800 h 1066800"/>
              <a:gd name="connsiteX27" fmla="*/ 939800 w 3112346"/>
              <a:gd name="connsiteY27" fmla="*/ 546100 h 1066800"/>
              <a:gd name="connsiteX28" fmla="*/ 965200 w 3112346"/>
              <a:gd name="connsiteY28" fmla="*/ 584200 h 1066800"/>
              <a:gd name="connsiteX29" fmla="*/ 990600 w 3112346"/>
              <a:gd name="connsiteY29" fmla="*/ 660400 h 1066800"/>
              <a:gd name="connsiteX30" fmla="*/ 1066800 w 3112346"/>
              <a:gd name="connsiteY30" fmla="*/ 723900 h 1066800"/>
              <a:gd name="connsiteX31" fmla="*/ 1104900 w 3112346"/>
              <a:gd name="connsiteY31" fmla="*/ 736600 h 1066800"/>
              <a:gd name="connsiteX32" fmla="*/ 1257300 w 3112346"/>
              <a:gd name="connsiteY32" fmla="*/ 723900 h 1066800"/>
              <a:gd name="connsiteX33" fmla="*/ 1308100 w 3112346"/>
              <a:gd name="connsiteY33" fmla="*/ 647700 h 1066800"/>
              <a:gd name="connsiteX34" fmla="*/ 1346200 w 3112346"/>
              <a:gd name="connsiteY34" fmla="*/ 609600 h 1066800"/>
              <a:gd name="connsiteX35" fmla="*/ 1371600 w 3112346"/>
              <a:gd name="connsiteY35" fmla="*/ 571500 h 1066800"/>
              <a:gd name="connsiteX36" fmla="*/ 1447800 w 3112346"/>
              <a:gd name="connsiteY36" fmla="*/ 520700 h 1066800"/>
              <a:gd name="connsiteX37" fmla="*/ 1473200 w 3112346"/>
              <a:gd name="connsiteY37" fmla="*/ 482600 h 1066800"/>
              <a:gd name="connsiteX38" fmla="*/ 1511300 w 3112346"/>
              <a:gd name="connsiteY38" fmla="*/ 469900 h 1066800"/>
              <a:gd name="connsiteX39" fmla="*/ 1524000 w 3112346"/>
              <a:gd name="connsiteY39" fmla="*/ 431800 h 1066800"/>
              <a:gd name="connsiteX40" fmla="*/ 1549400 w 3112346"/>
              <a:gd name="connsiteY40" fmla="*/ 393700 h 1066800"/>
              <a:gd name="connsiteX41" fmla="*/ 1600200 w 3112346"/>
              <a:gd name="connsiteY41" fmla="*/ 317500 h 1066800"/>
              <a:gd name="connsiteX42" fmla="*/ 1663700 w 3112346"/>
              <a:gd name="connsiteY42" fmla="*/ 266700 h 1066800"/>
              <a:gd name="connsiteX43" fmla="*/ 1701800 w 3112346"/>
              <a:gd name="connsiteY43" fmla="*/ 304800 h 1066800"/>
              <a:gd name="connsiteX44" fmla="*/ 1714500 w 3112346"/>
              <a:gd name="connsiteY44" fmla="*/ 342900 h 1066800"/>
              <a:gd name="connsiteX45" fmla="*/ 1739900 w 3112346"/>
              <a:gd name="connsiteY45" fmla="*/ 469900 h 1066800"/>
              <a:gd name="connsiteX46" fmla="*/ 1752600 w 3112346"/>
              <a:gd name="connsiteY46" fmla="*/ 508000 h 1066800"/>
              <a:gd name="connsiteX47" fmla="*/ 1790700 w 3112346"/>
              <a:gd name="connsiteY47" fmla="*/ 533400 h 1066800"/>
              <a:gd name="connsiteX48" fmla="*/ 1854200 w 3112346"/>
              <a:gd name="connsiteY48" fmla="*/ 584200 h 1066800"/>
              <a:gd name="connsiteX49" fmla="*/ 1892300 w 3112346"/>
              <a:gd name="connsiteY49" fmla="*/ 571500 h 1066800"/>
              <a:gd name="connsiteX50" fmla="*/ 1930400 w 3112346"/>
              <a:gd name="connsiteY50" fmla="*/ 533400 h 1066800"/>
              <a:gd name="connsiteX51" fmla="*/ 1981200 w 3112346"/>
              <a:gd name="connsiteY51" fmla="*/ 457200 h 1066800"/>
              <a:gd name="connsiteX52" fmla="*/ 2006600 w 3112346"/>
              <a:gd name="connsiteY52" fmla="*/ 419100 h 1066800"/>
              <a:gd name="connsiteX53" fmla="*/ 2044700 w 3112346"/>
              <a:gd name="connsiteY53" fmla="*/ 381000 h 1066800"/>
              <a:gd name="connsiteX54" fmla="*/ 2108200 w 3112346"/>
              <a:gd name="connsiteY54" fmla="*/ 330200 h 1066800"/>
              <a:gd name="connsiteX55" fmla="*/ 2159000 w 3112346"/>
              <a:gd name="connsiteY55" fmla="*/ 254000 h 1066800"/>
              <a:gd name="connsiteX56" fmla="*/ 2184400 w 3112346"/>
              <a:gd name="connsiteY56" fmla="*/ 215900 h 1066800"/>
              <a:gd name="connsiteX57" fmla="*/ 2197100 w 3112346"/>
              <a:gd name="connsiteY57" fmla="*/ 177800 h 1066800"/>
              <a:gd name="connsiteX58" fmla="*/ 2273300 w 3112346"/>
              <a:gd name="connsiteY58" fmla="*/ 139700 h 1066800"/>
              <a:gd name="connsiteX59" fmla="*/ 2311400 w 3112346"/>
              <a:gd name="connsiteY59" fmla="*/ 152400 h 1066800"/>
              <a:gd name="connsiteX60" fmla="*/ 2400300 w 3112346"/>
              <a:gd name="connsiteY60" fmla="*/ 177800 h 1066800"/>
              <a:gd name="connsiteX61" fmla="*/ 2463800 w 3112346"/>
              <a:gd name="connsiteY61" fmla="*/ 254000 h 1066800"/>
              <a:gd name="connsiteX62" fmla="*/ 2476500 w 3112346"/>
              <a:gd name="connsiteY62" fmla="*/ 292100 h 1066800"/>
              <a:gd name="connsiteX63" fmla="*/ 2527300 w 3112346"/>
              <a:gd name="connsiteY63" fmla="*/ 368300 h 1066800"/>
              <a:gd name="connsiteX64" fmla="*/ 2552700 w 3112346"/>
              <a:gd name="connsiteY64" fmla="*/ 406400 h 1066800"/>
              <a:gd name="connsiteX65" fmla="*/ 2590800 w 3112346"/>
              <a:gd name="connsiteY65" fmla="*/ 419100 h 1066800"/>
              <a:gd name="connsiteX66" fmla="*/ 2641600 w 3112346"/>
              <a:gd name="connsiteY66" fmla="*/ 393700 h 1066800"/>
              <a:gd name="connsiteX67" fmla="*/ 2705100 w 3112346"/>
              <a:gd name="connsiteY67" fmla="*/ 304800 h 1066800"/>
              <a:gd name="connsiteX68" fmla="*/ 2717800 w 3112346"/>
              <a:gd name="connsiteY68" fmla="*/ 266700 h 1066800"/>
              <a:gd name="connsiteX69" fmla="*/ 2755900 w 3112346"/>
              <a:gd name="connsiteY69" fmla="*/ 190500 h 1066800"/>
              <a:gd name="connsiteX70" fmla="*/ 2781300 w 3112346"/>
              <a:gd name="connsiteY70" fmla="*/ 76200 h 1066800"/>
              <a:gd name="connsiteX71" fmla="*/ 2794000 w 3112346"/>
              <a:gd name="connsiteY71" fmla="*/ 38100 h 1066800"/>
              <a:gd name="connsiteX72" fmla="*/ 2870200 w 3112346"/>
              <a:gd name="connsiteY72" fmla="*/ 0 h 1066800"/>
              <a:gd name="connsiteX73" fmla="*/ 2984500 w 3112346"/>
              <a:gd name="connsiteY73" fmla="*/ 25400 h 1066800"/>
              <a:gd name="connsiteX74" fmla="*/ 3060700 w 3112346"/>
              <a:gd name="connsiteY74" fmla="*/ 76200 h 1066800"/>
              <a:gd name="connsiteX75" fmla="*/ 3086100 w 3112346"/>
              <a:gd name="connsiteY75" fmla="*/ 114300 h 1066800"/>
              <a:gd name="connsiteX76" fmla="*/ 3111500 w 3112346"/>
              <a:gd name="connsiteY76" fmla="*/ 266700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12346" h="1066800">
                <a:moveTo>
                  <a:pt x="0" y="1066800"/>
                </a:moveTo>
                <a:cubicBezTo>
                  <a:pt x="4233" y="994833"/>
                  <a:pt x="2006" y="922193"/>
                  <a:pt x="12700" y="850900"/>
                </a:cubicBezTo>
                <a:cubicBezTo>
                  <a:pt x="14964" y="835805"/>
                  <a:pt x="31901" y="826748"/>
                  <a:pt x="38100" y="812800"/>
                </a:cubicBezTo>
                <a:cubicBezTo>
                  <a:pt x="48974" y="788334"/>
                  <a:pt x="48648" y="758877"/>
                  <a:pt x="63500" y="736600"/>
                </a:cubicBezTo>
                <a:cubicBezTo>
                  <a:pt x="71967" y="723900"/>
                  <a:pt x="82074" y="712152"/>
                  <a:pt x="88900" y="698500"/>
                </a:cubicBezTo>
                <a:cubicBezTo>
                  <a:pt x="94887" y="686526"/>
                  <a:pt x="94174" y="671539"/>
                  <a:pt x="101600" y="660400"/>
                </a:cubicBezTo>
                <a:cubicBezTo>
                  <a:pt x="111563" y="645456"/>
                  <a:pt x="127000" y="635000"/>
                  <a:pt x="139700" y="622300"/>
                </a:cubicBezTo>
                <a:cubicBezTo>
                  <a:pt x="143933" y="609600"/>
                  <a:pt x="144974" y="595339"/>
                  <a:pt x="152400" y="584200"/>
                </a:cubicBezTo>
                <a:cubicBezTo>
                  <a:pt x="162363" y="569256"/>
                  <a:pt x="179002" y="559898"/>
                  <a:pt x="190500" y="546100"/>
                </a:cubicBezTo>
                <a:cubicBezTo>
                  <a:pt x="200271" y="534374"/>
                  <a:pt x="207433" y="520700"/>
                  <a:pt x="215900" y="508000"/>
                </a:cubicBezTo>
                <a:cubicBezTo>
                  <a:pt x="246405" y="515626"/>
                  <a:pt x="282874" y="518692"/>
                  <a:pt x="304800" y="546100"/>
                </a:cubicBezTo>
                <a:cubicBezTo>
                  <a:pt x="313163" y="556553"/>
                  <a:pt x="314596" y="571132"/>
                  <a:pt x="317500" y="584200"/>
                </a:cubicBezTo>
                <a:cubicBezTo>
                  <a:pt x="323086" y="609337"/>
                  <a:pt x="325150" y="635150"/>
                  <a:pt x="330200" y="660400"/>
                </a:cubicBezTo>
                <a:cubicBezTo>
                  <a:pt x="333623" y="677516"/>
                  <a:pt x="339114" y="694161"/>
                  <a:pt x="342900" y="711200"/>
                </a:cubicBezTo>
                <a:cubicBezTo>
                  <a:pt x="347583" y="732272"/>
                  <a:pt x="346668" y="755049"/>
                  <a:pt x="355600" y="774700"/>
                </a:cubicBezTo>
                <a:cubicBezTo>
                  <a:pt x="368232" y="802491"/>
                  <a:pt x="377440" y="841247"/>
                  <a:pt x="406400" y="850900"/>
                </a:cubicBezTo>
                <a:lnTo>
                  <a:pt x="482600" y="876300"/>
                </a:lnTo>
                <a:cubicBezTo>
                  <a:pt x="529167" y="872067"/>
                  <a:pt x="576579" y="873397"/>
                  <a:pt x="622300" y="863600"/>
                </a:cubicBezTo>
                <a:cubicBezTo>
                  <a:pt x="677528" y="851765"/>
                  <a:pt x="650320" y="834270"/>
                  <a:pt x="673100" y="800100"/>
                </a:cubicBezTo>
                <a:cubicBezTo>
                  <a:pt x="683063" y="785156"/>
                  <a:pt x="698500" y="774700"/>
                  <a:pt x="711200" y="762000"/>
                </a:cubicBezTo>
                <a:lnTo>
                  <a:pt x="736600" y="685800"/>
                </a:lnTo>
                <a:cubicBezTo>
                  <a:pt x="740833" y="673100"/>
                  <a:pt x="741874" y="658839"/>
                  <a:pt x="749300" y="647700"/>
                </a:cubicBezTo>
                <a:lnTo>
                  <a:pt x="800100" y="571500"/>
                </a:lnTo>
                <a:cubicBezTo>
                  <a:pt x="808567" y="558800"/>
                  <a:pt x="812800" y="541867"/>
                  <a:pt x="825500" y="533400"/>
                </a:cubicBezTo>
                <a:lnTo>
                  <a:pt x="863600" y="508000"/>
                </a:lnTo>
                <a:cubicBezTo>
                  <a:pt x="872067" y="495300"/>
                  <a:pt x="882174" y="483552"/>
                  <a:pt x="889000" y="469900"/>
                </a:cubicBezTo>
                <a:cubicBezTo>
                  <a:pt x="894987" y="457926"/>
                  <a:pt x="892234" y="422334"/>
                  <a:pt x="901700" y="431800"/>
                </a:cubicBezTo>
                <a:cubicBezTo>
                  <a:pt x="939800" y="469900"/>
                  <a:pt x="914400" y="508000"/>
                  <a:pt x="939800" y="546100"/>
                </a:cubicBezTo>
                <a:cubicBezTo>
                  <a:pt x="948267" y="558800"/>
                  <a:pt x="959001" y="570252"/>
                  <a:pt x="965200" y="584200"/>
                </a:cubicBezTo>
                <a:cubicBezTo>
                  <a:pt x="976074" y="608666"/>
                  <a:pt x="971668" y="641468"/>
                  <a:pt x="990600" y="660400"/>
                </a:cubicBezTo>
                <a:cubicBezTo>
                  <a:pt x="1018687" y="688487"/>
                  <a:pt x="1031437" y="706219"/>
                  <a:pt x="1066800" y="723900"/>
                </a:cubicBezTo>
                <a:cubicBezTo>
                  <a:pt x="1078774" y="729887"/>
                  <a:pt x="1092200" y="732367"/>
                  <a:pt x="1104900" y="736600"/>
                </a:cubicBezTo>
                <a:cubicBezTo>
                  <a:pt x="1155700" y="732367"/>
                  <a:pt x="1208045" y="737035"/>
                  <a:pt x="1257300" y="723900"/>
                </a:cubicBezTo>
                <a:cubicBezTo>
                  <a:pt x="1306574" y="710760"/>
                  <a:pt x="1288447" y="677179"/>
                  <a:pt x="1308100" y="647700"/>
                </a:cubicBezTo>
                <a:cubicBezTo>
                  <a:pt x="1318063" y="632756"/>
                  <a:pt x="1334702" y="623398"/>
                  <a:pt x="1346200" y="609600"/>
                </a:cubicBezTo>
                <a:cubicBezTo>
                  <a:pt x="1355971" y="597874"/>
                  <a:pt x="1360113" y="581551"/>
                  <a:pt x="1371600" y="571500"/>
                </a:cubicBezTo>
                <a:cubicBezTo>
                  <a:pt x="1394574" y="551398"/>
                  <a:pt x="1447800" y="520700"/>
                  <a:pt x="1447800" y="520700"/>
                </a:cubicBezTo>
                <a:cubicBezTo>
                  <a:pt x="1456267" y="508000"/>
                  <a:pt x="1461281" y="492135"/>
                  <a:pt x="1473200" y="482600"/>
                </a:cubicBezTo>
                <a:cubicBezTo>
                  <a:pt x="1483653" y="474237"/>
                  <a:pt x="1501834" y="479366"/>
                  <a:pt x="1511300" y="469900"/>
                </a:cubicBezTo>
                <a:cubicBezTo>
                  <a:pt x="1520766" y="460434"/>
                  <a:pt x="1518013" y="443774"/>
                  <a:pt x="1524000" y="431800"/>
                </a:cubicBezTo>
                <a:cubicBezTo>
                  <a:pt x="1530826" y="418148"/>
                  <a:pt x="1540933" y="406400"/>
                  <a:pt x="1549400" y="393700"/>
                </a:cubicBezTo>
                <a:cubicBezTo>
                  <a:pt x="1572488" y="301347"/>
                  <a:pt x="1541730" y="375970"/>
                  <a:pt x="1600200" y="317500"/>
                </a:cubicBezTo>
                <a:cubicBezTo>
                  <a:pt x="1657645" y="260055"/>
                  <a:pt x="1589527" y="291424"/>
                  <a:pt x="1663700" y="266700"/>
                </a:cubicBezTo>
                <a:cubicBezTo>
                  <a:pt x="1676400" y="279400"/>
                  <a:pt x="1691837" y="289856"/>
                  <a:pt x="1701800" y="304800"/>
                </a:cubicBezTo>
                <a:cubicBezTo>
                  <a:pt x="1709226" y="315939"/>
                  <a:pt x="1711596" y="329832"/>
                  <a:pt x="1714500" y="342900"/>
                </a:cubicBezTo>
                <a:cubicBezTo>
                  <a:pt x="1739449" y="455170"/>
                  <a:pt x="1714597" y="381339"/>
                  <a:pt x="1739900" y="469900"/>
                </a:cubicBezTo>
                <a:cubicBezTo>
                  <a:pt x="1743578" y="482772"/>
                  <a:pt x="1744237" y="497547"/>
                  <a:pt x="1752600" y="508000"/>
                </a:cubicBezTo>
                <a:cubicBezTo>
                  <a:pt x="1762135" y="519919"/>
                  <a:pt x="1778000" y="524933"/>
                  <a:pt x="1790700" y="533400"/>
                </a:cubicBezTo>
                <a:cubicBezTo>
                  <a:pt x="1810203" y="562655"/>
                  <a:pt x="1813304" y="584200"/>
                  <a:pt x="1854200" y="584200"/>
                </a:cubicBezTo>
                <a:cubicBezTo>
                  <a:pt x="1867587" y="584200"/>
                  <a:pt x="1879600" y="575733"/>
                  <a:pt x="1892300" y="571500"/>
                </a:cubicBezTo>
                <a:cubicBezTo>
                  <a:pt x="1905000" y="558800"/>
                  <a:pt x="1919373" y="547577"/>
                  <a:pt x="1930400" y="533400"/>
                </a:cubicBezTo>
                <a:cubicBezTo>
                  <a:pt x="1949142" y="509303"/>
                  <a:pt x="1964267" y="482600"/>
                  <a:pt x="1981200" y="457200"/>
                </a:cubicBezTo>
                <a:cubicBezTo>
                  <a:pt x="1989667" y="444500"/>
                  <a:pt x="1995807" y="429893"/>
                  <a:pt x="2006600" y="419100"/>
                </a:cubicBezTo>
                <a:cubicBezTo>
                  <a:pt x="2019300" y="406400"/>
                  <a:pt x="2033202" y="394798"/>
                  <a:pt x="2044700" y="381000"/>
                </a:cubicBezTo>
                <a:cubicBezTo>
                  <a:pt x="2088889" y="327974"/>
                  <a:pt x="2045654" y="351049"/>
                  <a:pt x="2108200" y="330200"/>
                </a:cubicBezTo>
                <a:lnTo>
                  <a:pt x="2159000" y="254000"/>
                </a:lnTo>
                <a:cubicBezTo>
                  <a:pt x="2167467" y="241300"/>
                  <a:pt x="2179573" y="230380"/>
                  <a:pt x="2184400" y="215900"/>
                </a:cubicBezTo>
                <a:cubicBezTo>
                  <a:pt x="2188633" y="203200"/>
                  <a:pt x="2188737" y="188253"/>
                  <a:pt x="2197100" y="177800"/>
                </a:cubicBezTo>
                <a:cubicBezTo>
                  <a:pt x="2215005" y="155419"/>
                  <a:pt x="2248201" y="148066"/>
                  <a:pt x="2273300" y="139700"/>
                </a:cubicBezTo>
                <a:cubicBezTo>
                  <a:pt x="2286000" y="143933"/>
                  <a:pt x="2298528" y="148722"/>
                  <a:pt x="2311400" y="152400"/>
                </a:cubicBezTo>
                <a:cubicBezTo>
                  <a:pt x="2423028" y="184294"/>
                  <a:pt x="2308949" y="147350"/>
                  <a:pt x="2400300" y="177800"/>
                </a:cubicBezTo>
                <a:cubicBezTo>
                  <a:pt x="2428387" y="205887"/>
                  <a:pt x="2446119" y="218637"/>
                  <a:pt x="2463800" y="254000"/>
                </a:cubicBezTo>
                <a:cubicBezTo>
                  <a:pt x="2469787" y="265974"/>
                  <a:pt x="2469999" y="280398"/>
                  <a:pt x="2476500" y="292100"/>
                </a:cubicBezTo>
                <a:cubicBezTo>
                  <a:pt x="2491325" y="318785"/>
                  <a:pt x="2510367" y="342900"/>
                  <a:pt x="2527300" y="368300"/>
                </a:cubicBezTo>
                <a:cubicBezTo>
                  <a:pt x="2535767" y="381000"/>
                  <a:pt x="2538220" y="401573"/>
                  <a:pt x="2552700" y="406400"/>
                </a:cubicBezTo>
                <a:lnTo>
                  <a:pt x="2590800" y="419100"/>
                </a:lnTo>
                <a:cubicBezTo>
                  <a:pt x="2607733" y="410633"/>
                  <a:pt x="2626194" y="404704"/>
                  <a:pt x="2641600" y="393700"/>
                </a:cubicBezTo>
                <a:cubicBezTo>
                  <a:pt x="2677471" y="368078"/>
                  <a:pt x="2688128" y="344401"/>
                  <a:pt x="2705100" y="304800"/>
                </a:cubicBezTo>
                <a:cubicBezTo>
                  <a:pt x="2710373" y="292495"/>
                  <a:pt x="2711813" y="278674"/>
                  <a:pt x="2717800" y="266700"/>
                </a:cubicBezTo>
                <a:cubicBezTo>
                  <a:pt x="2754906" y="192487"/>
                  <a:pt x="2734619" y="264984"/>
                  <a:pt x="2755900" y="190500"/>
                </a:cubicBezTo>
                <a:cubicBezTo>
                  <a:pt x="2781975" y="99239"/>
                  <a:pt x="2755111" y="180955"/>
                  <a:pt x="2781300" y="76200"/>
                </a:cubicBezTo>
                <a:cubicBezTo>
                  <a:pt x="2784547" y="63213"/>
                  <a:pt x="2785637" y="48553"/>
                  <a:pt x="2794000" y="38100"/>
                </a:cubicBezTo>
                <a:cubicBezTo>
                  <a:pt x="2811905" y="15719"/>
                  <a:pt x="2845101" y="8366"/>
                  <a:pt x="2870200" y="0"/>
                </a:cubicBezTo>
                <a:cubicBezTo>
                  <a:pt x="2890875" y="3446"/>
                  <a:pt x="2957702" y="10512"/>
                  <a:pt x="2984500" y="25400"/>
                </a:cubicBezTo>
                <a:cubicBezTo>
                  <a:pt x="3011185" y="40225"/>
                  <a:pt x="3060700" y="76200"/>
                  <a:pt x="3060700" y="76200"/>
                </a:cubicBezTo>
                <a:cubicBezTo>
                  <a:pt x="3069167" y="88900"/>
                  <a:pt x="3079901" y="100352"/>
                  <a:pt x="3086100" y="114300"/>
                </a:cubicBezTo>
                <a:cubicBezTo>
                  <a:pt x="3119532" y="189522"/>
                  <a:pt x="3111500" y="187513"/>
                  <a:pt x="3111500" y="26670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 name="قوس كبير أيمن 20"/>
          <p:cNvSpPr/>
          <p:nvPr/>
        </p:nvSpPr>
        <p:spPr>
          <a:xfrm>
            <a:off x="5563818" y="1342616"/>
            <a:ext cx="304325" cy="5316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2" name="مربع نص 21"/>
          <p:cNvSpPr txBox="1"/>
          <p:nvPr/>
        </p:nvSpPr>
        <p:spPr>
          <a:xfrm>
            <a:off x="5882693" y="1342616"/>
            <a:ext cx="3024336" cy="461665"/>
          </a:xfrm>
          <a:prstGeom prst="rect">
            <a:avLst/>
          </a:prstGeom>
          <a:noFill/>
        </p:spPr>
        <p:txBody>
          <a:bodyPr wrap="square" rtlCol="0">
            <a:spAutoFit/>
          </a:bodyPr>
          <a:lstStyle/>
          <a:p>
            <a:r>
              <a:rPr lang="ar-JO" sz="2400" dirty="0" smtClean="0">
                <a:solidFill>
                  <a:srgbClr val="FF0000"/>
                </a:solidFill>
              </a:rPr>
              <a:t>مصادر تمويل قصيرة الأجل</a:t>
            </a:r>
            <a:endParaRPr lang="en-US" sz="2400" dirty="0">
              <a:solidFill>
                <a:srgbClr val="FF0000"/>
              </a:solidFill>
            </a:endParaRPr>
          </a:p>
        </p:txBody>
      </p:sp>
      <p:sp>
        <p:nvSpPr>
          <p:cNvPr id="23" name="مربع نص 22"/>
          <p:cNvSpPr txBox="1"/>
          <p:nvPr/>
        </p:nvSpPr>
        <p:spPr>
          <a:xfrm>
            <a:off x="2879812" y="1818588"/>
            <a:ext cx="2304256" cy="400110"/>
          </a:xfrm>
          <a:prstGeom prst="rect">
            <a:avLst/>
          </a:prstGeom>
          <a:noFill/>
        </p:spPr>
        <p:txBody>
          <a:bodyPr wrap="square" rtlCol="0">
            <a:spAutoFit/>
          </a:bodyPr>
          <a:lstStyle/>
          <a:p>
            <a:r>
              <a:rPr lang="ar-JO" sz="2000" dirty="0" smtClean="0">
                <a:solidFill>
                  <a:srgbClr val="C00000"/>
                </a:solidFill>
              </a:rPr>
              <a:t>الأصول المتداولة المؤقتة</a:t>
            </a:r>
            <a:endParaRPr lang="en-US" sz="2000" dirty="0">
              <a:solidFill>
                <a:srgbClr val="C00000"/>
              </a:solidFill>
            </a:endParaRPr>
          </a:p>
        </p:txBody>
      </p:sp>
      <p:sp>
        <p:nvSpPr>
          <p:cNvPr id="24" name="مربع نص 23"/>
          <p:cNvSpPr txBox="1"/>
          <p:nvPr/>
        </p:nvSpPr>
        <p:spPr>
          <a:xfrm>
            <a:off x="5868144" y="3238598"/>
            <a:ext cx="3024336" cy="400110"/>
          </a:xfrm>
          <a:prstGeom prst="rect">
            <a:avLst/>
          </a:prstGeom>
          <a:noFill/>
        </p:spPr>
        <p:txBody>
          <a:bodyPr wrap="square" rtlCol="0">
            <a:spAutoFit/>
          </a:bodyPr>
          <a:lstStyle/>
          <a:p>
            <a:r>
              <a:rPr lang="ar-JO" sz="2000" dirty="0" smtClean="0">
                <a:solidFill>
                  <a:srgbClr val="FF0000"/>
                </a:solidFill>
              </a:rPr>
              <a:t>مصادر تمويل طويلة الأجل (دائمة)</a:t>
            </a:r>
            <a:endParaRPr lang="en-US" sz="2000" dirty="0">
              <a:solidFill>
                <a:srgbClr val="FF0000"/>
              </a:solidFill>
            </a:endParaRPr>
          </a:p>
        </p:txBody>
      </p:sp>
      <p:sp>
        <p:nvSpPr>
          <p:cNvPr id="25" name="مربع نص 24"/>
          <p:cNvSpPr txBox="1"/>
          <p:nvPr/>
        </p:nvSpPr>
        <p:spPr>
          <a:xfrm>
            <a:off x="2699792" y="2956068"/>
            <a:ext cx="2304256" cy="400110"/>
          </a:xfrm>
          <a:prstGeom prst="rect">
            <a:avLst/>
          </a:prstGeom>
          <a:noFill/>
        </p:spPr>
        <p:txBody>
          <a:bodyPr wrap="square" rtlCol="0">
            <a:spAutoFit/>
          </a:bodyPr>
          <a:lstStyle/>
          <a:p>
            <a:r>
              <a:rPr lang="ar-JO" sz="2000" dirty="0">
                <a:solidFill>
                  <a:srgbClr val="C00000"/>
                </a:solidFill>
              </a:rPr>
              <a:t>الأصول المتداولة الدائمة</a:t>
            </a:r>
            <a:endParaRPr lang="en-US" sz="2000" dirty="0">
              <a:solidFill>
                <a:srgbClr val="C00000"/>
              </a:solidFill>
            </a:endParaRPr>
          </a:p>
        </p:txBody>
      </p:sp>
      <p:sp>
        <p:nvSpPr>
          <p:cNvPr id="26" name="مربع نص 25"/>
          <p:cNvSpPr txBox="1"/>
          <p:nvPr/>
        </p:nvSpPr>
        <p:spPr>
          <a:xfrm>
            <a:off x="3059832" y="3663832"/>
            <a:ext cx="2304256" cy="584775"/>
          </a:xfrm>
          <a:prstGeom prst="rect">
            <a:avLst/>
          </a:prstGeom>
          <a:noFill/>
        </p:spPr>
        <p:txBody>
          <a:bodyPr wrap="square" rtlCol="0">
            <a:spAutoFit/>
          </a:bodyPr>
          <a:lstStyle/>
          <a:p>
            <a:r>
              <a:rPr lang="ar-JO" sz="3200" dirty="0" smtClean="0">
                <a:solidFill>
                  <a:srgbClr val="00B0F0"/>
                </a:solidFill>
              </a:rPr>
              <a:t>الأصول الثابتة</a:t>
            </a:r>
            <a:endParaRPr lang="en-US" sz="3200" dirty="0">
              <a:solidFill>
                <a:srgbClr val="00B0F0"/>
              </a:solidFill>
            </a:endParaRPr>
          </a:p>
        </p:txBody>
      </p:sp>
      <p:sp>
        <p:nvSpPr>
          <p:cNvPr id="27" name="مربع نص 26"/>
          <p:cNvSpPr txBox="1"/>
          <p:nvPr/>
        </p:nvSpPr>
        <p:spPr>
          <a:xfrm>
            <a:off x="3976700" y="4908183"/>
            <a:ext cx="1432891" cy="400110"/>
          </a:xfrm>
          <a:prstGeom prst="rect">
            <a:avLst/>
          </a:prstGeom>
          <a:noFill/>
        </p:spPr>
        <p:txBody>
          <a:bodyPr wrap="square" rtlCol="0">
            <a:spAutoFit/>
          </a:bodyPr>
          <a:lstStyle/>
          <a:p>
            <a:r>
              <a:rPr lang="ar-JO" sz="2000" dirty="0" smtClean="0">
                <a:solidFill>
                  <a:srgbClr val="00B050"/>
                </a:solidFill>
              </a:rPr>
              <a:t>الفترة الزمنية</a:t>
            </a:r>
            <a:endParaRPr lang="en-US" sz="2000" dirty="0">
              <a:solidFill>
                <a:srgbClr val="00B050"/>
              </a:solidFill>
            </a:endParaRPr>
          </a:p>
        </p:txBody>
      </p:sp>
      <p:sp>
        <p:nvSpPr>
          <p:cNvPr id="28" name="مربع نص 27"/>
          <p:cNvSpPr txBox="1"/>
          <p:nvPr/>
        </p:nvSpPr>
        <p:spPr>
          <a:xfrm>
            <a:off x="1403647" y="2365152"/>
            <a:ext cx="856827" cy="707886"/>
          </a:xfrm>
          <a:prstGeom prst="rect">
            <a:avLst/>
          </a:prstGeom>
          <a:noFill/>
        </p:spPr>
        <p:txBody>
          <a:bodyPr wrap="square" rtlCol="0">
            <a:spAutoFit/>
          </a:bodyPr>
          <a:lstStyle/>
          <a:p>
            <a:r>
              <a:rPr lang="ar-JO" sz="2000" dirty="0" smtClean="0">
                <a:solidFill>
                  <a:srgbClr val="00B050"/>
                </a:solidFill>
              </a:rPr>
              <a:t>اجمالي الأصول</a:t>
            </a:r>
            <a:endParaRPr lang="en-US" sz="2000" dirty="0">
              <a:solidFill>
                <a:srgbClr val="00B050"/>
              </a:solidFill>
            </a:endParaRPr>
          </a:p>
        </p:txBody>
      </p:sp>
      <p:sp>
        <p:nvSpPr>
          <p:cNvPr id="29" name="قوس متوسط أيمن 28"/>
          <p:cNvSpPr/>
          <p:nvPr/>
        </p:nvSpPr>
        <p:spPr>
          <a:xfrm>
            <a:off x="5184068" y="1642244"/>
            <a:ext cx="180020" cy="1402487"/>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30" name="سهم إلى اليسار 29"/>
          <p:cNvSpPr/>
          <p:nvPr/>
        </p:nvSpPr>
        <p:spPr>
          <a:xfrm>
            <a:off x="5422843" y="2251986"/>
            <a:ext cx="674577" cy="1954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 name="مربع نص 30"/>
          <p:cNvSpPr txBox="1"/>
          <p:nvPr/>
        </p:nvSpPr>
        <p:spPr>
          <a:xfrm>
            <a:off x="6084167" y="2128540"/>
            <a:ext cx="2304256" cy="523220"/>
          </a:xfrm>
          <a:prstGeom prst="rect">
            <a:avLst/>
          </a:prstGeom>
          <a:noFill/>
        </p:spPr>
        <p:txBody>
          <a:bodyPr wrap="square" rtlCol="0">
            <a:spAutoFit/>
          </a:bodyPr>
          <a:lstStyle/>
          <a:p>
            <a:r>
              <a:rPr lang="ar-JO" sz="2800" dirty="0" smtClean="0">
                <a:solidFill>
                  <a:srgbClr val="C00000"/>
                </a:solidFill>
              </a:rPr>
              <a:t>رأس المال العامل</a:t>
            </a:r>
            <a:endParaRPr lang="en-US" sz="2800" dirty="0">
              <a:solidFill>
                <a:srgbClr val="C00000"/>
              </a:solidFill>
            </a:endParaRPr>
          </a:p>
        </p:txBody>
      </p:sp>
      <p:cxnSp>
        <p:nvCxnSpPr>
          <p:cNvPr id="5" name="رابط مستقيم 4"/>
          <p:cNvCxnSpPr/>
          <p:nvPr/>
        </p:nvCxnSpPr>
        <p:spPr>
          <a:xfrm flipV="1">
            <a:off x="2387465" y="1883943"/>
            <a:ext cx="3240360" cy="767817"/>
          </a:xfrm>
          <a:prstGeom prst="line">
            <a:avLst/>
          </a:prstGeom>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3959135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ipe(left)">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down)">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9"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anim calcmode="lin" valueType="num">
                                      <p:cBhvr additive="base">
                                        <p:cTn id="23" dur="500" fill="hold"/>
                                        <p:tgtEl>
                                          <p:spTgt spid="27"/>
                                        </p:tgtEl>
                                        <p:attrNameLst>
                                          <p:attrName>ppt_x</p:attrName>
                                        </p:attrNameLst>
                                      </p:cBhvr>
                                      <p:tavLst>
                                        <p:tav tm="0">
                                          <p:val>
                                            <p:strVal val="0-#ppt_w/2"/>
                                          </p:val>
                                        </p:tav>
                                        <p:tav tm="100000">
                                          <p:val>
                                            <p:strVal val="#ppt_x"/>
                                          </p:val>
                                        </p:tav>
                                      </p:tavLst>
                                    </p:anim>
                                    <p:anim calcmode="lin" valueType="num">
                                      <p:cBhvr additive="base">
                                        <p:cTn id="24" dur="500" fill="hold"/>
                                        <p:tgtEl>
                                          <p:spTgt spid="27"/>
                                        </p:tgtEl>
                                        <p:attrNameLst>
                                          <p:attrName>ppt_y</p:attrName>
                                        </p:attrNameLst>
                                      </p:cBhvr>
                                      <p:tavLst>
                                        <p:tav tm="0">
                                          <p:val>
                                            <p:strVal val="0-#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3"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anim calcmode="lin" valueType="num">
                                      <p:cBhvr additive="base">
                                        <p:cTn id="29" dur="500" fill="hold"/>
                                        <p:tgtEl>
                                          <p:spTgt spid="28"/>
                                        </p:tgtEl>
                                        <p:attrNameLst>
                                          <p:attrName>ppt_x</p:attrName>
                                        </p:attrNameLst>
                                      </p:cBhvr>
                                      <p:tavLst>
                                        <p:tav tm="0">
                                          <p:val>
                                            <p:strVal val="1+#ppt_w/2"/>
                                          </p:val>
                                        </p:tav>
                                        <p:tav tm="100000">
                                          <p:val>
                                            <p:strVal val="#ppt_x"/>
                                          </p:val>
                                        </p:tav>
                                      </p:tavLst>
                                    </p:anim>
                                    <p:anim calcmode="lin" valueType="num">
                                      <p:cBhvr additive="base">
                                        <p:cTn id="30" dur="500" fill="hold"/>
                                        <p:tgtEl>
                                          <p:spTgt spid="28"/>
                                        </p:tgtEl>
                                        <p:attrNameLst>
                                          <p:attrName>ppt_y</p:attrName>
                                        </p:attrNameLst>
                                      </p:cBhvr>
                                      <p:tavLst>
                                        <p:tav tm="0">
                                          <p:val>
                                            <p:strVal val="0-#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nodeType="click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additive="base">
                                        <p:cTn id="35" dur="500" fill="hold"/>
                                        <p:tgtEl>
                                          <p:spTgt spid="14"/>
                                        </p:tgtEl>
                                        <p:attrNameLst>
                                          <p:attrName>ppt_x</p:attrName>
                                        </p:attrNameLst>
                                      </p:cBhvr>
                                      <p:tavLst>
                                        <p:tav tm="0">
                                          <p:val>
                                            <p:strVal val="1+#ppt_w/2"/>
                                          </p:val>
                                        </p:tav>
                                        <p:tav tm="100000">
                                          <p:val>
                                            <p:strVal val="#ppt_x"/>
                                          </p:val>
                                        </p:tav>
                                      </p:tavLst>
                                    </p:anim>
                                    <p:anim calcmode="lin" valueType="num">
                                      <p:cBhvr additive="base">
                                        <p:cTn id="36"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9" fill="hold" grpId="0" nodeType="clickEffect">
                                  <p:stCondLst>
                                    <p:cond delay="0"/>
                                  </p:stCondLst>
                                  <p:childTnLst>
                                    <p:set>
                                      <p:cBhvr>
                                        <p:cTn id="40" dur="1" fill="hold">
                                          <p:stCondLst>
                                            <p:cond delay="0"/>
                                          </p:stCondLst>
                                        </p:cTn>
                                        <p:tgtEl>
                                          <p:spTgt spid="26"/>
                                        </p:tgtEl>
                                        <p:attrNameLst>
                                          <p:attrName>style.visibility</p:attrName>
                                        </p:attrNameLst>
                                      </p:cBhvr>
                                      <p:to>
                                        <p:strVal val="visible"/>
                                      </p:to>
                                    </p:set>
                                    <p:anim calcmode="lin" valueType="num">
                                      <p:cBhvr additive="base">
                                        <p:cTn id="41" dur="500" fill="hold"/>
                                        <p:tgtEl>
                                          <p:spTgt spid="26"/>
                                        </p:tgtEl>
                                        <p:attrNameLst>
                                          <p:attrName>ppt_x</p:attrName>
                                        </p:attrNameLst>
                                      </p:cBhvr>
                                      <p:tavLst>
                                        <p:tav tm="0">
                                          <p:val>
                                            <p:strVal val="0-#ppt_w/2"/>
                                          </p:val>
                                        </p:tav>
                                        <p:tav tm="100000">
                                          <p:val>
                                            <p:strVal val="#ppt_x"/>
                                          </p:val>
                                        </p:tav>
                                      </p:tavLst>
                                    </p:anim>
                                    <p:anim calcmode="lin" valueType="num">
                                      <p:cBhvr additive="base">
                                        <p:cTn id="42" dur="500" fill="hold"/>
                                        <p:tgtEl>
                                          <p:spTgt spid="26"/>
                                        </p:tgtEl>
                                        <p:attrNameLst>
                                          <p:attrName>ppt_y</p:attrName>
                                        </p:attrNameLst>
                                      </p:cBhvr>
                                      <p:tavLst>
                                        <p:tav tm="0">
                                          <p:val>
                                            <p:strVal val="0-#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6" fill="hold" nodeType="click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additive="base">
                                        <p:cTn id="47" dur="500" fill="hold"/>
                                        <p:tgtEl>
                                          <p:spTgt spid="12"/>
                                        </p:tgtEl>
                                        <p:attrNameLst>
                                          <p:attrName>ppt_x</p:attrName>
                                        </p:attrNameLst>
                                      </p:cBhvr>
                                      <p:tavLst>
                                        <p:tav tm="0">
                                          <p:val>
                                            <p:strVal val="1+#ppt_w/2"/>
                                          </p:val>
                                        </p:tav>
                                        <p:tav tm="100000">
                                          <p:val>
                                            <p:strVal val="#ppt_x"/>
                                          </p:val>
                                        </p:tav>
                                      </p:tavLst>
                                    </p:anim>
                                    <p:anim calcmode="lin" valueType="num">
                                      <p:cBhvr additive="base">
                                        <p:cTn id="4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9" fill="hold" nodeType="clickEffect">
                                  <p:stCondLst>
                                    <p:cond delay="0"/>
                                  </p:stCondLst>
                                  <p:childTnLst>
                                    <p:set>
                                      <p:cBhvr>
                                        <p:cTn id="52" dur="1" fill="hold">
                                          <p:stCondLst>
                                            <p:cond delay="0"/>
                                          </p:stCondLst>
                                        </p:cTn>
                                        <p:tgtEl>
                                          <p:spTgt spid="11"/>
                                        </p:tgtEl>
                                        <p:attrNameLst>
                                          <p:attrName>style.visibility</p:attrName>
                                        </p:attrNameLst>
                                      </p:cBhvr>
                                      <p:to>
                                        <p:strVal val="visible"/>
                                      </p:to>
                                    </p:set>
                                    <p:anim calcmode="lin" valueType="num">
                                      <p:cBhvr additive="base">
                                        <p:cTn id="53" dur="500" fill="hold"/>
                                        <p:tgtEl>
                                          <p:spTgt spid="11"/>
                                        </p:tgtEl>
                                        <p:attrNameLst>
                                          <p:attrName>ppt_x</p:attrName>
                                        </p:attrNameLst>
                                      </p:cBhvr>
                                      <p:tavLst>
                                        <p:tav tm="0">
                                          <p:val>
                                            <p:strVal val="0-#ppt_w/2"/>
                                          </p:val>
                                        </p:tav>
                                        <p:tav tm="100000">
                                          <p:val>
                                            <p:strVal val="#ppt_x"/>
                                          </p:val>
                                        </p:tav>
                                      </p:tavLst>
                                    </p:anim>
                                    <p:anim calcmode="lin" valueType="num">
                                      <p:cBhvr additive="base">
                                        <p:cTn id="54"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8" fill="hold" grpId="0" nodeType="clickEffect">
                                  <p:stCondLst>
                                    <p:cond delay="0"/>
                                  </p:stCondLst>
                                  <p:childTnLst>
                                    <p:set>
                                      <p:cBhvr>
                                        <p:cTn id="58" dur="1" fill="hold">
                                          <p:stCondLst>
                                            <p:cond delay="0"/>
                                          </p:stCondLst>
                                        </p:cTn>
                                        <p:tgtEl>
                                          <p:spTgt spid="29"/>
                                        </p:tgtEl>
                                        <p:attrNameLst>
                                          <p:attrName>style.visibility</p:attrName>
                                        </p:attrNameLst>
                                      </p:cBhvr>
                                      <p:to>
                                        <p:strVal val="visible"/>
                                      </p:to>
                                    </p:set>
                                    <p:anim calcmode="lin" valueType="num">
                                      <p:cBhvr additive="base">
                                        <p:cTn id="59" dur="500" fill="hold"/>
                                        <p:tgtEl>
                                          <p:spTgt spid="29"/>
                                        </p:tgtEl>
                                        <p:attrNameLst>
                                          <p:attrName>ppt_x</p:attrName>
                                        </p:attrNameLst>
                                      </p:cBhvr>
                                      <p:tavLst>
                                        <p:tav tm="0">
                                          <p:val>
                                            <p:strVal val="0-#ppt_w/2"/>
                                          </p:val>
                                        </p:tav>
                                        <p:tav tm="100000">
                                          <p:val>
                                            <p:strVal val="#ppt_x"/>
                                          </p:val>
                                        </p:tav>
                                      </p:tavLst>
                                    </p:anim>
                                    <p:anim calcmode="lin" valueType="num">
                                      <p:cBhvr additive="base">
                                        <p:cTn id="60" dur="5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2" fill="hold" grpId="0" nodeType="clickEffect">
                                  <p:stCondLst>
                                    <p:cond delay="0"/>
                                  </p:stCondLst>
                                  <p:childTnLst>
                                    <p:set>
                                      <p:cBhvr>
                                        <p:cTn id="64" dur="1" fill="hold">
                                          <p:stCondLst>
                                            <p:cond delay="0"/>
                                          </p:stCondLst>
                                        </p:cTn>
                                        <p:tgtEl>
                                          <p:spTgt spid="30"/>
                                        </p:tgtEl>
                                        <p:attrNameLst>
                                          <p:attrName>style.visibility</p:attrName>
                                        </p:attrNameLst>
                                      </p:cBhvr>
                                      <p:to>
                                        <p:strVal val="visible"/>
                                      </p:to>
                                    </p:set>
                                    <p:anim calcmode="lin" valueType="num">
                                      <p:cBhvr additive="base">
                                        <p:cTn id="65" dur="500" fill="hold"/>
                                        <p:tgtEl>
                                          <p:spTgt spid="30"/>
                                        </p:tgtEl>
                                        <p:attrNameLst>
                                          <p:attrName>ppt_x</p:attrName>
                                        </p:attrNameLst>
                                      </p:cBhvr>
                                      <p:tavLst>
                                        <p:tav tm="0">
                                          <p:val>
                                            <p:strVal val="1+#ppt_w/2"/>
                                          </p:val>
                                        </p:tav>
                                        <p:tav tm="100000">
                                          <p:val>
                                            <p:strVal val="#ppt_x"/>
                                          </p:val>
                                        </p:tav>
                                      </p:tavLst>
                                    </p:anim>
                                    <p:anim calcmode="lin" valueType="num">
                                      <p:cBhvr additive="base">
                                        <p:cTn id="66" dur="5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9" fill="hold" grpId="0" nodeType="clickEffect">
                                  <p:stCondLst>
                                    <p:cond delay="0"/>
                                  </p:stCondLst>
                                  <p:childTnLst>
                                    <p:set>
                                      <p:cBhvr>
                                        <p:cTn id="70" dur="1" fill="hold">
                                          <p:stCondLst>
                                            <p:cond delay="0"/>
                                          </p:stCondLst>
                                        </p:cTn>
                                        <p:tgtEl>
                                          <p:spTgt spid="31"/>
                                        </p:tgtEl>
                                        <p:attrNameLst>
                                          <p:attrName>style.visibility</p:attrName>
                                        </p:attrNameLst>
                                      </p:cBhvr>
                                      <p:to>
                                        <p:strVal val="visible"/>
                                      </p:to>
                                    </p:set>
                                    <p:anim calcmode="lin" valueType="num">
                                      <p:cBhvr additive="base">
                                        <p:cTn id="71" dur="500" fill="hold"/>
                                        <p:tgtEl>
                                          <p:spTgt spid="31"/>
                                        </p:tgtEl>
                                        <p:attrNameLst>
                                          <p:attrName>ppt_x</p:attrName>
                                        </p:attrNameLst>
                                      </p:cBhvr>
                                      <p:tavLst>
                                        <p:tav tm="0">
                                          <p:val>
                                            <p:strVal val="0-#ppt_w/2"/>
                                          </p:val>
                                        </p:tav>
                                        <p:tav tm="100000">
                                          <p:val>
                                            <p:strVal val="#ppt_x"/>
                                          </p:val>
                                        </p:tav>
                                      </p:tavLst>
                                    </p:anim>
                                    <p:anim calcmode="lin" valueType="num">
                                      <p:cBhvr additive="base">
                                        <p:cTn id="72" dur="500" fill="hold"/>
                                        <p:tgtEl>
                                          <p:spTgt spid="31"/>
                                        </p:tgtEl>
                                        <p:attrNameLst>
                                          <p:attrName>ppt_y</p:attrName>
                                        </p:attrNameLst>
                                      </p:cBhvr>
                                      <p:tavLst>
                                        <p:tav tm="0">
                                          <p:val>
                                            <p:strVal val="0-#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9" fill="hold" grpId="0" nodeType="clickEffect">
                                  <p:stCondLst>
                                    <p:cond delay="0"/>
                                  </p:stCondLst>
                                  <p:childTnLst>
                                    <p:set>
                                      <p:cBhvr>
                                        <p:cTn id="76" dur="1" fill="hold">
                                          <p:stCondLst>
                                            <p:cond delay="0"/>
                                          </p:stCondLst>
                                        </p:cTn>
                                        <p:tgtEl>
                                          <p:spTgt spid="20"/>
                                        </p:tgtEl>
                                        <p:attrNameLst>
                                          <p:attrName>style.visibility</p:attrName>
                                        </p:attrNameLst>
                                      </p:cBhvr>
                                      <p:to>
                                        <p:strVal val="visible"/>
                                      </p:to>
                                    </p:set>
                                    <p:anim calcmode="lin" valueType="num">
                                      <p:cBhvr additive="base">
                                        <p:cTn id="77" dur="500" fill="hold"/>
                                        <p:tgtEl>
                                          <p:spTgt spid="20"/>
                                        </p:tgtEl>
                                        <p:attrNameLst>
                                          <p:attrName>ppt_x</p:attrName>
                                        </p:attrNameLst>
                                      </p:cBhvr>
                                      <p:tavLst>
                                        <p:tav tm="0">
                                          <p:val>
                                            <p:strVal val="0-#ppt_w/2"/>
                                          </p:val>
                                        </p:tav>
                                        <p:tav tm="100000">
                                          <p:val>
                                            <p:strVal val="#ppt_x"/>
                                          </p:val>
                                        </p:tav>
                                      </p:tavLst>
                                    </p:anim>
                                    <p:anim calcmode="lin" valueType="num">
                                      <p:cBhvr additive="base">
                                        <p:cTn id="78" dur="500" fill="hold"/>
                                        <p:tgtEl>
                                          <p:spTgt spid="20"/>
                                        </p:tgtEl>
                                        <p:attrNameLst>
                                          <p:attrName>ppt_y</p:attrName>
                                        </p:attrNameLst>
                                      </p:cBhvr>
                                      <p:tavLst>
                                        <p:tav tm="0">
                                          <p:val>
                                            <p:strVal val="0-#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6" fill="hold" grpId="0" nodeType="clickEffect">
                                  <p:stCondLst>
                                    <p:cond delay="0"/>
                                  </p:stCondLst>
                                  <p:childTnLst>
                                    <p:set>
                                      <p:cBhvr>
                                        <p:cTn id="82" dur="1" fill="hold">
                                          <p:stCondLst>
                                            <p:cond delay="0"/>
                                          </p:stCondLst>
                                        </p:cTn>
                                        <p:tgtEl>
                                          <p:spTgt spid="23"/>
                                        </p:tgtEl>
                                        <p:attrNameLst>
                                          <p:attrName>style.visibility</p:attrName>
                                        </p:attrNameLst>
                                      </p:cBhvr>
                                      <p:to>
                                        <p:strVal val="visible"/>
                                      </p:to>
                                    </p:set>
                                    <p:anim calcmode="lin" valueType="num">
                                      <p:cBhvr additive="base">
                                        <p:cTn id="83" dur="500" fill="hold"/>
                                        <p:tgtEl>
                                          <p:spTgt spid="23"/>
                                        </p:tgtEl>
                                        <p:attrNameLst>
                                          <p:attrName>ppt_x</p:attrName>
                                        </p:attrNameLst>
                                      </p:cBhvr>
                                      <p:tavLst>
                                        <p:tav tm="0">
                                          <p:val>
                                            <p:strVal val="1+#ppt_w/2"/>
                                          </p:val>
                                        </p:tav>
                                        <p:tav tm="100000">
                                          <p:val>
                                            <p:strVal val="#ppt_x"/>
                                          </p:val>
                                        </p:tav>
                                      </p:tavLst>
                                    </p:anim>
                                    <p:anim calcmode="lin" valueType="num">
                                      <p:cBhvr additive="base">
                                        <p:cTn id="8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9" fill="hold" grpId="0" nodeType="clickEffect">
                                  <p:stCondLst>
                                    <p:cond delay="0"/>
                                  </p:stCondLst>
                                  <p:childTnLst>
                                    <p:set>
                                      <p:cBhvr>
                                        <p:cTn id="88" dur="1" fill="hold">
                                          <p:stCondLst>
                                            <p:cond delay="0"/>
                                          </p:stCondLst>
                                        </p:cTn>
                                        <p:tgtEl>
                                          <p:spTgt spid="25"/>
                                        </p:tgtEl>
                                        <p:attrNameLst>
                                          <p:attrName>style.visibility</p:attrName>
                                        </p:attrNameLst>
                                      </p:cBhvr>
                                      <p:to>
                                        <p:strVal val="visible"/>
                                      </p:to>
                                    </p:set>
                                    <p:anim calcmode="lin" valueType="num">
                                      <p:cBhvr additive="base">
                                        <p:cTn id="89" dur="500" fill="hold"/>
                                        <p:tgtEl>
                                          <p:spTgt spid="25"/>
                                        </p:tgtEl>
                                        <p:attrNameLst>
                                          <p:attrName>ppt_x</p:attrName>
                                        </p:attrNameLst>
                                      </p:cBhvr>
                                      <p:tavLst>
                                        <p:tav tm="0">
                                          <p:val>
                                            <p:strVal val="0-#ppt_w/2"/>
                                          </p:val>
                                        </p:tav>
                                        <p:tav tm="100000">
                                          <p:val>
                                            <p:strVal val="#ppt_x"/>
                                          </p:val>
                                        </p:tav>
                                      </p:tavLst>
                                    </p:anim>
                                    <p:anim calcmode="lin" valueType="num">
                                      <p:cBhvr additive="base">
                                        <p:cTn id="90" dur="500" fill="hold"/>
                                        <p:tgtEl>
                                          <p:spTgt spid="25"/>
                                        </p:tgtEl>
                                        <p:attrNameLst>
                                          <p:attrName>ppt_y</p:attrName>
                                        </p:attrNameLst>
                                      </p:cBhvr>
                                      <p:tavLst>
                                        <p:tav tm="0">
                                          <p:val>
                                            <p:strVal val="0-#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6" fill="hold" nodeType="clickEffect">
                                  <p:stCondLst>
                                    <p:cond delay="0"/>
                                  </p:stCondLst>
                                  <p:childTnLst>
                                    <p:set>
                                      <p:cBhvr>
                                        <p:cTn id="94" dur="1" fill="hold">
                                          <p:stCondLst>
                                            <p:cond delay="0"/>
                                          </p:stCondLst>
                                        </p:cTn>
                                        <p:tgtEl>
                                          <p:spTgt spid="5"/>
                                        </p:tgtEl>
                                        <p:attrNameLst>
                                          <p:attrName>style.visibility</p:attrName>
                                        </p:attrNameLst>
                                      </p:cBhvr>
                                      <p:to>
                                        <p:strVal val="visible"/>
                                      </p:to>
                                    </p:set>
                                    <p:anim calcmode="lin" valueType="num">
                                      <p:cBhvr additive="base">
                                        <p:cTn id="95" dur="500" fill="hold"/>
                                        <p:tgtEl>
                                          <p:spTgt spid="5"/>
                                        </p:tgtEl>
                                        <p:attrNameLst>
                                          <p:attrName>ppt_x</p:attrName>
                                        </p:attrNameLst>
                                      </p:cBhvr>
                                      <p:tavLst>
                                        <p:tav tm="0">
                                          <p:val>
                                            <p:strVal val="1+#ppt_w/2"/>
                                          </p:val>
                                        </p:tav>
                                        <p:tav tm="100000">
                                          <p:val>
                                            <p:strVal val="#ppt_x"/>
                                          </p:val>
                                        </p:tav>
                                      </p:tavLst>
                                    </p:anim>
                                    <p:anim calcmode="lin" valueType="num">
                                      <p:cBhvr additive="base">
                                        <p:cTn id="9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2" fill="hold" grpId="0" nodeType="clickEffect">
                                  <p:stCondLst>
                                    <p:cond delay="0"/>
                                  </p:stCondLst>
                                  <p:childTnLst>
                                    <p:set>
                                      <p:cBhvr>
                                        <p:cTn id="100" dur="1" fill="hold">
                                          <p:stCondLst>
                                            <p:cond delay="0"/>
                                          </p:stCondLst>
                                        </p:cTn>
                                        <p:tgtEl>
                                          <p:spTgt spid="21"/>
                                        </p:tgtEl>
                                        <p:attrNameLst>
                                          <p:attrName>style.visibility</p:attrName>
                                        </p:attrNameLst>
                                      </p:cBhvr>
                                      <p:to>
                                        <p:strVal val="visible"/>
                                      </p:to>
                                    </p:set>
                                    <p:anim calcmode="lin" valueType="num">
                                      <p:cBhvr additive="base">
                                        <p:cTn id="101" dur="500" fill="hold"/>
                                        <p:tgtEl>
                                          <p:spTgt spid="21"/>
                                        </p:tgtEl>
                                        <p:attrNameLst>
                                          <p:attrName>ppt_x</p:attrName>
                                        </p:attrNameLst>
                                      </p:cBhvr>
                                      <p:tavLst>
                                        <p:tav tm="0">
                                          <p:val>
                                            <p:strVal val="1+#ppt_w/2"/>
                                          </p:val>
                                        </p:tav>
                                        <p:tav tm="100000">
                                          <p:val>
                                            <p:strVal val="#ppt_x"/>
                                          </p:val>
                                        </p:tav>
                                      </p:tavLst>
                                    </p:anim>
                                    <p:anim calcmode="lin" valueType="num">
                                      <p:cBhvr additive="base">
                                        <p:cTn id="102"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2" presetClass="entr" presetSubtype="6" fill="hold" grpId="0" nodeType="clickEffect">
                                  <p:stCondLst>
                                    <p:cond delay="0"/>
                                  </p:stCondLst>
                                  <p:childTnLst>
                                    <p:set>
                                      <p:cBhvr>
                                        <p:cTn id="106" dur="1" fill="hold">
                                          <p:stCondLst>
                                            <p:cond delay="0"/>
                                          </p:stCondLst>
                                        </p:cTn>
                                        <p:tgtEl>
                                          <p:spTgt spid="22"/>
                                        </p:tgtEl>
                                        <p:attrNameLst>
                                          <p:attrName>style.visibility</p:attrName>
                                        </p:attrNameLst>
                                      </p:cBhvr>
                                      <p:to>
                                        <p:strVal val="visible"/>
                                      </p:to>
                                    </p:set>
                                    <p:anim calcmode="lin" valueType="num">
                                      <p:cBhvr additive="base">
                                        <p:cTn id="107" dur="500" fill="hold"/>
                                        <p:tgtEl>
                                          <p:spTgt spid="22"/>
                                        </p:tgtEl>
                                        <p:attrNameLst>
                                          <p:attrName>ppt_x</p:attrName>
                                        </p:attrNameLst>
                                      </p:cBhvr>
                                      <p:tavLst>
                                        <p:tav tm="0">
                                          <p:val>
                                            <p:strVal val="1+#ppt_w/2"/>
                                          </p:val>
                                        </p:tav>
                                        <p:tav tm="100000">
                                          <p:val>
                                            <p:strVal val="#ppt_x"/>
                                          </p:val>
                                        </p:tav>
                                      </p:tavLst>
                                    </p:anim>
                                    <p:anim calcmode="lin" valueType="num">
                                      <p:cBhvr additive="base">
                                        <p:cTn id="10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2" presetClass="entr" presetSubtype="8" fill="hold" grpId="0" nodeType="clickEffect">
                                  <p:stCondLst>
                                    <p:cond delay="0"/>
                                  </p:stCondLst>
                                  <p:childTnLst>
                                    <p:set>
                                      <p:cBhvr>
                                        <p:cTn id="112" dur="1" fill="hold">
                                          <p:stCondLst>
                                            <p:cond delay="0"/>
                                          </p:stCondLst>
                                        </p:cTn>
                                        <p:tgtEl>
                                          <p:spTgt spid="17"/>
                                        </p:tgtEl>
                                        <p:attrNameLst>
                                          <p:attrName>style.visibility</p:attrName>
                                        </p:attrNameLst>
                                      </p:cBhvr>
                                      <p:to>
                                        <p:strVal val="visible"/>
                                      </p:to>
                                    </p:set>
                                    <p:anim calcmode="lin" valueType="num">
                                      <p:cBhvr additive="base">
                                        <p:cTn id="113" dur="500" fill="hold"/>
                                        <p:tgtEl>
                                          <p:spTgt spid="17"/>
                                        </p:tgtEl>
                                        <p:attrNameLst>
                                          <p:attrName>ppt_x</p:attrName>
                                        </p:attrNameLst>
                                      </p:cBhvr>
                                      <p:tavLst>
                                        <p:tav tm="0">
                                          <p:val>
                                            <p:strVal val="0-#ppt_w/2"/>
                                          </p:val>
                                        </p:tav>
                                        <p:tav tm="100000">
                                          <p:val>
                                            <p:strVal val="#ppt_x"/>
                                          </p:val>
                                        </p:tav>
                                      </p:tavLst>
                                    </p:anim>
                                    <p:anim calcmode="lin" valueType="num">
                                      <p:cBhvr additive="base">
                                        <p:cTn id="114"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2" presetClass="entr" presetSubtype="9" fill="hold" grpId="0" nodeType="clickEffect">
                                  <p:stCondLst>
                                    <p:cond delay="0"/>
                                  </p:stCondLst>
                                  <p:childTnLst>
                                    <p:set>
                                      <p:cBhvr>
                                        <p:cTn id="118" dur="1" fill="hold">
                                          <p:stCondLst>
                                            <p:cond delay="0"/>
                                          </p:stCondLst>
                                        </p:cTn>
                                        <p:tgtEl>
                                          <p:spTgt spid="24"/>
                                        </p:tgtEl>
                                        <p:attrNameLst>
                                          <p:attrName>style.visibility</p:attrName>
                                        </p:attrNameLst>
                                      </p:cBhvr>
                                      <p:to>
                                        <p:strVal val="visible"/>
                                      </p:to>
                                    </p:set>
                                    <p:anim calcmode="lin" valueType="num">
                                      <p:cBhvr additive="base">
                                        <p:cTn id="119" dur="500" fill="hold"/>
                                        <p:tgtEl>
                                          <p:spTgt spid="24"/>
                                        </p:tgtEl>
                                        <p:attrNameLst>
                                          <p:attrName>ppt_x</p:attrName>
                                        </p:attrNameLst>
                                      </p:cBhvr>
                                      <p:tavLst>
                                        <p:tav tm="0">
                                          <p:val>
                                            <p:strVal val="0-#ppt_w/2"/>
                                          </p:val>
                                        </p:tav>
                                        <p:tav tm="100000">
                                          <p:val>
                                            <p:strVal val="#ppt_x"/>
                                          </p:val>
                                        </p:tav>
                                      </p:tavLst>
                                    </p:anim>
                                    <p:anim calcmode="lin" valueType="num">
                                      <p:cBhvr additive="base">
                                        <p:cTn id="120" dur="500" fill="hold"/>
                                        <p:tgtEl>
                                          <p:spTgt spid="2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animBg="1"/>
      <p:bldP spid="20" grpId="0" animBg="1"/>
      <p:bldP spid="21" grpId="0" animBg="1"/>
      <p:bldP spid="22" grpId="0"/>
      <p:bldP spid="23" grpId="0"/>
      <p:bldP spid="24" grpId="0"/>
      <p:bldP spid="25" grpId="0"/>
      <p:bldP spid="26" grpId="0"/>
      <p:bldP spid="27" grpId="0"/>
      <p:bldP spid="28" grpId="0"/>
      <p:bldP spid="29" grpId="0" animBg="1"/>
      <p:bldP spid="30" grpId="0" animBg="1"/>
      <p:bldP spid="3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fontScale="92500" lnSpcReduction="20000"/>
          </a:bodyPr>
          <a:lstStyle/>
          <a:p>
            <a:pPr marL="0" indent="0">
              <a:buNone/>
            </a:pPr>
            <a:r>
              <a:rPr lang="ar-JO" dirty="0" smtClean="0"/>
              <a:t>- </a:t>
            </a:r>
            <a:r>
              <a:rPr lang="ar-SA" dirty="0" smtClean="0"/>
              <a:t>في هذه السياسة يتم تمويل</a:t>
            </a:r>
            <a:r>
              <a:rPr lang="ar-JO" dirty="0" smtClean="0"/>
              <a:t> جزء من رأس المال العامل المؤقت (</a:t>
            </a:r>
            <a:r>
              <a:rPr lang="ar-SA" dirty="0"/>
              <a:t>الأصول المتداولة </a:t>
            </a:r>
            <a:r>
              <a:rPr lang="ar-SA" dirty="0" smtClean="0"/>
              <a:t>المؤقتة</a:t>
            </a:r>
            <a:r>
              <a:rPr lang="ar-JO" dirty="0" smtClean="0"/>
              <a:t>)،</a:t>
            </a:r>
          </a:p>
          <a:p>
            <a:pPr marL="0" indent="0">
              <a:buNone/>
            </a:pPr>
            <a:r>
              <a:rPr lang="ar-JO" b="1" dirty="0" smtClean="0"/>
              <a:t>- </a:t>
            </a:r>
            <a:r>
              <a:rPr lang="ar-SA" b="1" dirty="0" smtClean="0"/>
              <a:t>من </a:t>
            </a:r>
            <a:r>
              <a:rPr lang="ar-SA" b="1" dirty="0"/>
              <a:t>مصادر تمويل قصيرة الأجل (التزامات </a:t>
            </a:r>
            <a:r>
              <a:rPr lang="ar-JO" b="1" dirty="0" smtClean="0"/>
              <a:t>ال</a:t>
            </a:r>
            <a:r>
              <a:rPr lang="ar-SA" b="1" dirty="0" err="1" smtClean="0"/>
              <a:t>متدا</a:t>
            </a:r>
            <a:r>
              <a:rPr lang="ar-JO" b="1" dirty="0"/>
              <a:t>ول</a:t>
            </a:r>
            <a:r>
              <a:rPr lang="ar-SA" b="1" dirty="0" smtClean="0"/>
              <a:t>ة</a:t>
            </a:r>
            <a:r>
              <a:rPr lang="ar-JO" b="1" dirty="0" smtClean="0"/>
              <a:t>).</a:t>
            </a:r>
          </a:p>
          <a:p>
            <a:pPr marL="0" indent="0">
              <a:buNone/>
            </a:pPr>
            <a:r>
              <a:rPr lang="ar-JO" dirty="0" smtClean="0"/>
              <a:t>- ويتم تمويل ال</a:t>
            </a:r>
            <a:r>
              <a:rPr lang="ar-SA" dirty="0" smtClean="0"/>
              <a:t>جزء </a:t>
            </a:r>
            <a:r>
              <a:rPr lang="ar-JO" dirty="0" smtClean="0"/>
              <a:t>المتبقي </a:t>
            </a:r>
            <a:r>
              <a:rPr lang="ar-SA" dirty="0" smtClean="0"/>
              <a:t>من</a:t>
            </a:r>
            <a:r>
              <a:rPr lang="ar-JO" dirty="0" smtClean="0"/>
              <a:t> رأس المال العامل المؤقت</a:t>
            </a:r>
            <a:r>
              <a:rPr lang="ar-SA" dirty="0" smtClean="0"/>
              <a:t> </a:t>
            </a:r>
            <a:r>
              <a:rPr lang="ar-JO" dirty="0" smtClean="0"/>
              <a:t>(</a:t>
            </a:r>
            <a:r>
              <a:rPr lang="ar-SA" dirty="0" smtClean="0"/>
              <a:t>الأصول المتداولة المؤقتة</a:t>
            </a:r>
            <a:r>
              <a:rPr lang="ar-JO" dirty="0" smtClean="0"/>
              <a:t>) ورأس المال العامل الدائم (الأصول المتداولة الدائمة) والأصول الثابتة،</a:t>
            </a:r>
          </a:p>
          <a:p>
            <a:pPr marL="0" indent="0">
              <a:buNone/>
            </a:pPr>
            <a:r>
              <a:rPr lang="ar-SA" dirty="0" smtClean="0"/>
              <a:t> </a:t>
            </a:r>
            <a:r>
              <a:rPr lang="ar-JO" b="1" dirty="0" smtClean="0"/>
              <a:t>- </a:t>
            </a:r>
            <a:r>
              <a:rPr lang="ar-SA" b="1" dirty="0" smtClean="0"/>
              <a:t>من مصادر تمويل طويلة الأجل (التزامات طويلة الأجل وحقوق ملكية)</a:t>
            </a:r>
            <a:r>
              <a:rPr lang="ar-JO" b="1" dirty="0" smtClean="0"/>
              <a:t>.</a:t>
            </a:r>
          </a:p>
          <a:p>
            <a:pPr marL="0" indent="0">
              <a:buNone/>
            </a:pPr>
            <a:r>
              <a:rPr lang="ar-SA" dirty="0" smtClean="0"/>
              <a:t> </a:t>
            </a:r>
            <a:r>
              <a:rPr lang="ar-JO" dirty="0" smtClean="0"/>
              <a:t>- </a:t>
            </a:r>
            <a:r>
              <a:rPr lang="ar-SA" dirty="0" smtClean="0"/>
              <a:t>وبذلك تتجنب المنشأة التي تتبع هذه السياسة التعر</a:t>
            </a:r>
            <a:r>
              <a:rPr lang="ar-JO" dirty="0" smtClean="0"/>
              <a:t>ض </a:t>
            </a:r>
            <a:r>
              <a:rPr lang="ar-SA" dirty="0" smtClean="0"/>
              <a:t>إلى خطر العسر المالي</a:t>
            </a:r>
            <a:r>
              <a:rPr lang="ar-JO" dirty="0" smtClean="0"/>
              <a:t>.</a:t>
            </a:r>
          </a:p>
          <a:p>
            <a:pPr marL="0" indent="0">
              <a:buNone/>
            </a:pPr>
            <a:r>
              <a:rPr lang="ar-SA" dirty="0"/>
              <a:t> </a:t>
            </a:r>
            <a:r>
              <a:rPr lang="ar-JO" smtClean="0"/>
              <a:t>- </a:t>
            </a:r>
            <a:r>
              <a:rPr lang="ar-SA" smtClean="0"/>
              <a:t>وحيث </a:t>
            </a:r>
            <a:r>
              <a:rPr lang="ar-SA" dirty="0"/>
              <a:t>أن تكلفة التمويل طويل الأجل أكبر من تكلفة التمويل قصير الأجل تكتفي </a:t>
            </a:r>
            <a:r>
              <a:rPr lang="ar-SA" dirty="0" smtClean="0"/>
              <a:t>بالربح القليل </a:t>
            </a:r>
            <a:r>
              <a:rPr lang="ar-JO" dirty="0" smtClean="0"/>
              <a:t>لأنها تقوم بتمويل الجزء الأكبر من احتياجاتها المالية من مصادر تمويل طويلة الأجل</a:t>
            </a:r>
            <a:r>
              <a:rPr lang="ar-SA" dirty="0" smtClean="0"/>
              <a:t>. </a:t>
            </a:r>
            <a:endParaRPr lang="ar-JO" dirty="0" smtClean="0"/>
          </a:p>
          <a:p>
            <a:pPr marL="0" indent="0">
              <a:buNone/>
            </a:pPr>
            <a:endParaRPr lang="en-US" dirty="0"/>
          </a:p>
        </p:txBody>
      </p:sp>
    </p:spTree>
    <p:extLst>
      <p:ext uri="{BB962C8B-B14F-4D97-AF65-F5344CB8AC3E}">
        <p14:creationId xmlns:p14="http://schemas.microsoft.com/office/powerpoint/2010/main" val="608442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p:spPr>
        <p:txBody>
          <a:bodyPr>
            <a:normAutofit/>
          </a:bodyPr>
          <a:lstStyle/>
          <a:p>
            <a:pPr algn="r"/>
            <a:r>
              <a:rPr lang="ar-SA" sz="3600" b="1" dirty="0" smtClean="0">
                <a:solidFill>
                  <a:srgbClr val="0070C0"/>
                </a:solidFill>
              </a:rPr>
              <a:t>أهداف المحاضرة:</a:t>
            </a:r>
            <a:endParaRPr lang="en-US" sz="3600" b="1" dirty="0">
              <a:solidFill>
                <a:srgbClr val="0070C0"/>
              </a:solidFill>
            </a:endParaRPr>
          </a:p>
        </p:txBody>
      </p:sp>
      <p:sp>
        <p:nvSpPr>
          <p:cNvPr id="3" name="عنصر نائب للمحتوى 2"/>
          <p:cNvSpPr>
            <a:spLocks noGrp="1"/>
          </p:cNvSpPr>
          <p:nvPr>
            <p:ph idx="1"/>
          </p:nvPr>
        </p:nvSpPr>
        <p:spPr>
          <a:xfrm>
            <a:off x="457200" y="1196752"/>
            <a:ext cx="8229600" cy="4929411"/>
          </a:xfrm>
        </p:spPr>
        <p:txBody>
          <a:bodyPr>
            <a:normAutofit/>
          </a:bodyPr>
          <a:lstStyle/>
          <a:p>
            <a:pPr marL="0" indent="0">
              <a:buNone/>
            </a:pPr>
            <a:r>
              <a:rPr lang="ar-SA" sz="2400" b="1" dirty="0" smtClean="0"/>
              <a:t>تهدف هذه المحاضرة إلى تحقيق الأهداف التالية: </a:t>
            </a:r>
          </a:p>
          <a:p>
            <a:pPr marL="0" lvl="0" indent="0">
              <a:buNone/>
            </a:pPr>
            <a:r>
              <a:rPr lang="en-US" sz="2400" dirty="0" smtClean="0"/>
              <a:t>1</a:t>
            </a:r>
            <a:r>
              <a:rPr lang="ar-JO" sz="2400" dirty="0" smtClean="0"/>
              <a:t>- </a:t>
            </a:r>
            <a:r>
              <a:rPr lang="ar-JO" sz="2400" dirty="0"/>
              <a:t>التعرف على مفهوم رأس المال العامل.</a:t>
            </a:r>
          </a:p>
          <a:p>
            <a:pPr marL="0" lvl="0" indent="0">
              <a:buNone/>
            </a:pPr>
            <a:r>
              <a:rPr lang="en-US" sz="2400" dirty="0" smtClean="0"/>
              <a:t>2</a:t>
            </a:r>
            <a:r>
              <a:rPr lang="ar-JO" sz="2400" dirty="0" smtClean="0"/>
              <a:t>-التفريق </a:t>
            </a:r>
            <a:r>
              <a:rPr lang="ar-JO" sz="2400" dirty="0"/>
              <a:t>بين رأس المال العامل وصافي رأس المال العامل.</a:t>
            </a:r>
          </a:p>
          <a:p>
            <a:pPr marL="0" lvl="0" indent="0">
              <a:buNone/>
            </a:pPr>
            <a:r>
              <a:rPr lang="en-US" sz="2400" dirty="0" smtClean="0"/>
              <a:t>3</a:t>
            </a:r>
            <a:r>
              <a:rPr lang="ar-SA" sz="2400" dirty="0" smtClean="0"/>
              <a:t>-التعرف </a:t>
            </a:r>
            <a:r>
              <a:rPr lang="ar-SA" sz="2400" dirty="0"/>
              <a:t>على أنواع رأس المال العامل.</a:t>
            </a:r>
          </a:p>
          <a:p>
            <a:pPr marL="0" lvl="0" indent="0">
              <a:buNone/>
            </a:pPr>
            <a:r>
              <a:rPr lang="en-US" sz="2400" dirty="0" smtClean="0"/>
              <a:t>4</a:t>
            </a:r>
            <a:r>
              <a:rPr lang="ar-JO" sz="2400" dirty="0" smtClean="0"/>
              <a:t>-الوقوف </a:t>
            </a:r>
            <a:r>
              <a:rPr lang="ar-JO" sz="2400" dirty="0"/>
              <a:t>على أهمية إدارة رأس المال العامل.</a:t>
            </a:r>
          </a:p>
          <a:p>
            <a:pPr marL="0" lvl="0" indent="0">
              <a:buNone/>
            </a:pPr>
            <a:r>
              <a:rPr lang="ar-SA" sz="2400" dirty="0" smtClean="0"/>
              <a:t>5-فهم </a:t>
            </a:r>
            <a:r>
              <a:rPr lang="ar-SA" sz="2400" dirty="0"/>
              <a:t>سياسات تمويل رأس المال العامل.</a:t>
            </a:r>
          </a:p>
          <a:p>
            <a:pPr marL="0" indent="0">
              <a:buNone/>
            </a:pPr>
            <a:endParaRPr lang="ar-JO" sz="2400" dirty="0" smtClean="0"/>
          </a:p>
          <a:p>
            <a:pPr marL="0" indent="0">
              <a:buNone/>
            </a:pPr>
            <a:r>
              <a:rPr lang="ar-JO" sz="2400" dirty="0" smtClean="0"/>
              <a:t> </a:t>
            </a:r>
            <a:endParaRPr lang="ar-SA" sz="2400" dirty="0" smtClean="0"/>
          </a:p>
        </p:txBody>
      </p:sp>
    </p:spTree>
    <p:extLst>
      <p:ext uri="{BB962C8B-B14F-4D97-AF65-F5344CB8AC3E}">
        <p14:creationId xmlns:p14="http://schemas.microsoft.com/office/powerpoint/2010/main" val="781390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Effect transition="in" filter="fade">
                                      <p:cBhvr>
                                        <p:cTn id="55" dur="1000"/>
                                        <p:tgtEl>
                                          <p:spTgt spid="3">
                                            <p:txEl>
                                              <p:pRg st="7" end="7"/>
                                            </p:txEl>
                                          </p:spTgt>
                                        </p:tgtEl>
                                      </p:cBhvr>
                                    </p:animEffect>
                                    <p:anim calcmode="lin" valueType="num">
                                      <p:cBhvr>
                                        <p:cTn id="5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fontScale="90000"/>
          </a:bodyPr>
          <a:lstStyle/>
          <a:p>
            <a:pPr algn="r"/>
            <a:r>
              <a:rPr lang="ar-SA" sz="3600" b="1" dirty="0" smtClean="0">
                <a:solidFill>
                  <a:srgbClr val="002060"/>
                </a:solidFill>
              </a:rPr>
              <a:t>سياسة رأس المال العامل        </a:t>
            </a:r>
            <a:r>
              <a:rPr lang="en-US" sz="3600" b="1" dirty="0" smtClean="0">
                <a:solidFill>
                  <a:srgbClr val="002060"/>
                </a:solidFill>
              </a:rPr>
              <a:t>Working Capital Policy  </a:t>
            </a:r>
            <a:r>
              <a:rPr lang="ar-SA" sz="3600" b="1" dirty="0" smtClean="0">
                <a:solidFill>
                  <a:srgbClr val="002060"/>
                </a:solidFill>
              </a:rPr>
              <a:t>  </a:t>
            </a:r>
            <a:endParaRPr lang="en-US" sz="3600" b="1" dirty="0">
              <a:solidFill>
                <a:srgbClr val="002060"/>
              </a:solidFill>
            </a:endParaRPr>
          </a:p>
        </p:txBody>
      </p:sp>
      <p:sp>
        <p:nvSpPr>
          <p:cNvPr id="3" name="عنصر نائب للمحتوى 2"/>
          <p:cNvSpPr>
            <a:spLocks noGrp="1"/>
          </p:cNvSpPr>
          <p:nvPr>
            <p:ph idx="1"/>
          </p:nvPr>
        </p:nvSpPr>
        <p:spPr>
          <a:xfrm>
            <a:off x="457200" y="980728"/>
            <a:ext cx="8229600" cy="5145435"/>
          </a:xfrm>
        </p:spPr>
        <p:txBody>
          <a:bodyPr/>
          <a:lstStyle/>
          <a:p>
            <a:pPr marL="0" indent="0">
              <a:buNone/>
            </a:pPr>
            <a:r>
              <a:rPr lang="ar-JO" b="1" dirty="0" smtClean="0">
                <a:solidFill>
                  <a:srgbClr val="00B0F0"/>
                </a:solidFill>
              </a:rPr>
              <a:t>أولا: مفهوم رأس المال العامل:</a:t>
            </a:r>
          </a:p>
          <a:p>
            <a:pPr marL="0" indent="0">
              <a:buNone/>
            </a:pPr>
            <a:r>
              <a:rPr lang="ar-JO" dirty="0" smtClean="0"/>
              <a:t>- يحتوي هذا المصطلح على مفهومين أساسيين:</a:t>
            </a:r>
          </a:p>
          <a:p>
            <a:pPr marL="0" indent="0">
              <a:buNone/>
            </a:pPr>
            <a:r>
              <a:rPr lang="en-US" b="1" dirty="0" smtClean="0"/>
              <a:t>1</a:t>
            </a:r>
            <a:r>
              <a:rPr lang="ar-SA" b="1" dirty="0" smtClean="0"/>
              <a:t>- إجمالي رأس المال العامل: </a:t>
            </a:r>
            <a:r>
              <a:rPr lang="ar-SA" dirty="0" smtClean="0"/>
              <a:t>يمثل إجمالي استثمارات الشركة في الأصول قصيرة الأجل مثل النقدية </a:t>
            </a:r>
            <a:r>
              <a:rPr lang="ar-JO" dirty="0" smtClean="0"/>
              <a:t>وأوراق مالية</a:t>
            </a:r>
            <a:r>
              <a:rPr lang="ar-SA" dirty="0" smtClean="0"/>
              <a:t> قصيرة الأجل والذمم الم</a:t>
            </a:r>
            <a:r>
              <a:rPr lang="ar-JO" dirty="0" smtClean="0"/>
              <a:t>دين</a:t>
            </a:r>
            <a:r>
              <a:rPr lang="ar-SA" dirty="0" smtClean="0"/>
              <a:t>ة والمخزون وعليه يكون إجمالي رأس المال العامل= مجموع الأصول المتداولة.</a:t>
            </a:r>
          </a:p>
          <a:p>
            <a:pPr marL="0" indent="0">
              <a:buNone/>
            </a:pPr>
            <a:r>
              <a:rPr lang="en-US" dirty="0" smtClean="0"/>
              <a:t>2</a:t>
            </a:r>
            <a:r>
              <a:rPr lang="ar-SA" b="1" dirty="0" smtClean="0"/>
              <a:t>- صافي رأس المال العامل: </a:t>
            </a:r>
            <a:r>
              <a:rPr lang="ar-SA" dirty="0" smtClean="0"/>
              <a:t>يمثل إجمالي الأصول المتداولة </a:t>
            </a:r>
            <a:r>
              <a:rPr lang="ar-JO" dirty="0" smtClean="0"/>
              <a:t>-</a:t>
            </a:r>
            <a:r>
              <a:rPr lang="ar-SA" dirty="0" smtClean="0"/>
              <a:t>إجمالي الخصوم المتداولة. </a:t>
            </a:r>
            <a:endParaRPr lang="en-US" dirty="0"/>
          </a:p>
        </p:txBody>
      </p:sp>
    </p:spTree>
    <p:extLst>
      <p:ext uri="{BB962C8B-B14F-4D97-AF65-F5344CB8AC3E}">
        <p14:creationId xmlns:p14="http://schemas.microsoft.com/office/powerpoint/2010/main" val="1647679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Autofit/>
          </a:bodyPr>
          <a:lstStyle/>
          <a:p>
            <a:pPr algn="r"/>
            <a:r>
              <a:rPr lang="ar-SA" sz="3600" b="1" dirty="0" smtClean="0">
                <a:solidFill>
                  <a:srgbClr val="002060"/>
                </a:solidFill>
              </a:rPr>
              <a:t>يوجد مفاهيم فرعية</a:t>
            </a:r>
            <a:r>
              <a:rPr lang="ar-JO" sz="3600" b="1" dirty="0" smtClean="0">
                <a:solidFill>
                  <a:srgbClr val="002060"/>
                </a:solidFill>
              </a:rPr>
              <a:t> </a:t>
            </a:r>
            <a:r>
              <a:rPr lang="ar-SA" sz="3600" b="1" dirty="0" smtClean="0">
                <a:solidFill>
                  <a:srgbClr val="002060"/>
                </a:solidFill>
              </a:rPr>
              <a:t>(</a:t>
            </a:r>
            <a:r>
              <a:rPr lang="ar-JO" sz="3600" b="1" dirty="0" smtClean="0">
                <a:solidFill>
                  <a:srgbClr val="002060"/>
                </a:solidFill>
              </a:rPr>
              <a:t>أنواع</a:t>
            </a:r>
            <a:r>
              <a:rPr lang="ar-SA" sz="3600" b="1" dirty="0" smtClean="0">
                <a:solidFill>
                  <a:srgbClr val="002060"/>
                </a:solidFill>
              </a:rPr>
              <a:t>) لرأس المال العامل:</a:t>
            </a:r>
            <a:endParaRPr lang="en-US" sz="3600" b="1" dirty="0">
              <a:solidFill>
                <a:srgbClr val="002060"/>
              </a:solidFill>
            </a:endParaRPr>
          </a:p>
        </p:txBody>
      </p:sp>
      <p:sp>
        <p:nvSpPr>
          <p:cNvPr id="3" name="عنصر نائب للمحتوى 2"/>
          <p:cNvSpPr>
            <a:spLocks noGrp="1"/>
          </p:cNvSpPr>
          <p:nvPr>
            <p:ph idx="1"/>
          </p:nvPr>
        </p:nvSpPr>
        <p:spPr>
          <a:xfrm>
            <a:off x="457200" y="1052736"/>
            <a:ext cx="8229600" cy="5073427"/>
          </a:xfrm>
        </p:spPr>
        <p:txBody>
          <a:bodyPr/>
          <a:lstStyle/>
          <a:p>
            <a:pPr marL="0" indent="0">
              <a:buNone/>
            </a:pPr>
            <a:r>
              <a:rPr lang="en-US" b="1" dirty="0" smtClean="0">
                <a:solidFill>
                  <a:srgbClr val="00B0F0"/>
                </a:solidFill>
              </a:rPr>
              <a:t>1</a:t>
            </a:r>
            <a:r>
              <a:rPr lang="ar-SA" b="1" dirty="0" smtClean="0">
                <a:solidFill>
                  <a:srgbClr val="00B0F0"/>
                </a:solidFill>
              </a:rPr>
              <a:t>- رأس المال العامل الدائم </a:t>
            </a:r>
            <a:r>
              <a:rPr lang="en-US" sz="2800" b="1" dirty="0" smtClean="0">
                <a:solidFill>
                  <a:srgbClr val="00B0F0"/>
                </a:solidFill>
              </a:rPr>
              <a:t>Permanent Working Capital </a:t>
            </a:r>
          </a:p>
          <a:p>
            <a:pPr marL="0" indent="0">
              <a:buNone/>
            </a:pPr>
            <a:r>
              <a:rPr lang="ar-SA" sz="2800" dirty="0" smtClean="0"/>
              <a:t>هو الحد الأدنى الواجب على المنشأة الاحتفاظ به من الأصول المتداولة خلال ممارستها لأعمالها ونشاطاتها دون تخفيض.</a:t>
            </a:r>
          </a:p>
          <a:p>
            <a:pPr marL="0" indent="0">
              <a:buNone/>
            </a:pPr>
            <a:r>
              <a:rPr lang="ar-SA" sz="2800" dirty="0" smtClean="0"/>
              <a:t>فمثلا: يجب أن يكون هناك حد أدنى للنقدية متوفر لدى المنشأة لكي تستمر في أعمالها، كذلك من الطبيعي أن يكون هناك ذمم مدينة للمنشأة بشكل مستمر بنسبة معينة، هذا بالإضافة إلى أن المنشأة لا تستطيع أن تجعل مخزونها صفر أي يجب أن يكون هناك مخزون في حده الأدنى وهذا هو رأس المال العامل الدائم. </a:t>
            </a:r>
            <a:endParaRPr lang="en-US" sz="2800" dirty="0"/>
          </a:p>
        </p:txBody>
      </p:sp>
    </p:spTree>
    <p:extLst>
      <p:ext uri="{BB962C8B-B14F-4D97-AF65-F5344CB8AC3E}">
        <p14:creationId xmlns:p14="http://schemas.microsoft.com/office/powerpoint/2010/main" val="2586894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260648"/>
            <a:ext cx="8229600" cy="6192688"/>
          </a:xfrm>
        </p:spPr>
        <p:txBody>
          <a:bodyPr>
            <a:normAutofit lnSpcReduction="10000"/>
          </a:bodyPr>
          <a:lstStyle/>
          <a:p>
            <a:pPr marL="0" indent="0">
              <a:buNone/>
            </a:pPr>
            <a:r>
              <a:rPr lang="en-US" b="1" dirty="0" smtClean="0">
                <a:solidFill>
                  <a:srgbClr val="00B0F0"/>
                </a:solidFill>
              </a:rPr>
              <a:t>2</a:t>
            </a:r>
            <a:r>
              <a:rPr lang="ar-SA" b="1" dirty="0" smtClean="0">
                <a:solidFill>
                  <a:srgbClr val="00B0F0"/>
                </a:solidFill>
              </a:rPr>
              <a:t>-رأس المال العامل المؤقت:</a:t>
            </a:r>
            <a:r>
              <a:rPr lang="en-US" b="1" dirty="0" smtClean="0">
                <a:solidFill>
                  <a:srgbClr val="00B0F0"/>
                </a:solidFill>
              </a:rPr>
              <a:t>Variable Working Capital</a:t>
            </a:r>
          </a:p>
          <a:p>
            <a:pPr marL="0" indent="0">
              <a:buNone/>
            </a:pPr>
            <a:r>
              <a:rPr lang="ar-SA" dirty="0" smtClean="0"/>
              <a:t>بما أن رأس المال العامل الدائم هو الحد الأدنى الذي يجب على الشركة الاحتفاظ به لتستمر، فإن ما يزيد عن ذلك من رأس المال العامل وهو يكون متغير من وقت لآخر وحسب نشاط المنشأة يطلق علية رأس المال العامل المؤقت.</a:t>
            </a:r>
          </a:p>
          <a:p>
            <a:pPr marL="0" indent="0">
              <a:buNone/>
            </a:pPr>
            <a:r>
              <a:rPr lang="ar-SA" dirty="0" smtClean="0"/>
              <a:t>فمثلا لو كانت النقدية الواجب الاحتفاظ بها </a:t>
            </a:r>
            <a:r>
              <a:rPr lang="en-US" dirty="0" smtClean="0"/>
              <a:t>30</a:t>
            </a:r>
            <a:r>
              <a:rPr lang="ar-JO" dirty="0" smtClean="0"/>
              <a:t> أ</a:t>
            </a:r>
            <a:r>
              <a:rPr lang="ar-SA" dirty="0" smtClean="0"/>
              <a:t>لف دينار لشركة </a:t>
            </a:r>
            <a:r>
              <a:rPr lang="ar-JO" dirty="0" smtClean="0"/>
              <a:t>القدس</a:t>
            </a:r>
            <a:r>
              <a:rPr lang="ar-SA" dirty="0" smtClean="0"/>
              <a:t> فيمكن أن تكون النقدية </a:t>
            </a:r>
            <a:r>
              <a:rPr lang="en-US" dirty="0" smtClean="0"/>
              <a:t>35</a:t>
            </a:r>
            <a:r>
              <a:rPr lang="ar-SA" dirty="0" smtClean="0"/>
              <a:t> أو </a:t>
            </a:r>
            <a:r>
              <a:rPr lang="en-US" dirty="0" smtClean="0"/>
              <a:t>40</a:t>
            </a:r>
            <a:r>
              <a:rPr lang="ar-SA" dirty="0" smtClean="0"/>
              <a:t> أو غير ذلك فالزيادة عن الـ </a:t>
            </a:r>
            <a:r>
              <a:rPr lang="en-US" dirty="0" smtClean="0"/>
              <a:t>30</a:t>
            </a:r>
            <a:r>
              <a:rPr lang="ar-SA" dirty="0" smtClean="0"/>
              <a:t>ألف دينار يطلق عليها رأس المال العامل المؤقت.</a:t>
            </a:r>
          </a:p>
          <a:p>
            <a:pPr marL="0" indent="0">
              <a:buNone/>
            </a:pPr>
            <a:r>
              <a:rPr lang="ar-SA" b="1" dirty="0" smtClean="0"/>
              <a:t>وبناء عليه يمكن أن نعرف رأس المال العامل المؤقت </a:t>
            </a:r>
            <a:r>
              <a:rPr lang="ar-SA" dirty="0" smtClean="0"/>
              <a:t>: بأنه حجم الأصول المتداولة اللازم الاحتفاظ به لمواجهة تغطية الاحتياجات الم</a:t>
            </a:r>
            <a:r>
              <a:rPr lang="ar-JO" dirty="0" smtClean="0"/>
              <a:t>و</a:t>
            </a:r>
            <a:r>
              <a:rPr lang="ar-SA" dirty="0" smtClean="0"/>
              <a:t>سم</a:t>
            </a:r>
            <a:r>
              <a:rPr lang="ar-JO" dirty="0" smtClean="0"/>
              <a:t>ي</a:t>
            </a:r>
            <a:r>
              <a:rPr lang="ar-SA" dirty="0" smtClean="0"/>
              <a:t>ة الدورية أو الاحتياجات الطارئة.</a:t>
            </a:r>
            <a:endParaRPr lang="en-US" dirty="0"/>
          </a:p>
        </p:txBody>
      </p:sp>
    </p:spTree>
    <p:extLst>
      <p:ext uri="{BB962C8B-B14F-4D97-AF65-F5344CB8AC3E}">
        <p14:creationId xmlns:p14="http://schemas.microsoft.com/office/powerpoint/2010/main" val="781392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a:bodyPr>
          <a:lstStyle/>
          <a:p>
            <a:pPr algn="r"/>
            <a:r>
              <a:rPr lang="ar-SA" sz="3600" b="1" dirty="0" smtClean="0">
                <a:solidFill>
                  <a:srgbClr val="0070C0"/>
                </a:solidFill>
              </a:rPr>
              <a:t>ثانيا: أهمية إدارة رأس المال العامل:</a:t>
            </a:r>
            <a:endParaRPr lang="en-US" sz="3600" b="1" dirty="0">
              <a:solidFill>
                <a:srgbClr val="0070C0"/>
              </a:solidFill>
            </a:endParaRPr>
          </a:p>
        </p:txBody>
      </p:sp>
      <p:sp>
        <p:nvSpPr>
          <p:cNvPr id="3" name="عنصر نائب للمحتوى 2"/>
          <p:cNvSpPr>
            <a:spLocks noGrp="1"/>
          </p:cNvSpPr>
          <p:nvPr>
            <p:ph idx="1"/>
          </p:nvPr>
        </p:nvSpPr>
        <p:spPr>
          <a:xfrm>
            <a:off x="457200" y="908720"/>
            <a:ext cx="8229600" cy="5217443"/>
          </a:xfrm>
        </p:spPr>
        <p:txBody>
          <a:bodyPr/>
          <a:lstStyle/>
          <a:p>
            <a:pPr marL="0" indent="0">
              <a:buNone/>
            </a:pPr>
            <a:r>
              <a:rPr lang="ar-SA" b="1" dirty="0">
                <a:solidFill>
                  <a:srgbClr val="00B0F0"/>
                </a:solidFill>
              </a:rPr>
              <a:t>إدارة رأس المال العامل مهمة لعدة أسباب:</a:t>
            </a:r>
            <a:endParaRPr lang="en-US" b="1" dirty="0">
              <a:solidFill>
                <a:srgbClr val="00B0F0"/>
              </a:solidFill>
            </a:endParaRPr>
          </a:p>
          <a:p>
            <a:pPr marL="0" indent="0">
              <a:buNone/>
            </a:pPr>
            <a:r>
              <a:rPr lang="en-US" dirty="0" smtClean="0"/>
              <a:t>1</a:t>
            </a:r>
            <a:r>
              <a:rPr lang="ar-SA" dirty="0" smtClean="0"/>
              <a:t>- معظم المنشآت تزيد نسبة الأصول المتداولة فيها عن </a:t>
            </a:r>
            <a:r>
              <a:rPr lang="en-US" dirty="0" smtClean="0"/>
              <a:t>50</a:t>
            </a:r>
            <a:r>
              <a:rPr lang="ar-SA" dirty="0" smtClean="0"/>
              <a:t>% من مجموع الأصول فلذلك من الضروري جدا</a:t>
            </a:r>
            <a:r>
              <a:rPr lang="ar-JO" dirty="0" smtClean="0"/>
              <a:t>ً</a:t>
            </a:r>
            <a:r>
              <a:rPr lang="ar-SA" dirty="0" smtClean="0"/>
              <a:t> إدارة هذه الاستثمارات كما هو </a:t>
            </a:r>
            <a:r>
              <a:rPr lang="ar-JO" dirty="0" smtClean="0"/>
              <a:t>الحال</a:t>
            </a:r>
            <a:r>
              <a:rPr lang="ar-SA" dirty="0" smtClean="0"/>
              <a:t> في الأصول الثابتة.</a:t>
            </a:r>
          </a:p>
          <a:p>
            <a:pPr marL="0" indent="0">
              <a:buNone/>
            </a:pPr>
            <a:r>
              <a:rPr lang="en-US" dirty="0" smtClean="0"/>
              <a:t>2</a:t>
            </a:r>
            <a:r>
              <a:rPr lang="ar-SA" dirty="0" smtClean="0"/>
              <a:t>- الإخفاق في إدارتها يعرض المنشأة إلى أزمة السيولة.</a:t>
            </a:r>
          </a:p>
          <a:p>
            <a:pPr marL="0" indent="0">
              <a:buNone/>
            </a:pPr>
            <a:r>
              <a:rPr lang="en-US" dirty="0" smtClean="0"/>
              <a:t>3</a:t>
            </a:r>
            <a:r>
              <a:rPr lang="ar-SA" dirty="0" smtClean="0"/>
              <a:t>- تستطيع المنشآت خاصة صغيرة الحجم أن تقوم باستئجار أصولها الثابتة ولكنها لا تستطيع عدم الاستثمار في ال</a:t>
            </a:r>
            <a:r>
              <a:rPr lang="ar-JO" dirty="0" smtClean="0"/>
              <a:t>نقد</a:t>
            </a:r>
            <a:r>
              <a:rPr lang="ar-SA" dirty="0" err="1" smtClean="0"/>
              <a:t>ية</a:t>
            </a:r>
            <a:r>
              <a:rPr lang="ar-SA" dirty="0" smtClean="0"/>
              <a:t> والمدينين والمخزون. </a:t>
            </a:r>
            <a:endParaRPr lang="en-US" dirty="0"/>
          </a:p>
        </p:txBody>
      </p:sp>
    </p:spTree>
    <p:extLst>
      <p:ext uri="{BB962C8B-B14F-4D97-AF65-F5344CB8AC3E}">
        <p14:creationId xmlns:p14="http://schemas.microsoft.com/office/powerpoint/2010/main" val="3049413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88640"/>
            <a:ext cx="8229600" cy="792088"/>
          </a:xfrm>
        </p:spPr>
        <p:txBody>
          <a:bodyPr>
            <a:normAutofit/>
          </a:bodyPr>
          <a:lstStyle/>
          <a:p>
            <a:pPr algn="r"/>
            <a:r>
              <a:rPr lang="ar-SA" sz="3600" b="1" dirty="0" smtClean="0">
                <a:solidFill>
                  <a:srgbClr val="00B0F0"/>
                </a:solidFill>
              </a:rPr>
              <a:t>ثالثا: سياسة تمويل رأس المال العامل:</a:t>
            </a:r>
            <a:endParaRPr lang="en-US" sz="3600" b="1" dirty="0">
              <a:solidFill>
                <a:srgbClr val="00B0F0"/>
              </a:solidFill>
            </a:endParaRPr>
          </a:p>
        </p:txBody>
      </p:sp>
      <p:sp>
        <p:nvSpPr>
          <p:cNvPr id="3" name="عنصر نائب للمحتوى 2"/>
          <p:cNvSpPr>
            <a:spLocks noGrp="1"/>
          </p:cNvSpPr>
          <p:nvPr>
            <p:ph idx="1"/>
          </p:nvPr>
        </p:nvSpPr>
        <p:spPr>
          <a:xfrm>
            <a:off x="457200" y="908720"/>
            <a:ext cx="8229600" cy="5688632"/>
          </a:xfrm>
        </p:spPr>
        <p:txBody>
          <a:bodyPr>
            <a:normAutofit fontScale="92500"/>
          </a:bodyPr>
          <a:lstStyle/>
          <a:p>
            <a:pPr marL="514350" indent="-514350">
              <a:buAutoNum type="arabic1Minus"/>
            </a:pPr>
            <a:r>
              <a:rPr lang="ar-SA" b="1" dirty="0" smtClean="0"/>
              <a:t>الأمور</a:t>
            </a:r>
            <a:r>
              <a:rPr lang="ar-JO" b="1" dirty="0" smtClean="0"/>
              <a:t> </a:t>
            </a:r>
            <a:r>
              <a:rPr lang="ar-SA" b="1" dirty="0"/>
              <a:t>(العناصر الأساسية </a:t>
            </a:r>
            <a:r>
              <a:rPr lang="ar-SA" b="1" dirty="0" smtClean="0"/>
              <a:t>) التي يجب مراعاتها عند اتخاذ قرار الاستثمار في الأصول المتداولة:</a:t>
            </a:r>
          </a:p>
          <a:p>
            <a:pPr marL="0" indent="0">
              <a:buNone/>
            </a:pPr>
            <a:r>
              <a:rPr lang="en-US" dirty="0" smtClean="0"/>
              <a:t>1</a:t>
            </a:r>
            <a:r>
              <a:rPr lang="ar-SA" dirty="0" smtClean="0"/>
              <a:t>- عدم المغالاة في الاستثمار في الأصول المتداولة لأن ذلك يترك مخاطر عليها، </a:t>
            </a:r>
            <a:r>
              <a:rPr lang="ar-SA" b="1" dirty="0" smtClean="0"/>
              <a:t>منها:</a:t>
            </a:r>
          </a:p>
          <a:p>
            <a:pPr marL="0" indent="0">
              <a:buNone/>
            </a:pPr>
            <a:r>
              <a:rPr lang="ar-SA" dirty="0"/>
              <a:t> </a:t>
            </a:r>
            <a:r>
              <a:rPr lang="ar-SA" dirty="0" smtClean="0"/>
              <a:t> </a:t>
            </a:r>
            <a:r>
              <a:rPr lang="ar-JO" dirty="0" smtClean="0"/>
              <a:t>أ- انخفاض معدل العائد على هذه الأصول.</a:t>
            </a:r>
          </a:p>
          <a:p>
            <a:pPr marL="0" indent="0">
              <a:buNone/>
            </a:pPr>
            <a:r>
              <a:rPr lang="ar-SA" dirty="0" smtClean="0"/>
              <a:t>  </a:t>
            </a:r>
            <a:r>
              <a:rPr lang="ar-JO" dirty="0" smtClean="0"/>
              <a:t>ب</a:t>
            </a:r>
            <a:r>
              <a:rPr lang="ar-SA" dirty="0" smtClean="0"/>
              <a:t>- ا</a:t>
            </a:r>
            <a:r>
              <a:rPr lang="ar-JO" dirty="0" smtClean="0"/>
              <a:t>غ</a:t>
            </a:r>
            <a:r>
              <a:rPr lang="ar-SA" dirty="0" smtClean="0"/>
              <a:t>را</a:t>
            </a:r>
            <a:r>
              <a:rPr lang="ar-JO" dirty="0" smtClean="0"/>
              <a:t>ق</a:t>
            </a:r>
            <a:r>
              <a:rPr lang="ar-SA" dirty="0" smtClean="0"/>
              <a:t> جزء من الأصول في استثمارات قد لا يتولد عنها أي عائد مجدي</a:t>
            </a:r>
            <a:r>
              <a:rPr lang="ar-JO" dirty="0" smtClean="0"/>
              <a:t>.</a:t>
            </a:r>
            <a:endParaRPr lang="ar-SA" dirty="0" smtClean="0"/>
          </a:p>
          <a:p>
            <a:pPr marL="0" indent="0">
              <a:buNone/>
            </a:pPr>
            <a:r>
              <a:rPr lang="en-US" dirty="0" smtClean="0"/>
              <a:t>2</a:t>
            </a:r>
            <a:r>
              <a:rPr lang="ar-SA" dirty="0" smtClean="0"/>
              <a:t>- عدم </a:t>
            </a:r>
            <a:r>
              <a:rPr lang="ar-JO" dirty="0" smtClean="0"/>
              <a:t>سعي</a:t>
            </a:r>
            <a:r>
              <a:rPr lang="ar-SA" dirty="0" smtClean="0"/>
              <a:t> المنشأة إلى تحقيق معدل مرتفع على هذه الأصول عن طريق تقليل حجمها مما يؤدي إلى نفادها.</a:t>
            </a:r>
          </a:p>
          <a:p>
            <a:pPr marL="0" indent="0">
              <a:buNone/>
            </a:pPr>
            <a:r>
              <a:rPr lang="en-US" dirty="0" smtClean="0"/>
              <a:t>3</a:t>
            </a:r>
            <a:r>
              <a:rPr lang="ar-SA" dirty="0" smtClean="0"/>
              <a:t>- الاحتفاظ بشكل دائم ومستمر بنقدية جاهزة قادرة على مواجهة النفقات اليومية </a:t>
            </a:r>
            <a:r>
              <a:rPr lang="ar-SA" dirty="0" err="1" smtClean="0"/>
              <a:t>وا</a:t>
            </a:r>
            <a:r>
              <a:rPr lang="ar-JO" dirty="0" smtClean="0"/>
              <a:t>لتشغيلي</a:t>
            </a:r>
            <a:r>
              <a:rPr lang="ar-SA" dirty="0" smtClean="0"/>
              <a:t>ة المحددة وذات الصبغة المستمرة.</a:t>
            </a:r>
            <a:endParaRPr lang="en-US" dirty="0"/>
          </a:p>
        </p:txBody>
      </p:sp>
    </p:spTree>
    <p:extLst>
      <p:ext uri="{BB962C8B-B14F-4D97-AF65-F5344CB8AC3E}">
        <p14:creationId xmlns:p14="http://schemas.microsoft.com/office/powerpoint/2010/main" val="3296735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332656"/>
            <a:ext cx="8219256" cy="6408712"/>
          </a:xfrm>
        </p:spPr>
        <p:txBody>
          <a:bodyPr>
            <a:normAutofit fontScale="92500"/>
          </a:bodyPr>
          <a:lstStyle/>
          <a:p>
            <a:pPr marL="0" indent="0">
              <a:buNone/>
            </a:pPr>
            <a:r>
              <a:rPr lang="en-US" dirty="0" smtClean="0"/>
              <a:t>4</a:t>
            </a:r>
            <a:r>
              <a:rPr lang="ar-SA" dirty="0" smtClean="0"/>
              <a:t>- القيام بإدارة الذمم المدينة إدارة جيدة.</a:t>
            </a:r>
          </a:p>
          <a:p>
            <a:pPr marL="0" indent="0">
              <a:buNone/>
            </a:pPr>
            <a:r>
              <a:rPr lang="en-US" dirty="0" smtClean="0"/>
              <a:t>5</a:t>
            </a:r>
            <a:r>
              <a:rPr lang="ar-SA" dirty="0" smtClean="0"/>
              <a:t>-الاحتفاظ بمخزون سلعي قادر على تلبية احتياجات زبائنها</a:t>
            </a:r>
            <a:r>
              <a:rPr lang="ar-JO" dirty="0" smtClean="0"/>
              <a:t>،</a:t>
            </a:r>
            <a:r>
              <a:rPr lang="ar-SA" dirty="0" smtClean="0"/>
              <a:t> فلا تحتفظ بمخزون كبير يترتب عليه </a:t>
            </a:r>
            <a:r>
              <a:rPr lang="ar-SA" b="1" dirty="0" smtClean="0"/>
              <a:t>زيادة التكاليف متمثلة في:</a:t>
            </a:r>
          </a:p>
          <a:p>
            <a:pPr marL="0" indent="0">
              <a:buNone/>
            </a:pPr>
            <a:r>
              <a:rPr lang="ar-SA" dirty="0"/>
              <a:t> </a:t>
            </a:r>
            <a:r>
              <a:rPr lang="ar-SA" dirty="0" smtClean="0"/>
              <a:t>  أ- الزيادة في تكلفة الاحتفاظ بالمخزون من إضاءة ومخازن</a:t>
            </a:r>
            <a:r>
              <a:rPr lang="ar-JO" dirty="0" smtClean="0"/>
              <a:t> وغيره.</a:t>
            </a:r>
            <a:endParaRPr lang="ar-SA" dirty="0" smtClean="0"/>
          </a:p>
          <a:p>
            <a:pPr marL="0" indent="0">
              <a:buNone/>
            </a:pPr>
            <a:r>
              <a:rPr lang="ar-SA" dirty="0"/>
              <a:t> </a:t>
            </a:r>
            <a:r>
              <a:rPr lang="ar-SA" dirty="0" smtClean="0"/>
              <a:t>  ب- زيادة التكلفة بسبب التالف.</a:t>
            </a:r>
          </a:p>
          <a:p>
            <a:pPr marL="0" indent="0">
              <a:buNone/>
            </a:pPr>
            <a:r>
              <a:rPr lang="ar-SA" dirty="0"/>
              <a:t> </a:t>
            </a:r>
            <a:r>
              <a:rPr lang="ar-SA" dirty="0" smtClean="0"/>
              <a:t>  ج- تكلفة الفرصة البديلة.</a:t>
            </a:r>
            <a:endParaRPr lang="ar-SA" dirty="0"/>
          </a:p>
          <a:p>
            <a:pPr marL="0" indent="0">
              <a:buNone/>
            </a:pPr>
            <a:r>
              <a:rPr lang="ar-SA" dirty="0" smtClean="0"/>
              <a:t>  د- التقدم التكنولوجي الذي يؤدي إلى تغيير أذواق المستهلكين.</a:t>
            </a:r>
          </a:p>
          <a:p>
            <a:pPr marL="0" indent="0">
              <a:buNone/>
            </a:pPr>
            <a:r>
              <a:rPr lang="ar-SA" dirty="0" smtClean="0"/>
              <a:t>ولا تحتفظ بمخزون أقل فتضيع فرصة بيعه وبالتالي تقل الأرباح.</a:t>
            </a:r>
          </a:p>
          <a:p>
            <a:pPr marL="0" indent="0">
              <a:buNone/>
            </a:pPr>
            <a:r>
              <a:rPr lang="en-US" dirty="0" smtClean="0"/>
              <a:t>6</a:t>
            </a:r>
            <a:r>
              <a:rPr lang="ar-SA" dirty="0" smtClean="0"/>
              <a:t>- أن تراعي المنشأة عند اتخاذها للقرار الاستثماري في الأصول المفاهيم الأساسية المتعلقة بالاستثمار مثل العائد والمخاطر والسيولة والائتمان ومحاولة إيجاد علاقة متوازنة بين هذه المفاهيم.</a:t>
            </a:r>
          </a:p>
        </p:txBody>
      </p:sp>
    </p:spTree>
    <p:extLst>
      <p:ext uri="{BB962C8B-B14F-4D97-AF65-F5344CB8AC3E}">
        <p14:creationId xmlns:p14="http://schemas.microsoft.com/office/powerpoint/2010/main" val="1238803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lstStyle/>
          <a:p>
            <a:pPr marL="0" indent="0">
              <a:buNone/>
            </a:pPr>
            <a:r>
              <a:rPr lang="ar-JO" dirty="0" smtClean="0"/>
              <a:t>- </a:t>
            </a:r>
            <a:r>
              <a:rPr lang="ar-SA" dirty="0" smtClean="0"/>
              <a:t>إن قرارات استخدام الالتزامات المتداولة كمصدر لتمويل الأصول المتداولة، بالإضافة إلى مصادر التمويل طويلة الأجل.</a:t>
            </a:r>
          </a:p>
          <a:p>
            <a:pPr marL="0" indent="0">
              <a:buNone/>
            </a:pPr>
            <a:r>
              <a:rPr lang="ar-SA" dirty="0" smtClean="0"/>
              <a:t>حيث تمتاز عن غيرها من مصادر التمويل بالمرونة الكبيرة التي تسبب للمنشأة بالتكيف لمواجهة التغيرات الم</a:t>
            </a:r>
            <a:r>
              <a:rPr lang="ar-JO" dirty="0" smtClean="0"/>
              <a:t>و</a:t>
            </a:r>
            <a:r>
              <a:rPr lang="ar-SA" dirty="0" smtClean="0"/>
              <a:t>سم</a:t>
            </a:r>
            <a:r>
              <a:rPr lang="ar-JO" dirty="0" smtClean="0"/>
              <a:t>ي</a:t>
            </a:r>
            <a:r>
              <a:rPr lang="ar-SA" dirty="0" smtClean="0"/>
              <a:t>ة وال</a:t>
            </a:r>
            <a:r>
              <a:rPr lang="ar-JO" dirty="0" smtClean="0"/>
              <a:t>اح</a:t>
            </a:r>
            <a:r>
              <a:rPr lang="ar-SA" dirty="0" smtClean="0"/>
              <a:t>ت</a:t>
            </a:r>
            <a:r>
              <a:rPr lang="ar-JO" dirty="0" smtClean="0"/>
              <a:t>يا</a:t>
            </a:r>
            <a:r>
              <a:rPr lang="ar-SA" dirty="0" smtClean="0"/>
              <a:t>جات الطارئة.</a:t>
            </a:r>
          </a:p>
          <a:p>
            <a:pPr>
              <a:buFontTx/>
              <a:buChar char="-"/>
            </a:pPr>
            <a:r>
              <a:rPr lang="ar-SA" dirty="0" smtClean="0"/>
              <a:t>تتميز مصادر التمويل قصيرة الأجل بانخفاض تكلفتها في العادة مقارنة مع مصادر التمويل طويلة الأجل.</a:t>
            </a:r>
          </a:p>
          <a:p>
            <a:pPr>
              <a:buFontTx/>
              <a:buChar char="-"/>
            </a:pPr>
            <a:r>
              <a:rPr lang="ar-SA" b="1" dirty="0" smtClean="0"/>
              <a:t>من عيوبها: </a:t>
            </a:r>
            <a:r>
              <a:rPr lang="ar-SA" dirty="0" smtClean="0"/>
              <a:t>تعرض المنشأة للعسر المالي بدرجة كبيرة نظرا</a:t>
            </a:r>
            <a:r>
              <a:rPr lang="ar-JO" dirty="0" smtClean="0"/>
              <a:t>ً</a:t>
            </a:r>
            <a:r>
              <a:rPr lang="ar-SA" dirty="0" smtClean="0"/>
              <a:t> لقصر مدة استحقاقها.</a:t>
            </a:r>
            <a:endParaRPr lang="en-US" dirty="0"/>
          </a:p>
        </p:txBody>
      </p:sp>
    </p:spTree>
    <p:extLst>
      <p:ext uri="{BB962C8B-B14F-4D97-AF65-F5344CB8AC3E}">
        <p14:creationId xmlns:p14="http://schemas.microsoft.com/office/powerpoint/2010/main" val="280011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754</TotalTime>
  <Words>1282</Words>
  <Application>Microsoft Office PowerPoint</Application>
  <PresentationFormat>عرض على الشاشة (3:4)‏</PresentationFormat>
  <Paragraphs>113</Paragraphs>
  <Slides>16</Slides>
  <Notes>1</Notes>
  <HiddenSlides>0</HiddenSlides>
  <MMClips>0</MMClips>
  <ScaleCrop>false</ScaleCrop>
  <HeadingPairs>
    <vt:vector size="4" baseType="variant">
      <vt:variant>
        <vt:lpstr>نسق</vt:lpstr>
      </vt:variant>
      <vt:variant>
        <vt:i4>1</vt:i4>
      </vt:variant>
      <vt:variant>
        <vt:lpstr>عناوين الشرائح</vt:lpstr>
      </vt:variant>
      <vt:variant>
        <vt:i4>16</vt:i4>
      </vt:variant>
    </vt:vector>
  </HeadingPairs>
  <TitlesOfParts>
    <vt:vector size="17" baseType="lpstr">
      <vt:lpstr>سمة Office</vt:lpstr>
      <vt:lpstr>مبادئ التمويل – التمويل والبيئة والتشغيلية د. محمد احمد سيد احمد</vt:lpstr>
      <vt:lpstr>أهداف المحاضرة:</vt:lpstr>
      <vt:lpstr>سياسة رأس المال العامل        Working Capital Policy    </vt:lpstr>
      <vt:lpstr>يوجد مفاهيم فرعية (أنواع) لرأس المال العامل:</vt:lpstr>
      <vt:lpstr>عرض تقديمي في PowerPoint</vt:lpstr>
      <vt:lpstr>ثانيا: أهمية إدارة رأس المال العامل:</vt:lpstr>
      <vt:lpstr>ثالثا: سياسة تمويل رأس المال العامل:</vt:lpstr>
      <vt:lpstr>عرض تقديمي في PowerPoint</vt:lpstr>
      <vt:lpstr>عرض تقديمي في PowerPoint</vt:lpstr>
      <vt:lpstr>الخلاصة:</vt:lpstr>
      <vt:lpstr>1- سياسة التمويل المثالية، (المعتدلة)، (مبدأ التغطية):</vt:lpstr>
      <vt:lpstr>عرض تقديمي في PowerPoint</vt:lpstr>
      <vt:lpstr>2- سياسة التمويل الجريئة، (المغامرة) :</vt:lpstr>
      <vt:lpstr>عرض تقديمي في PowerPoint</vt:lpstr>
      <vt:lpstr>3- سياسة التمويل المحافظة، (المتحفظة) :  تكون الإدارة في هذه السياسة أقل تحملاً للمخاطر</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التمويل – التمويل والبيئة والتشغيلية د. محمد احمد سيد احمد</dc:title>
  <dc:creator>Ahmad</dc:creator>
  <cp:lastModifiedBy>hp</cp:lastModifiedBy>
  <cp:revision>56</cp:revision>
  <dcterms:created xsi:type="dcterms:W3CDTF">2020-06-12T17:41:58Z</dcterms:created>
  <dcterms:modified xsi:type="dcterms:W3CDTF">2024-07-22T19:13:19Z</dcterms:modified>
</cp:coreProperties>
</file>