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5"/>
  </p:notesMasterIdLst>
  <p:sldIdLst>
    <p:sldId id="256" r:id="rId2"/>
    <p:sldId id="353" r:id="rId3"/>
    <p:sldId id="422" r:id="rId4"/>
    <p:sldId id="313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14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E8BAC-0838-43D6-9C67-CE0302D26B86}" type="datetimeFigureOut">
              <a:rPr lang="tr-TR" smtClean="0"/>
              <a:pPr/>
              <a:t>03.07.2020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ACA2A-FD22-4BAE-92CC-69A53F8831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9640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F12B1D-93BD-409E-83C0-29A01C889EF7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87-A697-4145-AFF6-1B274AB8A9C3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6393-062C-40FC-98FD-F1126420C660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82D5-0A7C-42B0-A35F-5BCC5C873B3C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93B7-51D2-4DE9-883D-A2C7EFCCA556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8942-5FB8-448C-AF88-EB24CA34C717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224E7F-096E-431C-B723-09CC7C8F9875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E71012C-BAE1-4F73-BC31-72D2A1C8076C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FAC-1F57-468A-8315-E3D5040EAA53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7A3A-0CBF-4E74-BA29-19B03D2AB443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825-2B69-4D1D-86BE-CEC06235094D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3F29DEA-8093-419B-BC89-44E127A9547A}" type="datetime1">
              <a:rPr lang="tr-TR" smtClean="0"/>
              <a:pPr/>
              <a:t>03.07.2020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1142984"/>
            <a:ext cx="8964488" cy="2214578"/>
          </a:xfrm>
        </p:spPr>
        <p:txBody>
          <a:bodyPr>
            <a:noAutofit/>
          </a:bodyPr>
          <a:lstStyle/>
          <a:p>
            <a:pPr algn="ctr"/>
            <a: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  <a:t>الوحدة الثانية </a:t>
            </a:r>
            <a:b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  <a:t>قرارات الاستثمار</a:t>
            </a:r>
            <a:r>
              <a:rPr lang="tr-TR" sz="3200" i="1" dirty="0" smtClean="0"/>
              <a:t/>
            </a:r>
            <a:br>
              <a:rPr lang="tr-TR" sz="3200" i="1" dirty="0" smtClean="0"/>
            </a:br>
            <a:endParaRPr lang="tr-TR" sz="3200" i="1" dirty="0"/>
          </a:p>
        </p:txBody>
      </p:sp>
      <p:sp>
        <p:nvSpPr>
          <p:cNvPr id="4" name="3 Dikdörtgen"/>
          <p:cNvSpPr/>
          <p:nvPr/>
        </p:nvSpPr>
        <p:spPr>
          <a:xfrm>
            <a:off x="0" y="4077072"/>
            <a:ext cx="83529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i="1" dirty="0" smtClean="0">
                <a:solidFill>
                  <a:schemeClr val="tx2"/>
                </a:solidFill>
              </a:rPr>
              <a:t> </a:t>
            </a:r>
            <a:endParaRPr lang="tr-TR" sz="1400" i="1" dirty="0" smtClean="0">
              <a:solidFill>
                <a:schemeClr val="tx2"/>
              </a:solidFill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430886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Palestine Technical University –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Kadoorie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318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ctrTitle"/>
          </p:nvPr>
        </p:nvSpPr>
        <p:spPr>
          <a:xfrm>
            <a:off x="457200" y="3143248"/>
            <a:ext cx="8458200" cy="1357322"/>
          </a:xfrm>
        </p:spPr>
        <p:txBody>
          <a:bodyPr>
            <a:noAutofit/>
          </a:bodyPr>
          <a:lstStyle/>
          <a:p>
            <a:pPr marL="342900" indent="-342900" algn="ctr" rtl="1"/>
            <a:r>
              <a:rPr lang="ar-SA" sz="3200" b="1" i="1" dirty="0" err="1" smtClean="0">
                <a:latin typeface="Times New Roman" pitchFamily="18" charset="0"/>
                <a:cs typeface="Times New Roman" pitchFamily="18" charset="0"/>
              </a:rPr>
              <a:t>اسس</a:t>
            </a:r>
            <a: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  <a:t> تقويم بدائل الاستثمار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tr-TR" sz="3200" i="1" dirty="0"/>
          </a:p>
        </p:txBody>
      </p:sp>
      <p:sp>
        <p:nvSpPr>
          <p:cNvPr id="3" name="مستطيل 2"/>
          <p:cNvSpPr/>
          <p:nvPr/>
        </p:nvSpPr>
        <p:spPr>
          <a:xfrm>
            <a:off x="357158" y="407194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4643446"/>
            <a:ext cx="8715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428596" y="4071941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buFont typeface="Wingdings" pitchFamily="2" charset="2"/>
              <a:buChar char="Ø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فتره استرداد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راس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المال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Pay Back Period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).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صافي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القيمه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الحاليه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Net Present Value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طريقه دليل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الربحيه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Profitability Index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طريقه معدل العائد الداخلي(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Internal Rate of Return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5357826"/>
            <a:ext cx="8786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مستطيل 5"/>
          <p:cNvSpPr/>
          <p:nvPr/>
        </p:nvSpPr>
        <p:spPr>
          <a:xfrm>
            <a:off x="571472" y="714356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فتره 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الاسترداد </a:t>
            </a:r>
          </a:p>
          <a:p>
            <a:pPr algn="r" rtl="1">
              <a:buFont typeface="Wingdings" pitchFamily="2" charset="2"/>
              <a:buChar char="q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هي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الفتره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الزمنيه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يحتاجها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الاصل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ليسترد تكاليف شراءه من صافي عوائده .( عدد السنوات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اللازمه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لاسترداد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الاموال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المستثمره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).</a:t>
            </a:r>
          </a:p>
          <a:p>
            <a:pPr algn="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ملاحظه : كلما كانت فتره الاسترداد اقصر كلما كان المشروع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افضل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من حيث الربح .</a:t>
            </a:r>
          </a:p>
          <a:p>
            <a:pPr algn="r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احتساب فتره الاسترداد في حال تساوي التدفقات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النقديه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r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فتره الاسترداد =  قيمه الاستثمار /التدفق النقدي السنوي </a:t>
            </a:r>
          </a:p>
          <a:p>
            <a:pPr algn="r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مثال : قدرت التدفقات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النقديه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السنويه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لاستمثار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معين 8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الاف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دينار وكانت قيمه الاستثمار 40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الف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دينار . المطلوب : حساب فتره الاسترداد .</a:t>
            </a:r>
          </a:p>
          <a:p>
            <a:pPr algn="r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بما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التدفقات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النقديه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متساويه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لطول فتره حياه المشروع يتم استخدام القانون التالي :</a:t>
            </a:r>
          </a:p>
          <a:p>
            <a:pPr algn="r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فتره الاسترداد = ( قيمه الاستثمار / التدفق النقدي السنوي )</a:t>
            </a:r>
          </a:p>
          <a:p>
            <a:pPr algn="r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                 = 40000 / 8000</a:t>
            </a:r>
          </a:p>
          <a:p>
            <a:pPr algn="r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               = 5 سنوات </a:t>
            </a:r>
          </a:p>
          <a:p>
            <a:pPr algn="ctr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7158" y="1142984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0" y="836713"/>
            <a:ext cx="8532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مثال : احسب فتره الاسترداد للمشروعين (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) 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وايهما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تختار ولماذا ؟</a:t>
            </a:r>
          </a:p>
          <a:p>
            <a:pPr marL="342900" indent="-342900"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1357298"/>
            <a:ext cx="7858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1524000" y="1561150"/>
          <a:ext cx="60960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8816"/>
                <a:gridCol w="2064198"/>
                <a:gridCol w="2452986"/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بيانات</a:t>
                      </a:r>
                      <a:r>
                        <a:rPr lang="ar-S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ماليه للمشروعين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السنه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المشروع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أ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المشروع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ب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100000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100000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70000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60000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80000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20000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357158" y="836713"/>
            <a:ext cx="817528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/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الحل : </a:t>
            </a:r>
          </a:p>
          <a:p>
            <a:pPr marL="342900" indent="-342900" algn="r" rtl="1"/>
            <a:endParaRPr lang="ar-S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r>
              <a:rPr lang="ar-SA" b="1" i="1" u="sng" dirty="0" smtClean="0">
                <a:latin typeface="Times New Roman" pitchFamily="18" charset="0"/>
                <a:cs typeface="Times New Roman" pitchFamily="18" charset="0"/>
              </a:rPr>
              <a:t>المشروع (ا) </a:t>
            </a:r>
          </a:p>
          <a:p>
            <a:pPr marL="342900" indent="-342900" algn="r" rtl="1"/>
            <a:endParaRPr lang="ar-S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السنه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الاولى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: 100000-  10000 =90000 </a:t>
            </a:r>
          </a:p>
          <a:p>
            <a:pPr marL="342900" indent="-342900" algn="r" rtl="1"/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السنه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الثانيه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= 90000-60000=30000</a:t>
            </a:r>
          </a:p>
          <a:p>
            <a:pPr marL="342900" indent="-342900" algn="r" rtl="1"/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ما يحتاجه المشروع من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السنه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الثالثه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= (80/30)*12 = 4.5 شهر </a:t>
            </a:r>
          </a:p>
          <a:p>
            <a:pPr marL="342900" indent="-342900" algn="r" rtl="1"/>
            <a:endParaRPr lang="ar-S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اذا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فتره الاسترداد للمشروع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الاول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(أ) = سنتين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واربع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شهور ونصف </a:t>
            </a:r>
          </a:p>
          <a:p>
            <a:pPr marL="342900" indent="-342900" algn="r" rtl="1"/>
            <a:endParaRPr lang="ar-S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r>
              <a:rPr lang="ar-SA" b="1" i="1" u="sng" dirty="0" smtClean="0">
                <a:latin typeface="Times New Roman" pitchFamily="18" charset="0"/>
                <a:cs typeface="Times New Roman" pitchFamily="18" charset="0"/>
              </a:rPr>
              <a:t>المشروع ( </a:t>
            </a:r>
            <a:r>
              <a:rPr lang="ar-SA" b="1" i="1" u="sng" dirty="0" err="1" smtClean="0">
                <a:latin typeface="Times New Roman" pitchFamily="18" charset="0"/>
                <a:cs typeface="Times New Roman" pitchFamily="18" charset="0"/>
              </a:rPr>
              <a:t>ب</a:t>
            </a:r>
            <a:r>
              <a:rPr lang="ar-SA" b="1" i="1" u="sng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indent="-342900" algn="r" rtl="1"/>
            <a:endParaRPr lang="ar-S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السنه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الاولى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= 100000-70000 =30000</a:t>
            </a:r>
          </a:p>
          <a:p>
            <a:pPr marL="342900" indent="-342900" algn="r" rtl="1"/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ما يحتاجه المشروع من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السنه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الثانيه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= (50000/30000)*12  = 7 شهور و6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ايام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r" rtl="1"/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فتره الاسترداد للمشروع الثاني (ب) = سنه وسبع شهور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ايام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r" rtl="1"/>
            <a:endParaRPr lang="ar-S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القرار : يتم اختيار المشروع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ب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i="1" dirty="0" err="1" smtClean="0">
                <a:latin typeface="Times New Roman" pitchFamily="18" charset="0"/>
                <a:cs typeface="Times New Roman" pitchFamily="18" charset="0"/>
              </a:rPr>
              <a:t>لانه</a:t>
            </a:r>
            <a:r>
              <a:rPr lang="ar-SA" b="1" i="1" dirty="0" smtClean="0">
                <a:latin typeface="Times New Roman" pitchFamily="18" charset="0"/>
                <a:cs typeface="Times New Roman" pitchFamily="18" charset="0"/>
              </a:rPr>
              <a:t> فتره الاسترداد اقل </a:t>
            </a:r>
          </a:p>
          <a:p>
            <a:pPr marL="342900" indent="-342900" algn="r" rtl="1"/>
            <a:endParaRPr lang="ar-S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Wingdings" pitchFamily="2" charset="2"/>
              <a:buChar char="v"/>
            </a:pP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ctrTitle"/>
          </p:nvPr>
        </p:nvSpPr>
        <p:spPr>
          <a:xfrm>
            <a:off x="457200" y="3143248"/>
            <a:ext cx="8458200" cy="1357322"/>
          </a:xfrm>
        </p:spPr>
        <p:txBody>
          <a:bodyPr>
            <a:noAutofit/>
          </a:bodyPr>
          <a:lstStyle/>
          <a:p>
            <a:pPr marL="342900" indent="-342900" algn="ctr" rtl="1"/>
            <a: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  <a:t>قرارات الاستثمار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tr-TR" sz="3200" i="1" dirty="0"/>
          </a:p>
        </p:txBody>
      </p:sp>
      <p:sp>
        <p:nvSpPr>
          <p:cNvPr id="3" name="مستطيل 2"/>
          <p:cNvSpPr/>
          <p:nvPr/>
        </p:nvSpPr>
        <p:spPr>
          <a:xfrm>
            <a:off x="357158" y="407194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4643446"/>
            <a:ext cx="8715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428596" y="4071941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تمثل عمليه اتخاذ القرارات في الاستثمارات في تحديد نوعيه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الاصول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يجب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يمتلكها المشروع سواء كانت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اصولا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ثابته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كالاراضي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والمباني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والالات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ام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اصولا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متداوله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كالنقديه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والبضاعه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والاوراق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 كما تهتم قرارات الاستثمار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بكيفيه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توظيف هذه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الاصول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على نحو امثل لتحقيق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اقصى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عائد واقل مخاطر.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0" y="5357826"/>
            <a:ext cx="8786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2357430"/>
            <a:ext cx="8572560" cy="3231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Simplified Arabic" pitchFamily="18" charset="-78"/>
              </a:rPr>
              <a:t> 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00034" y="250030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Wingdings" pitchFamily="2" charset="2"/>
              <a:buChar char="ü"/>
            </a:pPr>
            <a:endParaRPr lang="ar-S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u="sng" dirty="0"/>
          </a:p>
        </p:txBody>
      </p:sp>
      <p:sp>
        <p:nvSpPr>
          <p:cNvPr id="7" name="Rectangle 2"/>
          <p:cNvSpPr/>
          <p:nvPr/>
        </p:nvSpPr>
        <p:spPr>
          <a:xfrm>
            <a:off x="214282" y="571480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14282" y="1000108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من اجل التوصل للقرار الاستثماري فان على على المستثمر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يقوم بالاتي :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يضع جميع البدائل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المتاحه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يقوم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بدراسه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هذه البدائل وتحليلها.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يقارن هذه البدائل من خلال دراسته لها.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يختار البديل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الامثل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الذي يحقق له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اقصى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مصلحه.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يضع البديل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الامثل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موضع التطبيق.</a:t>
            </a:r>
          </a:p>
          <a:p>
            <a:pPr marL="342900" indent="-342900"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يواجه المستثمر ثلاث مواقف تتطلب منه اتخاذ قرار حيالها وتتوقف نوعيه القرار الذي يتخذه في هذه المواقف على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طبيعه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العلاقه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بين سعر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الاداه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الاستثماريه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وقيمتها من وجهه نظره . وهذه القرارات تتلخص بالاتي :-</a:t>
            </a:r>
          </a:p>
          <a:p>
            <a:pPr marL="342900" indent="-342900"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قرار الشراء : يتخذها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المستمثر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عندما يجد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القيمه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الحاليه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للتدفقات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النقديه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والمتولده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عن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الاداه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الاستثماريه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اكبر من سعرها السائد في السوق.</a:t>
            </a: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قرارات عدم التداول : يلجا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اليها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المستثمر عندما يتبين من دراسته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للادوات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الاستثماريه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المختلفه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التدفقات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النقديه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الناجمه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عنها سوف لن تحقق له أي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ارباح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بالقياس مع المخاطر التي يمكن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تتوافق معها .</a:t>
            </a: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قرارات البيع : يتخذها المستثمر عندما يرى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الاسعار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تدفع في السوق مقابل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الادوات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الاستثماريه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يمتلكها اكبر من تلك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الاسعار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دفعها .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القيمه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الحاليه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لهذه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الادوات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+mj-lt"/>
              <a:buAutoNum type="arabicPeriod"/>
            </a:pP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0" y="83671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القرارات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الاستثماريه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المتخذه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يجب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تقوم على المقومات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الاساسيه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التاليه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 marL="342900" indent="-342900" algn="r" rtl="1">
              <a:buFont typeface="Wingdings" pitchFamily="2" charset="2"/>
              <a:buChar char="q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تبني استراتيجيه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ملائمه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للاستثمار تقوم على رغبه المستثمر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واولوياته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في الاستثمار وفق ميله اتجاه كل من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الربحيه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تحدد من خلال العائد على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الاستثماروالسيوله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والامان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والتي تحددان من خلال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المخاطره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يمكن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يتحملها المستثمر.</a:t>
            </a:r>
          </a:p>
          <a:p>
            <a:pPr marL="342900" indent="-342900" algn="r" rtl="1">
              <a:buFont typeface="Wingdings" pitchFamily="2" charset="2"/>
              <a:buChar char="q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الاعتماد على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الاسس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والمبادئ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العلميه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لاتخاذ القرار التي تقوم على المدخل العلمي في اتخاذ القرار الذي يقوم بدوره على الخطوات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التاليه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تحديد الهدف الاستثماري.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جمع البيانات والمعلومات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اللازمه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لاتخاذ القرار المناسب.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تديد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العوامل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الملائمه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تتحكم في اتخاذ القرار.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تقييم العوائد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المتوقعه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من كل بديل من البدائل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المتاحه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اختيار البديل المناسب الذي يحقق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الاهداف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الموضوعه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مسبقا.</a:t>
            </a:r>
          </a:p>
          <a:p>
            <a:pPr marL="342900" indent="-342900" algn="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على المستثمر الاعتماد على بعض المبادئ والمعايير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اثناء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اتخاذه قراره الاستثماري:-\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مبدا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الخبره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والتاهيل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مبدا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تعدد الخيارات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الاستثماريه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مبدا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الملاءمه.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مبدا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التنويع.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428596" y="836713"/>
            <a:ext cx="81038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مراعاه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العلاقه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بين العائد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والمخاطره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: العوائد ليست مؤكده التحقق وهي عرضه لعدد من المخاطر تتنوع حسب نوع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الاداه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الاستثماريه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 ومن هذه المخاطر ما هو قابل للقياس والتحكم من خلال التنويع مثل المخاطر غير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السوقيه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وغير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العاديه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. ومنها لا يمكن التحكم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كالمخاطر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السوقيه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العاديه</a:t>
            </a:r>
            <a:r>
              <a:rPr lang="ar-SA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1357298"/>
            <a:ext cx="7858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428596" y="836713"/>
            <a:ext cx="81038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مصادر المعلومات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المستخدمه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في صنع القرارات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الاستثماريه</a:t>
            </a: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المعلومات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الفنيه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: تشمل طريقه عمل المشروع ومستلزماته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الفنيه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الات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ومواد وقطع غيار ومستلزمات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اخرى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المعلومات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المتعلقه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بالسوق : من حيث مدى توافر المنتج وعدد الشركات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المنتجه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لهذا النوع من المنتجات ومقدار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الحصه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السوقيه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المتوقعه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المعلومات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المتعلقه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بمدى توافر المستلزمات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الفرديه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للمشروع : مثل المواد الخام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والعماله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وطبيعه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التربه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والخدمات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المختلفه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المعلومات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المتعلقه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بالامور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: من حيث الاحتياجات من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الاموال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واماكن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الحصول عليها من السوق المالي والمؤسسات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كالبنوك.</a:t>
            </a:r>
          </a:p>
          <a:p>
            <a:pPr marL="342900" indent="-342900" algn="ct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+mj-lt"/>
              <a:buAutoNum type="arabicPeriod"/>
            </a:pP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+mj-lt"/>
              <a:buAutoNum type="arabicPeriod"/>
            </a:pP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Wingdings" pitchFamily="2" charset="2"/>
              <a:buChar char="v"/>
            </a:pP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1357298"/>
            <a:ext cx="7858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428596" y="836713"/>
            <a:ext cx="81038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/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المستثمرين يحتاجون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المعلومات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المحاسبيه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من اجل :-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تقدير التدفقات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سواء كانت عللا شكل توزيعات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ارباح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ارباح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راسماليه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تقدير درجه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المخاطره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المتعلفه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بالاسهم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مساعده المستثمرين في تكوين محفظه استثماريه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ملائمه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للاوراق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معلومات حول انعكاس المشروعات على الاقتصاد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ثمه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معلومات على درجه كبيره من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الاهميه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تاتي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من خلال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التغذيه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المرتده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الراجعه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الاطراف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كافه التي تتعامل بهذا المشروع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مصادر المعلومات تختلف تبعا لنوعيه الاستثمار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يختلف مصدر المعلومات فيما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اذا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كانت الاستثمارات داخليه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خارجيه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كما وفرت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الحكومه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والمؤسسات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الحكوميه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المختلفه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القطاعات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المختلفه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يمكن الاستثمار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بها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ومن خلال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اصدار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للتشريعات التي تنظم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اعمال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الاستثمار في جميع القطاعات.</a:t>
            </a:r>
          </a:p>
          <a:p>
            <a:pPr marL="342900" indent="-3429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+mj-lt"/>
              <a:buAutoNum type="arabicPeriod"/>
            </a:pP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Wingdings" pitchFamily="2" charset="2"/>
              <a:buChar char="v"/>
            </a:pP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1357298"/>
            <a:ext cx="7858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214282" y="836713"/>
            <a:ext cx="83181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هناك هده مصادر للمعومات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الرخيصه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المجانيه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التي تساعد المستثمرين في اتخاذ قرارات الاستثمار في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الاوراق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حيث تقسم هذه المصادر </a:t>
            </a:r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ما يلي :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الصحف مثل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صحيفه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نيويورك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تايم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وصحيفه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وول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ستريت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وصحيفه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يوميات المستثمر.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المجلات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المتخصصه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مثل مجله بارون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اخبار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التجاره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والمال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فورشن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مطبوعات استشاريي الاستثمار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الصادره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عن المؤسسات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المتخصصه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في المال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والاعمال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تقارير المنشات التي توجه حمله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الاسهم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والتقارير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لجنه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الاوراق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وسوق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الاوراق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بنوك المعلومات.</a:t>
            </a:r>
          </a:p>
          <a:p>
            <a:pPr marL="342900" indent="-3429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+mj-lt"/>
              <a:buAutoNum type="arabicPeriod"/>
            </a:pP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Wingdings" pitchFamily="2" charset="2"/>
              <a:buChar char="v"/>
            </a:pP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1357298"/>
            <a:ext cx="7858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428596" y="836713"/>
            <a:ext cx="81038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أسس اتخاذ القرار الاستثماري</a:t>
            </a:r>
          </a:p>
          <a:p>
            <a:pPr marL="342900" indent="-342900" algn="ct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Wingdings" pitchFamily="2" charset="2"/>
              <a:buChar char="q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العائد المتوقع .</a:t>
            </a:r>
          </a:p>
          <a:p>
            <a:pPr marL="342900" indent="-342900" algn="r" rtl="1">
              <a:buFont typeface="Wingdings" pitchFamily="2" charset="2"/>
              <a:buChar char="q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درجه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المخاطره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المتوقعه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Wingdings" pitchFamily="2" charset="2"/>
              <a:buChar char="q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اختيار الزمن المناسب</a:t>
            </a:r>
          </a:p>
          <a:p>
            <a:pPr marL="342900" indent="-342900"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Wingdings" pitchFamily="2" charset="2"/>
              <a:buChar char="v"/>
            </a:pP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+mj-lt"/>
              <a:buAutoNum type="arabicPeriod"/>
            </a:pP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Font typeface="Wingdings" pitchFamily="2" charset="2"/>
              <a:buChar char="v"/>
            </a:pPr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1357298"/>
            <a:ext cx="7858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Özel 3">
      <a:dk1>
        <a:sysClr val="windowText" lastClr="000000"/>
      </a:dk1>
      <a:lt1>
        <a:sysClr val="window" lastClr="FFFFFF"/>
      </a:lt1>
      <a:dk2>
        <a:srgbClr val="001746"/>
      </a:dk2>
      <a:lt2>
        <a:srgbClr val="CCDEE2"/>
      </a:lt2>
      <a:accent1>
        <a:srgbClr val="727CA3"/>
      </a:accent1>
      <a:accent2>
        <a:srgbClr val="7297B6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7990</TotalTime>
  <Words>995</Words>
  <Application>Microsoft Office PowerPoint</Application>
  <PresentationFormat>عرض على الشاشة (3:4)‏</PresentationFormat>
  <Paragraphs>158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Şehir Hayatı</vt:lpstr>
      <vt:lpstr>الوحدة الثانية  قرارات الاستثمار </vt:lpstr>
      <vt:lpstr>قرارات الاستثمار  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اسس تقويم بدائل الاستثمار    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kilis 7 aralık</dc:creator>
  <cp:lastModifiedBy>top_tech</cp:lastModifiedBy>
  <cp:revision>644</cp:revision>
  <dcterms:created xsi:type="dcterms:W3CDTF">2012-10-11T07:02:05Z</dcterms:created>
  <dcterms:modified xsi:type="dcterms:W3CDTF">2020-07-03T13:02:58Z</dcterms:modified>
</cp:coreProperties>
</file>