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661" r:id="rId2"/>
    <p:sldId id="603" r:id="rId3"/>
    <p:sldId id="604" r:id="rId4"/>
    <p:sldId id="605" r:id="rId5"/>
    <p:sldId id="664" r:id="rId6"/>
    <p:sldId id="606" r:id="rId7"/>
    <p:sldId id="608" r:id="rId8"/>
    <p:sldId id="611" r:id="rId9"/>
    <p:sldId id="612" r:id="rId10"/>
    <p:sldId id="613" r:id="rId11"/>
    <p:sldId id="626" r:id="rId12"/>
    <p:sldId id="627" r:id="rId13"/>
    <p:sldId id="628" r:id="rId14"/>
    <p:sldId id="665" r:id="rId15"/>
    <p:sldId id="629" r:id="rId16"/>
    <p:sldId id="632" r:id="rId17"/>
    <p:sldId id="633" r:id="rId18"/>
    <p:sldId id="634" r:id="rId19"/>
    <p:sldId id="635" r:id="rId20"/>
    <p:sldId id="636" r:id="rId21"/>
    <p:sldId id="666" r:id="rId22"/>
    <p:sldId id="637" r:id="rId23"/>
    <p:sldId id="638" r:id="rId24"/>
    <p:sldId id="639" r:id="rId25"/>
    <p:sldId id="667" r:id="rId26"/>
    <p:sldId id="640" r:id="rId27"/>
    <p:sldId id="668" r:id="rId28"/>
    <p:sldId id="642" r:id="rId29"/>
    <p:sldId id="643" r:id="rId30"/>
    <p:sldId id="669" r:id="rId31"/>
    <p:sldId id="644" r:id="rId32"/>
    <p:sldId id="645" r:id="rId33"/>
    <p:sldId id="646" r:id="rId34"/>
    <p:sldId id="647" r:id="rId35"/>
    <p:sldId id="648" r:id="rId36"/>
    <p:sldId id="670" r:id="rId37"/>
    <p:sldId id="671" r:id="rId38"/>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FF"/>
    <a:srgbClr val="006200"/>
    <a:srgbClr val="323296"/>
    <a:srgbClr val="007FA3"/>
    <a:srgbClr val="FDB94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62" autoAdjust="0"/>
    <p:restoredTop sz="85766" autoAdjust="0"/>
  </p:normalViewPr>
  <p:slideViewPr>
    <p:cSldViewPr>
      <p:cViewPr varScale="1">
        <p:scale>
          <a:sx n="72" d="100"/>
          <a:sy n="72" d="100"/>
        </p:scale>
        <p:origin x="1466" y="3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5" d="100"/>
          <a:sy n="55" d="100"/>
        </p:scale>
        <p:origin x="-22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13/05/2024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13/05/2024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MathType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3146652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solidFill>
                  <a:schemeClr val="tx1"/>
                </a:solidFill>
              </a:rPr>
              <a:t>Finally, make the process as easy on yourself as possible by taking advantage of all available productivity tools. For example, the size and complexity of many reports make templates and style sheets particularly helpful. If you include graphics, spreadsheets, or database records produced in other programs, make sure you know how your writing software handles the file connection. You might have the choice to maintain a “live” connection with these included files, so that any changes in the original automatically show up in your report.</a:t>
            </a:r>
          </a:p>
          <a:p>
            <a:r>
              <a:rPr lang="en-US" kern="1200" dirty="0">
                <a:solidFill>
                  <a:schemeClr val="tx1"/>
                </a:solidFill>
              </a:rPr>
              <a:t>And be sure to explore your media</a:t>
            </a:r>
            <a:r>
              <a:rPr lang="en-US" kern="1200" baseline="0" dirty="0">
                <a:solidFill>
                  <a:schemeClr val="tx1"/>
                </a:solidFill>
              </a:rPr>
              <a:t> and channel options</a:t>
            </a:r>
            <a:r>
              <a:rPr lang="en-US" kern="1200" dirty="0">
                <a:solidFill>
                  <a:schemeClr val="tx1"/>
                </a:solidFill>
              </a:rPr>
              <a:t>. Video clips, animation, presentation slides, screencasts (recordings of on-screen activity), and other media elements can enhance the communication and persuasion powers of the written word.</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3658892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a:solidFill>
                  <a:schemeClr val="tx1"/>
                </a:solidFill>
              </a:rPr>
              <a:t>Well-designed visual elements can enhance the communication power of textual messages and, in some instances, even replace textual messages. Generally speaking, in a given amount of time, visuals</a:t>
            </a:r>
            <a:r>
              <a:rPr lang="en-US" kern="1200" baseline="0" dirty="0">
                <a:solidFill>
                  <a:schemeClr val="tx1"/>
                </a:solidFill>
              </a:rPr>
              <a:t> </a:t>
            </a:r>
            <a:r>
              <a:rPr lang="en-US" kern="1200" dirty="0">
                <a:solidFill>
                  <a:schemeClr val="tx1"/>
                </a:solidFill>
              </a:rPr>
              <a:t>can convey much more information than text. Using pictures is also an effective way to communicate with multilingual audiences.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20730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ja-JP" i="1" dirty="0"/>
              <a:t>Visual literacy</a:t>
            </a:r>
            <a:r>
              <a:rPr lang="en-US" altLang="ja-JP" dirty="0"/>
              <a:t> is the ability to create visual images and interpret visual messages. It has become an essential business skill. Creating effective visuals requires the use of six basic principles: </a:t>
            </a:r>
          </a:p>
          <a:p>
            <a:pPr eaLnBrk="1" hangingPunct="1">
              <a:lnSpc>
                <a:spcPct val="90000"/>
              </a:lnSpc>
            </a:pPr>
            <a:r>
              <a:rPr lang="en-US" altLang="ja-JP" b="1" dirty="0"/>
              <a:t>Consistency.</a:t>
            </a:r>
            <a:r>
              <a:rPr lang="en-US" altLang="ja-JP" dirty="0"/>
              <a:t> Audiences view a series of visuals as a whole and assume that design elements will be consistent from one page to the next. You can achieve </a:t>
            </a:r>
            <a:r>
              <a:rPr lang="en-US" altLang="ja-JP" i="1" dirty="0"/>
              <a:t>visual</a:t>
            </a:r>
            <a:r>
              <a:rPr lang="en-US" altLang="ja-JP" dirty="0"/>
              <a:t> </a:t>
            </a:r>
            <a:r>
              <a:rPr lang="en-US" altLang="ja-JP" i="1" dirty="0"/>
              <a:t>parallelism</a:t>
            </a:r>
            <a:r>
              <a:rPr lang="en-US" altLang="ja-JP" dirty="0"/>
              <a:t> through the consistent use of color, shape, size, texture, position, scale, or typeface.</a:t>
            </a:r>
            <a:endParaRPr lang="en-US" altLang="ja-JP" b="1" dirty="0"/>
          </a:p>
          <a:p>
            <a:pPr eaLnBrk="1" hangingPunct="1">
              <a:lnSpc>
                <a:spcPct val="90000"/>
              </a:lnSpc>
            </a:pPr>
            <a:r>
              <a:rPr lang="en-US" altLang="ja-JP" b="1" dirty="0"/>
              <a:t>Contrast.</a:t>
            </a:r>
            <a:r>
              <a:rPr lang="en-US" altLang="ja-JP" dirty="0"/>
              <a:t> Readers expect visual distinctions to match verbal ones. To emphasize differences, depict items in contrasting colors. To emphasize similarities, use more subtle colors. </a:t>
            </a:r>
          </a:p>
          <a:p>
            <a:pPr eaLnBrk="1" hangingPunct="1">
              <a:lnSpc>
                <a:spcPct val="90000"/>
              </a:lnSpc>
            </a:pPr>
            <a:r>
              <a:rPr lang="en-US" altLang="ja-JP" b="1" dirty="0"/>
              <a:t>Balance</a:t>
            </a:r>
            <a:r>
              <a:rPr lang="en-US" altLang="ja-JP" dirty="0"/>
              <a:t>. Images that appear to be out of balance can be unsettling. Balance can be </a:t>
            </a:r>
            <a:r>
              <a:rPr lang="en-US" altLang="ja-JP" i="1" dirty="0"/>
              <a:t>formal</a:t>
            </a:r>
            <a:r>
              <a:rPr lang="en-US" altLang="ja-JP" dirty="0"/>
              <a:t>, in which the elements in the images are arranged symmetrically around a central point or axis. Balance can also be </a:t>
            </a:r>
            <a:r>
              <a:rPr lang="en-US" altLang="ja-JP" i="1" dirty="0"/>
              <a:t>informal</a:t>
            </a:r>
            <a:r>
              <a:rPr lang="en-US" altLang="ja-JP" dirty="0"/>
              <a:t>, in which stronger and weaker elements are arranged in such a way that achieves an overall effect of balance.</a:t>
            </a:r>
            <a:endParaRPr lang="en-US" altLang="ja-JP" b="1" dirty="0"/>
          </a:p>
          <a:p>
            <a:pPr eaLnBrk="1" hangingPunct="1">
              <a:lnSpc>
                <a:spcPct val="90000"/>
              </a:lnSpc>
            </a:pPr>
            <a:r>
              <a:rPr lang="en-US" altLang="ja-JP" b="1" dirty="0"/>
              <a:t>Emphasis.</a:t>
            </a:r>
            <a:r>
              <a:rPr lang="en-US" altLang="ja-JP" dirty="0"/>
              <a:t> Make sure that the visually dominant element really does represent the most important information, and visually downplay less important items.</a:t>
            </a:r>
          </a:p>
          <a:p>
            <a:pPr eaLnBrk="1" hangingPunct="1">
              <a:lnSpc>
                <a:spcPct val="90000"/>
              </a:lnSpc>
            </a:pPr>
            <a:r>
              <a:rPr lang="en-US" altLang="ja-JP" b="1" dirty="0"/>
              <a:t>Convention.</a:t>
            </a:r>
            <a:r>
              <a:rPr lang="en-US" altLang="ja-JP" dirty="0"/>
              <a:t> Visual communication is guided by generally accepted rules or conventions, just as written communication is guided by spelling, grammar, punctuation, and usage conventions. Many conventions are so ingrained in a given culture that people do not even realize they are following them. </a:t>
            </a:r>
          </a:p>
          <a:p>
            <a:pPr eaLnBrk="1" hangingPunct="1">
              <a:lnSpc>
                <a:spcPct val="90000"/>
              </a:lnSpc>
            </a:pPr>
            <a:r>
              <a:rPr lang="en-US" altLang="ja-JP" b="1" dirty="0"/>
              <a:t>Simplicity.</a:t>
            </a:r>
            <a:r>
              <a:rPr lang="en-US" altLang="ja-JP" dirty="0"/>
              <a:t> Keep business communication visuals simple. Remember that you are conveying information, not creating artwork. Furthermore, avoid </a:t>
            </a:r>
            <a:r>
              <a:rPr lang="en-US" altLang="ja-JP" i="1" dirty="0"/>
              <a:t>chartjunk</a:t>
            </a:r>
            <a:r>
              <a:rPr lang="en-US" altLang="ja-JP" dirty="0"/>
              <a:t>; that</a:t>
            </a:r>
            <a:r>
              <a:rPr lang="en-US" altLang="ja-JP" baseline="0" dirty="0"/>
              <a:t> is</a:t>
            </a:r>
            <a:r>
              <a:rPr lang="en-US" altLang="ja-JP" dirty="0"/>
              <a:t>, decorative elements that clutter documents without adding any relevant information. </a:t>
            </a:r>
            <a:endParaRPr lang="en-US" sz="110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1649246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a:solidFill>
                  <a:schemeClr val="tx1"/>
                </a:solidFill>
              </a:rPr>
              <a:t>Once you’ve identified which points would benefit most from being presented visually, your next decision is choosing which type of visual to use for each message point. For certain types of information, the decision is usually obvious. If you want to present a large set of numeric values or detailed textual information, for example, a table is the obvious choice in most cases. Also, certain visuals are commonly used for certain applications; so, for example, your audience is likely to expect line charts and bar charts to show trends in</a:t>
            </a:r>
            <a:r>
              <a:rPr lang="en-US" kern="1200" baseline="0" dirty="0">
                <a:solidFill>
                  <a:schemeClr val="tx1"/>
                </a:solidFill>
              </a:rPr>
              <a:t> variables or relationships between them</a:t>
            </a:r>
            <a:r>
              <a:rPr lang="en-US" kern="1200" dirty="0">
                <a:solidFill>
                  <a:schemeClr val="tx1"/>
                </a:solidFill>
              </a:rPr>
              <a: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1284369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tabLst>
                <a:tab pos="228600" algn="l"/>
              </a:tabLst>
            </a:pPr>
            <a:r>
              <a:rPr lang="en-US" dirty="0">
                <a:solidFill>
                  <a:srgbClr val="000000"/>
                </a:solidFill>
              </a:rPr>
              <a:t>Use the following guidelines to create clear, effective</a:t>
            </a:r>
            <a:r>
              <a:rPr lang="en-US" baseline="0" dirty="0">
                <a:solidFill>
                  <a:srgbClr val="000000"/>
                </a:solidFill>
              </a:rPr>
              <a:t> tables:</a:t>
            </a:r>
            <a:endParaRPr lang="en-US" dirty="0">
              <a:solidFill>
                <a:srgbClr val="000000"/>
              </a:solidFill>
            </a:endParaRPr>
          </a:p>
          <a:p>
            <a:pPr marL="171450" indent="-171450" eaLnBrk="1" hangingPunct="1">
              <a:buFont typeface="Arial" panose="020B0604020202020204" pitchFamily="34" charset="0"/>
              <a:buChar char="•"/>
              <a:tabLst>
                <a:tab pos="228600" algn="l"/>
              </a:tabLst>
            </a:pPr>
            <a:r>
              <a:rPr lang="en-US" dirty="0">
                <a:solidFill>
                  <a:srgbClr val="000000"/>
                </a:solidFill>
              </a:rPr>
              <a:t>Use common, understandable units, and clearly identify them (such as dollars, percentages, price per ton, etc.). </a:t>
            </a:r>
          </a:p>
          <a:p>
            <a:pPr marL="171450" indent="-171450" eaLnBrk="1" hangingPunct="1">
              <a:buFont typeface="Arial" panose="020B0604020202020204" pitchFamily="34" charset="0"/>
              <a:buChar char="•"/>
              <a:tabLst>
                <a:tab pos="228600" algn="l"/>
              </a:tabLst>
            </a:pPr>
            <a:r>
              <a:rPr lang="en-US" dirty="0">
                <a:solidFill>
                  <a:srgbClr val="000000"/>
                </a:solidFill>
              </a:rPr>
              <a:t>Express all items in a column in the same unit, and round off for simplicity.</a:t>
            </a:r>
          </a:p>
          <a:p>
            <a:pPr marL="171450" indent="-171450" eaLnBrk="1" hangingPunct="1">
              <a:buFont typeface="Arial" panose="020B0604020202020204" pitchFamily="34" charset="0"/>
              <a:buChar char="•"/>
              <a:tabLst>
                <a:tab pos="228600" algn="l"/>
              </a:tabLst>
            </a:pPr>
            <a:r>
              <a:rPr lang="en-US" dirty="0">
                <a:solidFill>
                  <a:srgbClr val="000000"/>
                </a:solidFill>
              </a:rPr>
              <a:t>Label column headings clearly, and use a subhead if necessary. </a:t>
            </a:r>
          </a:p>
          <a:p>
            <a:pPr marL="171450" indent="-171450" eaLnBrk="1" hangingPunct="1">
              <a:buFont typeface="Arial" panose="020B0604020202020204" pitchFamily="34" charset="0"/>
              <a:buChar char="•"/>
              <a:tabLst>
                <a:tab pos="228600" algn="l"/>
              </a:tabLst>
            </a:pPr>
            <a:r>
              <a:rPr lang="en-US" dirty="0">
                <a:solidFill>
                  <a:srgbClr val="000000"/>
                </a:solidFill>
              </a:rPr>
              <a:t>Separate columns or rows with lines or extra space to make the table easy to follow.</a:t>
            </a:r>
          </a:p>
          <a:p>
            <a:pPr marL="171450" indent="-171450" eaLnBrk="1" hangingPunct="1">
              <a:buFont typeface="Arial" panose="020B0604020202020204" pitchFamily="34" charset="0"/>
              <a:buChar char="•"/>
              <a:tabLst>
                <a:tab pos="228600" algn="l"/>
              </a:tabLst>
            </a:pPr>
            <a:r>
              <a:rPr lang="en-US" dirty="0">
                <a:solidFill>
                  <a:srgbClr val="000000"/>
                </a:solidFill>
              </a:rPr>
              <a:t>Keep online</a:t>
            </a:r>
            <a:r>
              <a:rPr lang="en-US" baseline="0" dirty="0">
                <a:solidFill>
                  <a:srgbClr val="000000"/>
                </a:solidFill>
              </a:rPr>
              <a:t> tables small enough to read comfortably on the screen</a:t>
            </a:r>
            <a:r>
              <a:rPr lang="en-US" dirty="0">
                <a:solidFill>
                  <a:srgbClr val="000000"/>
                </a:solidFill>
              </a:rPr>
              <a:t>. </a:t>
            </a:r>
          </a:p>
          <a:p>
            <a:pPr marL="171450" indent="-171450" eaLnBrk="1" hangingPunct="1">
              <a:buFont typeface="Arial" panose="020B0604020202020204" pitchFamily="34" charset="0"/>
              <a:buChar char="•"/>
              <a:tabLst>
                <a:tab pos="228600" algn="l"/>
              </a:tabLst>
            </a:pPr>
            <a:r>
              <a:rPr lang="en-US" dirty="0">
                <a:solidFill>
                  <a:srgbClr val="000000"/>
                </a:solidFill>
              </a:rPr>
              <a:t>Document the source of the data using the same format as a text footnote.</a:t>
            </a:r>
          </a:p>
          <a:p>
            <a:pPr marL="171450" indent="-171450" eaLnBrk="1" hangingPunct="1">
              <a:buFont typeface="Arial" panose="020B0604020202020204" pitchFamily="34" charset="0"/>
              <a:buChar char="•"/>
              <a:tabLst>
                <a:tab pos="228600" algn="l"/>
              </a:tabLst>
            </a:pPr>
            <a:endParaRPr lang="en-US" dirty="0">
              <a:solidFill>
                <a:srgbClr val="000000"/>
              </a:solidFill>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1697611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When you have to present detailed, specific information, choose a </a:t>
            </a:r>
            <a:r>
              <a:rPr lang="en-US" b="1" dirty="0">
                <a:solidFill>
                  <a:srgbClr val="000000"/>
                </a:solidFill>
              </a:rPr>
              <a:t>table,</a:t>
            </a:r>
            <a:r>
              <a:rPr lang="en-US" dirty="0">
                <a:solidFill>
                  <a:srgbClr val="000000"/>
                </a:solidFill>
              </a:rPr>
              <a:t> a systematic arrangement of data in columns and rows. Tables are ideal when the audience needs the information that would be either difficult or tedious to handle in the main text. </a:t>
            </a:r>
          </a:p>
          <a:p>
            <a:r>
              <a:rPr lang="en-US" dirty="0">
                <a:solidFill>
                  <a:srgbClr val="000000"/>
                </a:solidFill>
              </a:rPr>
              <a:t>Most tables contain the standard parts illustrated above (see illustration in this chapter).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311505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b="1" dirty="0"/>
              <a:t>Line charts </a:t>
            </a:r>
            <a:r>
              <a:rPr lang="en-US" altLang="ja-JP" dirty="0"/>
              <a:t>are commonly used to show trends over time or the relationship of two or more variables. In line charts showing trends, the vertical (</a:t>
            </a:r>
            <a:r>
              <a:rPr lang="en-US" altLang="ja-JP" i="1" dirty="0"/>
              <a:t>y</a:t>
            </a:r>
            <a:r>
              <a:rPr lang="en-US" altLang="ja-JP" dirty="0"/>
              <a:t>-axis) shows the amount, and the horizontal (</a:t>
            </a:r>
            <a:r>
              <a:rPr lang="en-US" altLang="ja-JP" i="1" dirty="0"/>
              <a:t>x</a:t>
            </a:r>
            <a:r>
              <a:rPr lang="en-US" altLang="ja-JP" dirty="0"/>
              <a:t>-axis) shows the time or other quantity against which the amount is being measured. You can plot just a</a:t>
            </a:r>
            <a:r>
              <a:rPr lang="en-US" altLang="ja-JP" baseline="0" dirty="0"/>
              <a:t> single line or overlay multiple lines to compare different entities. </a:t>
            </a:r>
            <a:r>
              <a:rPr lang="en-US" altLang="ja-JP" dirty="0"/>
              <a:t>Two or three lines on a single chart are usually easy to read, but beyond that, things can get confusing, particularly if the lines cross. </a:t>
            </a:r>
            <a:endParaRPr lang="en-US" altLang="ja-JP"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dirty="0"/>
              <a:t>A </a:t>
            </a:r>
            <a:r>
              <a:rPr lang="en-US" altLang="ja-JP" b="1" dirty="0"/>
              <a:t>surface chart</a:t>
            </a:r>
            <a:r>
              <a:rPr lang="en-US" altLang="ja-JP" dirty="0"/>
              <a:t>, also called an </a:t>
            </a:r>
            <a:r>
              <a:rPr lang="en-US" altLang="ja-JP" b="1" dirty="0"/>
              <a:t>area chart</a:t>
            </a:r>
            <a:r>
              <a:rPr lang="en-US" altLang="ja-JP" dirty="0"/>
              <a:t>, is a form of line chart with a cumulative effect; all the lines add up to the top line, which represents the total. This form of chart helps you illustrate changes in the composition of something over time. When preparing a surface chart, put the most important segment against the baseline, and restrict the number of strata to four or five.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3092430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ja-JP" dirty="0"/>
              <a:t>This two-line chart compares the temperatures measured inside two cement kilns from 8:00 am to 5:00 pm </a:t>
            </a:r>
            <a:r>
              <a:rPr lang="en-US" dirty="0">
                <a:solidFill>
                  <a:srgbClr val="000000"/>
                </a:solidFill>
              </a:rPr>
              <a:t>(see illustration in this chapter). </a:t>
            </a:r>
            <a:endParaRPr lang="en-US" dirty="0"/>
          </a:p>
          <a:p>
            <a:pPr>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2427123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ja-JP" dirty="0"/>
              <a:t>Surface or</a:t>
            </a:r>
            <a:r>
              <a:rPr lang="en-US" altLang="ja-JP" baseline="0" dirty="0"/>
              <a:t> area charts can show a combination of trends over time and the individual contributions of the components of a whole</a:t>
            </a:r>
            <a:r>
              <a:rPr lang="en-US" altLang="ja-JP" dirty="0"/>
              <a:t> </a:t>
            </a:r>
            <a:r>
              <a:rPr lang="en-US" dirty="0">
                <a:solidFill>
                  <a:srgbClr val="000000"/>
                </a:solidFill>
              </a:rPr>
              <a:t>(see illustration in this chapter).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2303904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A </a:t>
            </a:r>
            <a:r>
              <a:rPr lang="en-US" b="1" dirty="0">
                <a:solidFill>
                  <a:srgbClr val="000000"/>
                </a:solidFill>
              </a:rPr>
              <a:t>bar chart</a:t>
            </a:r>
            <a:r>
              <a:rPr lang="en-US" dirty="0">
                <a:solidFill>
                  <a:srgbClr val="000000"/>
                </a:solidFill>
              </a:rPr>
              <a:t> portrays numbers by the height or length of its rectangular bars, making a series of numbers easy to grasp</a:t>
            </a:r>
            <a:r>
              <a:rPr lang="en-US" baseline="0" dirty="0">
                <a:solidFill>
                  <a:srgbClr val="000000"/>
                </a:solidFill>
              </a:rPr>
              <a:t> quickly. B</a:t>
            </a:r>
            <a:r>
              <a:rPr lang="en-US" dirty="0">
                <a:solidFill>
                  <a:srgbClr val="000000"/>
                </a:solidFill>
              </a:rPr>
              <a:t>ars can be oriented vertically (aka, column charts) or horizontally. Bar charts show a variety of relationships</a:t>
            </a:r>
            <a:r>
              <a:rPr lang="en-US" baseline="0" dirty="0">
                <a:solidFill>
                  <a:srgbClr val="000000"/>
                </a:solidFill>
              </a:rPr>
              <a:t> among two or more variables. </a:t>
            </a:r>
            <a:r>
              <a:rPr lang="en-US" dirty="0">
                <a:solidFill>
                  <a:srgbClr val="000000"/>
                </a:solidFill>
              </a:rPr>
              <a:t>Bar charts are particularly</a:t>
            </a:r>
            <a:r>
              <a:rPr lang="en-US" baseline="0" dirty="0">
                <a:solidFill>
                  <a:srgbClr val="000000"/>
                </a:solidFill>
              </a:rPr>
              <a:t> valuable </a:t>
            </a:r>
            <a:r>
              <a:rPr lang="en-US" dirty="0">
                <a:solidFill>
                  <a:srgbClr val="000000"/>
                </a:solidFill>
              </a:rPr>
              <a:t>when you want to show or compare</a:t>
            </a:r>
            <a:r>
              <a:rPr lang="en-US" baseline="0" dirty="0">
                <a:solidFill>
                  <a:srgbClr val="000000"/>
                </a:solidFill>
              </a:rPr>
              <a:t> quantities </a:t>
            </a:r>
            <a:r>
              <a:rPr lang="en-US" dirty="0">
                <a:solidFill>
                  <a:srgbClr val="000000"/>
                </a:solidFill>
              </a:rPr>
              <a:t>over time.</a:t>
            </a:r>
            <a:r>
              <a:rPr lang="en-US" baseline="0" dirty="0">
                <a:solidFill>
                  <a:srgbClr val="000000"/>
                </a:solidFill>
              </a:rPr>
              <a:t> </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1040375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solidFill>
                  <a:schemeClr val="tx1"/>
                </a:solidFill>
              </a:rPr>
              <a:t>This chapter focuses on writing and completing reports, along with creating content for websites, collaborating on wikis, and creating graphical elements to illustrate messages of all kinds.</a:t>
            </a:r>
          </a:p>
          <a:p>
            <a:r>
              <a:rPr lang="en-US" kern="1200" dirty="0">
                <a:solidFill>
                  <a:schemeClr val="tx1"/>
                </a:solidFill>
              </a:rPr>
              <a:t>All the writing concepts and techniques you learned in Chapter 4 apply to the longer format of business reports. However, the length and complexity of reports call for special attention to several issues, starting with adapting to your audience.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2745216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ja-JP" dirty="0"/>
              <a:t>Bar charts can appear in various forms: this example is </a:t>
            </a:r>
            <a:r>
              <a:rPr lang="en-US" altLang="ja-JP" i="1" dirty="0"/>
              <a:t>singular </a:t>
            </a:r>
            <a:r>
              <a:rPr lang="en-US" altLang="ja-JP" dirty="0"/>
              <a:t>(as CommuniCo Staff Computer Skills). </a:t>
            </a:r>
            <a:r>
              <a:rPr lang="en-US" altLang="ja-JP" dirty="0">
                <a:solidFill>
                  <a:srgbClr val="000000"/>
                </a:solidFill>
              </a:rPr>
              <a:t>S</a:t>
            </a:r>
            <a:r>
              <a:rPr lang="en-US" dirty="0">
                <a:solidFill>
                  <a:srgbClr val="000000"/>
                </a:solidFill>
              </a:rPr>
              <a:t>ee illustration in this chapter.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2542607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 example of a bar chart that shows</a:t>
            </a:r>
            <a:r>
              <a:rPr lang="en-US" baseline="0" dirty="0"/>
              <a:t> deviation within market share. Note the strongly contrasting colors and easy to read keys.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1506011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ja-JP" dirty="0"/>
              <a:t>This example shows </a:t>
            </a:r>
            <a:r>
              <a:rPr lang="en-US" altLang="ja-JP" i="1" dirty="0"/>
              <a:t>deviation </a:t>
            </a:r>
            <a:r>
              <a:rPr lang="en-US" altLang="ja-JP" dirty="0"/>
              <a:t>(CommuniCo Stock Price). </a:t>
            </a:r>
            <a:r>
              <a:rPr lang="en-US" altLang="ja-JP" dirty="0">
                <a:solidFill>
                  <a:srgbClr val="000000"/>
                </a:solidFill>
              </a:rPr>
              <a:t>S</a:t>
            </a:r>
            <a:r>
              <a:rPr lang="en-US" dirty="0">
                <a:solidFill>
                  <a:srgbClr val="000000"/>
                </a:solidFill>
              </a:rPr>
              <a:t>ee illustration in this chapter.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3714436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This example shows </a:t>
            </a:r>
            <a:r>
              <a:rPr lang="en-US" altLang="ja-JP" i="1" dirty="0"/>
              <a:t>segmented </a:t>
            </a:r>
            <a:r>
              <a:rPr lang="en-US" altLang="ja-JP" dirty="0"/>
              <a:t>(CommuniCo Preferred Communication Media). </a:t>
            </a:r>
            <a:r>
              <a:rPr lang="en-US" altLang="ja-JP" dirty="0">
                <a:solidFill>
                  <a:srgbClr val="000000"/>
                </a:solidFill>
              </a:rPr>
              <a:t>S</a:t>
            </a:r>
            <a:r>
              <a:rPr lang="en-US" dirty="0">
                <a:solidFill>
                  <a:srgbClr val="000000"/>
                </a:solidFill>
              </a:rPr>
              <a:t>ee illustration in this chapter.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547093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ja-JP" dirty="0"/>
              <a:t>This example illustrates </a:t>
            </a:r>
            <a:r>
              <a:rPr lang="en-US" altLang="ja-JP" i="1" dirty="0"/>
              <a:t>combination </a:t>
            </a:r>
            <a:r>
              <a:rPr lang="en-US" altLang="ja-JP" dirty="0"/>
              <a:t>(CommuniCo Employee Training Costs). </a:t>
            </a:r>
            <a:r>
              <a:rPr lang="en-US" altLang="ja-JP" dirty="0">
                <a:solidFill>
                  <a:srgbClr val="000000"/>
                </a:solidFill>
              </a:rPr>
              <a:t>S</a:t>
            </a:r>
            <a:r>
              <a:rPr lang="en-US" dirty="0">
                <a:solidFill>
                  <a:srgbClr val="000000"/>
                </a:solidFill>
              </a:rPr>
              <a:t>ee illustration in this chapter.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4063133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of data visualization is another form of</a:t>
            </a:r>
            <a:r>
              <a:rPr lang="en-US" baseline="0" dirty="0"/>
              <a:t> a bar chart, helpful for organizations who wish to extract broad meaning from giant masses of data or put the data in context.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2296472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a:solidFill>
                  <a:schemeClr val="tx1"/>
                </a:solidFill>
              </a:rPr>
              <a:t>A </a:t>
            </a:r>
            <a:r>
              <a:rPr lang="en-US" b="1" kern="1200" dirty="0">
                <a:solidFill>
                  <a:schemeClr val="tx1"/>
                </a:solidFill>
              </a:rPr>
              <a:t>pie chart </a:t>
            </a:r>
            <a:r>
              <a:rPr lang="en-US" kern="1200" dirty="0">
                <a:solidFill>
                  <a:schemeClr val="tx1"/>
                </a:solidFill>
              </a:rPr>
              <a:t>is a commonly-used tool for showing how the parts of a whole are </a:t>
            </a:r>
            <a:r>
              <a:rPr lang="en-US" i="1" kern="1200" dirty="0">
                <a:solidFill>
                  <a:schemeClr val="tx1"/>
                </a:solidFill>
              </a:rPr>
              <a:t>distributed</a:t>
            </a:r>
            <a:r>
              <a:rPr lang="en-US" kern="1200" dirty="0">
                <a:solidFill>
                  <a:schemeClr val="tx1"/>
                </a:solidFill>
              </a:rPr>
              <a:t>. Although pie charts are popular and can quickly highlight the </a:t>
            </a:r>
            <a:r>
              <a:rPr lang="en-US" i="1" kern="1200" dirty="0">
                <a:solidFill>
                  <a:schemeClr val="tx1"/>
                </a:solidFill>
              </a:rPr>
              <a:t>dominant</a:t>
            </a:r>
            <a:r>
              <a:rPr lang="en-US" kern="1200" dirty="0">
                <a:solidFill>
                  <a:schemeClr val="tx1"/>
                </a:solidFill>
              </a:rPr>
              <a:t> parts of a whole, they are often not as effective as bar charts or tables. For example, comparing </a:t>
            </a:r>
            <a:r>
              <a:rPr lang="en-US" i="1" kern="1200" dirty="0">
                <a:solidFill>
                  <a:schemeClr val="tx1"/>
                </a:solidFill>
              </a:rPr>
              <a:t>percentages</a:t>
            </a:r>
            <a:r>
              <a:rPr lang="en-US" kern="1200" dirty="0">
                <a:solidFill>
                  <a:schemeClr val="tx1"/>
                </a:solidFill>
              </a:rPr>
              <a:t> accurately is often difficult with a pie chart but can be fairly easy with a bar chart. Making pie charts easier to read with accuracy can require labeling each slice with data values, in which case a table might serve the purpose more effectively.</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4190836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a:solidFill>
                  <a:schemeClr val="tx1"/>
                </a:solidFill>
                <a:effectLst/>
                <a:latin typeface="Candara" panose="020E0502030303020204" pitchFamily="34" charset="0"/>
                <a:ea typeface="+mn-ea"/>
                <a:cs typeface="+mn-cs"/>
              </a:rPr>
              <a:t>Pie charts are used frequently, but they aren’t necessarily the best choice for many data presentations. This pie chart does make it easy to see that assemblers are the largest employee category, but other comparisons of slice sizes (such as Sales, Engineers, Admin, and Shipping) are not as easy to make and require a numerical rather than a visual comparison. In contrast, the bar chart gives a quick visual comparison of every data point</a:t>
            </a:r>
            <a:r>
              <a:rPr lang="en-US" sz="1200" kern="1200" baseline="0" dirty="0">
                <a:solidFill>
                  <a:schemeClr val="tx1"/>
                </a:solidFill>
                <a:effectLst/>
                <a:latin typeface="Candara" panose="020E0502030303020204" pitchFamily="34" charset="0"/>
                <a:ea typeface="+mn-ea"/>
                <a:cs typeface="+mn-cs"/>
              </a:rPr>
              <a:t> (</a:t>
            </a:r>
            <a:r>
              <a:rPr lang="en-US" dirty="0">
                <a:solidFill>
                  <a:srgbClr val="000000"/>
                </a:solidFill>
              </a:rPr>
              <a:t>see illustration in this chapter</a:t>
            </a:r>
            <a:r>
              <a:rPr lang="en-US" sz="1200" kern="1200" baseline="0" dirty="0">
                <a:solidFill>
                  <a:schemeClr val="tx1"/>
                </a:solidFill>
                <a:effectLst/>
                <a:latin typeface="Candara" panose="020E0502030303020204" pitchFamily="34" charset="0"/>
                <a:ea typeface="+mn-ea"/>
                <a:cs typeface="+mn-cs"/>
              </a:rPr>
              <a:t>).</a:t>
            </a:r>
            <a:endParaRPr lang="en-US" sz="1200" kern="1200" dirty="0">
              <a:solidFill>
                <a:schemeClr val="tx1"/>
              </a:solidFill>
              <a:effectLst/>
              <a:latin typeface="Candara" panose="020E0502030303020204" pitchFamily="34" charset="0"/>
              <a:ea typeface="+mn-ea"/>
              <a:cs typeface="+mn-cs"/>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728695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a:solidFill>
                  <a:schemeClr val="tx1"/>
                </a:solidFill>
              </a:rPr>
              <a:t>Conventional charts and graphs are limited in several ways: Most types can show only a limited number of data points before becoming too cluttered to interpret. </a:t>
            </a:r>
            <a:r>
              <a:rPr lang="en-US" dirty="0"/>
              <a:t>Furthermore, t</a:t>
            </a:r>
            <a:r>
              <a:rPr lang="en-US" kern="1200" dirty="0">
                <a:solidFill>
                  <a:schemeClr val="tx1"/>
                </a:solidFill>
              </a:rPr>
              <a:t>hey often can’t show complex relationships among data points, and they can represent only numeric data. A diverse class of display capabilities known as </a:t>
            </a:r>
            <a:r>
              <a:rPr lang="en-US" b="1" kern="1200" dirty="0">
                <a:solidFill>
                  <a:schemeClr val="tx1"/>
                </a:solidFill>
              </a:rPr>
              <a:t>data visualization </a:t>
            </a:r>
            <a:r>
              <a:rPr lang="en-US" kern="1200" dirty="0">
                <a:solidFill>
                  <a:schemeClr val="tx1"/>
                </a:solidFill>
              </a:rPr>
              <a:t>can</a:t>
            </a:r>
            <a:r>
              <a:rPr lang="en-US" b="1" kern="1200" dirty="0">
                <a:solidFill>
                  <a:schemeClr val="tx1"/>
                </a:solidFill>
              </a:rPr>
              <a:t> </a:t>
            </a:r>
            <a:r>
              <a:rPr lang="en-US" kern="1200" dirty="0">
                <a:solidFill>
                  <a:schemeClr val="tx1"/>
                </a:solidFill>
              </a:rPr>
              <a:t>overcome all these drawbacks.</a:t>
            </a:r>
          </a:p>
          <a:p>
            <a:r>
              <a:rPr lang="en-US" kern="1200" dirty="0">
                <a:solidFill>
                  <a:schemeClr val="tx1"/>
                </a:solidFill>
              </a:rPr>
              <a:t>Unlike charts and graphs, data visualization is less about clarifying individual data points and more about extracting broad </a:t>
            </a:r>
            <a:r>
              <a:rPr lang="en-US" i="1" kern="1200" dirty="0">
                <a:solidFill>
                  <a:schemeClr val="tx1"/>
                </a:solidFill>
              </a:rPr>
              <a:t>meaning</a:t>
            </a:r>
            <a:r>
              <a:rPr lang="en-US" kern="1200" dirty="0">
                <a:solidFill>
                  <a:schemeClr val="tx1"/>
                </a:solidFill>
              </a:rPr>
              <a:t> from giant masses of data or putting the data in context.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a:solidFill>
                  <a:schemeClr val="tx1"/>
                </a:solidFill>
              </a:rPr>
              <a:t>Many data visualization tools are also </a:t>
            </a:r>
            <a:r>
              <a:rPr lang="en-US" i="1" kern="1200" dirty="0">
                <a:solidFill>
                  <a:schemeClr val="tx1"/>
                </a:solidFill>
              </a:rPr>
              <a:t>interactive</a:t>
            </a:r>
            <a:r>
              <a:rPr lang="en-US" kern="1200" dirty="0">
                <a:solidFill>
                  <a:schemeClr val="tx1"/>
                </a:solidFill>
              </a:rPr>
              <a:t>, meaning you can perform such tasks as zooming in on specific areas, changing the orientation of a display to view it from different angles, or exploring the connections of particular elements within the data set. </a:t>
            </a:r>
          </a:p>
          <a:p>
            <a:r>
              <a:rPr lang="en-US" kern="1200" dirty="0">
                <a:solidFill>
                  <a:schemeClr val="tx1"/>
                </a:solidFill>
              </a:rPr>
              <a:t>In addition to displaying large data sets and linkages within data sets, other visualization tools combine data with textual information to </a:t>
            </a:r>
            <a:r>
              <a:rPr lang="en-US" i="0" kern="1200" dirty="0">
                <a:solidFill>
                  <a:schemeClr val="tx1"/>
                </a:solidFill>
              </a:rPr>
              <a:t>communicate </a:t>
            </a:r>
            <a:r>
              <a:rPr lang="en-US" i="1" kern="1200" dirty="0">
                <a:solidFill>
                  <a:schemeClr val="tx1"/>
                </a:solidFill>
              </a:rPr>
              <a:t>complex</a:t>
            </a:r>
            <a:r>
              <a:rPr lang="en-US" kern="1200" dirty="0">
                <a:solidFill>
                  <a:schemeClr val="tx1"/>
                </a:solidFill>
              </a:rPr>
              <a:t> or </a:t>
            </a:r>
            <a:r>
              <a:rPr lang="en-US" i="1" kern="1200" dirty="0">
                <a:solidFill>
                  <a:schemeClr val="tx1"/>
                </a:solidFill>
              </a:rPr>
              <a:t>dynamic data </a:t>
            </a:r>
            <a:r>
              <a:rPr lang="en-US" kern="1200" dirty="0">
                <a:solidFill>
                  <a:schemeClr val="tx1"/>
                </a:solidFill>
              </a:rPr>
              <a:t>faster than conventional presentations. For</a:t>
            </a:r>
            <a:r>
              <a:rPr lang="en-US" kern="1200" baseline="0" dirty="0">
                <a:solidFill>
                  <a:schemeClr val="tx1"/>
                </a:solidFill>
              </a:rPr>
              <a:t> example, a </a:t>
            </a:r>
            <a:r>
              <a:rPr lang="en-US" i="1" kern="1200" baseline="0" dirty="0">
                <a:solidFill>
                  <a:schemeClr val="tx1"/>
                </a:solidFill>
              </a:rPr>
              <a:t>tag cloud </a:t>
            </a:r>
            <a:r>
              <a:rPr lang="en-US" kern="1200" baseline="0" dirty="0">
                <a:solidFill>
                  <a:schemeClr val="tx1"/>
                </a:solidFill>
              </a:rPr>
              <a:t>shows the relative frequency of terms or tags in an article, a blog, a website, survey data, or another collection of text.</a:t>
            </a:r>
            <a:endParaRPr lang="en-US" kern="1200" dirty="0">
              <a:solidFill>
                <a:schemeClr val="tx1"/>
              </a:solidFill>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1454223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Here is a sample tag</a:t>
            </a:r>
            <a:r>
              <a:rPr lang="en-US" baseline="0" dirty="0"/>
              <a:t> cloud using data visualization to depict the </a:t>
            </a:r>
            <a:r>
              <a:rPr lang="en-US" sz="1200" kern="1200" baseline="0" dirty="0">
                <a:solidFill>
                  <a:schemeClr val="tx1"/>
                </a:solidFill>
              </a:rPr>
              <a:t>relative frequency of terms or tags in a sample of text taken </a:t>
            </a:r>
            <a:r>
              <a:rPr lang="en-US" baseline="0" dirty="0"/>
              <a:t>from this chapter.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1522219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Reports and proposals can put heavy demands on your readers, so the “you” attitude takes on even greater importance with these long messages. </a:t>
            </a:r>
            <a:r>
              <a:rPr lang="en-US" sz="1200" kern="1200" dirty="0">
                <a:solidFill>
                  <a:schemeClr val="tx1"/>
                </a:solidFill>
                <a:effectLst/>
                <a:latin typeface="Candara" panose="020E0502030303020204" pitchFamily="34" charset="0"/>
                <a:ea typeface="+mn-ea"/>
                <a:cs typeface="+mn-cs"/>
              </a:rPr>
              <a:t>In general, try to strike a balance between being overly </a:t>
            </a:r>
            <a:r>
              <a:rPr lang="en-US" sz="1200" i="1" kern="1200" dirty="0">
                <a:solidFill>
                  <a:schemeClr val="tx1"/>
                </a:solidFill>
                <a:effectLst/>
                <a:latin typeface="Candara" panose="020E0502030303020204" pitchFamily="34" charset="0"/>
                <a:ea typeface="+mn-ea"/>
                <a:cs typeface="+mn-cs"/>
              </a:rPr>
              <a:t>informal</a:t>
            </a:r>
            <a:r>
              <a:rPr lang="en-US" sz="1200" kern="1200" dirty="0">
                <a:solidFill>
                  <a:schemeClr val="tx1"/>
                </a:solidFill>
                <a:effectLst/>
                <a:latin typeface="Candara" panose="020E0502030303020204" pitchFamily="34" charset="0"/>
                <a:ea typeface="+mn-ea"/>
                <a:cs typeface="+mn-cs"/>
              </a:rPr>
              <a:t> and overly </a:t>
            </a:r>
            <a:r>
              <a:rPr lang="en-US" sz="1200" i="1" kern="1200" dirty="0">
                <a:solidFill>
                  <a:schemeClr val="tx1"/>
                </a:solidFill>
                <a:effectLst/>
                <a:latin typeface="Candara" panose="020E0502030303020204" pitchFamily="34" charset="0"/>
                <a:ea typeface="+mn-ea"/>
                <a:cs typeface="+mn-cs"/>
              </a:rPr>
              <a:t>formal</a:t>
            </a:r>
            <a:r>
              <a:rPr lang="en-US" sz="1200" kern="1200" dirty="0">
                <a:solidFill>
                  <a:schemeClr val="tx1"/>
                </a:solidFill>
                <a:effectLst/>
                <a:latin typeface="Candara" panose="020E0502030303020204" pitchFamily="34" charset="0"/>
                <a:ea typeface="+mn-ea"/>
                <a:cs typeface="+mn-cs"/>
              </a:rPr>
              <a:t>. </a:t>
            </a:r>
          </a:p>
          <a:p>
            <a:r>
              <a:rPr lang="en-US" sz="1200" kern="1200" dirty="0">
                <a:solidFill>
                  <a:schemeClr val="tx1"/>
                </a:solidFill>
                <a:effectLst/>
                <a:latin typeface="Candara" panose="020E0502030303020204" pitchFamily="34" charset="0"/>
                <a:ea typeface="+mn-ea"/>
                <a:cs typeface="+mn-cs"/>
              </a:rPr>
              <a:t>If you know your readers reasonably well and your report is likely to meet with their approval, you can generally adopt an informal tone. To make your tone less formal, speak to readers in the first person, refer to them as </a:t>
            </a:r>
            <a:r>
              <a:rPr lang="en-US" sz="1200" i="1" kern="1200" dirty="0">
                <a:solidFill>
                  <a:schemeClr val="tx1"/>
                </a:solidFill>
                <a:effectLst/>
                <a:latin typeface="Candara" panose="020E0502030303020204" pitchFamily="34" charset="0"/>
                <a:ea typeface="+mn-ea"/>
                <a:cs typeface="+mn-cs"/>
              </a:rPr>
              <a:t>you</a:t>
            </a:r>
            <a:r>
              <a:rPr lang="en-US" sz="1200" kern="1200" dirty="0">
                <a:solidFill>
                  <a:schemeClr val="tx1"/>
                </a:solidFill>
                <a:effectLst/>
                <a:latin typeface="Candara" panose="020E0502030303020204" pitchFamily="34" charset="0"/>
                <a:ea typeface="+mn-ea"/>
                <a:cs typeface="+mn-cs"/>
              </a:rPr>
              <a:t>, and refer to yourself as </a:t>
            </a:r>
            <a:r>
              <a:rPr lang="en-US" sz="1200" i="1" kern="1200" dirty="0">
                <a:solidFill>
                  <a:schemeClr val="tx1"/>
                </a:solidFill>
                <a:effectLst/>
                <a:latin typeface="Candara" panose="020E0502030303020204" pitchFamily="34" charset="0"/>
                <a:ea typeface="+mn-ea"/>
                <a:cs typeface="+mn-cs"/>
              </a:rPr>
              <a:t>I</a:t>
            </a:r>
            <a:r>
              <a:rPr lang="en-US" sz="1200" kern="1200" dirty="0">
                <a:solidFill>
                  <a:schemeClr val="tx1"/>
                </a:solidFill>
                <a:effectLst/>
                <a:latin typeface="Candara" panose="020E0502030303020204" pitchFamily="34" charset="0"/>
                <a:ea typeface="+mn-ea"/>
                <a:cs typeface="+mn-cs"/>
              </a:rPr>
              <a:t> (or </a:t>
            </a:r>
            <a:r>
              <a:rPr lang="en-US" sz="1200" i="1" kern="1200" dirty="0">
                <a:solidFill>
                  <a:schemeClr val="tx1"/>
                </a:solidFill>
                <a:effectLst/>
                <a:latin typeface="Candara" panose="020E0502030303020204" pitchFamily="34" charset="0"/>
                <a:ea typeface="+mn-ea"/>
                <a:cs typeface="+mn-cs"/>
              </a:rPr>
              <a:t>we</a:t>
            </a:r>
            <a:r>
              <a:rPr lang="en-US" sz="1200" kern="1200" dirty="0">
                <a:solidFill>
                  <a:schemeClr val="tx1"/>
                </a:solidFill>
                <a:effectLst/>
                <a:latin typeface="Candara" panose="020E0502030303020204" pitchFamily="34" charset="0"/>
                <a:ea typeface="+mn-ea"/>
                <a:cs typeface="+mn-cs"/>
              </a:rPr>
              <a:t> if there are multiple report authors).</a:t>
            </a:r>
          </a:p>
          <a:p>
            <a:r>
              <a:rPr lang="en-US" sz="1200" kern="1200" dirty="0">
                <a:solidFill>
                  <a:schemeClr val="tx1"/>
                </a:solidFill>
                <a:effectLst/>
                <a:latin typeface="Candara" panose="020E0502030303020204" pitchFamily="34" charset="0"/>
                <a:ea typeface="+mn-ea"/>
                <a:cs typeface="+mn-cs"/>
              </a:rPr>
              <a:t>When you need a more formal tone, use the impersonal journalism style: </a:t>
            </a:r>
          </a:p>
          <a:p>
            <a:pPr marL="171450" indent="-171450">
              <a:buFont typeface="Arial" panose="020B0604020202020204" pitchFamily="34" charset="0"/>
              <a:buChar char="•"/>
            </a:pPr>
            <a:r>
              <a:rPr lang="en-US" sz="1200" kern="1200" dirty="0">
                <a:solidFill>
                  <a:schemeClr val="tx1"/>
                </a:solidFill>
                <a:effectLst/>
                <a:latin typeface="Candara" panose="020E0502030303020204" pitchFamily="34" charset="0"/>
                <a:ea typeface="+mn-ea"/>
                <a:cs typeface="+mn-cs"/>
              </a:rPr>
              <a:t>Emphasize objectivity, avoid personal opinions, and build your argument on provable facts. </a:t>
            </a:r>
          </a:p>
          <a:p>
            <a:pPr marL="171450" indent="-171450">
              <a:buFont typeface="Arial" panose="020B0604020202020204" pitchFamily="34" charset="0"/>
              <a:buChar char="•"/>
            </a:pPr>
            <a:r>
              <a:rPr lang="en-US" sz="1200" kern="1200" dirty="0">
                <a:solidFill>
                  <a:schemeClr val="tx1"/>
                </a:solidFill>
                <a:effectLst/>
                <a:latin typeface="Candara" panose="020E0502030303020204" pitchFamily="34" charset="0"/>
                <a:ea typeface="+mn-ea"/>
                <a:cs typeface="+mn-cs"/>
              </a:rPr>
              <a:t>Eliminate personal pronouns, avoid humor, and use similes, metaphors, and colorful adjectives or adverbs with care.</a:t>
            </a:r>
          </a:p>
          <a:p>
            <a:r>
              <a:rPr lang="en-US" dirty="0"/>
              <a:t>Communicating with people in other cultures often calls for more formality in reports to respect cultural preferences and reduce the risk of miscommunication. Informal elements such as humor and casual language tend to translate poorly from one culture to another.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2568230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Users can explore a large data set from different perspectives and at varying levels of detail.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914324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000000"/>
                </a:solidFill>
              </a:rPr>
              <a:t>A </a:t>
            </a:r>
            <a:r>
              <a:rPr lang="en-US" b="1" dirty="0">
                <a:solidFill>
                  <a:srgbClr val="000000"/>
                </a:solidFill>
              </a:rPr>
              <a:t>flowchart</a:t>
            </a:r>
            <a:r>
              <a:rPr lang="en-US" dirty="0">
                <a:solidFill>
                  <a:srgbClr val="000000"/>
                </a:solidFill>
              </a:rPr>
              <a:t> illustrates a sequence of events from start to finish; it is indispensable when illustrating processes, procedures, and sequential relationships.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solidFill>
                  <a:srgbClr val="000000"/>
                </a:solidFill>
              </a:rPr>
              <a:t>The flow chart above diagrams the report-writing process. It shows that the various elements in the process you want to portray may be represented by pictorial symbols or geometric shapes.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solidFill>
                  <a:srgbClr val="000000"/>
                </a:solidFill>
              </a:rPr>
              <a:t>Note:</a:t>
            </a:r>
            <a:r>
              <a:rPr lang="en-US" altLang="en-US" dirty="0">
                <a:solidFill>
                  <a:srgbClr val="000000"/>
                </a:solidFill>
              </a:rPr>
              <a:t> For general business purposes, you don’t need to be too</a:t>
            </a:r>
            <a:r>
              <a:rPr lang="en-US" altLang="en-US" baseline="0" dirty="0">
                <a:solidFill>
                  <a:srgbClr val="000000"/>
                </a:solidFill>
              </a:rPr>
              <a:t> concerned about specific shapes on a flowchart. Just use them consistently. However, if you’re communicating with computer programmers, follow the protocol used in formal flowcharting language and use the correct symbols to avoid confusion. </a:t>
            </a:r>
            <a:endParaRPr lang="en-US" altLang="en-US" dirty="0">
              <a:solidFill>
                <a:srgbClr val="000000"/>
              </a:solidFill>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3417775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000000"/>
                </a:solidFill>
              </a:rPr>
              <a:t>An </a:t>
            </a:r>
            <a:r>
              <a:rPr lang="en-US" b="1" dirty="0">
                <a:solidFill>
                  <a:srgbClr val="000000"/>
                </a:solidFill>
              </a:rPr>
              <a:t>organization chart </a:t>
            </a:r>
            <a:r>
              <a:rPr lang="en-US" dirty="0">
                <a:solidFill>
                  <a:srgbClr val="000000"/>
                </a:solidFill>
              </a:rPr>
              <a:t>illustrates the positions, units, or functions in an organization and the ways in which they interrelate. Organization charts can be used to portray</a:t>
            </a:r>
            <a:r>
              <a:rPr lang="en-US" baseline="0" dirty="0">
                <a:solidFill>
                  <a:srgbClr val="000000"/>
                </a:solidFill>
              </a:rPr>
              <a:t> almost any hierarchy, such as the topics, subtopics, and supporting points needed to organize a report. </a:t>
            </a:r>
            <a:endParaRPr lang="en-US" dirty="0">
              <a:solidFill>
                <a:srgbClr val="00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solidFill>
                  <a:srgbClr val="000000"/>
                </a:solidFill>
              </a:rPr>
              <a:t>An organization's normal communication channels are almost impossible to describe without the benefit of an organization chart like the one above.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13652416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i="1" kern="1200" dirty="0">
                <a:solidFill>
                  <a:schemeClr val="tx1"/>
                </a:solidFill>
              </a:rPr>
              <a:t>Maps</a:t>
            </a:r>
            <a:r>
              <a:rPr lang="en-US" kern="1200" dirty="0">
                <a:solidFill>
                  <a:schemeClr val="tx1"/>
                </a:solidFill>
              </a:rPr>
              <a:t> can show location, distance, points of interest, and geographic distribution of data. In addition, maps are useful for showing market territories, distribution routes, and facilities locations. When combined with databases and aerial or satellite photography in geographic information systems (GIS), maps become extremely powerful visual reporting tools.</a:t>
            </a: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Drawings</a:t>
            </a:r>
            <a:r>
              <a:rPr lang="en-US" dirty="0"/>
              <a:t> and </a:t>
            </a:r>
            <a:r>
              <a:rPr lang="en-US" i="1" dirty="0"/>
              <a:t>diagrams</a:t>
            </a:r>
            <a:r>
              <a:rPr lang="en-US" dirty="0"/>
              <a:t> can show an endless variety of business concepts, such as the network of suppliers in an industry or the process for completing payroll each week. </a:t>
            </a:r>
            <a:r>
              <a:rPr lang="en-US" i="1" dirty="0"/>
              <a:t>Complex</a:t>
            </a:r>
            <a:r>
              <a:rPr lang="en-US" dirty="0"/>
              <a:t> </a:t>
            </a:r>
            <a:r>
              <a:rPr lang="en-US" i="1" dirty="0"/>
              <a:t>diagrams</a:t>
            </a:r>
            <a:r>
              <a:rPr lang="en-US" dirty="0"/>
              <a:t> can convey technical topics such as the operation of a machine or repair procedures. </a:t>
            </a:r>
            <a:endParaRPr lang="en-US" kern="1200" dirty="0">
              <a:solidFill>
                <a:schemeClr val="tx1"/>
              </a:solidFill>
            </a:endParaRPr>
          </a:p>
          <a:p>
            <a:pPr hangingPunct="0"/>
            <a:r>
              <a:rPr lang="en-US" i="1" kern="1200" dirty="0">
                <a:solidFill>
                  <a:schemeClr val="tx1"/>
                </a:solidFill>
              </a:rPr>
              <a:t>Infographics</a:t>
            </a:r>
            <a:r>
              <a:rPr lang="en-US" kern="1200" dirty="0">
                <a:solidFill>
                  <a:schemeClr val="tx1"/>
                </a:solidFill>
              </a:rPr>
              <a:t> can convey data as well as concepts or ideas. In addition, they contain enough visual and textual information to function as independent, standalone documents. Broadly speaking, there are two types of infographics, those that are stylized collections of charts or graphs and those that have a structured narrative. The first type doesn’t convey any more information than basic charts and graphs, but its communication value lies in catching the audience’s attention and easy online distribution. The second type tells stories or shows processes. These infographics can be powerful communication tools.</a:t>
            </a:r>
            <a:endParaRPr lang="en-US" dirty="0"/>
          </a:p>
          <a:p>
            <a:r>
              <a:rPr lang="en-US" i="1" dirty="0"/>
              <a:t>Photographs</a:t>
            </a:r>
            <a:r>
              <a:rPr lang="en-US" dirty="0"/>
              <a:t> offer both functional and decorative value, and nothing can top a photograph when you need to show exact appearances. However, in some situations, a photograph can show too much detail, which is one reason repair manuals frequently use drawings instead of photos. Because audiences expect photographs to show literal visual truths, you must take care when using image-processing tools such as Adobe Photoshop.</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val="3819409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kern="1200" dirty="0">
                <a:solidFill>
                  <a:schemeClr val="tx1"/>
                </a:solidFill>
              </a:rPr>
              <a:t>Computer animation and video can offer unparalleled </a:t>
            </a:r>
            <a:r>
              <a:rPr lang="en-US" b="1" kern="1200" dirty="0">
                <a:solidFill>
                  <a:schemeClr val="tx1"/>
                </a:solidFill>
              </a:rPr>
              <a:t>visual impact </a:t>
            </a:r>
            <a:r>
              <a:rPr lang="en-US" kern="1200" dirty="0">
                <a:solidFill>
                  <a:schemeClr val="tx1"/>
                </a:solidFill>
              </a:rPr>
              <a:t>when they offer appropriate content in a well-produced package. </a:t>
            </a:r>
            <a:r>
              <a:rPr lang="en-US" altLang="ja-JP" dirty="0"/>
              <a:t>At a simple level, you can animate </a:t>
            </a:r>
            <a:r>
              <a:rPr lang="en-US" altLang="ja-JP" i="1" dirty="0"/>
              <a:t>shapes and text </a:t>
            </a:r>
            <a:r>
              <a:rPr lang="en-US" altLang="ja-JP" dirty="0"/>
              <a:t>within Microsoft PowerPoint. At a more sophisticated level, software such as Adobe</a:t>
            </a:r>
            <a:r>
              <a:rPr lang="en-US" altLang="ja-JP" baseline="0" dirty="0"/>
              <a:t> </a:t>
            </a:r>
            <a:r>
              <a:rPr lang="en-US" altLang="ja-JP" dirty="0"/>
              <a:t>Flash enables the creation of </a:t>
            </a:r>
            <a:r>
              <a:rPr lang="en-US" altLang="ja-JP" b="1" dirty="0"/>
              <a:t>multimedia</a:t>
            </a:r>
            <a:r>
              <a:rPr lang="en-US" altLang="ja-JP" dirty="0"/>
              <a:t> files that include computer animation, digital video, and other elements.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a:solidFill>
                  <a:schemeClr val="tx1"/>
                </a:solidFill>
                <a:effectLst/>
              </a:rPr>
              <a:t>Product demonstrations, company overviews, promotional presentations, and training seminars are among the most popular applications of business video. </a:t>
            </a:r>
            <a:r>
              <a:rPr lang="en-US" i="1" kern="1200" dirty="0">
                <a:solidFill>
                  <a:schemeClr val="tx1"/>
                </a:solidFill>
                <a:effectLst/>
              </a:rPr>
              <a:t>Branded channels </a:t>
            </a:r>
            <a:r>
              <a:rPr lang="en-US" kern="1200" dirty="0">
                <a:solidFill>
                  <a:schemeClr val="tx1"/>
                </a:solidFill>
                <a:effectLst/>
              </a:rPr>
              <a:t>on YouTube allow companies to present their videos as an integrated collection in a customized user interface.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val="15222512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a:solidFill>
                  <a:schemeClr val="tx1"/>
                </a:solidFill>
              </a:rPr>
              <a:t>Computers make it easy to create visuals, but they also make it easy to create ineffective visuals. However, by following the design principles discussed in this chapter, you can create basic visuals that are attractive and effective.</a:t>
            </a:r>
          </a:p>
          <a:p>
            <a:r>
              <a:rPr lang="en-US" dirty="0"/>
              <a:t>The </a:t>
            </a:r>
            <a:r>
              <a:rPr lang="en-US" b="1" dirty="0"/>
              <a:t>style and quality </a:t>
            </a:r>
            <a:r>
              <a:rPr lang="en-US" dirty="0"/>
              <a:t>of your visuals communicate a subtle message about your relationship with the audience. If possible, have a professional designer set up a</a:t>
            </a:r>
            <a:r>
              <a:rPr lang="en-US" i="1" dirty="0"/>
              <a:t> template </a:t>
            </a:r>
            <a:r>
              <a:rPr lang="en-US" dirty="0"/>
              <a:t>for the various types of visuals you and your colleagues need to create. </a:t>
            </a:r>
          </a:p>
          <a:p>
            <a:r>
              <a:rPr lang="en-US" dirty="0"/>
              <a:t>In addition to being well designed, visuals need to be </a:t>
            </a:r>
            <a:r>
              <a:rPr lang="en-US" b="1" dirty="0"/>
              <a:t>integrated with the text </a:t>
            </a:r>
            <a:r>
              <a:rPr lang="en-US" dirty="0"/>
              <a:t>in the document. First, try to position visuals so that your audience will not have to flip back and forth (in printed documents) or scroll (on-screen) between the visuals and the text. Second, clearly refer to visuals by number in the text of your report before readers encounter them in the document or on-screen. Third, write effective </a:t>
            </a:r>
            <a:r>
              <a:rPr lang="en-US" i="1" dirty="0"/>
              <a:t>titles</a:t>
            </a:r>
            <a:r>
              <a:rPr lang="en-US" dirty="0"/>
              <a:t>, </a:t>
            </a:r>
            <a:r>
              <a:rPr lang="en-US" i="1" dirty="0"/>
              <a:t>captions</a:t>
            </a:r>
            <a:r>
              <a:rPr lang="en-US" dirty="0"/>
              <a:t>, and </a:t>
            </a:r>
            <a:r>
              <a:rPr lang="en-US" i="1" dirty="0"/>
              <a:t>legends</a:t>
            </a:r>
            <a:r>
              <a:rPr lang="en-US" dirty="0"/>
              <a:t> to complete the integration of your text and visuals. </a:t>
            </a:r>
          </a:p>
          <a:p>
            <a:r>
              <a:rPr lang="en-US" dirty="0"/>
              <a:t>Check your visuals carefully for </a:t>
            </a:r>
            <a:r>
              <a:rPr lang="en-US" b="1" i="0" dirty="0"/>
              <a:t>accuracy</a:t>
            </a:r>
            <a:r>
              <a:rPr lang="en-US" dirty="0"/>
              <a:t>. Look for typos, inconsistent color treatment, confusing or undocumented symbols, and misaligned elements. Make sure your visuals are properly documented. </a:t>
            </a:r>
          </a:p>
          <a:p>
            <a:r>
              <a:rPr lang="en-US" dirty="0"/>
              <a:t>Finally, consider the </a:t>
            </a:r>
            <a:r>
              <a:rPr lang="en-US" b="1" i="0" dirty="0"/>
              <a:t>ethical implications </a:t>
            </a:r>
            <a:r>
              <a:rPr lang="en-US" dirty="0"/>
              <a:t>of your visuals. To avoid ethical lapses, consider all possible interpretations, include background information to help readers interpret the visuals, and include the visual information that readers will need to make informed judgments.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dirty="0"/>
          </a:p>
        </p:txBody>
      </p:sp>
    </p:spTree>
    <p:extLst>
      <p:ext uri="{BB962C8B-B14F-4D97-AF65-F5344CB8AC3E}">
        <p14:creationId xmlns:p14="http://schemas.microsoft.com/office/powerpoint/2010/main" val="785060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Infographics are a great way to tell stories with data</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36</a:t>
            </a:fld>
            <a:endParaRPr lang="en-US" dirty="0"/>
          </a:p>
        </p:txBody>
      </p:sp>
    </p:spTree>
    <p:extLst>
      <p:ext uri="{BB962C8B-B14F-4D97-AF65-F5344CB8AC3E}">
        <p14:creationId xmlns:p14="http://schemas.microsoft.com/office/powerpoint/2010/main" val="33690863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 k through your audience’s needs carefully when designing mobile visuals. As with this mobile app from the </a:t>
            </a:r>
            <a:r>
              <a:rPr lang="en-US" dirty="0" err="1"/>
              <a:t>Hipmunk</a:t>
            </a:r>
            <a:r>
              <a:rPr lang="en-US" dirty="0"/>
              <a:t> airfare-search service, show only the most essential information on each screen, with no extraneous information, and let users tap through for more details.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37</a:t>
            </a:fld>
            <a:endParaRPr lang="en-US" dirty="0"/>
          </a:p>
        </p:txBody>
      </p:sp>
    </p:spTree>
    <p:extLst>
      <p:ext uri="{BB962C8B-B14F-4D97-AF65-F5344CB8AC3E}">
        <p14:creationId xmlns:p14="http://schemas.microsoft.com/office/powerpoint/2010/main" val="1383730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simplify</a:t>
            </a:r>
            <a:r>
              <a:rPr lang="en-US" baseline="0" dirty="0"/>
              <a:t> report writing by breaking the job into three main sections: an introduction (or opening), a body, and a close. </a:t>
            </a:r>
            <a:endParaRPr lang="en-US" dirty="0"/>
          </a:p>
          <a:p>
            <a:r>
              <a:rPr lang="en-US" dirty="0"/>
              <a:t>The </a:t>
            </a:r>
            <a:r>
              <a:rPr lang="en-US" i="1" dirty="0"/>
              <a:t>introduction</a:t>
            </a:r>
            <a:r>
              <a:rPr lang="en-US" b="1" dirty="0"/>
              <a:t> </a:t>
            </a:r>
            <a:r>
              <a:rPr lang="en-US" dirty="0"/>
              <a:t>is the first section in the text of any report or proposal. It puts the report in context</a:t>
            </a:r>
            <a:r>
              <a:rPr lang="en-US" baseline="0" dirty="0"/>
              <a:t> for the reader, introduces the subject, previews main ideas, and establishes the tone of the document. </a:t>
            </a:r>
            <a:endParaRPr lang="en-US" dirty="0"/>
          </a:p>
          <a:p>
            <a:r>
              <a:rPr lang="en-US" dirty="0"/>
              <a:t>The </a:t>
            </a:r>
            <a:r>
              <a:rPr lang="en-US" i="1" dirty="0"/>
              <a:t>body</a:t>
            </a:r>
            <a:r>
              <a:rPr lang="en-US" dirty="0"/>
              <a:t>  of the report presents, analyzes, and interprets the information gathered during your investigation; and it supports your recommendations or conclusions. </a:t>
            </a:r>
          </a:p>
          <a:p>
            <a:r>
              <a:rPr lang="en-US" dirty="0"/>
              <a:t>The </a:t>
            </a:r>
            <a:r>
              <a:rPr lang="en-US" i="1" dirty="0"/>
              <a:t>closing</a:t>
            </a:r>
            <a:r>
              <a:rPr lang="en-US" dirty="0"/>
              <a:t> is the final section in the text of a</a:t>
            </a:r>
            <a:r>
              <a:rPr lang="en-US" baseline="0" dirty="0"/>
              <a:t> </a:t>
            </a:r>
            <a:r>
              <a:rPr lang="en-US" dirty="0"/>
              <a:t>report or proposal. It emphasizes your main points, summarizes benefits and courses</a:t>
            </a:r>
            <a:r>
              <a:rPr lang="en-US" baseline="0" dirty="0"/>
              <a:t> of action, and brings action items together in one place. </a:t>
            </a:r>
          </a:p>
          <a:p>
            <a:endParaRPr lang="en-US" baseline="0" dirty="0"/>
          </a:p>
          <a:p>
            <a:r>
              <a:rPr lang="en-US" baseline="0" dirty="0"/>
              <a:t>Be sure to think about the report from the audience’s point of view and incorporate a level of formality appropriate for your audience. </a:t>
            </a:r>
          </a:p>
          <a:p>
            <a:r>
              <a:rPr lang="en-US" dirty="0"/>
              <a:t>The following six slides cover those three main</a:t>
            </a:r>
            <a:r>
              <a:rPr lang="en-US" baseline="0" dirty="0"/>
              <a:t> sections.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2519898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three distinct sections of a formal report: the </a:t>
            </a:r>
            <a:r>
              <a:rPr lang="en-US" b="1" dirty="0"/>
              <a:t>introduction, </a:t>
            </a:r>
            <a:r>
              <a:rPr lang="en-US" dirty="0"/>
              <a:t>the </a:t>
            </a:r>
            <a:r>
              <a:rPr lang="en-US" b="1" dirty="0"/>
              <a:t>body</a:t>
            </a:r>
            <a:r>
              <a:rPr lang="en-US" dirty="0"/>
              <a:t> and the </a:t>
            </a:r>
            <a:r>
              <a:rPr lang="en-US" b="1" dirty="0"/>
              <a:t>close</a:t>
            </a:r>
            <a:r>
              <a:rPr lang="en-US" dirty="0"/>
              <a:t>. Each of these also</a:t>
            </a:r>
            <a:r>
              <a:rPr lang="en-US" baseline="0" dirty="0"/>
              <a:t> have distinct sections.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70855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introduction to a report establishes context, identifies the subject, previews main ideas (if using the direct approach), and establishes tone and reader relationship. Typical report introductions include most if not all of the following elements:</a:t>
            </a:r>
          </a:p>
          <a:p>
            <a:r>
              <a:rPr lang="en-US" b="1" dirty="0"/>
              <a:t>Authorization</a:t>
            </a:r>
            <a:r>
              <a:rPr lang="en-US" dirty="0"/>
              <a:t>. Recognize who authorized the report, if applicable.</a:t>
            </a:r>
          </a:p>
          <a:p>
            <a:r>
              <a:rPr lang="en-US" b="1" dirty="0"/>
              <a:t>Problem/purpose.</a:t>
            </a:r>
            <a:r>
              <a:rPr lang="en-US" dirty="0"/>
              <a:t> Explain the reason for the report’s existence and what the report will achieve.</a:t>
            </a:r>
          </a:p>
          <a:p>
            <a:r>
              <a:rPr lang="en-US" b="1" dirty="0"/>
              <a:t>Scope.</a:t>
            </a:r>
            <a:r>
              <a:rPr lang="en-US" dirty="0"/>
              <a:t> Describe what will and won’t be covered in the report.</a:t>
            </a:r>
          </a:p>
          <a:p>
            <a:r>
              <a:rPr lang="en-US" b="1" dirty="0"/>
              <a:t>Background.</a:t>
            </a:r>
            <a:r>
              <a:rPr lang="en-US" dirty="0"/>
              <a:t> Review historical conditions or factors that led up to the report.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2192080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Note:</a:t>
            </a:r>
            <a:r>
              <a:rPr lang="en-US" dirty="0"/>
              <a:t> </a:t>
            </a:r>
            <a:r>
              <a:rPr lang="en-US" u="sng" dirty="0"/>
              <a:t>This slide includes</a:t>
            </a:r>
            <a:r>
              <a:rPr lang="en-US" u="sng" baseline="0" dirty="0"/>
              <a:t> material taken from </a:t>
            </a:r>
            <a:r>
              <a:rPr lang="en-US" u="sng" dirty="0"/>
              <a:t>Table 11.1 in this chapter. It is intended to allow</a:t>
            </a:r>
            <a:r>
              <a:rPr lang="en-US" u="sng" baseline="0" dirty="0"/>
              <a:t> an instructor to explore the elements of a report in more detail</a:t>
            </a:r>
            <a:r>
              <a:rPr lang="en-US" baseline="0" dirty="0"/>
              <a:t>. </a:t>
            </a:r>
            <a:endParaRPr lang="en-US" dirty="0"/>
          </a:p>
          <a:p>
            <a:pPr hangingPunct="0"/>
            <a:r>
              <a:rPr lang="en-US" sz="1200" kern="1200" dirty="0">
                <a:solidFill>
                  <a:schemeClr val="tx1"/>
                </a:solidFill>
                <a:effectLst/>
                <a:latin typeface="Candara" panose="020E0502030303020204" pitchFamily="34" charset="0"/>
                <a:ea typeface="+mn-ea"/>
                <a:cs typeface="+mn-cs"/>
              </a:rPr>
              <a:t>In</a:t>
            </a:r>
            <a:r>
              <a:rPr lang="en-US" sz="1200" kern="1200" baseline="0" dirty="0">
                <a:solidFill>
                  <a:schemeClr val="tx1"/>
                </a:solidFill>
                <a:effectLst/>
                <a:latin typeface="Candara" panose="020E0502030303020204" pitchFamily="34" charset="0"/>
                <a:ea typeface="+mn-ea"/>
                <a:cs typeface="+mn-cs"/>
              </a:rPr>
              <a:t> the body of a report, p</a:t>
            </a:r>
            <a:r>
              <a:rPr lang="en-US" sz="1200" kern="1200" dirty="0">
                <a:solidFill>
                  <a:schemeClr val="tx1"/>
                </a:solidFill>
                <a:effectLst/>
                <a:latin typeface="Candara" panose="020E0502030303020204" pitchFamily="34" charset="0"/>
                <a:ea typeface="+mn-ea"/>
                <a:cs typeface="+mn-cs"/>
              </a:rPr>
              <a:t>resent relevant information and support your recommendations or conclusions. The body section of a typical report will contain most if not all of the following elements:</a:t>
            </a:r>
          </a:p>
          <a:p>
            <a:pPr hangingPunct="0"/>
            <a:r>
              <a:rPr lang="en-US" sz="1200" b="1" kern="1200" dirty="0">
                <a:solidFill>
                  <a:schemeClr val="tx1"/>
                </a:solidFill>
                <a:effectLst/>
                <a:latin typeface="Candara" panose="020E0502030303020204" pitchFamily="34" charset="0"/>
                <a:ea typeface="+mn-ea"/>
                <a:cs typeface="+mn-cs"/>
              </a:rPr>
              <a:t>Explanations.</a:t>
            </a:r>
            <a:r>
              <a:rPr lang="en-US" sz="1200" kern="1200" dirty="0">
                <a:solidFill>
                  <a:schemeClr val="tx1"/>
                </a:solidFill>
                <a:effectLst/>
                <a:latin typeface="Candara" panose="020E0502030303020204" pitchFamily="34" charset="0"/>
                <a:ea typeface="+mn-ea"/>
                <a:cs typeface="+mn-cs"/>
              </a:rPr>
              <a:t> Give complete details of the problem, project, or idea.</a:t>
            </a:r>
          </a:p>
          <a:p>
            <a:pPr hangingPunct="0"/>
            <a:r>
              <a:rPr lang="en-US" sz="1200" b="1" kern="1200" dirty="0">
                <a:solidFill>
                  <a:schemeClr val="tx1"/>
                </a:solidFill>
                <a:effectLst/>
                <a:latin typeface="Candara" panose="020E0502030303020204" pitchFamily="34" charset="0"/>
                <a:ea typeface="+mn-ea"/>
                <a:cs typeface="+mn-cs"/>
              </a:rPr>
              <a:t>Facts, statistical evidence, and trends. </a:t>
            </a:r>
            <a:r>
              <a:rPr lang="en-US" sz="1200" kern="1200" dirty="0">
                <a:solidFill>
                  <a:schemeClr val="tx1"/>
                </a:solidFill>
                <a:effectLst/>
                <a:latin typeface="Candara" panose="020E0502030303020204" pitchFamily="34" charset="0"/>
                <a:ea typeface="+mn-ea"/>
                <a:cs typeface="+mn-cs"/>
              </a:rPr>
              <a:t>Lay out the results of studies or investigations.</a:t>
            </a:r>
          </a:p>
          <a:p>
            <a:pPr hangingPunct="0"/>
            <a:r>
              <a:rPr lang="en-US" sz="1200" b="1" kern="1200" dirty="0">
                <a:solidFill>
                  <a:schemeClr val="tx1"/>
                </a:solidFill>
                <a:effectLst/>
                <a:latin typeface="Candara" panose="020E0502030303020204" pitchFamily="34" charset="0"/>
                <a:ea typeface="+mn-ea"/>
                <a:cs typeface="+mn-cs"/>
              </a:rPr>
              <a:t>Analysis of action. </a:t>
            </a:r>
            <a:r>
              <a:rPr lang="en-US" sz="1200" kern="1200" dirty="0">
                <a:solidFill>
                  <a:schemeClr val="tx1"/>
                </a:solidFill>
                <a:effectLst/>
                <a:latin typeface="Candara" panose="020E0502030303020204" pitchFamily="34" charset="0"/>
                <a:ea typeface="+mn-ea"/>
                <a:cs typeface="+mn-cs"/>
              </a:rPr>
              <a:t>Discuss potential courses of action.</a:t>
            </a:r>
          </a:p>
          <a:p>
            <a:pPr hangingPunct="0"/>
            <a:r>
              <a:rPr lang="en-US" sz="1200" b="1" kern="1200" dirty="0">
                <a:solidFill>
                  <a:schemeClr val="tx1"/>
                </a:solidFill>
                <a:effectLst/>
                <a:latin typeface="Candara" panose="020E0502030303020204" pitchFamily="34" charset="0"/>
                <a:ea typeface="+mn-ea"/>
                <a:cs typeface="+mn-cs"/>
              </a:rPr>
              <a:t>Pros and cons. </a:t>
            </a:r>
            <a:r>
              <a:rPr lang="en-US" sz="1200" kern="1200" dirty="0">
                <a:solidFill>
                  <a:schemeClr val="tx1"/>
                </a:solidFill>
                <a:effectLst/>
                <a:latin typeface="Candara" panose="020E0502030303020204" pitchFamily="34" charset="0"/>
                <a:ea typeface="+mn-ea"/>
                <a:cs typeface="+mn-cs"/>
              </a:rPr>
              <a:t>Explain advantages, disadvantages, costs, and benefits of a particular course of action.</a:t>
            </a:r>
          </a:p>
          <a:p>
            <a:pPr hangingPunct="0"/>
            <a:r>
              <a:rPr lang="en-US" sz="1200" b="1" kern="1200" dirty="0">
                <a:solidFill>
                  <a:schemeClr val="tx1"/>
                </a:solidFill>
                <a:effectLst/>
                <a:latin typeface="Candara" panose="020E0502030303020204" pitchFamily="34" charset="0"/>
                <a:ea typeface="+mn-ea"/>
                <a:cs typeface="+mn-cs"/>
              </a:rPr>
              <a:t>Procedures.</a:t>
            </a:r>
            <a:r>
              <a:rPr lang="en-US" sz="1200" kern="1200" dirty="0">
                <a:solidFill>
                  <a:schemeClr val="tx1"/>
                </a:solidFill>
                <a:effectLst/>
                <a:latin typeface="Candara" panose="020E0502030303020204" pitchFamily="34" charset="0"/>
                <a:ea typeface="+mn-ea"/>
                <a:cs typeface="+mn-cs"/>
              </a:rPr>
              <a:t> Outline steps for a process.</a:t>
            </a:r>
          </a:p>
          <a:p>
            <a:pPr hangingPunct="0"/>
            <a:r>
              <a:rPr lang="en-US" sz="1200" b="1" kern="1200" dirty="0">
                <a:solidFill>
                  <a:schemeClr val="tx1"/>
                </a:solidFill>
                <a:effectLst/>
                <a:latin typeface="Candara" panose="020E0502030303020204" pitchFamily="34" charset="0"/>
                <a:ea typeface="+mn-ea"/>
                <a:cs typeface="+mn-cs"/>
              </a:rPr>
              <a:t>Methods and approaches. </a:t>
            </a:r>
            <a:r>
              <a:rPr lang="en-US" sz="1200" kern="1200" dirty="0">
                <a:solidFill>
                  <a:schemeClr val="tx1"/>
                </a:solidFill>
                <a:effectLst/>
                <a:latin typeface="Candara" panose="020E0502030303020204" pitchFamily="34" charset="0"/>
                <a:ea typeface="+mn-ea"/>
                <a:cs typeface="+mn-cs"/>
              </a:rPr>
              <a:t>Discuss how you’ve studied a problem (or gathered evidence) and arrived at your solution (or collected your data).</a:t>
            </a:r>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2155867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dirty="0"/>
              <a:t>In the closing section of a report, s</a:t>
            </a:r>
            <a:r>
              <a:rPr lang="en-US" sz="1200" kern="1200" dirty="0">
                <a:solidFill>
                  <a:schemeClr val="tx1"/>
                </a:solidFill>
                <a:effectLst/>
                <a:latin typeface="Candara" panose="020E0502030303020204" pitchFamily="34" charset="0"/>
                <a:ea typeface="+mn-ea"/>
                <a:cs typeface="+mn-cs"/>
              </a:rPr>
              <a:t>ummarize key points, emphasize benefits of any recommendations, and list action items. This section is usually labeled as “Summary” or “Conclusions and Recommendations.” The following information will apply, depending on whether you’ve taken the direct or indirect approach and whether you’ve requested a specific course of action:</a:t>
            </a:r>
          </a:p>
          <a:p>
            <a:pPr hangingPunct="0"/>
            <a:r>
              <a:rPr lang="en-US" sz="1200" b="1" kern="1200" dirty="0">
                <a:solidFill>
                  <a:schemeClr val="tx1"/>
                </a:solidFill>
                <a:effectLst/>
                <a:latin typeface="Candara" panose="020E0502030303020204" pitchFamily="34" charset="0"/>
                <a:ea typeface="+mn-ea"/>
                <a:cs typeface="+mn-cs"/>
              </a:rPr>
              <a:t>For direct approach. </a:t>
            </a:r>
            <a:r>
              <a:rPr lang="en-US" sz="1200" kern="1200" dirty="0">
                <a:solidFill>
                  <a:schemeClr val="tx1"/>
                </a:solidFill>
                <a:effectLst/>
                <a:latin typeface="Candara" panose="020E0502030303020204" pitchFamily="34" charset="0"/>
                <a:ea typeface="+mn-ea"/>
                <a:cs typeface="+mn-cs"/>
              </a:rPr>
              <a:t>Summarize key points (except in short reports), listing them in the order in which they appear in the body. Briefly restate your conclusions or recommendations, if appropriate.</a:t>
            </a:r>
          </a:p>
          <a:p>
            <a:pPr hangingPunct="0"/>
            <a:r>
              <a:rPr lang="en-US" sz="1200" b="1" kern="1200" dirty="0">
                <a:solidFill>
                  <a:schemeClr val="tx1"/>
                </a:solidFill>
                <a:effectLst/>
                <a:latin typeface="Candara" panose="020E0502030303020204" pitchFamily="34" charset="0"/>
                <a:ea typeface="+mn-ea"/>
                <a:cs typeface="+mn-cs"/>
              </a:rPr>
              <a:t>For indirect approach. </a:t>
            </a:r>
            <a:r>
              <a:rPr lang="en-US" sz="1200" kern="1200" dirty="0">
                <a:solidFill>
                  <a:schemeClr val="tx1"/>
                </a:solidFill>
                <a:effectLst/>
                <a:latin typeface="Candara" panose="020E0502030303020204" pitchFamily="34" charset="0"/>
                <a:ea typeface="+mn-ea"/>
                <a:cs typeface="+mn-cs"/>
              </a:rPr>
              <a:t>If you haven’t done so at the end of the body, present your conclusions or recommendations.</a:t>
            </a:r>
          </a:p>
          <a:p>
            <a:pPr hangingPunct="0"/>
            <a:r>
              <a:rPr lang="en-US" sz="1200" b="1" kern="1200" dirty="0">
                <a:solidFill>
                  <a:schemeClr val="tx1"/>
                </a:solidFill>
                <a:effectLst/>
                <a:latin typeface="Candara" panose="020E0502030303020204" pitchFamily="34" charset="0"/>
                <a:ea typeface="+mn-ea"/>
                <a:cs typeface="+mn-cs"/>
              </a:rPr>
              <a:t>For motivating action. </a:t>
            </a:r>
            <a:r>
              <a:rPr lang="en-US" sz="1200" kern="1200" dirty="0">
                <a:solidFill>
                  <a:schemeClr val="tx1"/>
                </a:solidFill>
                <a:effectLst/>
                <a:latin typeface="Candara" panose="020E0502030303020204" pitchFamily="34" charset="0"/>
                <a:ea typeface="+mn-ea"/>
                <a:cs typeface="+mn-cs"/>
              </a:rPr>
              <a:t>Spell out exactly what should happen next and provide a schedule with specific task assignments.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4071717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tools are useful for giving readers a sense of the overall structure of your document and for keeping them on track: headings, smooth transitions, and previews and reviews.</a:t>
            </a:r>
          </a:p>
          <a:p>
            <a:r>
              <a:rPr lang="en-US" i="1" dirty="0"/>
              <a:t>Headings </a:t>
            </a:r>
            <a:r>
              <a:rPr lang="en-US" dirty="0"/>
              <a:t>and</a:t>
            </a:r>
            <a:r>
              <a:rPr lang="en-US" i="1" dirty="0"/>
              <a:t> subheadings </a:t>
            </a:r>
            <a:r>
              <a:rPr lang="en-US" dirty="0"/>
              <a:t>are brief titles that cue readers about the content of the section that follows. They improve a document’s readability and are especially useful markers for clarifying the framework of a report. In addition, busy readers can quickly understand the gist of a document simply by scanning the headings. </a:t>
            </a:r>
          </a:p>
          <a:p>
            <a:r>
              <a:rPr lang="en-US" i="1" dirty="0"/>
              <a:t>Transitions</a:t>
            </a:r>
            <a:r>
              <a:rPr lang="en-US" dirty="0"/>
              <a:t> are words or phrases that tie ideas together, show how one thought is related to another, and help readers move from one section of a report to the next. Depending on the length of the report, such transitions can be words, sentences, or complete paragraphs. </a:t>
            </a:r>
          </a:p>
          <a:p>
            <a:r>
              <a:rPr lang="en-US" dirty="0"/>
              <a:t>Using a </a:t>
            </a:r>
            <a:r>
              <a:rPr lang="en-US" i="1" dirty="0"/>
              <a:t>preview section</a:t>
            </a:r>
            <a:r>
              <a:rPr lang="en-US" dirty="0"/>
              <a:t> to introduce an important topic helps readers get ready for new information. Previews are particularly helpful when the information is complex or unexpected. </a:t>
            </a:r>
            <a:r>
              <a:rPr lang="en-US" i="1" dirty="0"/>
              <a:t>Review sections</a:t>
            </a:r>
            <a:r>
              <a:rPr lang="en-US" dirty="0"/>
              <a:t> come after a body of material and summarize the information for your readers. Reviews help readers absorb details while keeping track of the big picture.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822112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13/05/2024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1" name="TextBox 10"/>
          <p:cNvSpPr txBox="1"/>
          <p:nvPr userDrawn="1"/>
        </p:nvSpPr>
        <p:spPr>
          <a:xfrm>
            <a:off x="2649416" y="6427176"/>
            <a:ext cx="60960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2014, 2012 Pearson Education, Inc. All Rights Reserved.</a:t>
            </a: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4" name="Date Placeholder 13"/>
          <p:cNvSpPr>
            <a:spLocks noGrp="1"/>
          </p:cNvSpPr>
          <p:nvPr>
            <p:ph type="dt" sz="half" idx="10"/>
          </p:nvPr>
        </p:nvSpPr>
        <p:spPr/>
        <p:txBody>
          <a:bodyPr/>
          <a:lstStyle/>
          <a:p>
            <a:fld id="{A9DF6EFB-3F44-496C-A842-1E0B3D3B975A}" type="datetimeFigureOut">
              <a:rPr lang="en-US" smtClean="0"/>
              <a:pPr/>
              <a:t>13/05/2024</a:t>
            </a:fld>
            <a:endParaRPr lang="en-US" dirty="0"/>
          </a:p>
        </p:txBody>
      </p:sp>
      <p:sp>
        <p:nvSpPr>
          <p:cNvPr id="15" name="Slide Number Placeholder 14"/>
          <p:cNvSpPr>
            <a:spLocks noGrp="1"/>
          </p:cNvSpPr>
          <p:nvPr>
            <p:ph type="sldNum" sz="quarter" idx="11"/>
          </p:nvPr>
        </p:nvSpPr>
        <p:spPr/>
        <p:txBody>
          <a:bodyPr/>
          <a:lstStyle/>
          <a:p>
            <a:fld id="{200B2350-5261-4F5C-9DF5-EF0D264FC8D2}"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13/05/2024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13/05/2024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2649416" y="6427176"/>
            <a:ext cx="60960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2014, 2012 Pearson Education, Inc. All Rights Reserved.</a:t>
            </a:r>
          </a:p>
        </p:txBody>
      </p:sp>
      <p:pic>
        <p:nvPicPr>
          <p:cNvPr id="10" name="Picture 9"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8" name="Text Placeholder 22"/>
          <p:cNvSpPr>
            <a:spLocks noGrp="1"/>
          </p:cNvSpPr>
          <p:nvPr>
            <p:ph type="body" sz="quarter" idx="16" hasCustomPrompt="1"/>
          </p:nvPr>
        </p:nvSpPr>
        <p:spPr>
          <a:xfrm>
            <a:off x="2834640" y="6400800"/>
            <a:ext cx="5852160" cy="274320"/>
          </a:xfrm>
        </p:spPr>
        <p:txBody>
          <a:bodyPr/>
          <a:lstStyle>
            <a:lvl1pPr marL="0" indent="0">
              <a:spcBef>
                <a:spcPts val="0"/>
              </a:spcBef>
              <a:buFontTx/>
              <a:buNone/>
              <a:defRPr/>
            </a:lvl1pPr>
          </a:lstStyle>
          <a:p>
            <a:pPr lvl="0"/>
            <a:r>
              <a:rPr lang="en-US" dirty="0"/>
              <a:t>Copyright</a:t>
            </a: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2981062836"/>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13/05/2024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13/05/2024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13/05/2024</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13/05/2024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13/05/2024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2649416" y="6427176"/>
            <a:ext cx="60960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2014, 2012 Pearson Education, Inc. All Rights Reserved.</a:t>
            </a:r>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13/05/2024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13/05/2024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6" name="Title 7"/>
          <p:cNvSpPr>
            <a:spLocks noGrp="1"/>
          </p:cNvSpPr>
          <p:nvPr>
            <p:ph type="title"/>
          </p:nvPr>
        </p:nvSpPr>
        <p:spPr>
          <a:xfrm>
            <a:off x="457200" y="215372"/>
            <a:ext cx="8229600" cy="1097280"/>
          </a:xfrm>
        </p:spPr>
        <p:txBody>
          <a:bodyPr/>
          <a:lstStyle/>
          <a:p>
            <a:r>
              <a:rPr lang="en-US" dirty="0"/>
              <a:t>Click to edit Master title style</a:t>
            </a:r>
          </a:p>
        </p:txBody>
      </p:sp>
      <p:sp>
        <p:nvSpPr>
          <p:cNvPr id="7" name="Content Placeholder 2"/>
          <p:cNvSpPr>
            <a:spLocks noGrp="1"/>
          </p:cNvSpPr>
          <p:nvPr>
            <p:ph idx="1"/>
          </p:nvPr>
        </p:nvSpPr>
        <p:spPr>
          <a:xfrm>
            <a:off x="457200" y="1600201"/>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457200" y="2667000"/>
            <a:ext cx="3886200" cy="2438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4419600" y="2667000"/>
            <a:ext cx="4267200" cy="243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13/05/2024</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49416" y="6427176"/>
            <a:ext cx="60960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2016, 2014 Pearson Education, Inc. All Rights Reserved.</a:t>
            </a:r>
          </a:p>
        </p:txBody>
      </p:sp>
      <p:pic>
        <p:nvPicPr>
          <p:cNvPr id="9" name="Picture 8" descr="Pearson Logo"/>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56" r:id="rId4"/>
    <p:sldLayoutId id="2147483650" r:id="rId5"/>
    <p:sldLayoutId id="2147483659" r:id="rId6"/>
    <p:sldLayoutId id="2147483658" r:id="rId7"/>
    <p:sldLayoutId id="2147483660" r:id="rId8"/>
    <p:sldLayoutId id="2147483662" r:id="rId9"/>
    <p:sldLayoutId id="2147483651" r:id="rId10"/>
    <p:sldLayoutId id="2147483654" r:id="rId11"/>
    <p:sldLayoutId id="2147483655" r:id="rId12"/>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533"/>
            <a:ext cx="8277519" cy="806267"/>
          </a:xfrm>
        </p:spPr>
        <p:txBody>
          <a:bodyPr anchor="b"/>
          <a:lstStyle/>
          <a:p>
            <a:pPr>
              <a:defRPr/>
            </a:pPr>
            <a:r>
              <a:rPr lang="en-US" sz="3600" dirty="0">
                <a:latin typeface="+mj-lt"/>
              </a:rPr>
              <a:t>Business Communication Essentials</a:t>
            </a:r>
            <a:endParaRPr lang="en-US" sz="3600" dirty="0">
              <a:latin typeface="+mj-lt"/>
              <a:cs typeface="Aharoni" panose="02010803020104030203" pitchFamily="2" charset="-79"/>
            </a:endParaRPr>
          </a:p>
        </p:txBody>
      </p:sp>
      <p:sp>
        <p:nvSpPr>
          <p:cNvPr id="3" name="Text Placeholder 2"/>
          <p:cNvSpPr>
            <a:spLocks noGrp="1"/>
          </p:cNvSpPr>
          <p:nvPr>
            <p:ph type="body" sz="quarter" idx="13"/>
          </p:nvPr>
        </p:nvSpPr>
        <p:spPr>
          <a:xfrm>
            <a:off x="457200" y="1219200"/>
            <a:ext cx="8153401" cy="349068"/>
          </a:xfrm>
        </p:spPr>
        <p:txBody>
          <a:bodyPr/>
          <a:lstStyle/>
          <a:p>
            <a:r>
              <a:rPr lang="en-IN" sz="2400" dirty="0"/>
              <a:t>Eighth Edition</a:t>
            </a:r>
            <a:endParaRPr lang="en-IN" sz="2400" dirty="0">
              <a:latin typeface="+mj-lt"/>
            </a:endParaRPr>
          </a:p>
        </p:txBody>
      </p:sp>
      <p:sp>
        <p:nvSpPr>
          <p:cNvPr id="4" name="Text Placeholder 3"/>
          <p:cNvSpPr>
            <a:spLocks noGrp="1"/>
          </p:cNvSpPr>
          <p:nvPr>
            <p:ph type="body" sz="quarter" idx="14"/>
          </p:nvPr>
        </p:nvSpPr>
        <p:spPr>
          <a:xfrm>
            <a:off x="4343400" y="2362200"/>
            <a:ext cx="4038601" cy="685800"/>
          </a:xfrm>
        </p:spPr>
        <p:txBody>
          <a:bodyPr/>
          <a:lstStyle/>
          <a:p>
            <a:pPr algn="ctr"/>
            <a:r>
              <a:rPr lang="en-IN" sz="3600" b="1" dirty="0"/>
              <a:t>Chapter 11</a:t>
            </a:r>
            <a:endParaRPr lang="en-IN" sz="3600" dirty="0"/>
          </a:p>
        </p:txBody>
      </p:sp>
      <p:sp>
        <p:nvSpPr>
          <p:cNvPr id="5" name="Text Placeholder 4"/>
          <p:cNvSpPr>
            <a:spLocks noGrp="1"/>
          </p:cNvSpPr>
          <p:nvPr>
            <p:ph type="body" sz="quarter" idx="15"/>
          </p:nvPr>
        </p:nvSpPr>
        <p:spPr>
          <a:xfrm>
            <a:off x="4343400" y="3300444"/>
            <a:ext cx="4038601" cy="1728756"/>
          </a:xfrm>
        </p:spPr>
        <p:txBody>
          <a:bodyPr/>
          <a:lstStyle/>
          <a:p>
            <a:pPr algn="ctr"/>
            <a:r>
              <a:rPr lang="en-US" sz="3600" dirty="0"/>
              <a:t>Writing and Completing Reports and Proposals</a:t>
            </a:r>
          </a:p>
        </p:txBody>
      </p:sp>
      <p:pic>
        <p:nvPicPr>
          <p:cNvPr id="7" name="Picture 6" descr="Front Cover: Business Communication Essentials Eighth Edition by Bovée and Thi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124" y="2094114"/>
            <a:ext cx="3078123" cy="3816872"/>
          </a:xfrm>
          <a:prstGeom prst="rect">
            <a:avLst/>
          </a:prstGeom>
          <a:ln w="6350">
            <a:solidFill>
              <a:schemeClr val="tx1"/>
            </a:solidFill>
          </a:ln>
        </p:spPr>
      </p:pic>
      <p:sp>
        <p:nvSpPr>
          <p:cNvPr id="11" name="Text Placeholder 3"/>
          <p:cNvSpPr>
            <a:spLocks noGrp="1"/>
          </p:cNvSpPr>
          <p:nvPr>
            <p:ph type="body" sz="quarter" idx="14"/>
          </p:nvPr>
        </p:nvSpPr>
        <p:spPr>
          <a:xfrm>
            <a:off x="2800928" y="6394896"/>
            <a:ext cx="5848350" cy="259773"/>
          </a:xfrm>
        </p:spPr>
        <p:txBody>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2016, 2014 Pearson Education, Inc. All Rights Reserved.</a:t>
            </a:r>
          </a:p>
        </p:txBody>
      </p:sp>
    </p:spTree>
    <p:extLst>
      <p:ext uri="{BB962C8B-B14F-4D97-AF65-F5344CB8AC3E}">
        <p14:creationId xmlns:p14="http://schemas.microsoft.com/office/powerpoint/2010/main" val="3133865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Make Your Reports Easier to Write</a:t>
            </a:r>
          </a:p>
        </p:txBody>
      </p:sp>
      <p:sp>
        <p:nvSpPr>
          <p:cNvPr id="3" name="Content Placeholder 2"/>
          <p:cNvSpPr>
            <a:spLocks noGrp="1"/>
          </p:cNvSpPr>
          <p:nvPr>
            <p:ph idx="1"/>
          </p:nvPr>
        </p:nvSpPr>
        <p:spPr/>
        <p:txBody>
          <a:bodyPr/>
          <a:lstStyle/>
          <a:p>
            <a:pPr marL="256032" indent="-256032">
              <a:buSzPct val="100000"/>
            </a:pPr>
            <a:r>
              <a:rPr lang="en-US" sz="2400" dirty="0"/>
              <a:t>Templates</a:t>
            </a:r>
          </a:p>
          <a:p>
            <a:pPr marL="256032" indent="-256032">
              <a:buSzPct val="100000"/>
            </a:pPr>
            <a:r>
              <a:rPr lang="en-US" sz="2400" dirty="0"/>
              <a:t>Stylesheets</a:t>
            </a:r>
          </a:p>
          <a:p>
            <a:pPr marL="256032" indent="-256032">
              <a:buSzPct val="100000"/>
            </a:pPr>
            <a:r>
              <a:rPr lang="en-US" sz="2400" dirty="0"/>
              <a:t>Graphics</a:t>
            </a:r>
          </a:p>
          <a:p>
            <a:pPr marL="256032" indent="-256032">
              <a:buSzPct val="100000"/>
            </a:pPr>
            <a:r>
              <a:rPr lang="en-US" sz="2400" dirty="0"/>
              <a:t>Spreadsheets</a:t>
            </a:r>
          </a:p>
          <a:p>
            <a:pPr marL="256032" indent="-256032">
              <a:buSzPct val="100000"/>
            </a:pPr>
            <a:r>
              <a:rPr lang="en-US" sz="2400" dirty="0"/>
              <a:t>Databases</a:t>
            </a:r>
          </a:p>
          <a:p>
            <a:pPr marL="256032" indent="-256032">
              <a:buSzPct val="100000"/>
            </a:pPr>
            <a:r>
              <a:rPr lang="en-US" sz="2400" dirty="0"/>
              <a:t>Media and Channels</a:t>
            </a:r>
          </a:p>
        </p:txBody>
      </p:sp>
    </p:spTree>
    <p:extLst>
      <p:ext uri="{BB962C8B-B14F-4D97-AF65-F5344CB8AC3E}">
        <p14:creationId xmlns:p14="http://schemas.microsoft.com/office/powerpoint/2010/main" val="3752339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Illustrating Your Reports with Effective Visuals</a:t>
            </a:r>
          </a:p>
        </p:txBody>
      </p:sp>
      <p:sp>
        <p:nvSpPr>
          <p:cNvPr id="3" name="Content Placeholder 2"/>
          <p:cNvSpPr>
            <a:spLocks noGrp="1"/>
          </p:cNvSpPr>
          <p:nvPr>
            <p:ph idx="1"/>
          </p:nvPr>
        </p:nvSpPr>
        <p:spPr>
          <a:xfrm>
            <a:off x="457200" y="1600201"/>
            <a:ext cx="8229600" cy="1219200"/>
          </a:xfrm>
        </p:spPr>
        <p:txBody>
          <a:bodyPr/>
          <a:lstStyle/>
          <a:p>
            <a:r>
              <a:rPr lang="en-US" sz="2400" b="1" dirty="0"/>
              <a:t>LO 11.3 </a:t>
            </a:r>
            <a:r>
              <a:rPr lang="en-US" sz="2400" dirty="0"/>
              <a:t>Discuss six principles of graphic design that can improve the quality of your visuals, and identify the major types of business visuals.</a:t>
            </a:r>
          </a:p>
        </p:txBody>
      </p:sp>
    </p:spTree>
    <p:extLst>
      <p:ext uri="{BB962C8B-B14F-4D97-AF65-F5344CB8AC3E}">
        <p14:creationId xmlns:p14="http://schemas.microsoft.com/office/powerpoint/2010/main" val="4077106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Understanding Visual Literacy</a:t>
            </a:r>
          </a:p>
        </p:txBody>
      </p:sp>
      <p:sp>
        <p:nvSpPr>
          <p:cNvPr id="3" name="Content Placeholder 2"/>
          <p:cNvSpPr>
            <a:spLocks noGrp="1"/>
          </p:cNvSpPr>
          <p:nvPr>
            <p:ph idx="1"/>
          </p:nvPr>
        </p:nvSpPr>
        <p:spPr/>
        <p:txBody>
          <a:bodyPr numCol="2"/>
          <a:lstStyle/>
          <a:p>
            <a:pPr marL="256032" indent="-256032">
              <a:buSzPct val="100000"/>
            </a:pPr>
            <a:r>
              <a:rPr lang="en-US" sz="2400" dirty="0"/>
              <a:t>Consistency</a:t>
            </a:r>
          </a:p>
          <a:p>
            <a:pPr marL="256032" indent="-256032">
              <a:buSzPct val="100000"/>
            </a:pPr>
            <a:r>
              <a:rPr lang="en-US" sz="2400" dirty="0"/>
              <a:t>Contrast</a:t>
            </a:r>
          </a:p>
          <a:p>
            <a:pPr marL="256032" indent="-256032">
              <a:buSzPct val="100000"/>
            </a:pPr>
            <a:r>
              <a:rPr lang="en-US" sz="2400" dirty="0"/>
              <a:t>Balance</a:t>
            </a:r>
          </a:p>
          <a:p>
            <a:pPr marL="256032" indent="-256032">
              <a:buSzPct val="100000"/>
            </a:pPr>
            <a:r>
              <a:rPr lang="en-US" sz="2400" dirty="0"/>
              <a:t>Emphasis</a:t>
            </a:r>
          </a:p>
          <a:p>
            <a:pPr marL="256032" indent="-256032">
              <a:buSzPct val="100000"/>
            </a:pPr>
            <a:r>
              <a:rPr lang="en-US" sz="2400" dirty="0"/>
              <a:t>Convention</a:t>
            </a:r>
          </a:p>
          <a:p>
            <a:pPr marL="256032" indent="-256032">
              <a:buSzPct val="100000"/>
            </a:pPr>
            <a:r>
              <a:rPr lang="en-US" sz="2400" dirty="0"/>
              <a:t>Simplicity</a:t>
            </a:r>
          </a:p>
        </p:txBody>
      </p:sp>
    </p:spTree>
    <p:extLst>
      <p:ext uri="{BB962C8B-B14F-4D97-AF65-F5344CB8AC3E}">
        <p14:creationId xmlns:p14="http://schemas.microsoft.com/office/powerpoint/2010/main" val="1369529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Choosing the Right Visual for the Job</a:t>
            </a:r>
          </a:p>
        </p:txBody>
      </p:sp>
      <p:sp>
        <p:nvSpPr>
          <p:cNvPr id="3" name="Content Placeholder 2"/>
          <p:cNvSpPr>
            <a:spLocks noGrp="1"/>
          </p:cNvSpPr>
          <p:nvPr>
            <p:ph idx="1"/>
          </p:nvPr>
        </p:nvSpPr>
        <p:spPr/>
        <p:txBody>
          <a:bodyPr/>
          <a:lstStyle/>
          <a:p>
            <a:pPr marL="256032" lvl="0" indent="-256032">
              <a:buSzPct val="100000"/>
            </a:pPr>
            <a:r>
              <a:rPr lang="en-US" sz="2400" dirty="0"/>
              <a:t>Large Sets of Numeric Values</a:t>
            </a:r>
          </a:p>
          <a:p>
            <a:pPr marL="256032" lvl="0" indent="-256032">
              <a:buSzPct val="100000"/>
            </a:pPr>
            <a:r>
              <a:rPr lang="en-US" sz="2400" dirty="0"/>
              <a:t>Detailed Textual Information</a:t>
            </a:r>
          </a:p>
          <a:p>
            <a:pPr marL="256032" lvl="0" indent="-256032">
              <a:buSzPct val="100000"/>
            </a:pPr>
            <a:r>
              <a:rPr lang="en-US" sz="2400" dirty="0"/>
              <a:t>Trends and Relationships in Variables</a:t>
            </a:r>
          </a:p>
        </p:txBody>
      </p:sp>
      <p:pic>
        <p:nvPicPr>
          <p:cNvPr id="4" name="Picture 2" descr="A table with two columns presents examples of communication challenges and effective visual choices with which to address them. The table reads as follows. To present individual, exact values, utilize a table. To show trends in one or more variables or the relationship between those variables over time, utilize a line chart or bar chart. To compare two or more sets of data, utilize a bar chart or line chart. To show frequency or distribution of parts in a whole, utilize a pie chart. To show massive data sets, complex quantities, or dynamic data, utilize data visualization. To show geographic relationships or comparisons, utilize a map, or geographic information system. To illustrate processes or procedure, utilize a flowchart or diagram. To show simplified conceptual or spatial relationships, utilize an illustration. To tell a data driven story visually, utilize an infographic. To show realistic spatial relationships, utilize a photograph. To show processes, transformations, and other activities, utilize animation or vid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373264"/>
            <a:ext cx="6934200" cy="2932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2112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Preparing Tables</a:t>
            </a:r>
            <a:endParaRPr lang="en-US" sz="2000" b="0" dirty="0">
              <a:latin typeface="+mj-lt"/>
            </a:endParaRPr>
          </a:p>
        </p:txBody>
      </p:sp>
      <p:sp>
        <p:nvSpPr>
          <p:cNvPr id="3" name="Content Placeholder 2"/>
          <p:cNvSpPr>
            <a:spLocks noGrp="1"/>
          </p:cNvSpPr>
          <p:nvPr>
            <p:ph idx="1"/>
          </p:nvPr>
        </p:nvSpPr>
        <p:spPr/>
        <p:txBody>
          <a:bodyPr/>
          <a:lstStyle/>
          <a:p>
            <a:pPr marL="256032" lvl="0" indent="-256032">
              <a:buSzPct val="100000"/>
            </a:pPr>
            <a:r>
              <a:rPr lang="en-US" sz="2800" dirty="0"/>
              <a:t>Use Common, Understandable Units</a:t>
            </a:r>
          </a:p>
          <a:p>
            <a:pPr marL="256032" lvl="0" indent="-256032">
              <a:buSzPct val="100000"/>
            </a:pPr>
            <a:r>
              <a:rPr lang="en-US" sz="2800" dirty="0"/>
              <a:t>Put All Items in a Column in the Same Unit</a:t>
            </a:r>
          </a:p>
          <a:p>
            <a:pPr marL="256032" lvl="0" indent="-256032">
              <a:buSzPct val="100000"/>
            </a:pPr>
            <a:r>
              <a:rPr lang="en-US" sz="2800" dirty="0"/>
              <a:t>Label Column Headings and Subheadings</a:t>
            </a:r>
          </a:p>
          <a:p>
            <a:pPr marL="256032" lvl="0" indent="-256032">
              <a:buSzPct val="100000"/>
            </a:pPr>
            <a:r>
              <a:rPr lang="en-US" sz="2800" dirty="0"/>
              <a:t>Separate Columns/Rows With Lines/Space</a:t>
            </a:r>
          </a:p>
          <a:p>
            <a:pPr marL="256032" lvl="0" indent="-256032">
              <a:buSzPct val="100000"/>
            </a:pPr>
            <a:r>
              <a:rPr lang="en-US" sz="2800" dirty="0"/>
              <a:t>Make Online Tables Readable on Screen</a:t>
            </a:r>
          </a:p>
          <a:p>
            <a:pPr marL="256032" lvl="0" indent="-256032">
              <a:buSzPct val="100000"/>
            </a:pPr>
            <a:r>
              <a:rPr lang="en-US" sz="2800" dirty="0"/>
              <a:t>Document the Source of Data in a Table</a:t>
            </a:r>
          </a:p>
          <a:p>
            <a:pPr marL="256032" lvl="0" indent="-256032">
              <a:buSzPct val="100000"/>
            </a:pPr>
            <a:endParaRPr lang="en-US" sz="2800" dirty="0"/>
          </a:p>
        </p:txBody>
      </p:sp>
    </p:spTree>
    <p:extLst>
      <p:ext uri="{BB962C8B-B14F-4D97-AF65-F5344CB8AC3E}">
        <p14:creationId xmlns:p14="http://schemas.microsoft.com/office/powerpoint/2010/main" val="2604863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The Parts of a Table</a:t>
            </a:r>
            <a:endParaRPr lang="en-US" dirty="0">
              <a:latin typeface="+mj-lt"/>
            </a:endParaRPr>
          </a:p>
        </p:txBody>
      </p:sp>
      <p:pic>
        <p:nvPicPr>
          <p:cNvPr id="5" name="Picture 2" descr="An example of a table chart, as well as its components. The table is made up of rows and columns, with each row or column representing a value, usually a numeric value, or a category. Where these rows and columns intersect, there is a specific piece of data related to the topic of both the column and the row. Both columns and rows can have multiple subheadings, which fall under larger categories. At the bottom of the table, the totals of the data values shown in either the columns or bottom row are sh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12443"/>
            <a:ext cx="8399585" cy="3076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782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Using Line Charts and Surface Charts</a:t>
            </a:r>
          </a:p>
        </p:txBody>
      </p:sp>
      <p:sp>
        <p:nvSpPr>
          <p:cNvPr id="3" name="Content Placeholder 2"/>
          <p:cNvSpPr>
            <a:spLocks noGrp="1"/>
          </p:cNvSpPr>
          <p:nvPr>
            <p:ph idx="1"/>
          </p:nvPr>
        </p:nvSpPr>
        <p:spPr/>
        <p:txBody>
          <a:bodyPr/>
          <a:lstStyle/>
          <a:p>
            <a:pPr marL="256032" indent="-256032">
              <a:buSzPct val="100000"/>
            </a:pPr>
            <a:r>
              <a:rPr lang="en-US" sz="2400" dirty="0">
                <a:cs typeface="Arial" pitchFamily="34" charset="0"/>
              </a:rPr>
              <a:t>Line Charts</a:t>
            </a:r>
          </a:p>
          <a:p>
            <a:pPr marL="740664" indent="-283464">
              <a:spcBef>
                <a:spcPts val="600"/>
              </a:spcBef>
              <a:buSzPct val="100000"/>
              <a:buFont typeface="Arial" pitchFamily="34" charset="0"/>
              <a:buChar char="–"/>
            </a:pPr>
            <a:r>
              <a:rPr lang="en-US" sz="2400" dirty="0"/>
              <a:t>Trends Over Time</a:t>
            </a:r>
          </a:p>
          <a:p>
            <a:pPr marL="740664" indent="-283464">
              <a:spcBef>
                <a:spcPts val="600"/>
              </a:spcBef>
              <a:buSzPct val="100000"/>
              <a:buFont typeface="Arial" pitchFamily="34" charset="0"/>
              <a:buChar char="–"/>
            </a:pPr>
            <a:r>
              <a:rPr lang="en-US" sz="2400" dirty="0"/>
              <a:t>Relationship of Variables</a:t>
            </a:r>
          </a:p>
          <a:p>
            <a:pPr marL="256032" indent="-256032">
              <a:buSzPct val="100000"/>
            </a:pPr>
            <a:r>
              <a:rPr lang="en-US" sz="2400" dirty="0">
                <a:cs typeface="Arial" pitchFamily="34" charset="0"/>
              </a:rPr>
              <a:t>Surface  Charts</a:t>
            </a:r>
          </a:p>
          <a:p>
            <a:pPr marL="740664" indent="-283464">
              <a:spcBef>
                <a:spcPts val="600"/>
              </a:spcBef>
              <a:buSzPct val="100000"/>
              <a:buFont typeface="Arial" pitchFamily="34" charset="0"/>
              <a:buChar char="–"/>
            </a:pPr>
            <a:r>
              <a:rPr lang="en-US" sz="2400" dirty="0"/>
              <a:t>Cumulative Effect</a:t>
            </a:r>
          </a:p>
          <a:p>
            <a:pPr marL="740664" indent="-283464">
              <a:spcBef>
                <a:spcPts val="600"/>
              </a:spcBef>
              <a:buSzPct val="100000"/>
              <a:buFont typeface="Arial" pitchFamily="34" charset="0"/>
              <a:buChar char="–"/>
            </a:pPr>
            <a:r>
              <a:rPr lang="en-US" sz="2400" dirty="0"/>
              <a:t>Changes in Composition</a:t>
            </a:r>
          </a:p>
        </p:txBody>
      </p:sp>
    </p:spTree>
    <p:extLst>
      <p:ext uri="{BB962C8B-B14F-4D97-AF65-F5344CB8AC3E}">
        <p14:creationId xmlns:p14="http://schemas.microsoft.com/office/powerpoint/2010/main" val="3664270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315200" cy="1097280"/>
          </a:xfrm>
        </p:spPr>
        <p:txBody>
          <a:bodyPr/>
          <a:lstStyle/>
          <a:p>
            <a:r>
              <a:rPr lang="en-US" sz="3600" dirty="0">
                <a:latin typeface="+mj-lt"/>
              </a:rPr>
              <a:t>Average Kiln Temperatures, North Island Facility, Day Shift</a:t>
            </a:r>
            <a:endParaRPr lang="en-US" dirty="0">
              <a:latin typeface="+mj-lt"/>
            </a:endParaRPr>
          </a:p>
        </p:txBody>
      </p:sp>
      <p:pic>
        <p:nvPicPr>
          <p:cNvPr id="4" name="Picture 2" descr="An example of a line chart. The line chart is made up of an X and Y axis, with a different value represented by each. In this example, the Y axis represents temperature, while the X axis represents the time of day. By recording the temperature at different times of the day, one can intersect these two values and draw a, point, on the table. By taking several of these points and connecting them, it forms a line that represents all of the occurrences in qu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33651"/>
            <a:ext cx="7636722" cy="3482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154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Home Game Ticket Sales</a:t>
            </a:r>
          </a:p>
        </p:txBody>
      </p:sp>
      <p:pic>
        <p:nvPicPr>
          <p:cNvPr id="4" name="Picture 2" descr="An example of a surface chart, also known as an area chart. A surface chart functions similarly to a line chart, with several lines of variables intersecting at certain corresponding values of an X and Y axis. This shows a cumulative effect, where all of the lines add up to the top line, which represents the maximum value, or to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7239000" cy="4361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980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Using Bar Charts</a:t>
            </a:r>
          </a:p>
        </p:txBody>
      </p:sp>
      <p:sp>
        <p:nvSpPr>
          <p:cNvPr id="3" name="Content Placeholder 2"/>
          <p:cNvSpPr>
            <a:spLocks noGrp="1"/>
          </p:cNvSpPr>
          <p:nvPr>
            <p:ph idx="1"/>
          </p:nvPr>
        </p:nvSpPr>
        <p:spPr>
          <a:xfrm>
            <a:off x="457200" y="1600200"/>
            <a:ext cx="7391400" cy="4525963"/>
          </a:xfrm>
        </p:spPr>
        <p:txBody>
          <a:bodyPr/>
          <a:lstStyle/>
          <a:p>
            <a:pPr marL="256032" indent="-256032">
              <a:buSzPct val="100000"/>
            </a:pPr>
            <a:r>
              <a:rPr lang="en-US" sz="2400" dirty="0"/>
              <a:t>Portraying Numbers</a:t>
            </a:r>
          </a:p>
          <a:p>
            <a:pPr marL="740664" indent="-283464">
              <a:spcBef>
                <a:spcPts val="600"/>
              </a:spcBef>
              <a:buSzPct val="100000"/>
              <a:buFont typeface="Arial" pitchFamily="34" charset="0"/>
              <a:buChar char="–"/>
            </a:pPr>
            <a:r>
              <a:rPr lang="en-US" sz="2400" dirty="0"/>
              <a:t>Using Height or Length of Bars to Show a Series of Numbers</a:t>
            </a:r>
          </a:p>
          <a:p>
            <a:pPr marL="256032" indent="-256032" eaLnBrk="0" fontAlgn="base" hangingPunct="0">
              <a:spcAft>
                <a:spcPct val="0"/>
              </a:spcAft>
              <a:buSzTx/>
            </a:pPr>
            <a:r>
              <a:rPr lang="en-US" sz="2400" dirty="0"/>
              <a:t>Depicting Relationships</a:t>
            </a:r>
          </a:p>
          <a:p>
            <a:pPr marL="740664" indent="-283464" eaLnBrk="0" fontAlgn="base" hangingPunct="0">
              <a:spcBef>
                <a:spcPts val="600"/>
              </a:spcBef>
              <a:spcAft>
                <a:spcPct val="0"/>
              </a:spcAft>
              <a:buSzTx/>
              <a:buFont typeface="Arial" pitchFamily="34" charset="0"/>
              <a:buChar char="–"/>
            </a:pPr>
            <a:r>
              <a:rPr lang="en-US" sz="2400" dirty="0"/>
              <a:t>Showing and Comparing Quantities Over Time</a:t>
            </a:r>
          </a:p>
        </p:txBody>
      </p:sp>
    </p:spTree>
    <p:extLst>
      <p:ext uri="{BB962C8B-B14F-4D97-AF65-F5344CB8AC3E}">
        <p14:creationId xmlns:p14="http://schemas.microsoft.com/office/powerpoint/2010/main" val="1511071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Writing Reports and Proposals</a:t>
            </a:r>
          </a:p>
        </p:txBody>
      </p:sp>
      <p:sp>
        <p:nvSpPr>
          <p:cNvPr id="3" name="Content Placeholder 2"/>
          <p:cNvSpPr>
            <a:spLocks noGrp="1"/>
          </p:cNvSpPr>
          <p:nvPr>
            <p:ph idx="1"/>
          </p:nvPr>
        </p:nvSpPr>
        <p:spPr>
          <a:xfrm>
            <a:off x="457200" y="1600201"/>
            <a:ext cx="7924800" cy="1219199"/>
          </a:xfrm>
        </p:spPr>
        <p:txBody>
          <a:bodyPr/>
          <a:lstStyle/>
          <a:p>
            <a:pPr marL="256032" indent="-256032">
              <a:buSzPct val="100000"/>
            </a:pPr>
            <a:r>
              <a:rPr lang="en-US" sz="2400" b="1" dirty="0"/>
              <a:t>LO 11.1 </a:t>
            </a:r>
            <a:r>
              <a:rPr lang="en-US" sz="2400" dirty="0"/>
              <a:t>List the topics commonly covered in the introduction, body, and close of informational reports, analytical reports, and proposals.</a:t>
            </a:r>
          </a:p>
        </p:txBody>
      </p:sp>
    </p:spTree>
    <p:extLst>
      <p:ext uri="{BB962C8B-B14F-4D97-AF65-F5344CB8AC3E}">
        <p14:creationId xmlns:p14="http://schemas.microsoft.com/office/powerpoint/2010/main" val="4186679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CommuniCo Staff Computer Skills</a:t>
            </a:r>
          </a:p>
        </p:txBody>
      </p:sp>
      <p:pic>
        <p:nvPicPr>
          <p:cNvPr id="6" name="Picture 2" descr="Six examples of bar charts, also known as bar graphs. 1 of 6. A bar chart portrays data with the height or length of its rectangular bars, which represent the variable between a value and a category. A bar chart portrays data with the height or length of its rectangular bars, which represent the variable between a value and a category. In the first example, there is a single bar in each category, with the bar’s height increasing as the value of that particular variable increa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1873420"/>
            <a:ext cx="7770411" cy="33843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Worldwide Market Share</a:t>
            </a:r>
          </a:p>
        </p:txBody>
      </p:sp>
      <p:pic>
        <p:nvPicPr>
          <p:cNvPr id="8194" name="Picture 2" descr="Six examples of bar charts, also known as bar graphs. 2 of 6. A bar chart portrays data with the height or length of its rectangular bars, which represent the variable between a value and a category. In the second example, there are multiple bars in each category, with each bar in one category representing another subcategory. Specific to this example, the value is measured in worldwide market share. Each category is of a geographical location, whereas the separate bars in each category represent different ye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7349404"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971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CommuniCo Stock Price</a:t>
            </a:r>
          </a:p>
        </p:txBody>
      </p:sp>
      <p:pic>
        <p:nvPicPr>
          <p:cNvPr id="6" name="Picture 2" descr="Six examples of bar charts, also known as bar graphs. 3 of 6. A bar chart portrays data with the height or length of its rectangular bars, which represent the variable between a value and a category. In the third example, the bars represent stock prices, and as a result, are varied in width at different variables, depending on what the value is when the stock market opens or closes. It also depicts the high and low variables for the period at 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828800"/>
            <a:ext cx="7324002" cy="396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077200" cy="1097280"/>
          </a:xfrm>
        </p:spPr>
        <p:txBody>
          <a:bodyPr/>
          <a:lstStyle/>
          <a:p>
            <a:r>
              <a:rPr lang="en-US" sz="3600" dirty="0">
                <a:latin typeface="+mj-lt"/>
              </a:rPr>
              <a:t>CommuniCo Preferred Communication Media</a:t>
            </a:r>
          </a:p>
        </p:txBody>
      </p:sp>
      <p:pic>
        <p:nvPicPr>
          <p:cNvPr id="5" name="Picture 2" descr="Six examples of bar charts, also known as bar graphs. 4 of 6. A bar chart portrays data with the height or length of its rectangular bars, which represent the variable between a value and a category. The fourth example is similar to a surface chart. All totals for each bar is valued at 100 percent, but each bar is composed of several smaller bars stacked on top of one another, representing different subcategories as they all add up to 100 perc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82615"/>
            <a:ext cx="6946919" cy="426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458200" cy="1097280"/>
          </a:xfrm>
        </p:spPr>
        <p:txBody>
          <a:bodyPr/>
          <a:lstStyle/>
          <a:p>
            <a:r>
              <a:rPr lang="en-US" sz="3600" dirty="0">
                <a:latin typeface="+mj-lt"/>
              </a:rPr>
              <a:t>CommuniCo Employee Training Costs</a:t>
            </a:r>
          </a:p>
        </p:txBody>
      </p:sp>
      <p:pic>
        <p:nvPicPr>
          <p:cNvPr id="4" name="Picture 2" descr="Six examples of bar charts, also known as bar graphs. 5 of 6. A bar chart portrays data with the height or length of its rectangular bars, which represent the variable between a value and a category. The fifth example is a combination of a bar chart and a line chart, with the line representing different variables than the bar, but using the same valu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76400"/>
            <a:ext cx="7315200" cy="3900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Conference Attendance</a:t>
            </a:r>
          </a:p>
        </p:txBody>
      </p:sp>
      <p:pic>
        <p:nvPicPr>
          <p:cNvPr id="12292" name="Picture 4" descr="Six examples of bar charts, also known as bar graphs. 6 of 6. A bar chart portrays data with the height or length of its rectangular bars, which represent the variable between a value and a category. The sixth example features two sets of horizontal bars set up next to each other, representing the difference in the sizes of an aud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88285"/>
            <a:ext cx="7971692" cy="2218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50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Using Pie Charts</a:t>
            </a:r>
          </a:p>
        </p:txBody>
      </p:sp>
      <p:sp>
        <p:nvSpPr>
          <p:cNvPr id="3" name="Content Placeholder 2"/>
          <p:cNvSpPr>
            <a:spLocks noGrp="1"/>
          </p:cNvSpPr>
          <p:nvPr>
            <p:ph idx="1"/>
          </p:nvPr>
        </p:nvSpPr>
        <p:spPr/>
        <p:txBody>
          <a:bodyPr/>
          <a:lstStyle/>
          <a:p>
            <a:pPr marL="256032" lvl="0" indent="-256032">
              <a:buSzPct val="100000"/>
            </a:pPr>
            <a:r>
              <a:rPr lang="en-US" sz="2400" dirty="0"/>
              <a:t>Illustrate Distribution</a:t>
            </a:r>
          </a:p>
          <a:p>
            <a:pPr marL="256032" lvl="0" indent="-256032">
              <a:buSzPct val="100000"/>
            </a:pPr>
            <a:r>
              <a:rPr lang="en-US" sz="2400" dirty="0"/>
              <a:t>Highlight Dominance</a:t>
            </a:r>
          </a:p>
          <a:p>
            <a:pPr marL="256032" lvl="0" indent="-256032">
              <a:buSzPct val="100000"/>
            </a:pPr>
            <a:r>
              <a:rPr lang="en-US" sz="2400" dirty="0"/>
              <a:t>Compare Percentages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Pie Charts Versus Bar Charts</a:t>
            </a:r>
          </a:p>
        </p:txBody>
      </p:sp>
      <p:pic>
        <p:nvPicPr>
          <p:cNvPr id="13314" name="Picture 2" descr="An example of a pie chart and a bar chart, both representing the same data. A pie chart displays 100 percent of information broken into smaller increments. For this example, the chart displays the year end head count of an organization by function. It goes on to break down the percentage of the company’s total population that works in different job types, totaling 100% of the workforce. Beside this is a bar chart, depicting the exact same information. Each job type is assigned a bar, and the percentage of employees filling each role is represented by the distance in which the bar rises from the y ax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8163595"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869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Data Visualization</a:t>
            </a:r>
          </a:p>
        </p:txBody>
      </p:sp>
      <p:sp>
        <p:nvSpPr>
          <p:cNvPr id="3" name="Content Placeholder 2"/>
          <p:cNvSpPr>
            <a:spLocks noGrp="1"/>
          </p:cNvSpPr>
          <p:nvPr>
            <p:ph idx="1"/>
          </p:nvPr>
        </p:nvSpPr>
        <p:spPr/>
        <p:txBody>
          <a:bodyPr/>
          <a:lstStyle/>
          <a:p>
            <a:pPr marL="256032" indent="-256032">
              <a:buSzPct val="100000"/>
            </a:pPr>
            <a:r>
              <a:rPr lang="en-US" sz="2400" dirty="0">
                <a:cs typeface="Arial" pitchFamily="34" charset="0"/>
              </a:rPr>
              <a:t>Meaning</a:t>
            </a:r>
          </a:p>
          <a:p>
            <a:pPr marL="256032" indent="-256032">
              <a:buSzPct val="100000"/>
            </a:pPr>
            <a:r>
              <a:rPr lang="en-US" sz="2400" dirty="0">
                <a:cs typeface="Arial" pitchFamily="34" charset="0"/>
              </a:rPr>
              <a:t>Complexity</a:t>
            </a:r>
          </a:p>
          <a:p>
            <a:pPr marL="256032" indent="-256032">
              <a:buSzPct val="100000"/>
            </a:pPr>
            <a:r>
              <a:rPr lang="en-US" sz="2400" dirty="0">
                <a:cs typeface="Arial" pitchFamily="34" charset="0"/>
              </a:rPr>
              <a:t>Interactivity</a:t>
            </a:r>
          </a:p>
          <a:p>
            <a:pPr marL="256032" indent="-256032">
              <a:buSzPct val="100000"/>
            </a:pPr>
            <a:r>
              <a:rPr lang="en-US" sz="2400" dirty="0">
                <a:cs typeface="Arial" pitchFamily="34" charset="0"/>
              </a:rPr>
              <a:t>Dynamism</a:t>
            </a: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Tag Cloud</a:t>
            </a:r>
          </a:p>
        </p:txBody>
      </p:sp>
      <p:pic>
        <p:nvPicPr>
          <p:cNvPr id="9219" name="Picture 3" descr="A tag cloud includes words related to a specific topic, in this case, charts. Among the words included in the tag cloud are chart, data, visuals, audience, and value."/>
          <p:cNvPicPr>
            <a:picLocks noChangeAspect="1" noChangeArrowheads="1"/>
          </p:cNvPicPr>
          <p:nvPr/>
        </p:nvPicPr>
        <p:blipFill>
          <a:blip r:embed="rId3" cstate="print"/>
          <a:srcRect/>
          <a:stretch>
            <a:fillRect/>
          </a:stretch>
        </p:blipFill>
        <p:spPr bwMode="auto">
          <a:xfrm>
            <a:off x="1158728" y="1988314"/>
            <a:ext cx="6613672" cy="3421886"/>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Adapting to Your Audience</a:t>
            </a:r>
          </a:p>
        </p:txBody>
      </p:sp>
      <p:sp>
        <p:nvSpPr>
          <p:cNvPr id="3" name="Content Placeholder 2"/>
          <p:cNvSpPr>
            <a:spLocks noGrp="1"/>
          </p:cNvSpPr>
          <p:nvPr>
            <p:ph idx="1"/>
          </p:nvPr>
        </p:nvSpPr>
        <p:spPr>
          <a:xfrm>
            <a:off x="457200" y="1600200"/>
            <a:ext cx="8229600" cy="2285999"/>
          </a:xfrm>
        </p:spPr>
        <p:txBody>
          <a:bodyPr/>
          <a:lstStyle/>
          <a:p>
            <a:pPr marL="0" indent="0" fontAlgn="base">
              <a:spcAft>
                <a:spcPct val="0"/>
              </a:spcAft>
              <a:buSzTx/>
              <a:buNone/>
            </a:pPr>
            <a:r>
              <a:rPr lang="en-US" sz="2600" b="1" dirty="0"/>
              <a:t>Using the “You” Attitude</a:t>
            </a:r>
          </a:p>
          <a:p>
            <a:pPr marL="256032" indent="-256032" fontAlgn="base">
              <a:spcAft>
                <a:spcPct val="0"/>
              </a:spcAft>
              <a:buSzTx/>
            </a:pPr>
            <a:r>
              <a:rPr lang="en-US" sz="2400" dirty="0"/>
              <a:t>Formal Situations</a:t>
            </a:r>
          </a:p>
          <a:p>
            <a:pPr marL="256032" indent="-256032" fontAlgn="base">
              <a:spcAft>
                <a:spcPct val="0"/>
              </a:spcAft>
              <a:buSzTx/>
            </a:pPr>
            <a:r>
              <a:rPr lang="en-US" sz="2400" dirty="0"/>
              <a:t>Informal Situations</a:t>
            </a:r>
          </a:p>
          <a:p>
            <a:pPr marL="256032" indent="-256032" fontAlgn="base">
              <a:spcAft>
                <a:spcPct val="0"/>
              </a:spcAft>
              <a:buSzTx/>
            </a:pPr>
            <a:r>
              <a:rPr lang="en-US" sz="2400" dirty="0"/>
              <a:t>Cross-Cultural Situations</a:t>
            </a:r>
          </a:p>
        </p:txBody>
      </p:sp>
    </p:spTree>
    <p:extLst>
      <p:ext uri="{BB962C8B-B14F-4D97-AF65-F5344CB8AC3E}">
        <p14:creationId xmlns:p14="http://schemas.microsoft.com/office/powerpoint/2010/main" val="2681460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Visualization From A Mobile App</a:t>
            </a:r>
          </a:p>
        </p:txBody>
      </p:sp>
      <p:pic>
        <p:nvPicPr>
          <p:cNvPr id="14338" name="Picture 2" descr="An example of extensive data visualization, showing several types of visual data at once, in an easily understandable format. The data visualization software, Tableau, shows several different charts and other types of visual data regarding asset and oil output in a particular region, or even by specific oil wells. This includes line charts, a bar chart, and a map with circles representing oil wells, with the circles becoming larger for wells that produce more o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6705600" cy="4315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312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Flowcharts</a:t>
            </a:r>
          </a:p>
        </p:txBody>
      </p:sp>
      <p:pic>
        <p:nvPicPr>
          <p:cNvPr id="4" name="Picture 2" descr="An example of a flowchart, which shows a branching sequence of events, depending on the needs of a specific situation. The example flowchart reads as follows. First, receive an invoice. Afterward, ask the following question. Is the invoice a valid purchase order? If no, return the invoice to the vendor. If yes, ask the following question. Is the amount within the P O limit? If yes, submit to accounts payable. If no, verify the overage with the requesting department. Afterward, ask the following question. Was the purchase order accepted? If yes, submit to accounts payable. If no, return the invoice to the se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19200"/>
            <a:ext cx="4567084" cy="4947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Organization Charts</a:t>
            </a:r>
          </a:p>
        </p:txBody>
      </p:sp>
      <p:pic>
        <p:nvPicPr>
          <p:cNvPr id="5" name="Picture 2" descr="An example of an organization chart, which illustrates the hierarchy of positions in an organization, starting with a head position, before gradually branching apart to different departments. In this example, the hierarchy starts with the Board of Trustees, followed by the President. The hierarchy then branches out into three roles. The Dean of Administration, the Dean of the College, and the Dean of Students. Beyond that, the hierarchy continues to branch out into smaller deans, managers, directors, and similarly increasingly minor positions, all of which answer to the position directly above th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4000"/>
            <a:ext cx="7170620" cy="47757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Maps, Drawings, Diagrams, Infographics, and Photographs</a:t>
            </a:r>
            <a:endParaRPr lang="en-US" dirty="0">
              <a:latin typeface="+mj-lt"/>
            </a:endParaRPr>
          </a:p>
        </p:txBody>
      </p:sp>
      <p:sp>
        <p:nvSpPr>
          <p:cNvPr id="3" name="Content Placeholder 2"/>
          <p:cNvSpPr>
            <a:spLocks noGrp="1"/>
          </p:cNvSpPr>
          <p:nvPr>
            <p:ph idx="1"/>
          </p:nvPr>
        </p:nvSpPr>
        <p:spPr/>
        <p:txBody>
          <a:bodyPr/>
          <a:lstStyle/>
          <a:p>
            <a:pPr marL="256032" indent="-256032">
              <a:buSzPct val="100000"/>
            </a:pPr>
            <a:r>
              <a:rPr lang="en-US" sz="2400" dirty="0"/>
              <a:t>Maps</a:t>
            </a:r>
          </a:p>
          <a:p>
            <a:pPr marL="740664" indent="-283464">
              <a:spcBef>
                <a:spcPts val="600"/>
              </a:spcBef>
              <a:buSzPct val="100000"/>
              <a:buFont typeface="Arial" pitchFamily="34" charset="0"/>
              <a:buChar char="–"/>
            </a:pPr>
            <a:r>
              <a:rPr lang="en-US" sz="2400" dirty="0"/>
              <a:t>Location, Distance, and Points</a:t>
            </a:r>
          </a:p>
          <a:p>
            <a:pPr marL="256032" indent="-256032" eaLnBrk="0" fontAlgn="base" hangingPunct="0">
              <a:spcAft>
                <a:spcPct val="0"/>
              </a:spcAft>
              <a:buSzTx/>
            </a:pPr>
            <a:r>
              <a:rPr lang="en-US" sz="2400" dirty="0"/>
              <a:t>Drawings and Diagrams</a:t>
            </a:r>
          </a:p>
          <a:p>
            <a:pPr marL="740664" lvl="5" indent="-283464" eaLnBrk="0" fontAlgn="base" hangingPunct="0">
              <a:spcBef>
                <a:spcPts val="600"/>
              </a:spcBef>
              <a:spcAft>
                <a:spcPct val="0"/>
              </a:spcAft>
              <a:buFont typeface="Arial" pitchFamily="34" charset="0"/>
              <a:buChar char="–"/>
            </a:pPr>
            <a:r>
              <a:rPr lang="en-US" sz="2400" dirty="0"/>
              <a:t>Business Concepts and Technical Topics</a:t>
            </a:r>
          </a:p>
          <a:p>
            <a:pPr marL="256032" lvl="5" indent="-256032" eaLnBrk="0" fontAlgn="base" hangingPunct="0">
              <a:spcBef>
                <a:spcPts val="1500"/>
              </a:spcBef>
              <a:spcAft>
                <a:spcPct val="0"/>
              </a:spcAft>
            </a:pPr>
            <a:r>
              <a:rPr lang="en-US" sz="2400" dirty="0"/>
              <a:t>Infographics</a:t>
            </a:r>
          </a:p>
          <a:p>
            <a:pPr marL="740664" indent="-283464" eaLnBrk="0" fontAlgn="base" hangingPunct="0">
              <a:spcBef>
                <a:spcPts val="600"/>
              </a:spcBef>
              <a:spcAft>
                <a:spcPct val="0"/>
              </a:spcAft>
              <a:buSzTx/>
              <a:buFont typeface="Arial" pitchFamily="34" charset="0"/>
              <a:buChar char="–"/>
            </a:pPr>
            <a:r>
              <a:rPr lang="en-US" sz="2400" dirty="0"/>
              <a:t>Data, Concepts, and Ideas</a:t>
            </a:r>
          </a:p>
          <a:p>
            <a:pPr marL="256032" indent="-256032">
              <a:buSzPct val="100000"/>
            </a:pPr>
            <a:r>
              <a:rPr lang="en-US" sz="2400" dirty="0"/>
              <a:t>Photographs</a:t>
            </a:r>
          </a:p>
          <a:p>
            <a:pPr marL="740664" indent="-283464">
              <a:spcBef>
                <a:spcPts val="600"/>
              </a:spcBef>
              <a:buSzPct val="100000"/>
              <a:buFont typeface="Arial" pitchFamily="34" charset="0"/>
              <a:buChar char="–"/>
            </a:pPr>
            <a:r>
              <a:rPr lang="en-US" sz="2400" dirty="0"/>
              <a:t>Function, Decoration, and Appearance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Animation and Video</a:t>
            </a:r>
          </a:p>
        </p:txBody>
      </p:sp>
      <p:sp>
        <p:nvSpPr>
          <p:cNvPr id="3" name="Content Placeholder 2"/>
          <p:cNvSpPr>
            <a:spLocks noGrp="1"/>
          </p:cNvSpPr>
          <p:nvPr>
            <p:ph idx="1"/>
          </p:nvPr>
        </p:nvSpPr>
        <p:spPr/>
        <p:txBody>
          <a:bodyPr/>
          <a:lstStyle/>
          <a:p>
            <a:pPr marL="0" lvl="0" indent="0">
              <a:buSzPct val="100000"/>
              <a:buNone/>
            </a:pPr>
            <a:r>
              <a:rPr lang="en-US" sz="2600" b="1" dirty="0"/>
              <a:t>Visual Impact</a:t>
            </a:r>
          </a:p>
          <a:p>
            <a:pPr marL="256032" lvl="0" indent="-256032">
              <a:buSzPct val="100000"/>
            </a:pPr>
            <a:r>
              <a:rPr lang="en-US" sz="2400" dirty="0"/>
              <a:t>Production Demonstrations</a:t>
            </a:r>
          </a:p>
          <a:p>
            <a:pPr marL="256032" lvl="0" indent="-256032">
              <a:buSzPct val="100000"/>
            </a:pPr>
            <a:r>
              <a:rPr lang="en-US" sz="2400" dirty="0"/>
              <a:t>Company Overviews</a:t>
            </a:r>
          </a:p>
          <a:p>
            <a:pPr marL="256032" lvl="0" indent="-256032">
              <a:buSzPct val="100000"/>
            </a:pPr>
            <a:r>
              <a:rPr lang="en-US" sz="2400" dirty="0"/>
              <a:t>Promotional Presentations</a:t>
            </a:r>
          </a:p>
          <a:p>
            <a:pPr marL="256032" lvl="0" indent="-256032">
              <a:buSzPct val="100000"/>
            </a:pPr>
            <a:r>
              <a:rPr lang="en-US" sz="2400" dirty="0"/>
              <a:t>Training Seminars</a:t>
            </a:r>
          </a:p>
          <a:p>
            <a:pPr marL="256032" lvl="0" indent="-256032">
              <a:buSzPct val="100000"/>
            </a:pPr>
            <a:r>
              <a:rPr lang="en-US" sz="2400" dirty="0"/>
              <a:t>Branded Channels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Designing Effective Visuals</a:t>
            </a:r>
          </a:p>
        </p:txBody>
      </p:sp>
      <p:sp>
        <p:nvSpPr>
          <p:cNvPr id="3" name="Content Placeholder 2"/>
          <p:cNvSpPr>
            <a:spLocks noGrp="1"/>
          </p:cNvSpPr>
          <p:nvPr>
            <p:ph idx="1"/>
          </p:nvPr>
        </p:nvSpPr>
        <p:spPr/>
        <p:txBody>
          <a:bodyPr/>
          <a:lstStyle/>
          <a:p>
            <a:pPr marL="256032" lvl="0" indent="-256032">
              <a:buSzPct val="100000"/>
            </a:pPr>
            <a:r>
              <a:rPr lang="en-US" sz="2400" dirty="0"/>
              <a:t>Style and Quality</a:t>
            </a:r>
          </a:p>
          <a:p>
            <a:pPr marL="256032" lvl="0" indent="-256032">
              <a:buSzPct val="100000"/>
            </a:pPr>
            <a:r>
              <a:rPr lang="en-US" sz="2400" dirty="0"/>
              <a:t>Integration with Text Elements</a:t>
            </a:r>
          </a:p>
          <a:p>
            <a:pPr marL="256032" lvl="0" indent="-256032">
              <a:buSzPct val="100000"/>
            </a:pPr>
            <a:r>
              <a:rPr lang="en-US" sz="2400" dirty="0"/>
              <a:t>Accuracy</a:t>
            </a:r>
          </a:p>
          <a:p>
            <a:pPr marL="256032" lvl="0" indent="-256032">
              <a:buSzPct val="100000"/>
            </a:pPr>
            <a:r>
              <a:rPr lang="en-US" sz="2400" dirty="0"/>
              <a:t>Ethical Implications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Infographics</a:t>
            </a:r>
          </a:p>
        </p:txBody>
      </p:sp>
      <p:pic>
        <p:nvPicPr>
          <p:cNvPr id="17415" name="Picture 7" descr="An example of an infographic, a special type of diagram that visually conveys concepts and ideas, containing enough information to stand on their own when it comes to informing their audience. In this particular example, information and several data points about the science of customer loyalty are provided. Colorful illustrations capture and keep the audience’s attention, while showing the information in an easily understandable fash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873" y="1447800"/>
            <a:ext cx="4470401"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4781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Visual Displays on Mobile Devices</a:t>
            </a:r>
          </a:p>
        </p:txBody>
      </p:sp>
      <p:pic>
        <p:nvPicPr>
          <p:cNvPr id="18434" name="Picture 2" descr="An example of a mobile app, and how it effectively conveys visual information to the audience. The app in question organizes different airline flights by time and price range, conveying this information through easy to understand graphic presentation, utilizing simple design, generous use of white space, and solid col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541585"/>
            <a:ext cx="239018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345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Drafting Report Content</a:t>
            </a:r>
          </a:p>
        </p:txBody>
      </p:sp>
      <p:sp>
        <p:nvSpPr>
          <p:cNvPr id="3" name="Content Placeholder 2"/>
          <p:cNvSpPr>
            <a:spLocks noGrp="1"/>
          </p:cNvSpPr>
          <p:nvPr>
            <p:ph idx="1"/>
          </p:nvPr>
        </p:nvSpPr>
        <p:spPr>
          <a:xfrm>
            <a:off x="457200" y="1600201"/>
            <a:ext cx="8229600" cy="2362200"/>
          </a:xfrm>
        </p:spPr>
        <p:txBody>
          <a:bodyPr/>
          <a:lstStyle/>
          <a:p>
            <a:pPr marL="0" indent="0">
              <a:buSzPct val="100000"/>
              <a:buNone/>
            </a:pPr>
            <a:r>
              <a:rPr lang="en-US" sz="2600" b="1" dirty="0">
                <a:cs typeface="Arial" pitchFamily="34" charset="0"/>
              </a:rPr>
              <a:t>Three Main Sections</a:t>
            </a:r>
          </a:p>
          <a:p>
            <a:pPr marL="429768" indent="-429768">
              <a:buSzPct val="100000"/>
              <a:buFont typeface="+mj-lt"/>
              <a:buAutoNum type="arabicPeriod"/>
            </a:pPr>
            <a:r>
              <a:rPr lang="en-US" sz="2400" dirty="0">
                <a:cs typeface="Arial" pitchFamily="34" charset="0"/>
              </a:rPr>
              <a:t>The Introduction</a:t>
            </a:r>
          </a:p>
          <a:p>
            <a:pPr marL="429768" indent="-429768">
              <a:buSzPct val="100000"/>
              <a:buFont typeface="+mj-lt"/>
              <a:buAutoNum type="arabicPeriod"/>
            </a:pPr>
            <a:r>
              <a:rPr lang="en-US" sz="2400" dirty="0">
                <a:cs typeface="Arial" pitchFamily="34" charset="0"/>
              </a:rPr>
              <a:t>The Body</a:t>
            </a:r>
          </a:p>
          <a:p>
            <a:pPr marL="429768" indent="-429768">
              <a:buSzPct val="100000"/>
              <a:buFont typeface="+mj-lt"/>
              <a:buAutoNum type="arabicPeriod"/>
            </a:pPr>
            <a:r>
              <a:rPr lang="en-US" sz="2400" dirty="0">
                <a:cs typeface="Arial" pitchFamily="34" charset="0"/>
              </a:rPr>
              <a:t>The Closing</a:t>
            </a:r>
            <a:endParaRPr lang="en-US" sz="2400" dirty="0"/>
          </a:p>
        </p:txBody>
      </p:sp>
      <p:pic>
        <p:nvPicPr>
          <p:cNvPr id="4" name="Picture 2" descr="An example of a formal report, along with additional annotations, targeted toward an audience of educators, government regulators, and others who use this information to inform consumers. Page 1 of 2. The report, with additional annotations, reads as follows. Eating and physical activity patterns that are focused on consuming fewer calories, making informed food choices, and being physically active can help people attain and maintain a healthy weight, reduce their risk of chronic disease, and promote overall health. Annotation. Long and somewhat rigorous sentences help give the report its formal tone. For a more consumer oriented publication, this writing could certainly be simplified. The Dietary Guidelines for Americans, 2 thousand 10, exemplifies these strategies through recommendations that accommodate the food preferences, cultural traditions, and customs of the many and diverse groups who live in the united states. By law, specifically Public Law 1 0 1 through 4 4 5, Title Three, Seven U S C 5 3 0 1 et seq. Dietary Guidelines for Americans is reviewed, updated if necessary, and published every five years. The United States Department of Agriculture, and the United States Department of Health and Human Services, jointly create each edition. Dietary Guidelines for Americans, 2 thousand 10, is based on the Report of the Dietary Guidelines Advisory Committee on the Dietary Guidelines for Americans, 2 thousand 10, and consideration of federal agency and public comments. Dietary Guidelines recommendations traditionally have been intended for healthy Americans ages two years and older. However, Dietary Guidelines for Americans, 2 thousand 10, is being released at a time of rising concern about the health of the American population. Poor diet and physical inactivity are the most important factors contributing to an epidemic of overweight and obesity affecting men, women, and children in all segments of our society. Even in the absence of overweight, poor diet and physical inactivity are associated with major causes of morbidity and mortality in the United States. Annotation. A less formal report might have said something along the lines of, Poor diet and physical inactivity are killing United States citizens, instead of the more formal, and more precise, are associated with major causes of morbidity and mortality. Therefore, the Dietary Guidelines for Americans, 2 thousand 10, is intended for Americans ages two years and older, including those at increased risk of chronic disease. Dietary Guidelines for Americans, 2 thousand 10, also recognizes that in recent years nearly 15 percent of American households have been unable to acquire adequate food to meet their needs. This dietary guidance can help them maximize the nutritional content of their me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828800"/>
            <a:ext cx="3741539" cy="3534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325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600" dirty="0"/>
              <a:t>Elements of a Report</a:t>
            </a:r>
          </a:p>
        </p:txBody>
      </p:sp>
      <p:sp>
        <p:nvSpPr>
          <p:cNvPr id="3" name="Content Placeholder 2">
            <a:extLst>
              <a:ext uri="{FF2B5EF4-FFF2-40B4-BE49-F238E27FC236}">
                <a16:creationId xmlns:a16="http://schemas.microsoft.com/office/drawing/2014/main" id="{5DB7595A-D7E4-6540-5036-B7B3B8C5BA5F}"/>
              </a:ext>
            </a:extLst>
          </p:cNvPr>
          <p:cNvSpPr txBox="1">
            <a:spLocks/>
          </p:cNvSpPr>
          <p:nvPr/>
        </p:nvSpPr>
        <p:spPr>
          <a:xfrm>
            <a:off x="441251" y="1676400"/>
            <a:ext cx="8229600" cy="4419600"/>
          </a:xfrm>
          <a:prstGeom prst="rect">
            <a:avLst/>
          </a:prstGeom>
        </p:spPr>
        <p:txBody>
          <a:bodyPr vert="horz" lIns="0" tIns="0" rIns="0" bIns="0" rtlCol="0">
            <a:noAutofit/>
          </a:bodyPr>
          <a:lstStyle>
            <a:lvl1pPr marL="118872" indent="-118872" algn="l" defTabSz="914400" rtl="0" eaLnBrk="1" latinLnBrk="0" hangingPunct="1">
              <a:spcBef>
                <a:spcPts val="1500"/>
              </a:spcBef>
              <a:buClr>
                <a:srgbClr val="007FA3"/>
              </a:buClr>
              <a:buSzPct val="25000"/>
              <a:buFont typeface="Arial" panose="020B0604020202020204" pitchFamily="34" charset="0"/>
              <a:buChar char="•"/>
              <a:defRPr sz="1600" kern="1200">
                <a:solidFill>
                  <a:schemeClr val="tx1"/>
                </a:solidFill>
                <a:latin typeface="+mn-lt"/>
                <a:ea typeface="+mn-ea"/>
                <a:cs typeface="+mn-cs"/>
              </a:defRPr>
            </a:lvl1pPr>
            <a:lvl2pPr marL="569913"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457200" indent="0" defTabSz="977900">
              <a:spcBef>
                <a:spcPts val="600"/>
              </a:spcBef>
              <a:buSzPct val="100000"/>
              <a:buNone/>
            </a:pPr>
            <a:r>
              <a:rPr lang="en-US" sz="2800" dirty="0">
                <a:latin typeface="+mj-lt"/>
              </a:rPr>
              <a:t>There are three distinct sections of a formal report:</a:t>
            </a:r>
          </a:p>
          <a:p>
            <a:pPr marL="800100" indent="-342900" defTabSz="977900">
              <a:lnSpc>
                <a:spcPct val="150000"/>
              </a:lnSpc>
              <a:spcBef>
                <a:spcPts val="600"/>
              </a:spcBef>
              <a:buSzPct val="100000"/>
            </a:pPr>
            <a:r>
              <a:rPr lang="en-US" sz="2800" dirty="0">
                <a:latin typeface="+mj-lt"/>
              </a:rPr>
              <a:t>Introduction to a Report</a:t>
            </a:r>
          </a:p>
          <a:p>
            <a:pPr marL="800100" indent="-342900" defTabSz="977900">
              <a:lnSpc>
                <a:spcPct val="150000"/>
              </a:lnSpc>
              <a:spcBef>
                <a:spcPts val="600"/>
              </a:spcBef>
              <a:buSzPct val="100000"/>
            </a:pPr>
            <a:r>
              <a:rPr lang="en-US" sz="2800" dirty="0">
                <a:latin typeface="+mj-lt"/>
              </a:rPr>
              <a:t>The Body of a Report</a:t>
            </a:r>
          </a:p>
          <a:p>
            <a:pPr marL="800100" indent="-342900" defTabSz="977900">
              <a:lnSpc>
                <a:spcPct val="150000"/>
              </a:lnSpc>
              <a:spcBef>
                <a:spcPts val="600"/>
              </a:spcBef>
              <a:buSzPct val="100000"/>
            </a:pPr>
            <a:r>
              <a:rPr lang="en-US" sz="2800" dirty="0">
                <a:latin typeface="+mj-lt"/>
              </a:rPr>
              <a:t>The Close of a Report</a:t>
            </a:r>
          </a:p>
          <a:p>
            <a:pPr marL="457200" indent="0" defTabSz="977900">
              <a:spcBef>
                <a:spcPts val="600"/>
              </a:spcBef>
              <a:buSzPct val="100000"/>
              <a:buNone/>
            </a:pPr>
            <a:r>
              <a:rPr lang="en-US" sz="2800" dirty="0">
                <a:latin typeface="+mj-lt"/>
              </a:rPr>
              <a:t>Each of these also have distinct sections.</a:t>
            </a:r>
          </a:p>
          <a:p>
            <a:pPr marL="457200" indent="0" defTabSz="977900">
              <a:spcBef>
                <a:spcPts val="600"/>
              </a:spcBef>
              <a:buSzPct val="100000"/>
              <a:buNone/>
            </a:pPr>
            <a:endParaRPr lang="en-US" sz="2800" dirty="0">
              <a:latin typeface="Candara" panose="020E0502030303020204" pitchFamily="34" charset="0"/>
            </a:endParaRPr>
          </a:p>
        </p:txBody>
      </p:sp>
    </p:spTree>
    <p:extLst>
      <p:ext uri="{BB962C8B-B14F-4D97-AF65-F5344CB8AC3E}">
        <p14:creationId xmlns:p14="http://schemas.microsoft.com/office/powerpoint/2010/main" val="3057265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15372"/>
            <a:ext cx="6172200" cy="775228"/>
          </a:xfrm>
        </p:spPr>
        <p:txBody>
          <a:bodyPr/>
          <a:lstStyle/>
          <a:p>
            <a:r>
              <a:rPr lang="en-US" sz="3600" dirty="0">
                <a:latin typeface="+mj-lt"/>
              </a:rPr>
              <a:t>Introduction to a Report</a:t>
            </a:r>
            <a:endParaRPr lang="en-US" sz="2000" b="0" dirty="0">
              <a:latin typeface="+mj-lt"/>
            </a:endParaRPr>
          </a:p>
        </p:txBody>
      </p:sp>
      <p:sp>
        <p:nvSpPr>
          <p:cNvPr id="9" name="Content Placeholder 2"/>
          <p:cNvSpPr>
            <a:spLocks noGrp="1"/>
          </p:cNvSpPr>
          <p:nvPr>
            <p:ph idx="1"/>
          </p:nvPr>
        </p:nvSpPr>
        <p:spPr>
          <a:xfrm>
            <a:off x="457200" y="1600200"/>
            <a:ext cx="8229600" cy="4525963"/>
          </a:xfrm>
        </p:spPr>
        <p:txBody>
          <a:bodyPr numCol="2"/>
          <a:lstStyle/>
          <a:p>
            <a:pPr marL="256032" lvl="0" indent="-256032">
              <a:buSzPct val="100000"/>
            </a:pPr>
            <a:r>
              <a:rPr lang="en-US" sz="2800" dirty="0"/>
              <a:t>Authorization</a:t>
            </a:r>
          </a:p>
          <a:p>
            <a:pPr marL="256032" lvl="0" indent="-256032">
              <a:buSzPct val="100000"/>
            </a:pPr>
            <a:r>
              <a:rPr lang="en-US" sz="2800" dirty="0"/>
              <a:t>Problem/purpose</a:t>
            </a:r>
          </a:p>
          <a:p>
            <a:pPr marL="256032" lvl="0" indent="-256032">
              <a:buSzPct val="100000"/>
            </a:pPr>
            <a:r>
              <a:rPr lang="en-US" sz="2800" dirty="0"/>
              <a:t>Scope</a:t>
            </a:r>
          </a:p>
          <a:p>
            <a:pPr marL="256032" lvl="0" indent="-256032">
              <a:buSzPct val="100000"/>
            </a:pPr>
            <a:r>
              <a:rPr lang="en-US" sz="2800" dirty="0"/>
              <a:t>Background</a:t>
            </a:r>
          </a:p>
          <a:p>
            <a:pPr marL="0" lvl="0" indent="0">
              <a:buSzPct val="100000"/>
              <a:buNone/>
            </a:pPr>
            <a:endParaRPr lang="en-US" sz="2800" dirty="0"/>
          </a:p>
          <a:p>
            <a:pPr marL="256032" lvl="0" indent="-256032">
              <a:buSzPct val="100000"/>
            </a:pPr>
            <a:endParaRPr lang="en-US" sz="2800" dirty="0"/>
          </a:p>
          <a:p>
            <a:pPr marL="256032" lvl="0" indent="-256032">
              <a:buSzPct val="100000"/>
            </a:pPr>
            <a:endParaRPr lang="en-US" sz="2800" dirty="0"/>
          </a:p>
          <a:p>
            <a:pPr marL="256032" lvl="0" indent="-256032">
              <a:buSzPct val="100000"/>
            </a:pPr>
            <a:r>
              <a:rPr lang="en-US" sz="2800" dirty="0"/>
              <a:t>Sources and Methods</a:t>
            </a:r>
          </a:p>
          <a:p>
            <a:pPr marL="256032" lvl="0" indent="-256032">
              <a:buSzPct val="100000"/>
            </a:pPr>
            <a:r>
              <a:rPr lang="en-US" sz="2800" dirty="0"/>
              <a:t>Definitions</a:t>
            </a:r>
          </a:p>
          <a:p>
            <a:pPr marL="256032" lvl="0" indent="-256032">
              <a:buSzPct val="100000"/>
            </a:pPr>
            <a:r>
              <a:rPr lang="en-US" sz="2800" dirty="0"/>
              <a:t>Limitations</a:t>
            </a:r>
          </a:p>
          <a:p>
            <a:pPr marL="256032" lvl="0" indent="-256032">
              <a:buSzPct val="100000"/>
            </a:pPr>
            <a:r>
              <a:rPr lang="en-US" sz="2800" dirty="0"/>
              <a:t>Report organization</a:t>
            </a:r>
          </a:p>
          <a:p>
            <a:pPr marL="256032" lvl="0" indent="-256032">
              <a:buSzPct val="100000"/>
            </a:pPr>
            <a:endParaRPr lang="en-US" sz="2400" dirty="0"/>
          </a:p>
          <a:p>
            <a:pPr marL="457200" indent="0" defTabSz="977900">
              <a:spcBef>
                <a:spcPts val="600"/>
              </a:spcBef>
              <a:buSzPct val="100000"/>
              <a:buNone/>
            </a:pPr>
            <a:endParaRPr lang="en-US" sz="2400" dirty="0">
              <a:latin typeface="Candara" panose="020E0502030303020204" pitchFamily="34" charset="0"/>
            </a:endParaRPr>
          </a:p>
        </p:txBody>
      </p:sp>
    </p:spTree>
    <p:extLst>
      <p:ext uri="{BB962C8B-B14F-4D97-AF65-F5344CB8AC3E}">
        <p14:creationId xmlns:p14="http://schemas.microsoft.com/office/powerpoint/2010/main" val="3700814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15372"/>
            <a:ext cx="5105400" cy="775228"/>
          </a:xfrm>
        </p:spPr>
        <p:txBody>
          <a:bodyPr/>
          <a:lstStyle/>
          <a:p>
            <a:r>
              <a:rPr lang="en-US" sz="3600" dirty="0">
                <a:latin typeface="+mj-lt"/>
              </a:rPr>
              <a:t>The Body of a Report</a:t>
            </a:r>
            <a:endParaRPr lang="en-US" sz="2000" b="0" dirty="0">
              <a:latin typeface="+mj-lt"/>
            </a:endParaRPr>
          </a:p>
        </p:txBody>
      </p:sp>
      <p:sp>
        <p:nvSpPr>
          <p:cNvPr id="7" name="Content Placeholder 2"/>
          <p:cNvSpPr>
            <a:spLocks noGrp="1"/>
          </p:cNvSpPr>
          <p:nvPr>
            <p:ph idx="1"/>
          </p:nvPr>
        </p:nvSpPr>
        <p:spPr>
          <a:xfrm>
            <a:off x="457200" y="1295400"/>
            <a:ext cx="8229600" cy="4830763"/>
          </a:xfrm>
        </p:spPr>
        <p:txBody>
          <a:bodyPr/>
          <a:lstStyle/>
          <a:p>
            <a:pPr marL="256032" lvl="1" indent="-256032">
              <a:spcBef>
                <a:spcPts val="1500"/>
              </a:spcBef>
              <a:buSzPct val="100000"/>
              <a:buFont typeface="Arial" panose="020B0604020202020204" pitchFamily="34" charset="0"/>
              <a:buChar char="•"/>
            </a:pPr>
            <a:r>
              <a:rPr lang="en-US" sz="2400" dirty="0"/>
              <a:t>Explanation</a:t>
            </a:r>
          </a:p>
          <a:p>
            <a:pPr marL="256032" lvl="1" indent="-256032">
              <a:spcBef>
                <a:spcPts val="1500"/>
              </a:spcBef>
              <a:buSzPct val="100000"/>
              <a:buFont typeface="Arial" panose="020B0604020202020204" pitchFamily="34" charset="0"/>
              <a:buChar char="•"/>
            </a:pPr>
            <a:r>
              <a:rPr lang="en-US" sz="2400" dirty="0"/>
              <a:t>Facts, Evidence, and Trends</a:t>
            </a:r>
          </a:p>
          <a:p>
            <a:pPr marL="256032" lvl="1" indent="-256032">
              <a:spcBef>
                <a:spcPts val="1500"/>
              </a:spcBef>
              <a:buSzPct val="100000"/>
              <a:buFont typeface="Arial" panose="020B0604020202020204" pitchFamily="34" charset="0"/>
              <a:buChar char="•"/>
            </a:pPr>
            <a:r>
              <a:rPr lang="en-US" sz="2400" dirty="0"/>
              <a:t>Analysis of Potential Action</a:t>
            </a:r>
          </a:p>
          <a:p>
            <a:pPr marL="256032" lvl="1" indent="-256032">
              <a:spcBef>
                <a:spcPts val="1500"/>
              </a:spcBef>
              <a:buSzPct val="100000"/>
              <a:buFont typeface="Arial" panose="020B0604020202020204" pitchFamily="34" charset="0"/>
              <a:buChar char="•"/>
            </a:pPr>
            <a:r>
              <a:rPr lang="en-US" sz="2400" dirty="0"/>
              <a:t>Pros and Cons</a:t>
            </a:r>
          </a:p>
          <a:p>
            <a:pPr marL="256032" lvl="1" indent="-256032">
              <a:spcBef>
                <a:spcPts val="1500"/>
              </a:spcBef>
              <a:buSzPct val="100000"/>
              <a:buFont typeface="Arial" panose="020B0604020202020204" pitchFamily="34" charset="0"/>
              <a:buChar char="•"/>
            </a:pPr>
            <a:r>
              <a:rPr lang="en-US" sz="2400" dirty="0"/>
              <a:t>Procedures</a:t>
            </a:r>
          </a:p>
          <a:p>
            <a:pPr marL="256032" lvl="1" indent="-256032">
              <a:spcBef>
                <a:spcPts val="1500"/>
              </a:spcBef>
              <a:buSzPct val="100000"/>
              <a:buFont typeface="Arial" panose="020B0604020202020204" pitchFamily="34" charset="0"/>
              <a:buChar char="•"/>
            </a:pPr>
            <a:r>
              <a:rPr lang="en-US" sz="2400" dirty="0"/>
              <a:t>Methods and Approaches</a:t>
            </a:r>
          </a:p>
          <a:p>
            <a:pPr marL="256032" lvl="1" indent="-256032">
              <a:spcBef>
                <a:spcPts val="1500"/>
              </a:spcBef>
              <a:buSzPct val="100000"/>
              <a:buFont typeface="Arial" panose="020B0604020202020204" pitchFamily="34" charset="0"/>
              <a:buChar char="•"/>
            </a:pPr>
            <a:r>
              <a:rPr lang="en-US" sz="2400" dirty="0"/>
              <a:t>Criteria</a:t>
            </a:r>
          </a:p>
          <a:p>
            <a:pPr marL="256032" lvl="1" indent="-256032">
              <a:spcBef>
                <a:spcPts val="1500"/>
              </a:spcBef>
              <a:buSzPct val="100000"/>
              <a:buFont typeface="Arial" panose="020B0604020202020204" pitchFamily="34" charset="0"/>
              <a:buChar char="•"/>
            </a:pPr>
            <a:r>
              <a:rPr lang="en-US" sz="2400" dirty="0"/>
              <a:t>Conclusions and Recommendations</a:t>
            </a:r>
          </a:p>
          <a:p>
            <a:pPr marL="256032" lvl="1" indent="-256032">
              <a:spcBef>
                <a:spcPts val="1500"/>
              </a:spcBef>
              <a:buSzPct val="100000"/>
              <a:buFont typeface="Arial" panose="020B0604020202020204" pitchFamily="34" charset="0"/>
              <a:buChar char="•"/>
            </a:pPr>
            <a:r>
              <a:rPr lang="en-US" sz="2400" dirty="0"/>
              <a:t>Support</a:t>
            </a:r>
          </a:p>
        </p:txBody>
      </p:sp>
    </p:spTree>
    <p:extLst>
      <p:ext uri="{BB962C8B-B14F-4D97-AF65-F5344CB8AC3E}">
        <p14:creationId xmlns:p14="http://schemas.microsoft.com/office/powerpoint/2010/main" val="3390800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The Close of a Report</a:t>
            </a:r>
          </a:p>
        </p:txBody>
      </p:sp>
      <p:sp>
        <p:nvSpPr>
          <p:cNvPr id="3" name="Content Placeholder 2"/>
          <p:cNvSpPr>
            <a:spLocks noGrp="1"/>
          </p:cNvSpPr>
          <p:nvPr>
            <p:ph idx="1"/>
          </p:nvPr>
        </p:nvSpPr>
        <p:spPr/>
        <p:txBody>
          <a:bodyPr/>
          <a:lstStyle/>
          <a:p>
            <a:pPr marL="256032" lvl="0" indent="-256032">
              <a:spcBef>
                <a:spcPts val="600"/>
              </a:spcBef>
              <a:buSzPct val="100000"/>
            </a:pPr>
            <a:r>
              <a:rPr lang="en-US" sz="2400" dirty="0"/>
              <a:t>Summary, Recommendations, Action</a:t>
            </a:r>
          </a:p>
          <a:p>
            <a:pPr marL="740664" lvl="0" indent="-283464">
              <a:spcBef>
                <a:spcPts val="600"/>
              </a:spcBef>
              <a:buSzPct val="100000"/>
              <a:buFont typeface="Arial" pitchFamily="34" charset="0"/>
              <a:buChar char="–"/>
            </a:pPr>
            <a:r>
              <a:rPr lang="en-US" sz="2400" dirty="0"/>
              <a:t>When Using the Direct Approach</a:t>
            </a:r>
          </a:p>
          <a:p>
            <a:pPr marL="740664" lvl="0" indent="-283464">
              <a:spcBef>
                <a:spcPts val="600"/>
              </a:spcBef>
              <a:buSzPct val="100000"/>
              <a:buFont typeface="Arial" pitchFamily="34" charset="0"/>
              <a:buChar char="–"/>
            </a:pPr>
            <a:r>
              <a:rPr lang="en-US" sz="2400" dirty="0"/>
              <a:t>When Using the Indirect Approach</a:t>
            </a:r>
          </a:p>
          <a:p>
            <a:pPr marL="740664" lvl="0" indent="-283464">
              <a:spcBef>
                <a:spcPts val="600"/>
              </a:spcBef>
              <a:buSzPct val="100000"/>
              <a:buFont typeface="Arial" pitchFamily="34" charset="0"/>
              <a:buChar char="–"/>
            </a:pPr>
            <a:r>
              <a:rPr lang="en-US" sz="2400" dirty="0"/>
              <a:t>When Seeking to Motivate Action</a:t>
            </a:r>
          </a:p>
        </p:txBody>
      </p:sp>
    </p:spTree>
    <p:extLst>
      <p:ext uri="{BB962C8B-B14F-4D97-AF65-F5344CB8AC3E}">
        <p14:creationId xmlns:p14="http://schemas.microsoft.com/office/powerpoint/2010/main" val="280152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534400" cy="1097280"/>
          </a:xfrm>
        </p:spPr>
        <p:txBody>
          <a:bodyPr/>
          <a:lstStyle/>
          <a:p>
            <a:r>
              <a:rPr lang="en-US" sz="3600" dirty="0">
                <a:latin typeface="+mj-lt"/>
              </a:rPr>
              <a:t>Make Your Report Easier to Read</a:t>
            </a:r>
          </a:p>
        </p:txBody>
      </p:sp>
      <p:sp>
        <p:nvSpPr>
          <p:cNvPr id="3" name="Content Placeholder 2"/>
          <p:cNvSpPr>
            <a:spLocks noGrp="1"/>
          </p:cNvSpPr>
          <p:nvPr>
            <p:ph idx="1"/>
          </p:nvPr>
        </p:nvSpPr>
        <p:spPr/>
        <p:txBody>
          <a:bodyPr/>
          <a:lstStyle/>
          <a:p>
            <a:pPr marL="256032" indent="-256032">
              <a:buSzPct val="100000"/>
            </a:pPr>
            <a:r>
              <a:rPr lang="en-US" sz="2400" dirty="0"/>
              <a:t>Using Headings </a:t>
            </a:r>
            <a:br>
              <a:rPr lang="en-US" sz="2400" dirty="0"/>
            </a:br>
            <a:r>
              <a:rPr lang="en-US" sz="2400" dirty="0"/>
              <a:t>and Subheadings</a:t>
            </a:r>
          </a:p>
          <a:p>
            <a:pPr marL="256032" indent="-256032">
              <a:buSzPct val="100000"/>
            </a:pPr>
            <a:r>
              <a:rPr lang="en-US" sz="2400" dirty="0"/>
              <a:t>Employing </a:t>
            </a:r>
            <a:br>
              <a:rPr lang="en-US" sz="2400" dirty="0"/>
            </a:br>
            <a:r>
              <a:rPr lang="en-US" sz="2400" dirty="0"/>
              <a:t>Transitional </a:t>
            </a:r>
            <a:br>
              <a:rPr lang="en-US" sz="2400" dirty="0"/>
            </a:br>
            <a:r>
              <a:rPr lang="en-US" sz="2400" dirty="0"/>
              <a:t>Devices</a:t>
            </a:r>
          </a:p>
          <a:p>
            <a:pPr marL="256032" indent="-256032">
              <a:buSzPct val="100000"/>
            </a:pPr>
            <a:r>
              <a:rPr lang="en-US" sz="2400" dirty="0"/>
              <a:t>Providing </a:t>
            </a:r>
            <a:br>
              <a:rPr lang="en-US" sz="2400" dirty="0"/>
            </a:br>
            <a:r>
              <a:rPr lang="en-US" sz="2400" dirty="0"/>
              <a:t>Previews and </a:t>
            </a:r>
            <a:br>
              <a:rPr lang="en-US" sz="2400" dirty="0"/>
            </a:br>
            <a:r>
              <a:rPr lang="en-US" sz="2400" dirty="0"/>
              <a:t>Reviews</a:t>
            </a:r>
          </a:p>
        </p:txBody>
      </p:sp>
      <p:pic>
        <p:nvPicPr>
          <p:cNvPr id="4" name="Picture 2" descr="An example of a formal report, along with additional annotations, targeted toward an audience of educators, government regulators, and others who use this information to inform consumers. Page 2 of 2. The report continues as follows. Many other Americans consume less than optimal intake of certain nutrients even though they have adequate resources for a healthy diet. This dietary guidance and nutrition information can help them choose a healthy, nutritionally adequate diet. Annotation. This paragraph mentions the troubling statistic that 15 percent of United States households can’t afford to meet basic nutritional requirements, but because the report is presenting dietary recommendations and not public policy statements about economics or other issues, the tone is objective and dispassionate. The intent of the Dietary Guidelines is to summarize and synthesize knowledge about individual nutrients and food components into an interrelated set of recommendations for healthy eating that can be adopted by the public. Annotation. This is an example of a sentence that is precise and uses language appropriate for the purpose of this report. In contrast, a document aimed primarily at consumers might have said, we’ve converted the latest nutritional insights into recommendations for healthy eating. Taken together, the Dietary Guidelines recommendations encompass two overarching concepts. Concept One. Maintain calorie balance over time to achieve and sustain a healthy weight. People who are most successful at achieving and maintaining a healthy weight do so through continued attention to consuming only enough calories from foods and beverages to meet their needs and by being physically active. To curb the obesity epidemic and improve their health, many Americans must decrease the calories they consume and increase the calories they expend through physical activity. Concept Two. Focus on consuming nutrient dense foods and beverages. Americans currently consume too much sodium and too many calories from solid fats, added sugars, and refined grains. These replace nutrient dense foods and beverages and make it difficult for people to achieve recommended nutrient intake while controlling calorie and sodium intake. A healthy eating pattern limits intake of sodium, solid fats, added sugars, and refined grains, and emphasizes nutrient dense foods and beverages, such as vegetables, fruits, whole grains, fat free or low fat milk and milk products, seafood, lean meats and poultry, eggs, beans and peas, and nuts and seeds. A basic premise of the Dietary Guidelines is that nutrient needs should be met primarily through consuming foods. Annotation. In a less formal report, the authors might have written, one of our basic premises is that nutrient needs should be met primarily through consuming foods, or even, you should meet your nutrient needs by eating food, not by taking supplements. However, to maintain a formal tone, they avoid both ﬁrst, and second person usage. In certain cases, fortified foods and dietary supplements may be useful in providing one or more nutrients that otherwise might be consumed in less than recommended amounts. Two eating patterns that embody the Dietary Guidelines are the U S D A Food Patterns and their vegetarian adaptions, and the Dietary Approaches to Stop Hypertension Eating Plan. A healthy eating pattern needs not only to promote health and help to decrease the risk of chronic diseases, but it also should prevent foodborne illness. Four basic food safety principles. clean, separate, cook, and chill. work together to reduce the risk of foodborne illnesses. In addition, some foods, such as milks, cheeses, and juices that have not been pasteurized, as well as undercooked animal foods, pose high risk for foodborne illness and should be avoided. The information in the Dietary Guidelines for Americans is used in developing educational materials and aiding policymakers in designing and carrying out nutrition related programs, including federal food, nutrition education, and information programs. In addition, the Dietary Guidelines for Americans has the potential to offer authoritative statements as provided for in the Food and Drug Administration Modernization Act. The following are the Dietary Guidelines for Americans, 2 thousand 10, Key Recommendations, listed by the chapter in which they are discussed in detail. These Key Recommendations are the most important in terms of their implications for improving public health. To get the full benefit, individuals should carry out the Dietary Guidelines recommendations in their entirety as part of an overall healthy eating patte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676400"/>
            <a:ext cx="4569222"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1779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c49653f69e0a1b0e70ba712441357af9b713cd"/>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4747</TotalTime>
  <Words>4176</Words>
  <Application>Microsoft Office PowerPoint</Application>
  <PresentationFormat>On-screen Show (4:3)</PresentationFormat>
  <Paragraphs>274</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ＭＳ Ｐゴシック</vt:lpstr>
      <vt:lpstr>Arial</vt:lpstr>
      <vt:lpstr>Candara</vt:lpstr>
      <vt:lpstr>Times New Roman</vt:lpstr>
      <vt:lpstr>Verdana</vt:lpstr>
      <vt:lpstr>Wingdings</vt:lpstr>
      <vt:lpstr>508 Lecture</vt:lpstr>
      <vt:lpstr>Business Communication Essentials</vt:lpstr>
      <vt:lpstr>Writing Reports and Proposals</vt:lpstr>
      <vt:lpstr>Adapting to Your Audience</vt:lpstr>
      <vt:lpstr>Drafting Report Content</vt:lpstr>
      <vt:lpstr>Elements of a Report</vt:lpstr>
      <vt:lpstr>Introduction to a Report</vt:lpstr>
      <vt:lpstr>The Body of a Report</vt:lpstr>
      <vt:lpstr>The Close of a Report</vt:lpstr>
      <vt:lpstr>Make Your Report Easier to Read</vt:lpstr>
      <vt:lpstr>Make Your Reports Easier to Write</vt:lpstr>
      <vt:lpstr>Illustrating Your Reports with Effective Visuals</vt:lpstr>
      <vt:lpstr>Understanding Visual Literacy</vt:lpstr>
      <vt:lpstr>Choosing the Right Visual for the Job</vt:lpstr>
      <vt:lpstr>Preparing Tables</vt:lpstr>
      <vt:lpstr>The Parts of a Table</vt:lpstr>
      <vt:lpstr>Using Line Charts and Surface Charts</vt:lpstr>
      <vt:lpstr>Average Kiln Temperatures, North Island Facility, Day Shift</vt:lpstr>
      <vt:lpstr>Home Game Ticket Sales</vt:lpstr>
      <vt:lpstr>Using Bar Charts</vt:lpstr>
      <vt:lpstr>CommuniCo Staff Computer Skills</vt:lpstr>
      <vt:lpstr>Worldwide Market Share</vt:lpstr>
      <vt:lpstr>CommuniCo Stock Price</vt:lpstr>
      <vt:lpstr>CommuniCo Preferred Communication Media</vt:lpstr>
      <vt:lpstr>CommuniCo Employee Training Costs</vt:lpstr>
      <vt:lpstr>Conference Attendance</vt:lpstr>
      <vt:lpstr>Using Pie Charts</vt:lpstr>
      <vt:lpstr>Pie Charts Versus Bar Charts</vt:lpstr>
      <vt:lpstr>Data Visualization</vt:lpstr>
      <vt:lpstr>Tag Cloud</vt:lpstr>
      <vt:lpstr>Data Visualization From A Mobile App</vt:lpstr>
      <vt:lpstr>Flowcharts</vt:lpstr>
      <vt:lpstr>Organization Charts</vt:lpstr>
      <vt:lpstr>Maps, Drawings, Diagrams, Infographics, and Photographs</vt:lpstr>
      <vt:lpstr>Animation and Video</vt:lpstr>
      <vt:lpstr>Designing Effective Visuals</vt:lpstr>
      <vt:lpstr>Infographics</vt:lpstr>
      <vt:lpstr>Visual Displays on Mobile Devices</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Communication Essentials, Seventh Edition</dc:title>
  <dc:subject>Business</dc:subject>
  <dc:creator>Bovée/Thill</dc:creator>
  <cp:lastModifiedBy>Bashar</cp:lastModifiedBy>
  <cp:revision>1027</cp:revision>
  <dcterms:created xsi:type="dcterms:W3CDTF">2014-07-14T20:04:21Z</dcterms:created>
  <dcterms:modified xsi:type="dcterms:W3CDTF">2024-05-13T11:03:35Z</dcterms:modified>
</cp:coreProperties>
</file>