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8" r:id="rId13"/>
    <p:sldId id="26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SQL (DML)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85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24BD5CEB-3D52-1C01-AAA2-0A05863A5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90600" y="609600"/>
            <a:ext cx="10622952" cy="493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8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2800" b="1" dirty="0"/>
              <a:t>ORDER BY clause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SELECT column-list FROM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[WHERE condition] [ORDER BY column1, column2, ..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columnN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 [ASC | DESC];</a:t>
            </a:r>
          </a:p>
          <a:p>
            <a:pPr lvl="1">
              <a:lnSpc>
                <a:spcPct val="80000"/>
              </a:lnSpc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SELECT * FROM CUSTOMERS ORDER BY NAME, SALARY;</a:t>
            </a:r>
          </a:p>
          <a:p>
            <a:pPr lvl="1">
              <a:lnSpc>
                <a:spcPct val="80000"/>
              </a:lnSpc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SELECT * FROM CUSTOMERS ORDER BY NAME DESC;</a:t>
            </a:r>
          </a:p>
          <a:p>
            <a:pPr lvl="1">
              <a:lnSpc>
                <a:spcPct val="80000"/>
              </a:lnSpc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80000"/>
              </a:lnSpc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489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DISTINCT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SELECT DISTINCT statement is used to return only distinct (different) values.</a:t>
            </a:r>
          </a:p>
          <a:p>
            <a:endParaRPr lang="en-US" dirty="0"/>
          </a:p>
          <a:p>
            <a:r>
              <a:rPr lang="en-US" dirty="0"/>
              <a:t>Inside a table, a column often contains many duplicate values; and sometimes you only want to list the different (distinct) values.</a:t>
            </a:r>
          </a:p>
          <a:p>
            <a:endParaRPr lang="en-US" dirty="0"/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SELECT 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DISTINCT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 column1, column2, ...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FROM 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1256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 / 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populate data into a table through select statement over another table provided another table has a set of fields, which are required to populate first table. Here is the syntax:</a:t>
            </a:r>
          </a:p>
          <a:p>
            <a:endParaRPr lang="en-US" dirty="0"/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INSERT INTO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first_table_name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[(column1, column2, ...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columnN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)]    SELECT column1, column2, ...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columnN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 FROM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second_table_name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  [WHERE </a:t>
            </a:r>
            <a:r>
              <a:rPr lang="en-US" sz="2000">
                <a:latin typeface="Courier New" pitchFamily="49" charset="0"/>
                <a:cs typeface="Courier New" pitchFamily="49" charset="0"/>
              </a:rPr>
              <a:t>condition];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1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INSERT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1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INTO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1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table2</a:t>
            </a:r>
            <a:br>
              <a:rPr lang="en-US" sz="1400" dirty="0"/>
            </a:br>
            <a:r>
              <a:rPr lang="en-US" sz="1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SELECT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* </a:t>
            </a:r>
            <a:r>
              <a:rPr lang="en-US" sz="1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FROM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1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table1</a:t>
            </a:r>
            <a:br>
              <a:rPr lang="en-US" sz="1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1400" b="0" i="0" dirty="0">
                <a:solidFill>
                  <a:srgbClr val="0000CD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WHERE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</a:t>
            </a:r>
            <a:r>
              <a:rPr lang="en-US" sz="1400" b="0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condition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49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Manipulating Language (DML)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Data Manipulation Language</a:t>
            </a:r>
            <a:r>
              <a:rPr lang="en-US" dirty="0"/>
              <a:t> (DML) statements are used for managing data within schema objects.</a:t>
            </a:r>
          </a:p>
          <a:p>
            <a:endParaRPr lang="en-US" dirty="0"/>
          </a:p>
          <a:p>
            <a:r>
              <a:rPr lang="en-US" dirty="0"/>
              <a:t> Some examples:</a:t>
            </a:r>
          </a:p>
          <a:p>
            <a:pPr lvl="1"/>
            <a:r>
              <a:rPr lang="en-US" b="1" dirty="0"/>
              <a:t>INSERT</a:t>
            </a:r>
            <a:r>
              <a:rPr lang="en-US" dirty="0"/>
              <a:t> - insert data into a table.</a:t>
            </a:r>
          </a:p>
          <a:p>
            <a:pPr lvl="1"/>
            <a:r>
              <a:rPr lang="en-US" b="1" dirty="0"/>
              <a:t>SELECT</a:t>
            </a:r>
            <a:r>
              <a:rPr lang="en-US" dirty="0"/>
              <a:t> - retrieve data from the database.</a:t>
            </a:r>
          </a:p>
          <a:p>
            <a:pPr lvl="1"/>
            <a:r>
              <a:rPr lang="en-US" b="1" dirty="0"/>
              <a:t>UPDATE</a:t>
            </a:r>
            <a:r>
              <a:rPr lang="en-US" dirty="0"/>
              <a:t> - updates existing data within a table.</a:t>
            </a:r>
          </a:p>
          <a:p>
            <a:pPr lvl="1"/>
            <a:r>
              <a:rPr lang="en-US" b="1" dirty="0"/>
              <a:t>DELETE</a:t>
            </a:r>
            <a:r>
              <a:rPr lang="en-US" dirty="0"/>
              <a:t> - deletes all records from a table, the space for the records remain.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46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Insert into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SQL </a:t>
            </a:r>
            <a:r>
              <a:rPr lang="en-US" b="1" dirty="0"/>
              <a:t>INSERT INTO</a:t>
            </a:r>
            <a:r>
              <a:rPr lang="en-US" dirty="0"/>
              <a:t> Statement is used to add new rows of data to a table in the database.</a:t>
            </a:r>
          </a:p>
          <a:p>
            <a:r>
              <a:rPr lang="en-US" dirty="0"/>
              <a:t> There are two basic syntaxes of INSERT INTO statement as follows: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INSERT INTO TABLE_NAME (column1, column2, column3,...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columnN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)]  VALUES (value1, value2, value3,...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valueN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INSERT INTO TABLE_NAME VALUES (value1,value2,value3,...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valueN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3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Insert Into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INSERT INTO CUSTOMERS (ID,NAME,AGE,ADDRESS,SALARY)VALUES (1, 'Ramesh', 32, 'Ahmed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abad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', 2000.00 );</a:t>
            </a:r>
          </a:p>
          <a:p>
            <a:endParaRPr lang="en-US" dirty="0"/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INSERT INTO CUSTOMERS VALUES (7, '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Muffy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', 24, 'Indore', 10000.00 );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27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SQL </a:t>
            </a:r>
            <a:r>
              <a:rPr lang="en-US" b="1" dirty="0"/>
              <a:t>SELECT</a:t>
            </a:r>
            <a:r>
              <a:rPr lang="en-US" dirty="0"/>
              <a:t> statement is used to fetch the data from a database table which returns data in the form of result table. These result tables are called result-sets. </a:t>
            </a:r>
          </a:p>
          <a:p>
            <a:endParaRPr lang="en-US" dirty="0"/>
          </a:p>
          <a:p>
            <a:r>
              <a:rPr lang="en-US" dirty="0"/>
              <a:t>The basic syntax of SELECT statement is as follows: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SELECT column1, column2,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columnN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SELECT * FROM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table_name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64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Select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SELECT ID, NAME, SALARY FROM CUSTOMERS;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SELECT * FROM CUSTOMERS;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23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lvl="1" algn="ctr"/>
            <a:r>
              <a:rPr lang="en-US" sz="36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Where / and / or - Clause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sz="2800" b="1" dirty="0"/>
              <a:t>Where clause:</a:t>
            </a:r>
            <a:endParaRPr lang="en-US" sz="3200" b="1" dirty="0"/>
          </a:p>
          <a:p>
            <a:pPr lvl="1"/>
            <a:r>
              <a:rPr lang="en-US" dirty="0"/>
              <a:t>The SQL WHERE clause is used to specify a condition while fetching the data from single table or joining with multiple tables.</a:t>
            </a:r>
            <a:endParaRPr lang="en-US" b="1" dirty="0"/>
          </a:p>
          <a:p>
            <a:pPr lvl="1"/>
            <a:endParaRPr lang="en-US" dirty="0"/>
          </a:p>
          <a:p>
            <a:pPr marL="342900" lvl="2" indent="-342900"/>
            <a:r>
              <a:rPr lang="en-US" sz="2800" b="1" dirty="0"/>
              <a:t>AND | OR clause</a:t>
            </a:r>
          </a:p>
          <a:p>
            <a:pPr lvl="1"/>
            <a:r>
              <a:rPr lang="en-US" dirty="0"/>
              <a:t>YOU CAN JOIN SEVERAL CONDITIONS USING (</a:t>
            </a:r>
            <a:r>
              <a:rPr lang="en-US" b="1" dirty="0"/>
              <a:t>AND</a:t>
            </a:r>
            <a:r>
              <a:rPr lang="en-US" dirty="0"/>
              <a:t>, </a:t>
            </a:r>
            <a:r>
              <a:rPr lang="en-US" b="1" dirty="0"/>
              <a:t>OR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98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2800" b="1" dirty="0"/>
              <a:t>Where clause: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dirty="0"/>
              <a:t>WHERE </a:t>
            </a:r>
            <a:r>
              <a:rPr lang="en-US" sz="2800" dirty="0"/>
              <a:t>salary&gt;1300</a:t>
            </a:r>
          </a:p>
          <a:p>
            <a:pPr lvl="0"/>
            <a:r>
              <a:rPr lang="en-US" sz="2800" b="1" dirty="0"/>
              <a:t>WHERE </a:t>
            </a:r>
            <a:r>
              <a:rPr lang="en-US" sz="2800" dirty="0"/>
              <a:t>name=’Ahmad’;</a:t>
            </a:r>
          </a:p>
          <a:p>
            <a:pPr lvl="0"/>
            <a:r>
              <a:rPr lang="en-US" sz="2800" b="1" dirty="0"/>
              <a:t>WHERE  </a:t>
            </a:r>
            <a:r>
              <a:rPr lang="en-US" sz="2800" dirty="0"/>
              <a:t>city IN (‘Jenin’, ‘Ram Allah’);</a:t>
            </a:r>
          </a:p>
          <a:p>
            <a:pPr lvl="0"/>
            <a:r>
              <a:rPr lang="en-US" sz="2800" b="1" dirty="0"/>
              <a:t>WHERE </a:t>
            </a:r>
            <a:r>
              <a:rPr lang="en-US" sz="2800" dirty="0"/>
              <a:t>salary BETWEEN 1500 and 3000;</a:t>
            </a:r>
          </a:p>
          <a:p>
            <a:pPr lvl="0"/>
            <a:r>
              <a:rPr lang="en-US" sz="2800" b="1" dirty="0"/>
              <a:t>WHERE</a:t>
            </a:r>
            <a:r>
              <a:rPr lang="en-US" sz="2800" dirty="0"/>
              <a:t> </a:t>
            </a:r>
            <a:r>
              <a:rPr lang="en-US" sz="2800" dirty="0" err="1"/>
              <a:t>OrderDate</a:t>
            </a:r>
            <a:r>
              <a:rPr lang="en-US" sz="2800" dirty="0"/>
              <a:t> BETWEEN #07/04/1996# </a:t>
            </a:r>
            <a:r>
              <a:rPr lang="en-US" sz="2800" b="1" dirty="0"/>
              <a:t>AND</a:t>
            </a:r>
            <a:r>
              <a:rPr lang="en-US" sz="2800" dirty="0"/>
              <a:t> #07/09/1996#;</a:t>
            </a:r>
          </a:p>
          <a:p>
            <a:pPr lvl="0"/>
            <a:r>
              <a:rPr lang="en-US" sz="2800" b="1" dirty="0"/>
              <a:t>WHERE </a:t>
            </a:r>
            <a:r>
              <a:rPr lang="en-US" sz="2800" dirty="0"/>
              <a:t>salary NOT BETWEEN 1500 and 3000;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79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/>
            <a:r>
              <a:rPr lang="en-US" sz="2800" b="1" dirty="0"/>
              <a:t>LIKE clause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SQL </a:t>
            </a:r>
            <a:r>
              <a:rPr lang="en-US" b="1" dirty="0"/>
              <a:t>LIKE</a:t>
            </a:r>
            <a:r>
              <a:rPr lang="en-US" dirty="0"/>
              <a:t> clause is used to compare a value to similar values using wildcard operators. There are two wildcards used in conjunction with the LIKE operator: </a:t>
            </a:r>
          </a:p>
          <a:p>
            <a:pPr lvl="1"/>
            <a:r>
              <a:rPr lang="en-US" dirty="0"/>
              <a:t>The percent sign (%) ; the percent sign represents zero, one, or multiple characters.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underscore (_); the underscore represents a single number or character. </a:t>
            </a:r>
          </a:p>
          <a:p>
            <a:pPr lvl="2"/>
            <a:r>
              <a:rPr lang="en-US" dirty="0"/>
              <a:t>The symbols can be used in combinations ( _ _ _), </a:t>
            </a:r>
            <a:r>
              <a:rPr lang="en-US" b="1" dirty="0"/>
              <a:t>But</a:t>
            </a:r>
            <a:r>
              <a:rPr lang="en-US" dirty="0"/>
              <a:t>  if ;for example; city name contains ( _ ) like </a:t>
            </a:r>
            <a:r>
              <a:rPr lang="en-US" dirty="0" err="1"/>
              <a:t>Jenin_City</a:t>
            </a:r>
            <a:r>
              <a:rPr lang="en-US" dirty="0"/>
              <a:t> then we can use ( \ ) to treats ( _ ) as a character. </a:t>
            </a:r>
          </a:p>
          <a:p>
            <a:pPr lvl="1"/>
            <a:r>
              <a:rPr lang="en-US" dirty="0"/>
              <a:t>Examples</a:t>
            </a: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city_name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LIKE ‘%in\_City’; </a:t>
            </a: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WHERE name like ‘Mr. %’;</a:t>
            </a:r>
          </a:p>
          <a:p>
            <a:pPr lvl="2"/>
            <a:r>
              <a:rPr lang="en-US" sz="2000" dirty="0">
                <a:latin typeface="Courier New" pitchFamily="49" charset="0"/>
                <a:cs typeface="Courier New" pitchFamily="49" charset="0"/>
              </a:rPr>
              <a:t>WHERE product like ‘% table%’;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92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672</Words>
  <Application>Microsoft Office PowerPoint</Application>
  <PresentationFormat>عرض على الشاشة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Consolas</vt:lpstr>
      <vt:lpstr>Courier New</vt:lpstr>
      <vt:lpstr>Office Theme</vt:lpstr>
      <vt:lpstr>SQL (DML)</vt:lpstr>
      <vt:lpstr>Data Manipulating Language (DML)</vt:lpstr>
      <vt:lpstr>Insert into</vt:lpstr>
      <vt:lpstr>Insert Into Example</vt:lpstr>
      <vt:lpstr>Select</vt:lpstr>
      <vt:lpstr>Basic Select Examples</vt:lpstr>
      <vt:lpstr>Where / and / or - Clause</vt:lpstr>
      <vt:lpstr>Where clause:</vt:lpstr>
      <vt:lpstr>LIKE clause </vt:lpstr>
      <vt:lpstr>عرض تقديمي في PowerPoint</vt:lpstr>
      <vt:lpstr>ORDER BY clause </vt:lpstr>
      <vt:lpstr>DISTINCT</vt:lpstr>
      <vt:lpstr>Insert / select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user</dc:creator>
  <cp:lastModifiedBy>Lona Sleet</cp:lastModifiedBy>
  <cp:revision>67</cp:revision>
  <dcterms:created xsi:type="dcterms:W3CDTF">2006-08-16T00:00:00Z</dcterms:created>
  <dcterms:modified xsi:type="dcterms:W3CDTF">2024-08-10T22:15:29Z</dcterms:modified>
</cp:coreProperties>
</file>