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DA255A-CAD8-49C1-BF2C-FE9155B40F0A}" type="datetimeFigureOut">
              <a:rPr lang="en-US" smtClean="0"/>
              <a:t>11/15/2020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22024F-7855-4A53-91C9-F149A98E4630}" type="slidenum">
              <a:rPr lang="en-US" smtClean="0"/>
              <a:t>‹#›</a:t>
            </a:fld>
            <a:endParaRPr lang="en-US"/>
          </a:p>
        </p:txBody>
      </p:sp>
    </p:spTree>
    <p:extLst>
      <p:ext uri="{BB962C8B-B14F-4D97-AF65-F5344CB8AC3E}">
        <p14:creationId xmlns:p14="http://schemas.microsoft.com/office/powerpoint/2010/main" val="3050452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2"/>
          <p:cNvSpPr>
            <a:spLocks noRot="1" noChangeArrowheads="1" noTextEdit="1"/>
          </p:cNvSpPr>
          <p:nvPr>
            <p:ph type="sldImg"/>
          </p:nvPr>
        </p:nvSpPr>
        <p:spPr>
          <a:ln/>
        </p:spPr>
      </p:sp>
      <p:sp>
        <p:nvSpPr>
          <p:cNvPr id="4259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861082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Rot="1" noChangeArrowheads="1" noTextEdit="1"/>
          </p:cNvSpPr>
          <p:nvPr>
            <p:ph type="sldImg"/>
          </p:nvPr>
        </p:nvSpPr>
        <p:spPr>
          <a:ln/>
        </p:spPr>
      </p:sp>
      <p:sp>
        <p:nvSpPr>
          <p:cNvPr id="4444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284002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p:cNvSpPr>
            <a:spLocks noRot="1" noChangeArrowheads="1" noTextEdit="1"/>
          </p:cNvSpPr>
          <p:nvPr>
            <p:ph type="sldImg"/>
          </p:nvPr>
        </p:nvSpPr>
        <p:spPr>
          <a:ln/>
        </p:spPr>
      </p:sp>
      <p:sp>
        <p:nvSpPr>
          <p:cNvPr id="4464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757909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Ro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11667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Rot="1" noChangeArrowheads="1" noTextEdit="1"/>
          </p:cNvSpPr>
          <p:nvPr>
            <p:ph type="sldImg"/>
          </p:nvPr>
        </p:nvSpPr>
        <p:spPr>
          <a:ln/>
        </p:spPr>
      </p:sp>
      <p:sp>
        <p:nvSpPr>
          <p:cNvPr id="4505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89093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Rot="1" noChangeArrowheads="1" noTextEdit="1"/>
          </p:cNvSpPr>
          <p:nvPr>
            <p:ph type="sldImg"/>
          </p:nvPr>
        </p:nvSpPr>
        <p:spPr>
          <a:ln/>
        </p:spPr>
      </p:sp>
      <p:sp>
        <p:nvSpPr>
          <p:cNvPr id="4526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205088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Rot="1" noChangeArrowheads="1" noTextEdit="1"/>
          </p:cNvSpPr>
          <p:nvPr>
            <p:ph type="sldImg"/>
          </p:nvPr>
        </p:nvSpPr>
        <p:spPr>
          <a:ln/>
        </p:spPr>
      </p:sp>
      <p:sp>
        <p:nvSpPr>
          <p:cNvPr id="4546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406977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Rot="1" noChangeArrowheads="1" noTextEdit="1"/>
          </p:cNvSpPr>
          <p:nvPr>
            <p:ph type="sldImg"/>
          </p:nvPr>
        </p:nvSpPr>
        <p:spPr>
          <a:ln/>
        </p:spPr>
      </p:sp>
      <p:sp>
        <p:nvSpPr>
          <p:cNvPr id="4567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99842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p:cNvSpPr>
            <a:spLocks noRot="1" noChangeArrowheads="1" noTextEdit="1"/>
          </p:cNvSpPr>
          <p:nvPr>
            <p:ph type="sldImg"/>
          </p:nvPr>
        </p:nvSpPr>
        <p:spPr>
          <a:ln/>
        </p:spPr>
      </p:sp>
      <p:sp>
        <p:nvSpPr>
          <p:cNvPr id="4280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35358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Rot="1" noChangeArrowheads="1" noTextEdit="1"/>
          </p:cNvSpPr>
          <p:nvPr>
            <p:ph type="sldImg"/>
          </p:nvPr>
        </p:nvSpPr>
        <p:spPr>
          <a:ln/>
        </p:spPr>
      </p:sp>
      <p:sp>
        <p:nvSpPr>
          <p:cNvPr id="4300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22151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Rot="1" noChangeArrowheads="1" noTextEdit="1"/>
          </p:cNvSpPr>
          <p:nvPr>
            <p:ph type="sldImg"/>
          </p:nvPr>
        </p:nvSpPr>
        <p:spPr>
          <a:ln/>
        </p:spPr>
      </p:sp>
      <p:sp>
        <p:nvSpPr>
          <p:cNvPr id="4321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47612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Rot="1" noChangeArrowheads="1" noTextEdit="1"/>
          </p:cNvSpPr>
          <p:nvPr>
            <p:ph type="sldImg"/>
          </p:nvPr>
        </p:nvSpPr>
        <p:spPr>
          <a:ln/>
        </p:spPr>
      </p:sp>
      <p:sp>
        <p:nvSpPr>
          <p:cNvPr id="4341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74751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Rectangle 2"/>
          <p:cNvSpPr>
            <a:spLocks noRot="1" noChangeArrowheads="1" noTextEdit="1"/>
          </p:cNvSpPr>
          <p:nvPr>
            <p:ph type="sldImg"/>
          </p:nvPr>
        </p:nvSpPr>
        <p:spPr>
          <a:ln/>
        </p:spPr>
      </p:sp>
      <p:sp>
        <p:nvSpPr>
          <p:cNvPr id="4362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4356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Rectangle 2"/>
          <p:cNvSpPr>
            <a:spLocks noRot="1" noChangeArrowheads="1" noTextEdit="1"/>
          </p:cNvSpPr>
          <p:nvPr>
            <p:ph type="sldImg"/>
          </p:nvPr>
        </p:nvSpPr>
        <p:spPr>
          <a:ln/>
        </p:spPr>
      </p:sp>
      <p:sp>
        <p:nvSpPr>
          <p:cNvPr id="4382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14360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Rot="1" noChangeArrowheads="1" noTextEdit="1"/>
          </p:cNvSpPr>
          <p:nvPr>
            <p:ph type="sldImg"/>
          </p:nvPr>
        </p:nvSpPr>
        <p:spPr>
          <a:ln/>
        </p:spPr>
      </p:sp>
      <p:sp>
        <p:nvSpPr>
          <p:cNvPr id="4403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80630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p:cNvSpPr>
            <a:spLocks noRot="1" noChangeArrowheads="1" noTextEdit="1"/>
          </p:cNvSpPr>
          <p:nvPr>
            <p:ph type="sldImg"/>
          </p:nvPr>
        </p:nvSpPr>
        <p:spPr>
          <a:ln/>
        </p:spPr>
      </p:sp>
      <p:sp>
        <p:nvSpPr>
          <p:cNvPr id="4423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0344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A78410-7F34-4150-91E7-F7C1BD69A585}"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5E3EF-390D-4463-A5AF-50D5FA5D2AC5}" type="slidenum">
              <a:rPr lang="en-US" smtClean="0"/>
              <a:t>‹#›</a:t>
            </a:fld>
            <a:endParaRPr lang="en-US"/>
          </a:p>
        </p:txBody>
      </p:sp>
    </p:spTree>
    <p:extLst>
      <p:ext uri="{BB962C8B-B14F-4D97-AF65-F5344CB8AC3E}">
        <p14:creationId xmlns:p14="http://schemas.microsoft.com/office/powerpoint/2010/main" val="2151882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A78410-7F34-4150-91E7-F7C1BD69A585}"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5E3EF-390D-4463-A5AF-50D5FA5D2AC5}" type="slidenum">
              <a:rPr lang="en-US" smtClean="0"/>
              <a:t>‹#›</a:t>
            </a:fld>
            <a:endParaRPr lang="en-US"/>
          </a:p>
        </p:txBody>
      </p:sp>
    </p:spTree>
    <p:extLst>
      <p:ext uri="{BB962C8B-B14F-4D97-AF65-F5344CB8AC3E}">
        <p14:creationId xmlns:p14="http://schemas.microsoft.com/office/powerpoint/2010/main" val="6993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A78410-7F34-4150-91E7-F7C1BD69A585}"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5E3EF-390D-4463-A5AF-50D5FA5D2AC5}" type="slidenum">
              <a:rPr lang="en-US" smtClean="0"/>
              <a:t>‹#›</a:t>
            </a:fld>
            <a:endParaRPr lang="en-US"/>
          </a:p>
        </p:txBody>
      </p:sp>
    </p:spTree>
    <p:extLst>
      <p:ext uri="{BB962C8B-B14F-4D97-AF65-F5344CB8AC3E}">
        <p14:creationId xmlns:p14="http://schemas.microsoft.com/office/powerpoint/2010/main" val="2329809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F41CCCD-71D9-4857-9EFD-94CA166456DC}" type="datetimeFigureOut">
              <a:rPr lang="en-US" smtClean="0">
                <a:solidFill>
                  <a:srgbClr val="000000"/>
                </a:solidFill>
              </a:rPr>
              <a:pPr>
                <a:defRPr/>
              </a:pPr>
              <a:t>11/15/2020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362E947-609E-4765-BDE2-24C440DEBBAA}"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958361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50E3784-2CAB-475A-BC6C-33046057874E}" type="datetimeFigureOut">
              <a:rPr lang="en-US" smtClean="0">
                <a:solidFill>
                  <a:srgbClr val="000000"/>
                </a:solidFill>
              </a:rPr>
              <a:pPr>
                <a:defRPr/>
              </a:pPr>
              <a:t>11/15/2020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2CE3151-6593-408C-B2B0-CC57DF959BF5}"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560382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6395FE8D-0649-422B-9E6A-1F440AF0DEE7}" type="datetimeFigureOut">
              <a:rPr lang="en-US" smtClean="0">
                <a:solidFill>
                  <a:srgbClr val="000000"/>
                </a:solidFill>
              </a:rPr>
              <a:pPr>
                <a:defRPr/>
              </a:pPr>
              <a:t>11/15/2020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77CF37E-8517-480C-A89B-B26E3D81E9DA}"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906346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8AD27193-DF6A-43E0-A86F-E3B870ACF2AC}" type="datetimeFigureOut">
              <a:rPr lang="en-US" smtClean="0">
                <a:solidFill>
                  <a:srgbClr val="000000"/>
                </a:solidFill>
              </a:rPr>
              <a:pPr>
                <a:defRPr/>
              </a:pPr>
              <a:t>11/15/2020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DE17AAF-3DA7-41AB-8BDD-988EE68AAD4A}"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1957852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9B9CA2C2-984F-40EF-9B2A-B77F5694A197}" type="datetimeFigureOut">
              <a:rPr lang="en-US" smtClean="0">
                <a:solidFill>
                  <a:srgbClr val="000000"/>
                </a:solidFill>
              </a:rPr>
              <a:pPr>
                <a:defRPr/>
              </a:pPr>
              <a:t>11/15/2020</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9FA4609-A713-4FE7-917A-008A8856B505}"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276254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C346BAE-DAEE-42A5-A2C5-52EF86BE12A4}" type="datetimeFigureOut">
              <a:rPr lang="en-US" smtClean="0">
                <a:solidFill>
                  <a:srgbClr val="000000"/>
                </a:solidFill>
              </a:rPr>
              <a:pPr>
                <a:defRPr/>
              </a:pPr>
              <a:t>11/15/2020</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B7AE1509-09BF-4082-8B19-CC0FF0EA693C}"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8278915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E62353B-49D4-4E36-B585-DCD83A65BCB2}" type="datetimeFigureOut">
              <a:rPr lang="en-US" smtClean="0">
                <a:solidFill>
                  <a:srgbClr val="000000"/>
                </a:solidFill>
              </a:rPr>
              <a:pPr>
                <a:defRPr/>
              </a:pPr>
              <a:t>11/15/2020</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63355ADC-C13C-4E49-B7BC-E02E779F1B18}"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1699573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9570780-ACFE-49F9-9C98-32B8D88C1ED9}" type="datetimeFigureOut">
              <a:rPr lang="en-US" smtClean="0">
                <a:solidFill>
                  <a:srgbClr val="000000"/>
                </a:solidFill>
              </a:rPr>
              <a:pPr>
                <a:defRPr/>
              </a:pPr>
              <a:t>11/15/2020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B5395EA-67A1-4D2E-9E65-945785078176}"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39588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A78410-7F34-4150-91E7-F7C1BD69A585}"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5E3EF-390D-4463-A5AF-50D5FA5D2AC5}" type="slidenum">
              <a:rPr lang="en-US" smtClean="0"/>
              <a:t>‹#›</a:t>
            </a:fld>
            <a:endParaRPr lang="en-US"/>
          </a:p>
        </p:txBody>
      </p:sp>
    </p:spTree>
    <p:extLst>
      <p:ext uri="{BB962C8B-B14F-4D97-AF65-F5344CB8AC3E}">
        <p14:creationId xmlns:p14="http://schemas.microsoft.com/office/powerpoint/2010/main" val="23886745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8B9AF89-C5A8-4CF8-95A7-C16FE340374F}" type="datetimeFigureOut">
              <a:rPr lang="en-US" smtClean="0">
                <a:solidFill>
                  <a:srgbClr val="000000"/>
                </a:solidFill>
              </a:rPr>
              <a:pPr>
                <a:defRPr/>
              </a:pPr>
              <a:t>11/15/2020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B2EF0C5-C516-423A-8E77-C0A0BE755269}"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287216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CF3A3D4-DE63-43BE-A1B7-BE7EC306902F}" type="datetimeFigureOut">
              <a:rPr lang="en-US" smtClean="0">
                <a:solidFill>
                  <a:srgbClr val="000000"/>
                </a:solidFill>
              </a:rPr>
              <a:pPr>
                <a:defRPr/>
              </a:pPr>
              <a:t>11/15/2020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DE446C84-DCFC-43DE-A19F-451B407674A0}"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6020298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2714B18-039E-4EF0-BB7F-90E72CBDF919}" type="datetimeFigureOut">
              <a:rPr lang="en-US" smtClean="0">
                <a:solidFill>
                  <a:srgbClr val="000000"/>
                </a:solidFill>
              </a:rPr>
              <a:pPr>
                <a:defRPr/>
              </a:pPr>
              <a:t>11/15/2020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7EB2048A-AABD-493F-8FF8-44F61C3701CA}"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2762344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25963"/>
          </a:xfrm>
        </p:spPr>
        <p:txBody>
          <a:bodyPr/>
          <a:lstStyle/>
          <a:p>
            <a:endParaRPr lang="en-US"/>
          </a:p>
        </p:txBody>
      </p:sp>
      <p:sp>
        <p:nvSpPr>
          <p:cNvPr id="4" name="Date Placeholder 3"/>
          <p:cNvSpPr>
            <a:spLocks noGrp="1"/>
          </p:cNvSpPr>
          <p:nvPr>
            <p:ph type="dt" sz="half" idx="10"/>
          </p:nvPr>
        </p:nvSpPr>
        <p:spPr>
          <a:xfrm>
            <a:off x="609600" y="6245225"/>
            <a:ext cx="2844800" cy="476250"/>
          </a:xfrm>
        </p:spPr>
        <p:txBody>
          <a:bodyPr/>
          <a:lstStyle>
            <a:lvl1pPr>
              <a:defRPr/>
            </a:lvl1pPr>
          </a:lstStyle>
          <a:p>
            <a:pPr>
              <a:defRPr/>
            </a:pPr>
            <a:fld id="{2563A1F9-BE3F-4F48-925A-FECFD7393422}" type="datetimeFigureOut">
              <a:rPr lang="en-US" smtClean="0">
                <a:solidFill>
                  <a:srgbClr val="000000"/>
                </a:solidFill>
              </a:rPr>
              <a:pPr>
                <a:defRPr/>
              </a:pPr>
              <a:t>11/15/2020</a:t>
            </a:fld>
            <a:endParaRPr lang="en-US">
              <a:solidFill>
                <a:srgbClr val="000000"/>
              </a:solidFill>
            </a:endParaRPr>
          </a:p>
        </p:txBody>
      </p:sp>
      <p:sp>
        <p:nvSpPr>
          <p:cNvPr id="5" name="Footer Placeholder 4"/>
          <p:cNvSpPr>
            <a:spLocks noGrp="1"/>
          </p:cNvSpPr>
          <p:nvPr>
            <p:ph type="ftr" sz="quarter" idx="11"/>
          </p:nvPr>
        </p:nvSpPr>
        <p:spPr>
          <a:xfrm>
            <a:off x="4165600" y="6245225"/>
            <a:ext cx="3860800" cy="476250"/>
          </a:xfrm>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a:xfrm>
            <a:off x="8737600" y="6245225"/>
            <a:ext cx="2844800" cy="476250"/>
          </a:xfrm>
        </p:spPr>
        <p:txBody>
          <a:bodyPr/>
          <a:lstStyle>
            <a:lvl1pPr>
              <a:defRPr/>
            </a:lvl1pPr>
          </a:lstStyle>
          <a:p>
            <a:pPr fontAlgn="base">
              <a:spcBef>
                <a:spcPct val="0"/>
              </a:spcBef>
              <a:spcAft>
                <a:spcPct val="0"/>
              </a:spcAft>
            </a:pPr>
            <a:fld id="{521797AC-D65B-46D5-A84D-311DB801FA6C}"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7165092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5225"/>
            <a:ext cx="2844800" cy="476250"/>
          </a:xfrm>
        </p:spPr>
        <p:txBody>
          <a:bodyPr/>
          <a:lstStyle>
            <a:lvl1pPr>
              <a:defRPr/>
            </a:lvl1pPr>
          </a:lstStyle>
          <a:p>
            <a:pPr>
              <a:defRPr/>
            </a:pPr>
            <a:fld id="{25917928-4A52-4581-B1C9-25B7E82D1B73}" type="datetimeFigureOut">
              <a:rPr lang="en-US" smtClean="0">
                <a:solidFill>
                  <a:srgbClr val="000000"/>
                </a:solidFill>
              </a:rPr>
              <a:pPr>
                <a:defRPr/>
              </a:pPr>
              <a:t>11/15/2020</a:t>
            </a:fld>
            <a:endParaRPr lang="en-US">
              <a:solidFill>
                <a:srgbClr val="000000"/>
              </a:solidFill>
            </a:endParaRPr>
          </a:p>
        </p:txBody>
      </p:sp>
      <p:sp>
        <p:nvSpPr>
          <p:cNvPr id="6" name="Footer Placeholder 5"/>
          <p:cNvSpPr>
            <a:spLocks noGrp="1"/>
          </p:cNvSpPr>
          <p:nvPr>
            <p:ph type="ftr" sz="quarter" idx="11"/>
          </p:nvPr>
        </p:nvSpPr>
        <p:spPr>
          <a:xfrm>
            <a:off x="4165600" y="6245225"/>
            <a:ext cx="3860800" cy="476250"/>
          </a:xfrm>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a:xfrm>
            <a:off x="8737600" y="6245225"/>
            <a:ext cx="2844800" cy="476250"/>
          </a:xfrm>
        </p:spPr>
        <p:txBody>
          <a:bodyPr/>
          <a:lstStyle>
            <a:lvl1pPr>
              <a:defRPr/>
            </a:lvl1pPr>
          </a:lstStyle>
          <a:p>
            <a:pPr fontAlgn="base">
              <a:spcBef>
                <a:spcPct val="0"/>
              </a:spcBef>
              <a:spcAft>
                <a:spcPct val="0"/>
              </a:spcAft>
            </a:pPr>
            <a:fld id="{4D5D544B-826D-4CAF-866D-3E35D5449A37}"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759907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A78410-7F34-4150-91E7-F7C1BD69A585}"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5E3EF-390D-4463-A5AF-50D5FA5D2AC5}" type="slidenum">
              <a:rPr lang="en-US" smtClean="0"/>
              <a:t>‹#›</a:t>
            </a:fld>
            <a:endParaRPr lang="en-US"/>
          </a:p>
        </p:txBody>
      </p:sp>
    </p:spTree>
    <p:extLst>
      <p:ext uri="{BB962C8B-B14F-4D97-AF65-F5344CB8AC3E}">
        <p14:creationId xmlns:p14="http://schemas.microsoft.com/office/powerpoint/2010/main" val="2766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A78410-7F34-4150-91E7-F7C1BD69A585}"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5E3EF-390D-4463-A5AF-50D5FA5D2AC5}" type="slidenum">
              <a:rPr lang="en-US" smtClean="0"/>
              <a:t>‹#›</a:t>
            </a:fld>
            <a:endParaRPr lang="en-US"/>
          </a:p>
        </p:txBody>
      </p:sp>
    </p:spTree>
    <p:extLst>
      <p:ext uri="{BB962C8B-B14F-4D97-AF65-F5344CB8AC3E}">
        <p14:creationId xmlns:p14="http://schemas.microsoft.com/office/powerpoint/2010/main" val="4272826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A78410-7F34-4150-91E7-F7C1BD69A585}" type="datetimeFigureOut">
              <a:rPr lang="en-US" smtClean="0"/>
              <a:t>11/15/2020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95E3EF-390D-4463-A5AF-50D5FA5D2AC5}" type="slidenum">
              <a:rPr lang="en-US" smtClean="0"/>
              <a:t>‹#›</a:t>
            </a:fld>
            <a:endParaRPr lang="en-US"/>
          </a:p>
        </p:txBody>
      </p:sp>
    </p:spTree>
    <p:extLst>
      <p:ext uri="{BB962C8B-B14F-4D97-AF65-F5344CB8AC3E}">
        <p14:creationId xmlns:p14="http://schemas.microsoft.com/office/powerpoint/2010/main" val="122624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A78410-7F34-4150-91E7-F7C1BD69A585}" type="datetimeFigureOut">
              <a:rPr lang="en-US" smtClean="0"/>
              <a:t>11/15/2020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95E3EF-390D-4463-A5AF-50D5FA5D2AC5}" type="slidenum">
              <a:rPr lang="en-US" smtClean="0"/>
              <a:t>‹#›</a:t>
            </a:fld>
            <a:endParaRPr lang="en-US"/>
          </a:p>
        </p:txBody>
      </p:sp>
    </p:spTree>
    <p:extLst>
      <p:ext uri="{BB962C8B-B14F-4D97-AF65-F5344CB8AC3E}">
        <p14:creationId xmlns:p14="http://schemas.microsoft.com/office/powerpoint/2010/main" val="1824110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A78410-7F34-4150-91E7-F7C1BD69A585}" type="datetimeFigureOut">
              <a:rPr lang="en-US" smtClean="0"/>
              <a:t>11/15/2020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95E3EF-390D-4463-A5AF-50D5FA5D2AC5}" type="slidenum">
              <a:rPr lang="en-US" smtClean="0"/>
              <a:t>‹#›</a:t>
            </a:fld>
            <a:endParaRPr lang="en-US"/>
          </a:p>
        </p:txBody>
      </p:sp>
    </p:spTree>
    <p:extLst>
      <p:ext uri="{BB962C8B-B14F-4D97-AF65-F5344CB8AC3E}">
        <p14:creationId xmlns:p14="http://schemas.microsoft.com/office/powerpoint/2010/main" val="173919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3A78410-7F34-4150-91E7-F7C1BD69A585}"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5E3EF-390D-4463-A5AF-50D5FA5D2AC5}" type="slidenum">
              <a:rPr lang="en-US" smtClean="0"/>
              <a:t>‹#›</a:t>
            </a:fld>
            <a:endParaRPr lang="en-US"/>
          </a:p>
        </p:txBody>
      </p:sp>
    </p:spTree>
    <p:extLst>
      <p:ext uri="{BB962C8B-B14F-4D97-AF65-F5344CB8AC3E}">
        <p14:creationId xmlns:p14="http://schemas.microsoft.com/office/powerpoint/2010/main" val="1683148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3A78410-7F34-4150-91E7-F7C1BD69A585}"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5E3EF-390D-4463-A5AF-50D5FA5D2AC5}" type="slidenum">
              <a:rPr lang="en-US" smtClean="0"/>
              <a:t>‹#›</a:t>
            </a:fld>
            <a:endParaRPr lang="en-US"/>
          </a:p>
        </p:txBody>
      </p:sp>
    </p:spTree>
    <p:extLst>
      <p:ext uri="{BB962C8B-B14F-4D97-AF65-F5344CB8AC3E}">
        <p14:creationId xmlns:p14="http://schemas.microsoft.com/office/powerpoint/2010/main" val="3409457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A78410-7F34-4150-91E7-F7C1BD69A585}" type="datetimeFigureOut">
              <a:rPr lang="en-US" smtClean="0"/>
              <a:t>11/15/2020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5E3EF-390D-4463-A5AF-50D5FA5D2AC5}" type="slidenum">
              <a:rPr lang="en-US" smtClean="0"/>
              <a:t>‹#›</a:t>
            </a:fld>
            <a:endParaRPr lang="en-US"/>
          </a:p>
        </p:txBody>
      </p:sp>
    </p:spTree>
    <p:extLst>
      <p:ext uri="{BB962C8B-B14F-4D97-AF65-F5344CB8AC3E}">
        <p14:creationId xmlns:p14="http://schemas.microsoft.com/office/powerpoint/2010/main" val="1474540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smtClean="0">
                <a:latin typeface="+mn-lt"/>
                <a:cs typeface="+mn-cs"/>
              </a:defRPr>
            </a:lvl1pPr>
          </a:lstStyle>
          <a:p>
            <a:pPr>
              <a:defRPr/>
            </a:pPr>
            <a:fld id="{AD2E19D9-FAAA-4AE8-8318-C8ED2F7ECF45}" type="datetimeFigureOut">
              <a:rPr lang="en-US" smtClean="0">
                <a:solidFill>
                  <a:srgbClr val="000000"/>
                </a:solidFill>
              </a:rPr>
              <a:pPr>
                <a:defRPr/>
              </a:pPr>
              <a:t>11/15/2020</a:t>
            </a:fld>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cs typeface="+mn-cs"/>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cs typeface="Arial" panose="020B0604020202020204" pitchFamily="34" charset="0"/>
              </a:defRPr>
            </a:lvl1pPr>
          </a:lstStyle>
          <a:p>
            <a:pPr fontAlgn="base">
              <a:spcBef>
                <a:spcPct val="0"/>
              </a:spcBef>
              <a:spcAft>
                <a:spcPct val="0"/>
              </a:spcAft>
            </a:pPr>
            <a:fld id="{77F4BE44-EB86-474B-81F0-605A1C9AF770}"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503831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73612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عنوان 1"/>
          <p:cNvSpPr>
            <a:spLocks noGrp="1"/>
          </p:cNvSpPr>
          <p:nvPr>
            <p:ph type="title" idx="4294967295"/>
          </p:nvPr>
        </p:nvSpPr>
        <p:spPr/>
        <p:txBody>
          <a:bodyPr/>
          <a:lstStyle/>
          <a:p>
            <a:r>
              <a:rPr lang="en-US" altLang="en-US" sz="4000" b="1">
                <a:latin typeface="Times New Roman" panose="02020603050405020304" pitchFamily="18" charset="0"/>
                <a:cs typeface="Times New Roman" panose="02020603050405020304" pitchFamily="18" charset="0"/>
              </a:rPr>
              <a:t>Color </a:t>
            </a:r>
            <a:endParaRPr lang="ar-SA" altLang="en-US" sz="4000" b="1">
              <a:latin typeface="Times New Roman" panose="02020603050405020304" pitchFamily="18" charset="0"/>
              <a:cs typeface="Times New Roman" panose="02020603050405020304" pitchFamily="18" charset="0"/>
            </a:endParaRPr>
          </a:p>
        </p:txBody>
      </p:sp>
      <p:sp>
        <p:nvSpPr>
          <p:cNvPr id="441347" name="عنصر نائب للمحتوى 2"/>
          <p:cNvSpPr>
            <a:spLocks noGrp="1"/>
          </p:cNvSpPr>
          <p:nvPr>
            <p:ph idx="4294967295"/>
          </p:nvPr>
        </p:nvSpPr>
        <p:spPr>
          <a:xfrm>
            <a:off x="1981200" y="1600200"/>
            <a:ext cx="8229600" cy="4648200"/>
          </a:xfrm>
        </p:spPr>
        <p:txBody>
          <a:bodyPr/>
          <a:lstStyle/>
          <a:p>
            <a:r>
              <a:rPr lang="en-US" altLang="en-US" sz="2800">
                <a:latin typeface="Times New Roman" panose="02020603050405020304" pitchFamily="18" charset="0"/>
                <a:cs typeface="Times New Roman" panose="02020603050405020304" pitchFamily="18" charset="0"/>
              </a:rPr>
              <a:t>The major pigment changes that occur during ripening of fruit are losses of chlorophyll and either the unmasking of previously synthesized, or the synthesis of, pigments such as carotenoids and anthocyanins. </a:t>
            </a:r>
          </a:p>
          <a:p>
            <a:r>
              <a:rPr lang="en-US" altLang="en-US" sz="2800">
                <a:latin typeface="Times New Roman" panose="02020603050405020304" pitchFamily="18" charset="0"/>
                <a:cs typeface="Times New Roman" panose="02020603050405020304" pitchFamily="18" charset="0"/>
              </a:rPr>
              <a:t>In temperate tree fruit, the predominant red color pigments are anthocyanins. </a:t>
            </a:r>
          </a:p>
          <a:p>
            <a:r>
              <a:rPr lang="en-US" altLang="en-US" sz="2800">
                <a:latin typeface="Times New Roman" panose="02020603050405020304" pitchFamily="18" charset="0"/>
                <a:cs typeface="Times New Roman" panose="02020603050405020304" pitchFamily="18" charset="0"/>
              </a:rPr>
              <a:t>The timing, rate, and extent of color change vary greatly by fruit type and cultivar and can be affected by both preharvest and postharvest factors.</a:t>
            </a:r>
            <a:endParaRPr lang="ar-SA"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0165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عنوان 1"/>
          <p:cNvSpPr>
            <a:spLocks noGrp="1"/>
          </p:cNvSpPr>
          <p:nvPr>
            <p:ph type="title" idx="4294967295"/>
          </p:nvPr>
        </p:nvSpPr>
        <p:spPr/>
        <p:txBody>
          <a:bodyPr/>
          <a:lstStyle/>
          <a:p>
            <a:endParaRPr lang="ar-SA" altLang="en-US" smtClean="0"/>
          </a:p>
        </p:txBody>
      </p:sp>
      <p:sp>
        <p:nvSpPr>
          <p:cNvPr id="443395" name="عنصر نائب للمحتوى 2"/>
          <p:cNvSpPr>
            <a:spLocks noGrp="1"/>
          </p:cNvSpPr>
          <p:nvPr>
            <p:ph idx="4294967295"/>
          </p:nvPr>
        </p:nvSpPr>
        <p:spPr/>
        <p:txBody>
          <a:bodyPr/>
          <a:lstStyle/>
          <a:p>
            <a:r>
              <a:rPr lang="en-US" altLang="en-US" sz="2800">
                <a:latin typeface="Times New Roman" panose="02020603050405020304" pitchFamily="18" charset="0"/>
                <a:cs typeface="Times New Roman" panose="02020603050405020304" pitchFamily="18" charset="0"/>
              </a:rPr>
              <a:t>Chlorophyll loss can be accelerated by increased ethylene production by the fruit, and yellowing is typically associated with softening and reduced market appeal.</a:t>
            </a:r>
          </a:p>
          <a:p>
            <a:r>
              <a:rPr lang="en-US" altLang="en-US" sz="2800">
                <a:latin typeface="Times New Roman" panose="02020603050405020304" pitchFamily="18" charset="0"/>
                <a:cs typeface="Times New Roman" panose="02020603050405020304" pitchFamily="18" charset="0"/>
              </a:rPr>
              <a:t>Carotenoids are a large group of water-insoluble pigments associated with chlorophyll in the chloroplast. </a:t>
            </a:r>
          </a:p>
          <a:p>
            <a:r>
              <a:rPr lang="en-US" altLang="en-US" sz="2800">
                <a:latin typeface="Times New Roman" panose="02020603050405020304" pitchFamily="18" charset="0"/>
                <a:cs typeface="Times New Roman" panose="02020603050405020304" pitchFamily="18" charset="0"/>
              </a:rPr>
              <a:t>During ripening, carotenoid production increases, producing yellow to red pigments, as the chloroplasts are transformed to chromoplasts</a:t>
            </a:r>
            <a:r>
              <a:rPr lang="en-US" altLang="en-US" sz="2800"/>
              <a:t>. </a:t>
            </a:r>
            <a:endParaRPr lang="ar-SA"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214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عنوان 1"/>
          <p:cNvSpPr>
            <a:spLocks noGrp="1"/>
          </p:cNvSpPr>
          <p:nvPr>
            <p:ph type="title" idx="4294967295"/>
          </p:nvPr>
        </p:nvSpPr>
        <p:spPr>
          <a:xfrm>
            <a:off x="1981200" y="274638"/>
            <a:ext cx="8229600" cy="792162"/>
          </a:xfrm>
        </p:spPr>
        <p:txBody>
          <a:bodyPr/>
          <a:lstStyle/>
          <a:p>
            <a:endParaRPr lang="ar-SA" altLang="en-US" smtClean="0"/>
          </a:p>
        </p:txBody>
      </p:sp>
      <p:sp>
        <p:nvSpPr>
          <p:cNvPr id="445443" name="عنصر نائب للمحتوى 2"/>
          <p:cNvSpPr>
            <a:spLocks noGrp="1"/>
          </p:cNvSpPr>
          <p:nvPr>
            <p:ph idx="4294967295"/>
          </p:nvPr>
        </p:nvSpPr>
        <p:spPr>
          <a:xfrm>
            <a:off x="1981200" y="1066800"/>
            <a:ext cx="8229600" cy="5410200"/>
          </a:xfrm>
        </p:spPr>
        <p:txBody>
          <a:bodyPr/>
          <a:lstStyle/>
          <a:p>
            <a:r>
              <a:rPr lang="en-US" altLang="en-US" sz="2800">
                <a:latin typeface="Times New Roman" panose="02020603050405020304" pitchFamily="18" charset="0"/>
                <a:cs typeface="Times New Roman" panose="02020603050405020304" pitchFamily="18" charset="0"/>
              </a:rPr>
              <a:t>Anthocyanins are flavonoid compounds and are synthesized from phenylalanine.</a:t>
            </a:r>
          </a:p>
          <a:p>
            <a:r>
              <a:rPr lang="en-US" altLang="en-US" sz="2800">
                <a:latin typeface="Times New Roman" panose="02020603050405020304" pitchFamily="18" charset="0"/>
                <a:cs typeface="Times New Roman" panose="02020603050405020304" pitchFamily="18" charset="0"/>
              </a:rPr>
              <a:t>Anthocyanins are water soluble and accumulate in the vacuoles, producing pink, red, purple, and blue colors of fruit.</a:t>
            </a:r>
          </a:p>
          <a:p>
            <a:r>
              <a:rPr lang="en-US" altLang="en-US" sz="2800">
                <a:latin typeface="Times New Roman" panose="02020603050405020304" pitchFamily="18" charset="0"/>
                <a:cs typeface="Times New Roman" panose="02020603050405020304" pitchFamily="18" charset="0"/>
              </a:rPr>
              <a:t>Anthocyanins are distributed throughout the fruit, as in sweet cherry cultivars, or restricted to epidermal and subepidermal tissues, as in apples, pears, plums, and nectarines.</a:t>
            </a:r>
          </a:p>
          <a:p>
            <a:r>
              <a:rPr lang="en-US" altLang="en-US" sz="2800">
                <a:latin typeface="Times New Roman" panose="02020603050405020304" pitchFamily="18" charset="0"/>
                <a:cs typeface="Times New Roman" panose="02020603050405020304" pitchFamily="18" charset="0"/>
              </a:rPr>
              <a:t>Preharvest factors that influence anthocyanin production include light quality and quantity and temperature</a:t>
            </a:r>
            <a:r>
              <a:rPr lang="en-US" altLang="en-US" sz="2800"/>
              <a:t>. </a:t>
            </a:r>
            <a:r>
              <a:rPr lang="en-US" altLang="en-US" sz="2800">
                <a:latin typeface="Times New Roman" panose="02020603050405020304" pitchFamily="18" charset="0"/>
                <a:cs typeface="Times New Roman" panose="02020603050405020304" pitchFamily="18" charset="0"/>
              </a:rPr>
              <a:t> </a:t>
            </a:r>
            <a:endParaRPr lang="ar-SA"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6177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عنوان 1"/>
          <p:cNvSpPr>
            <a:spLocks noGrp="1"/>
          </p:cNvSpPr>
          <p:nvPr>
            <p:ph type="title" idx="4294967295"/>
          </p:nvPr>
        </p:nvSpPr>
        <p:spPr/>
        <p:txBody>
          <a:bodyPr/>
          <a:lstStyle/>
          <a:p>
            <a:r>
              <a:rPr lang="en-US" altLang="en-US" sz="4000" b="1"/>
              <a:t>Flavor</a:t>
            </a:r>
            <a:endParaRPr lang="ar-SA" altLang="en-US" sz="4000" b="1"/>
          </a:p>
        </p:txBody>
      </p:sp>
      <p:sp>
        <p:nvSpPr>
          <p:cNvPr id="447491" name="عنصر نائب للمحتوى 2"/>
          <p:cNvSpPr>
            <a:spLocks noGrp="1"/>
          </p:cNvSpPr>
          <p:nvPr>
            <p:ph idx="4294967295"/>
          </p:nvPr>
        </p:nvSpPr>
        <p:spPr/>
        <p:txBody>
          <a:bodyPr/>
          <a:lstStyle/>
          <a:p>
            <a:r>
              <a:rPr lang="en-US" altLang="en-US" sz="2800">
                <a:latin typeface="Times New Roman" panose="02020603050405020304" pitchFamily="18" charset="0"/>
                <a:cs typeface="Times New Roman" panose="02020603050405020304" pitchFamily="18" charset="0"/>
              </a:rPr>
              <a:t>Flavor is a function of two primary attributes, taste and odor. Whereas taste is related to perception of sweetness, sourness, bitterness, and saltiness by the taste buds in the mouth, odor depends on the contributions of specific odor volatiles perceived by the olfactory receptors in the nose. </a:t>
            </a:r>
          </a:p>
          <a:p>
            <a:r>
              <a:rPr lang="en-US" altLang="en-US" sz="2800">
                <a:latin typeface="Times New Roman" panose="02020603050405020304" pitchFamily="18" charset="0"/>
                <a:cs typeface="Times New Roman" panose="02020603050405020304" pitchFamily="18" charset="0"/>
              </a:rPr>
              <a:t>The flavor, and therefore consumer acceptance, of fruit is a complex interaction between the concentrations of sugars, organic acids, phenolics in some fruit, and volatile compounds.</a:t>
            </a:r>
          </a:p>
          <a:p>
            <a:endParaRPr lang="ar-SA"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8668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عنوان 1"/>
          <p:cNvSpPr>
            <a:spLocks noGrp="1"/>
          </p:cNvSpPr>
          <p:nvPr>
            <p:ph type="title" idx="4294967295"/>
          </p:nvPr>
        </p:nvSpPr>
        <p:spPr>
          <a:xfrm>
            <a:off x="1981200" y="274638"/>
            <a:ext cx="8229600" cy="715962"/>
          </a:xfrm>
        </p:spPr>
        <p:txBody>
          <a:bodyPr/>
          <a:lstStyle/>
          <a:p>
            <a:endParaRPr lang="ar-SA" altLang="en-US" smtClean="0"/>
          </a:p>
        </p:txBody>
      </p:sp>
      <p:sp>
        <p:nvSpPr>
          <p:cNvPr id="449539" name="عنصر نائب للمحتوى 2"/>
          <p:cNvSpPr>
            <a:spLocks noGrp="1"/>
          </p:cNvSpPr>
          <p:nvPr>
            <p:ph idx="4294967295"/>
          </p:nvPr>
        </p:nvSpPr>
        <p:spPr>
          <a:xfrm>
            <a:off x="1905000" y="1219200"/>
            <a:ext cx="8229600" cy="5638800"/>
          </a:xfrm>
        </p:spPr>
        <p:txBody>
          <a:bodyPr/>
          <a:lstStyle/>
          <a:p>
            <a:r>
              <a:rPr lang="en-US" altLang="en-US" smtClean="0"/>
              <a:t> </a:t>
            </a:r>
            <a:r>
              <a:rPr lang="en-US" altLang="en-US" sz="2800">
                <a:latin typeface="Times New Roman" panose="02020603050405020304" pitchFamily="18" charset="0"/>
                <a:cs typeface="Times New Roman" panose="02020603050405020304" pitchFamily="18" charset="0"/>
              </a:rPr>
              <a:t>In climacteric fruit, sugar increases also occur because of carbohydrate translocation, but hydrolysis of stored carbohydrates, especially starch in apples and pears, can be a major contributor to increased sugar concentrations. These fruit can reach acceptable sugar levels and flavor during ripening off the tree.</a:t>
            </a:r>
          </a:p>
          <a:p>
            <a:r>
              <a:rPr lang="en-US" altLang="en-US" sz="2800">
                <a:latin typeface="Times New Roman" panose="02020603050405020304" pitchFamily="18" charset="0"/>
                <a:cs typeface="Times New Roman" panose="02020603050405020304" pitchFamily="18" charset="0"/>
              </a:rPr>
              <a:t>Acidity levels are important factors in the flavor of many temperate tree fruit. The major organic acids vary by fruit type, for example, malic acid being present in apples and cherries, malic and quinic acids in pears, and malic and citric acids in peaches and nectarines.</a:t>
            </a:r>
            <a:endParaRPr lang="ar-SA"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3599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عنوان 1"/>
          <p:cNvSpPr>
            <a:spLocks noGrp="1"/>
          </p:cNvSpPr>
          <p:nvPr>
            <p:ph type="title" idx="4294967295"/>
          </p:nvPr>
        </p:nvSpPr>
        <p:spPr>
          <a:xfrm>
            <a:off x="1981200" y="274638"/>
            <a:ext cx="8229600" cy="715962"/>
          </a:xfrm>
        </p:spPr>
        <p:txBody>
          <a:bodyPr/>
          <a:lstStyle/>
          <a:p>
            <a:endParaRPr lang="ar-SA" altLang="en-US" smtClean="0"/>
          </a:p>
        </p:txBody>
      </p:sp>
      <p:sp>
        <p:nvSpPr>
          <p:cNvPr id="451587" name="عنصر نائب للمحتوى 2"/>
          <p:cNvSpPr>
            <a:spLocks noGrp="1"/>
          </p:cNvSpPr>
          <p:nvPr>
            <p:ph idx="4294967295"/>
          </p:nvPr>
        </p:nvSpPr>
        <p:spPr>
          <a:xfrm>
            <a:off x="1981200" y="1295400"/>
            <a:ext cx="8229600" cy="5181600"/>
          </a:xfrm>
        </p:spPr>
        <p:txBody>
          <a:bodyPr/>
          <a:lstStyle/>
          <a:p>
            <a:r>
              <a:rPr lang="en-US" altLang="en-US" sz="2800">
                <a:latin typeface="Times New Roman" panose="02020603050405020304" pitchFamily="18" charset="0"/>
                <a:cs typeface="Times New Roman" panose="02020603050405020304" pitchFamily="18" charset="0"/>
              </a:rPr>
              <a:t>Astringency in fruit is determined by concentrations of phenolic compounds. These are usually derived from phenylalanine via cinnamic and coumaric acids.</a:t>
            </a:r>
          </a:p>
          <a:p>
            <a:r>
              <a:rPr lang="en-US" altLang="en-US" sz="2800">
                <a:latin typeface="Times New Roman" panose="02020603050405020304" pitchFamily="18" charset="0"/>
                <a:cs typeface="Times New Roman" panose="02020603050405020304" pitchFamily="18" charset="0"/>
              </a:rPr>
              <a:t>Astringency can be a characteristic of certain apple cultivars. In peaches, research indicates that low-quality fruit have higher concentrations of phenolics such as chlorogenic acid and catechin than high-quality fruit, but no changes are detected during ripening. The overall taste of a fruit can be affected by the balances among sugars, acids, and phenolics, rather than the concentrations of each one alone.</a:t>
            </a:r>
            <a:endParaRPr lang="ar-SA"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8767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عنوان 1"/>
          <p:cNvSpPr>
            <a:spLocks noGrp="1"/>
          </p:cNvSpPr>
          <p:nvPr>
            <p:ph type="title" idx="4294967295"/>
          </p:nvPr>
        </p:nvSpPr>
        <p:spPr/>
        <p:txBody>
          <a:bodyPr/>
          <a:lstStyle/>
          <a:p>
            <a:endParaRPr lang="ar-SA" altLang="en-US" smtClean="0"/>
          </a:p>
        </p:txBody>
      </p:sp>
      <p:sp>
        <p:nvSpPr>
          <p:cNvPr id="453635" name="عنصر نائب للمحتوى 2"/>
          <p:cNvSpPr>
            <a:spLocks noGrp="1"/>
          </p:cNvSpPr>
          <p:nvPr>
            <p:ph idx="4294967295"/>
          </p:nvPr>
        </p:nvSpPr>
        <p:spPr>
          <a:xfrm>
            <a:off x="1981200" y="1371600"/>
            <a:ext cx="8229600" cy="4953000"/>
          </a:xfrm>
        </p:spPr>
        <p:txBody>
          <a:bodyPr/>
          <a:lstStyle/>
          <a:p>
            <a:r>
              <a:rPr lang="en-US" altLang="en-US" sz="2800">
                <a:latin typeface="Times New Roman" panose="02020603050405020304" pitchFamily="18" charset="0"/>
                <a:cs typeface="Times New Roman" panose="02020603050405020304" pitchFamily="18" charset="0"/>
              </a:rPr>
              <a:t>The aroma of each fruit results from distinct quantitative and qualitative differences in compositions of volatile compounds produced during ripening. </a:t>
            </a:r>
          </a:p>
          <a:p>
            <a:r>
              <a:rPr lang="en-US" altLang="en-US" sz="2800">
                <a:latin typeface="Times New Roman" panose="02020603050405020304" pitchFamily="18" charset="0"/>
                <a:cs typeface="Times New Roman" panose="02020603050405020304" pitchFamily="18" charset="0"/>
              </a:rPr>
              <a:t>Important “character” volatiles may occur in very low concentrations.</a:t>
            </a:r>
          </a:p>
          <a:p>
            <a:r>
              <a:rPr lang="en-US" altLang="en-US" sz="2800">
                <a:latin typeface="Times New Roman" panose="02020603050405020304" pitchFamily="18" charset="0"/>
                <a:cs typeface="Times New Roman" panose="02020603050405020304" pitchFamily="18" charset="0"/>
              </a:rPr>
              <a:t>In some cases, a single or few volatiles that make the “character” aroma have been identified, while in others, aroma is made up of a complex mixture of compounds that cannot be reproduced.</a:t>
            </a:r>
          </a:p>
          <a:p>
            <a:endParaRPr lang="ar-SA"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1040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عنوان 1"/>
          <p:cNvSpPr>
            <a:spLocks noGrp="1"/>
          </p:cNvSpPr>
          <p:nvPr>
            <p:ph type="title" idx="4294967295"/>
          </p:nvPr>
        </p:nvSpPr>
        <p:spPr>
          <a:xfrm>
            <a:off x="1981200" y="274638"/>
            <a:ext cx="8229600" cy="639762"/>
          </a:xfrm>
        </p:spPr>
        <p:txBody>
          <a:bodyPr/>
          <a:lstStyle/>
          <a:p>
            <a:endParaRPr lang="ar-SA" altLang="en-US" smtClean="0"/>
          </a:p>
        </p:txBody>
      </p:sp>
      <p:sp>
        <p:nvSpPr>
          <p:cNvPr id="455683" name="عنصر نائب للمحتوى 2"/>
          <p:cNvSpPr>
            <a:spLocks noGrp="1"/>
          </p:cNvSpPr>
          <p:nvPr>
            <p:ph idx="4294967295"/>
          </p:nvPr>
        </p:nvSpPr>
        <p:spPr>
          <a:xfrm>
            <a:off x="1752600" y="1066800"/>
            <a:ext cx="8153400" cy="7924800"/>
          </a:xfrm>
        </p:spPr>
        <p:txBody>
          <a:bodyPr/>
          <a:lstStyle/>
          <a:p>
            <a:r>
              <a:rPr lang="en-US" altLang="en-US" sz="2800">
                <a:latin typeface="Times New Roman" panose="02020603050405020304" pitchFamily="18" charset="0"/>
                <a:cs typeface="Times New Roman" panose="02020603050405020304" pitchFamily="18" charset="0"/>
              </a:rPr>
              <a:t>The ripening of fruit is a complex phenomenon that varies greatly among and within fruit types.</a:t>
            </a:r>
          </a:p>
          <a:p>
            <a:r>
              <a:rPr lang="en-US" altLang="en-US" sz="2800">
                <a:latin typeface="Times New Roman" panose="02020603050405020304" pitchFamily="18" charset="0"/>
                <a:cs typeface="Times New Roman" panose="02020603050405020304" pitchFamily="18" charset="0"/>
              </a:rPr>
              <a:t>Understanding the physiology of these fruit is critical to application of handling and storage protocols that will result in acceptable quality in the marketplace.</a:t>
            </a:r>
          </a:p>
          <a:p>
            <a:r>
              <a:rPr lang="en-US" altLang="en-US" sz="2800">
                <a:latin typeface="Times New Roman" panose="02020603050405020304" pitchFamily="18" charset="0"/>
                <a:cs typeface="Times New Roman" panose="02020603050405020304" pitchFamily="18" charset="0"/>
              </a:rPr>
              <a:t>Knowledge of respiratory and ethylene responses, for example, allows harvest decisions and application of correct storage temperatures that will minimize unwanted ripening changes. Although the successes of horticultural industries around the world are evidence of tremendous progress, serious issues exist with fruit quality in the marketplace.</a:t>
            </a:r>
            <a:endParaRPr lang="ar-SA"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4518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Rectangle 4"/>
          <p:cNvSpPr txBox="1">
            <a:spLocks/>
          </p:cNvSpPr>
          <p:nvPr/>
        </p:nvSpPr>
        <p:spPr bwMode="auto">
          <a:xfrm>
            <a:off x="2514600" y="3352800"/>
            <a:ext cx="73152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en-GB" altLang="en-US" sz="3600" b="1">
                <a:solidFill>
                  <a:srgbClr val="003300"/>
                </a:solidFill>
              </a:rPr>
              <a:t>Palestine Technical University (PTU) </a:t>
            </a:r>
            <a:br>
              <a:rPr lang="en-GB" altLang="en-US" sz="3600" b="1">
                <a:solidFill>
                  <a:srgbClr val="003300"/>
                </a:solidFill>
              </a:rPr>
            </a:br>
            <a:r>
              <a:rPr lang="en-GB" altLang="en-US" sz="3600" b="1">
                <a:solidFill>
                  <a:srgbClr val="CC5300"/>
                </a:solidFill>
              </a:rPr>
              <a:t>Fruit Science</a:t>
            </a:r>
          </a:p>
          <a:p>
            <a:pPr algn="ctr" fontAlgn="base">
              <a:spcBef>
                <a:spcPct val="0"/>
              </a:spcBef>
              <a:spcAft>
                <a:spcPct val="0"/>
              </a:spcAft>
            </a:pPr>
            <a:r>
              <a:rPr lang="en-GB" altLang="en-US" sz="3600" b="1">
                <a:solidFill>
                  <a:srgbClr val="CC5300"/>
                </a:solidFill>
              </a:rPr>
              <a:t>Use of Bioregulators in Fruit Production</a:t>
            </a:r>
          </a:p>
        </p:txBody>
      </p:sp>
      <p:sp>
        <p:nvSpPr>
          <p:cNvPr id="6" name="Rectangle 5"/>
          <p:cNvSpPr txBox="1">
            <a:spLocks/>
          </p:cNvSpPr>
          <p:nvPr/>
        </p:nvSpPr>
        <p:spPr bwMode="auto">
          <a:xfrm>
            <a:off x="3352800" y="5943600"/>
            <a:ext cx="5715000" cy="457200"/>
          </a:xfrm>
          <a:prstGeom prst="rect">
            <a:avLst/>
          </a:prstGeom>
          <a:noFill/>
          <a:ln w="9525">
            <a:noFill/>
            <a:miter lim="800000"/>
            <a:headEnd/>
            <a:tailEnd/>
          </a:ln>
          <a:effectLst/>
        </p:spPr>
        <p:txBody>
          <a:bodyPr/>
          <a:lstStyle/>
          <a:p>
            <a:pPr marL="82550" algn="ctr" fontAlgn="base">
              <a:lnSpc>
                <a:spcPct val="80000"/>
              </a:lnSpc>
              <a:spcBef>
                <a:spcPct val="20000"/>
              </a:spcBef>
              <a:spcAft>
                <a:spcPct val="0"/>
              </a:spcAft>
              <a:defRPr/>
            </a:pPr>
            <a:r>
              <a:rPr lang="en-GB" sz="4000" b="1" kern="0" dirty="0">
                <a:solidFill>
                  <a:srgbClr val="642800"/>
                </a:solidFill>
                <a:effectLst>
                  <a:outerShdw blurRad="38100" dist="38100" dir="2700000" algn="tl">
                    <a:srgbClr val="000000">
                      <a:alpha val="43137"/>
                    </a:srgbClr>
                  </a:outerShdw>
                </a:effectLst>
                <a:latin typeface="Arial"/>
                <a:cs typeface="Arial"/>
              </a:rPr>
              <a:t>Dr. </a:t>
            </a:r>
            <a:r>
              <a:rPr lang="en-GB" sz="4000" b="1" kern="0" dirty="0" err="1">
                <a:solidFill>
                  <a:srgbClr val="642800"/>
                </a:solidFill>
                <a:effectLst>
                  <a:outerShdw blurRad="38100" dist="38100" dir="2700000" algn="tl">
                    <a:srgbClr val="000000">
                      <a:alpha val="43137"/>
                    </a:srgbClr>
                  </a:outerShdw>
                </a:effectLst>
                <a:latin typeface="Arial"/>
                <a:cs typeface="Arial"/>
              </a:rPr>
              <a:t>Daoud</a:t>
            </a:r>
            <a:r>
              <a:rPr lang="en-GB" sz="4000" b="1" kern="0" dirty="0">
                <a:solidFill>
                  <a:srgbClr val="642800"/>
                </a:solidFill>
                <a:effectLst>
                  <a:outerShdw blurRad="38100" dist="38100" dir="2700000" algn="tl">
                    <a:srgbClr val="000000">
                      <a:alpha val="43137"/>
                    </a:srgbClr>
                  </a:outerShdw>
                </a:effectLst>
                <a:latin typeface="Arial"/>
                <a:cs typeface="Arial"/>
              </a:rPr>
              <a:t> </a:t>
            </a:r>
            <a:r>
              <a:rPr lang="en-GB" sz="4000" b="1" kern="0" dirty="0" err="1">
                <a:solidFill>
                  <a:srgbClr val="642800"/>
                </a:solidFill>
                <a:effectLst>
                  <a:outerShdw blurRad="38100" dist="38100" dir="2700000" algn="tl">
                    <a:srgbClr val="000000">
                      <a:alpha val="43137"/>
                    </a:srgbClr>
                  </a:outerShdw>
                </a:effectLst>
                <a:latin typeface="Arial"/>
                <a:cs typeface="Arial"/>
              </a:rPr>
              <a:t>Abusafieh</a:t>
            </a:r>
            <a:endParaRPr lang="en-GB" sz="4000" b="1" kern="0" dirty="0">
              <a:solidFill>
                <a:srgbClr val="642800"/>
              </a:solidFill>
              <a:effectLst>
                <a:outerShdw blurRad="38100" dist="38100" dir="2700000" algn="tl">
                  <a:srgbClr val="000000">
                    <a:alpha val="43137"/>
                  </a:srgbClr>
                </a:outerShdw>
              </a:effectLst>
              <a:latin typeface="Arial"/>
              <a:cs typeface="Arial"/>
            </a:endParaRPr>
          </a:p>
        </p:txBody>
      </p:sp>
      <p:pic>
        <p:nvPicPr>
          <p:cNvPr id="7" name="Picture 2"/>
          <p:cNvPicPr>
            <a:picLocks noChangeAspect="1"/>
          </p:cNvPicPr>
          <p:nvPr/>
        </p:nvPicPr>
        <p:blipFill>
          <a:blip r:embed="rId2" cstate="print"/>
          <a:srcRect/>
          <a:stretch>
            <a:fillRect/>
          </a:stretch>
        </p:blipFill>
        <p:spPr bwMode="auto">
          <a:xfrm>
            <a:off x="4572000" y="228600"/>
            <a:ext cx="3024336" cy="284054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480553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4"/>
          <p:cNvSpPr txBox="1">
            <a:spLocks/>
          </p:cNvSpPr>
          <p:nvPr/>
        </p:nvSpPr>
        <p:spPr bwMode="auto">
          <a:xfrm>
            <a:off x="2514600" y="3657600"/>
            <a:ext cx="7315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en-GB" altLang="en-US" sz="3600" b="1">
                <a:solidFill>
                  <a:srgbClr val="003300"/>
                </a:solidFill>
              </a:rPr>
              <a:t>Palestine Technical University (PTU) </a:t>
            </a:r>
            <a:br>
              <a:rPr lang="en-GB" altLang="en-US" sz="3600" b="1">
                <a:solidFill>
                  <a:srgbClr val="003300"/>
                </a:solidFill>
              </a:rPr>
            </a:br>
            <a:r>
              <a:rPr lang="en-GB" altLang="en-US" sz="3600" b="1">
                <a:solidFill>
                  <a:srgbClr val="CC5300"/>
                </a:solidFill>
              </a:rPr>
              <a:t>Fruit Science</a:t>
            </a:r>
          </a:p>
          <a:p>
            <a:pPr algn="ctr" fontAlgn="base">
              <a:spcBef>
                <a:spcPct val="0"/>
              </a:spcBef>
              <a:spcAft>
                <a:spcPct val="0"/>
              </a:spcAft>
            </a:pPr>
            <a:r>
              <a:rPr lang="en-GB" altLang="en-US" sz="3600" b="1">
                <a:solidFill>
                  <a:srgbClr val="CC5300"/>
                </a:solidFill>
              </a:rPr>
              <a:t>Postharvest Fruit Physiology</a:t>
            </a:r>
          </a:p>
        </p:txBody>
      </p:sp>
      <p:sp>
        <p:nvSpPr>
          <p:cNvPr id="6" name="Rectangle 5"/>
          <p:cNvSpPr txBox="1">
            <a:spLocks/>
          </p:cNvSpPr>
          <p:nvPr/>
        </p:nvSpPr>
        <p:spPr bwMode="auto">
          <a:xfrm>
            <a:off x="3352800" y="5715000"/>
            <a:ext cx="5715000" cy="457200"/>
          </a:xfrm>
          <a:prstGeom prst="rect">
            <a:avLst/>
          </a:prstGeom>
          <a:noFill/>
          <a:ln w="9525">
            <a:noFill/>
            <a:miter lim="800000"/>
            <a:headEnd/>
            <a:tailEnd/>
          </a:ln>
          <a:effectLst/>
        </p:spPr>
        <p:txBody>
          <a:bodyPr/>
          <a:lstStyle/>
          <a:p>
            <a:pPr marL="82550" algn="ctr" fontAlgn="base">
              <a:lnSpc>
                <a:spcPct val="80000"/>
              </a:lnSpc>
              <a:spcBef>
                <a:spcPct val="20000"/>
              </a:spcBef>
              <a:spcAft>
                <a:spcPct val="0"/>
              </a:spcAft>
              <a:defRPr/>
            </a:pPr>
            <a:r>
              <a:rPr lang="en-GB" sz="4000" b="1" kern="0" dirty="0">
                <a:solidFill>
                  <a:srgbClr val="642800"/>
                </a:solidFill>
                <a:effectLst>
                  <a:outerShdw blurRad="38100" dist="38100" dir="2700000" algn="tl">
                    <a:srgbClr val="000000">
                      <a:alpha val="43137"/>
                    </a:srgbClr>
                  </a:outerShdw>
                </a:effectLst>
                <a:latin typeface="Arial"/>
                <a:cs typeface="Arial"/>
              </a:rPr>
              <a:t>Dr. </a:t>
            </a:r>
            <a:r>
              <a:rPr lang="en-GB" sz="4000" b="1" kern="0" dirty="0" err="1">
                <a:solidFill>
                  <a:srgbClr val="642800"/>
                </a:solidFill>
                <a:effectLst>
                  <a:outerShdw blurRad="38100" dist="38100" dir="2700000" algn="tl">
                    <a:srgbClr val="000000">
                      <a:alpha val="43137"/>
                    </a:srgbClr>
                  </a:outerShdw>
                </a:effectLst>
                <a:latin typeface="Arial"/>
                <a:cs typeface="Arial"/>
              </a:rPr>
              <a:t>Daoud</a:t>
            </a:r>
            <a:r>
              <a:rPr lang="en-GB" sz="4000" b="1" kern="0" dirty="0">
                <a:solidFill>
                  <a:srgbClr val="642800"/>
                </a:solidFill>
                <a:effectLst>
                  <a:outerShdw blurRad="38100" dist="38100" dir="2700000" algn="tl">
                    <a:srgbClr val="000000">
                      <a:alpha val="43137"/>
                    </a:srgbClr>
                  </a:outerShdw>
                </a:effectLst>
                <a:latin typeface="Arial"/>
                <a:cs typeface="Arial"/>
              </a:rPr>
              <a:t> </a:t>
            </a:r>
            <a:r>
              <a:rPr lang="en-GB" sz="4000" b="1" kern="0" dirty="0" err="1">
                <a:solidFill>
                  <a:srgbClr val="642800"/>
                </a:solidFill>
                <a:effectLst>
                  <a:outerShdw blurRad="38100" dist="38100" dir="2700000" algn="tl">
                    <a:srgbClr val="000000">
                      <a:alpha val="43137"/>
                    </a:srgbClr>
                  </a:outerShdw>
                </a:effectLst>
                <a:latin typeface="Arial"/>
                <a:cs typeface="Arial"/>
              </a:rPr>
              <a:t>Abusafieh</a:t>
            </a:r>
            <a:endParaRPr lang="en-GB" sz="4000" b="1" kern="0" dirty="0">
              <a:solidFill>
                <a:srgbClr val="642800"/>
              </a:solidFill>
              <a:effectLst>
                <a:outerShdw blurRad="38100" dist="38100" dir="2700000" algn="tl">
                  <a:srgbClr val="000000">
                    <a:alpha val="43137"/>
                  </a:srgbClr>
                </a:outerShdw>
              </a:effectLst>
              <a:latin typeface="Arial"/>
              <a:cs typeface="Arial"/>
            </a:endParaRPr>
          </a:p>
        </p:txBody>
      </p:sp>
      <p:pic>
        <p:nvPicPr>
          <p:cNvPr id="7" name="Picture 2"/>
          <p:cNvPicPr>
            <a:picLocks noChangeAspect="1"/>
          </p:cNvPicPr>
          <p:nvPr/>
        </p:nvPicPr>
        <p:blipFill>
          <a:blip r:embed="rId3" cstate="print"/>
          <a:srcRect/>
          <a:stretch>
            <a:fillRect/>
          </a:stretch>
        </p:blipFill>
        <p:spPr bwMode="auto">
          <a:xfrm>
            <a:off x="4572000" y="533400"/>
            <a:ext cx="3024336" cy="284054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4259387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idx="4294967295"/>
          </p:nvPr>
        </p:nvSpPr>
        <p:spPr/>
        <p:txBody>
          <a:bodyPr/>
          <a:lstStyle/>
          <a:p>
            <a:endParaRPr lang="ar-SA" altLang="en-US" smtClean="0"/>
          </a:p>
        </p:txBody>
      </p:sp>
      <p:sp>
        <p:nvSpPr>
          <p:cNvPr id="427011" name="Rectangle 3"/>
          <p:cNvSpPr>
            <a:spLocks noGrp="1" noChangeArrowheads="1"/>
          </p:cNvSpPr>
          <p:nvPr>
            <p:ph type="body" idx="4294967295"/>
          </p:nvPr>
        </p:nvSpPr>
        <p:spPr/>
        <p:txBody>
          <a:bodyPr/>
          <a:lstStyle/>
          <a:p>
            <a:r>
              <a:rPr lang="en-US" altLang="en-US" sz="2800">
                <a:latin typeface="Times New Roman" panose="02020603050405020304" pitchFamily="18" charset="0"/>
                <a:cs typeface="Times New Roman" panose="02020603050405020304" pitchFamily="18" charset="0"/>
              </a:rPr>
              <a:t>Postharvest fruit physiology describes the interaction of the physiological and biochemical events associated with ripening and senescence.</a:t>
            </a:r>
          </a:p>
          <a:p>
            <a:r>
              <a:rPr lang="en-US" altLang="en-US" sz="2800">
                <a:latin typeface="Times New Roman" panose="02020603050405020304" pitchFamily="18" charset="0"/>
                <a:cs typeface="Times New Roman" panose="02020603050405020304" pitchFamily="18" charset="0"/>
              </a:rPr>
              <a:t>Fruit continue to function metabolically after harvest, but in the absence of carbohydrates, nutrients, and water supplied by the tree.</a:t>
            </a:r>
          </a:p>
          <a:p>
            <a:r>
              <a:rPr lang="en-US" altLang="en-US" sz="2800">
                <a:latin typeface="Times New Roman" panose="02020603050405020304" pitchFamily="18" charset="0"/>
                <a:cs typeface="Times New Roman" panose="02020603050405020304" pitchFamily="18" charset="0"/>
              </a:rPr>
              <a:t>In some cases, the fruit are eaten immediately. However, handling, storage, and transport technologies are usually used to maintain the rate of fruit ripening and therefore quality.</a:t>
            </a:r>
          </a:p>
          <a:p>
            <a:endParaRPr lang="en-US"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7747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idx="4294967295"/>
          </p:nvPr>
        </p:nvSpPr>
        <p:spPr/>
        <p:txBody>
          <a:bodyPr/>
          <a:lstStyle/>
          <a:p>
            <a:endParaRPr lang="ar-SA" altLang="en-US" smtClean="0"/>
          </a:p>
        </p:txBody>
      </p:sp>
      <p:sp>
        <p:nvSpPr>
          <p:cNvPr id="429059" name="Rectangle 3"/>
          <p:cNvSpPr>
            <a:spLocks noGrp="1" noChangeArrowheads="1"/>
          </p:cNvSpPr>
          <p:nvPr>
            <p:ph type="body" idx="4294967295"/>
          </p:nvPr>
        </p:nvSpPr>
        <p:spPr>
          <a:xfrm>
            <a:off x="1981200" y="1600200"/>
            <a:ext cx="8229600" cy="4800600"/>
          </a:xfrm>
        </p:spPr>
        <p:txBody>
          <a:bodyPr/>
          <a:lstStyle/>
          <a:p>
            <a:pPr>
              <a:lnSpc>
                <a:spcPct val="90000"/>
              </a:lnSpc>
            </a:pPr>
            <a:r>
              <a:rPr lang="en-US" altLang="en-US" sz="2800">
                <a:latin typeface="Times New Roman" panose="02020603050405020304" pitchFamily="18" charset="0"/>
                <a:cs typeface="Times New Roman" panose="02020603050405020304" pitchFamily="18" charset="0"/>
              </a:rPr>
              <a:t>The postharvest period hence involves the appropriate management of stress to minimize metabolic rates and/or enhancement of injurious metabolic processes.</a:t>
            </a:r>
          </a:p>
          <a:p>
            <a:pPr>
              <a:lnSpc>
                <a:spcPct val="90000"/>
              </a:lnSpc>
            </a:pPr>
            <a:r>
              <a:rPr lang="en-US" altLang="en-US" sz="2800">
                <a:latin typeface="Times New Roman" panose="02020603050405020304" pitchFamily="18" charset="0"/>
                <a:cs typeface="Times New Roman" panose="02020603050405020304" pitchFamily="18" charset="0"/>
              </a:rPr>
              <a:t>Fruit ripening is characterized by many events, the most important of which for perception of fruit quality in the marketplace, are changes of texture, color, and flavor.</a:t>
            </a:r>
          </a:p>
          <a:p>
            <a:pPr>
              <a:lnSpc>
                <a:spcPct val="90000"/>
              </a:lnSpc>
            </a:pPr>
            <a:r>
              <a:rPr lang="en-US" altLang="en-US" sz="2800">
                <a:latin typeface="Times New Roman" panose="02020603050405020304" pitchFamily="18" charset="0"/>
                <a:cs typeface="Times New Roman" panose="02020603050405020304" pitchFamily="18" charset="0"/>
              </a:rPr>
              <a:t>Other ripening-associated events include seed maturation, fruit abscission, changes in respiration rate, ethylene production, alterations in tissue permeability and protein contents, and development of surface waxes</a:t>
            </a:r>
            <a:r>
              <a:rPr lang="en-US" altLang="en-US" sz="2800"/>
              <a:t>.</a:t>
            </a:r>
            <a:endParaRPr lang="en-US"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3598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ChangeArrowheads="1"/>
          </p:cNvSpPr>
          <p:nvPr>
            <p:ph type="title" idx="4294967295"/>
          </p:nvPr>
        </p:nvSpPr>
        <p:spPr/>
        <p:txBody>
          <a:bodyPr/>
          <a:lstStyle/>
          <a:p>
            <a:r>
              <a:rPr lang="en-US" altLang="en-US" sz="3200" b="1"/>
              <a:t>Respiration and Ethylene Production</a:t>
            </a:r>
            <a:endParaRPr lang="ar-SA" altLang="en-US" sz="3200" b="1"/>
          </a:p>
        </p:txBody>
      </p:sp>
      <p:sp>
        <p:nvSpPr>
          <p:cNvPr id="431107" name="Rectangle 3"/>
          <p:cNvSpPr>
            <a:spLocks noGrp="1" noChangeArrowheads="1"/>
          </p:cNvSpPr>
          <p:nvPr>
            <p:ph type="body" idx="4294967295"/>
          </p:nvPr>
        </p:nvSpPr>
        <p:spPr>
          <a:xfrm>
            <a:off x="1981200" y="1600200"/>
            <a:ext cx="8229600" cy="4876800"/>
          </a:xfrm>
        </p:spPr>
        <p:txBody>
          <a:bodyPr/>
          <a:lstStyle/>
          <a:p>
            <a:r>
              <a:rPr lang="en-US" altLang="en-US" sz="2800">
                <a:latin typeface="Times New Roman" panose="02020603050405020304" pitchFamily="18" charset="0"/>
                <a:cs typeface="Times New Roman" panose="02020603050405020304" pitchFamily="18" charset="0"/>
              </a:rPr>
              <a:t>Fruit are classified as climacteric or nonclimacteric, based on the presence or absence of a respiratory increase during ripening.</a:t>
            </a:r>
          </a:p>
          <a:p>
            <a:r>
              <a:rPr lang="en-US" altLang="en-US" sz="2800">
                <a:latin typeface="Times New Roman" panose="02020603050405020304" pitchFamily="18" charset="0"/>
                <a:cs typeface="Times New Roman" panose="02020603050405020304" pitchFamily="18" charset="0"/>
              </a:rPr>
              <a:t>The climacteric rise is associated with increases in internal concentrations of carbon dioxide and ethylene, and of respiration and autocatalytic ethylene production.</a:t>
            </a:r>
          </a:p>
          <a:p>
            <a:r>
              <a:rPr lang="en-US" altLang="en-US" sz="2800">
                <a:latin typeface="Times New Roman" panose="02020603050405020304" pitchFamily="18" charset="0"/>
                <a:cs typeface="Times New Roman" panose="02020603050405020304" pitchFamily="18" charset="0"/>
              </a:rPr>
              <a:t>Climacteric fruit also can be differentiated from nonclimacteric fruit by their responses of respiration and/or ethylene production to exogenous ethylene or its analogues, such as propylene</a:t>
            </a:r>
            <a:r>
              <a:rPr lang="en-US" altLang="en-US" sz="2800"/>
              <a:t>.</a:t>
            </a:r>
            <a:endParaRPr lang="en-US"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774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title" idx="4294967295"/>
          </p:nvPr>
        </p:nvSpPr>
        <p:spPr/>
        <p:txBody>
          <a:bodyPr/>
          <a:lstStyle/>
          <a:p>
            <a:endParaRPr lang="ar-SA" altLang="en-US" smtClean="0"/>
          </a:p>
        </p:txBody>
      </p:sp>
      <p:sp>
        <p:nvSpPr>
          <p:cNvPr id="433155" name="Rectangle 3"/>
          <p:cNvSpPr>
            <a:spLocks noGrp="1" noChangeArrowheads="1"/>
          </p:cNvSpPr>
          <p:nvPr>
            <p:ph type="body" idx="4294967295"/>
          </p:nvPr>
        </p:nvSpPr>
        <p:spPr/>
        <p:txBody>
          <a:bodyPr/>
          <a:lstStyle/>
          <a:p>
            <a:r>
              <a:rPr lang="en-US" altLang="en-US" sz="2800">
                <a:latin typeface="Times New Roman" panose="02020603050405020304" pitchFamily="18" charset="0"/>
                <a:cs typeface="Times New Roman" panose="02020603050405020304" pitchFamily="18" charset="0"/>
              </a:rPr>
              <a:t>Most temperate tree fruit are climacteric, the major exception being the cherry</a:t>
            </a:r>
            <a:r>
              <a:rPr lang="en-US" altLang="en-US" sz="2800"/>
              <a:t>.</a:t>
            </a:r>
          </a:p>
          <a:p>
            <a:r>
              <a:rPr lang="en-US" altLang="en-US" sz="2800">
                <a:latin typeface="Times New Roman" panose="02020603050405020304" pitchFamily="18" charset="0"/>
                <a:cs typeface="Times New Roman" panose="02020603050405020304" pitchFamily="18" charset="0"/>
              </a:rPr>
              <a:t>The initiation of ripening and subsequent development of positive quality factors and negative storability factors are often associated with the climacteric.</a:t>
            </a:r>
          </a:p>
          <a:p>
            <a:r>
              <a:rPr lang="en-US" altLang="en-US" sz="2800">
                <a:latin typeface="Times New Roman" panose="02020603050405020304" pitchFamily="18" charset="0"/>
                <a:cs typeface="Times New Roman" panose="02020603050405020304" pitchFamily="18" charset="0"/>
              </a:rPr>
              <a:t>Nonclimacteric fruit, in contrast to climacteric fruit, do not ripen after harvest.</a:t>
            </a:r>
          </a:p>
          <a:p>
            <a:endParaRPr lang="en-US"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8024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عنوان 1"/>
          <p:cNvSpPr>
            <a:spLocks noGrp="1"/>
          </p:cNvSpPr>
          <p:nvPr>
            <p:ph type="title" idx="4294967295"/>
          </p:nvPr>
        </p:nvSpPr>
        <p:spPr>
          <a:xfrm>
            <a:off x="2133600" y="274638"/>
            <a:ext cx="8077200" cy="792162"/>
          </a:xfrm>
        </p:spPr>
        <p:txBody>
          <a:bodyPr/>
          <a:lstStyle/>
          <a:p>
            <a:endParaRPr lang="ar-SA" altLang="en-US" smtClean="0"/>
          </a:p>
        </p:txBody>
      </p:sp>
      <p:sp>
        <p:nvSpPr>
          <p:cNvPr id="435203" name="عنصر نائب للمحتوى 2"/>
          <p:cNvSpPr>
            <a:spLocks noGrp="1"/>
          </p:cNvSpPr>
          <p:nvPr>
            <p:ph idx="4294967295"/>
          </p:nvPr>
        </p:nvSpPr>
        <p:spPr>
          <a:xfrm>
            <a:off x="1981200" y="1219200"/>
            <a:ext cx="8229600" cy="5638800"/>
          </a:xfrm>
        </p:spPr>
        <p:txBody>
          <a:bodyPr/>
          <a:lstStyle/>
          <a:p>
            <a:r>
              <a:rPr lang="en-US" altLang="en-US" sz="2800">
                <a:latin typeface="Times New Roman" panose="02020603050405020304" pitchFamily="18" charset="0"/>
                <a:cs typeface="Times New Roman" panose="02020603050405020304" pitchFamily="18" charset="0"/>
              </a:rPr>
              <a:t>Harvest of fruit before the climacteric and application of postharvest handling techniques, such as low-temperature and controlled atmosphere storage, reduce or eliminate the respiratory climacteric and generally reduce respiration rates. </a:t>
            </a:r>
          </a:p>
          <a:p>
            <a:r>
              <a:rPr lang="en-US" altLang="en-US" sz="2800">
                <a:latin typeface="Times New Roman" panose="02020603050405020304" pitchFamily="18" charset="0"/>
                <a:cs typeface="Times New Roman" panose="02020603050405020304" pitchFamily="18" charset="0"/>
              </a:rPr>
              <a:t>Low storage temperatures are the primary means of reducing metabolic rates, but the safe temperature range is influenced by susceptibility of the fruit to chilling injury.</a:t>
            </a:r>
          </a:p>
          <a:p>
            <a:r>
              <a:rPr lang="en-US" altLang="en-US" sz="2800">
                <a:latin typeface="Times New Roman" panose="02020603050405020304" pitchFamily="18" charset="0"/>
                <a:cs typeface="Times New Roman" panose="02020603050405020304" pitchFamily="18" charset="0"/>
              </a:rPr>
              <a:t>Most apple and pear cultivars are resistant to development of chilling injury, while stone fruit are more sensitive to injury.</a:t>
            </a:r>
            <a:endParaRPr lang="ar-SA"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4935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عنوان 1"/>
          <p:cNvSpPr>
            <a:spLocks noGrp="1"/>
          </p:cNvSpPr>
          <p:nvPr>
            <p:ph type="title" idx="4294967295"/>
          </p:nvPr>
        </p:nvSpPr>
        <p:spPr/>
        <p:txBody>
          <a:bodyPr/>
          <a:lstStyle/>
          <a:p>
            <a:r>
              <a:rPr lang="en-US" altLang="en-US" sz="4000" b="1">
                <a:latin typeface="Times New Roman" panose="02020603050405020304" pitchFamily="18" charset="0"/>
                <a:cs typeface="Times New Roman" panose="02020603050405020304" pitchFamily="18" charset="0"/>
              </a:rPr>
              <a:t>Texture</a:t>
            </a:r>
            <a:endParaRPr lang="ar-SA" altLang="en-US" sz="4000" b="1">
              <a:latin typeface="Times New Roman" panose="02020603050405020304" pitchFamily="18" charset="0"/>
              <a:cs typeface="Times New Roman" panose="02020603050405020304" pitchFamily="18" charset="0"/>
            </a:endParaRPr>
          </a:p>
        </p:txBody>
      </p:sp>
      <p:sp>
        <p:nvSpPr>
          <p:cNvPr id="437251" name="عنصر نائب للمحتوى 2"/>
          <p:cNvSpPr>
            <a:spLocks noGrp="1"/>
          </p:cNvSpPr>
          <p:nvPr>
            <p:ph idx="4294967295"/>
          </p:nvPr>
        </p:nvSpPr>
        <p:spPr>
          <a:xfrm>
            <a:off x="1981200" y="1600200"/>
            <a:ext cx="8229600" cy="4876800"/>
          </a:xfrm>
        </p:spPr>
        <p:txBody>
          <a:bodyPr/>
          <a:lstStyle/>
          <a:p>
            <a:r>
              <a:rPr lang="en-US" altLang="en-US" sz="2800">
                <a:latin typeface="Times New Roman" panose="02020603050405020304" pitchFamily="18" charset="0"/>
                <a:cs typeface="Times New Roman" panose="02020603050405020304" pitchFamily="18" charset="0"/>
              </a:rPr>
              <a:t>Changes in texture, perceived as crispness, juiciness, and hardness, occur during fruit ripening, but the type and extent of change varies greatly by species and cultivar. </a:t>
            </a:r>
          </a:p>
          <a:p>
            <a:r>
              <a:rPr lang="en-US" altLang="en-US" sz="2800">
                <a:latin typeface="Times New Roman" panose="02020603050405020304" pitchFamily="18" charset="0"/>
                <a:cs typeface="Times New Roman" panose="02020603050405020304" pitchFamily="18" charset="0"/>
              </a:rPr>
              <a:t>Fruit flesh consists mainly of thin-walled parenchyma cells with considerable intercellular space between them. The primary cell wall consists of cellulose microfibrils embedded in a matrix of other polysaccharides and proteins. </a:t>
            </a:r>
          </a:p>
          <a:p>
            <a:r>
              <a:rPr lang="en-US" altLang="en-US" sz="2800">
                <a:latin typeface="Times New Roman" panose="02020603050405020304" pitchFamily="18" charset="0"/>
                <a:cs typeface="Times New Roman" panose="02020603050405020304" pitchFamily="18" charset="0"/>
              </a:rPr>
              <a:t>A pectin-rich middle lamella region connects the adjacent cell walls. </a:t>
            </a:r>
          </a:p>
          <a:p>
            <a:endParaRPr lang="ar-SA"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4658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عنوان 1"/>
          <p:cNvSpPr>
            <a:spLocks noGrp="1"/>
          </p:cNvSpPr>
          <p:nvPr>
            <p:ph type="title" idx="4294967295"/>
          </p:nvPr>
        </p:nvSpPr>
        <p:spPr/>
        <p:txBody>
          <a:bodyPr/>
          <a:lstStyle/>
          <a:p>
            <a:endParaRPr lang="ar-SA" altLang="en-US" smtClean="0"/>
          </a:p>
        </p:txBody>
      </p:sp>
      <p:sp>
        <p:nvSpPr>
          <p:cNvPr id="439299" name="عنصر نائب للمحتوى 2"/>
          <p:cNvSpPr>
            <a:spLocks noGrp="1"/>
          </p:cNvSpPr>
          <p:nvPr>
            <p:ph idx="4294967295"/>
          </p:nvPr>
        </p:nvSpPr>
        <p:spPr>
          <a:xfrm>
            <a:off x="1981200" y="1447801"/>
            <a:ext cx="8229600" cy="4678363"/>
          </a:xfrm>
        </p:spPr>
        <p:txBody>
          <a:bodyPr/>
          <a:lstStyle/>
          <a:p>
            <a:r>
              <a:rPr lang="en-US" altLang="en-US" sz="2800">
                <a:latin typeface="Times New Roman" panose="02020603050405020304" pitchFamily="18" charset="0"/>
                <a:cs typeface="Times New Roman" panose="02020603050405020304" pitchFamily="18" charset="0"/>
              </a:rPr>
              <a:t>Wall-to-wall adhesion, which is a function of the strength of the middle lamella, the area of cell-to-cell contact, and the extent of plasmodesmatal connections, is considered to be the major factor affecting fruit texture.</a:t>
            </a:r>
          </a:p>
          <a:p>
            <a:pPr>
              <a:buFontTx/>
              <a:buNone/>
            </a:pPr>
            <a:r>
              <a:rPr lang="en-US" altLang="en-US" sz="2800">
                <a:latin typeface="Times New Roman" panose="02020603050405020304" pitchFamily="18" charset="0"/>
                <a:cs typeface="Times New Roman" panose="02020603050405020304" pitchFamily="18" charset="0"/>
              </a:rPr>
              <a:t>   Loss of texture can be caused by loss of turgor and degradation of starch, but the primary cause is disassembly of the primary wall and middle lamella.</a:t>
            </a:r>
          </a:p>
          <a:p>
            <a:pPr>
              <a:buFontTx/>
              <a:buNone/>
            </a:pPr>
            <a:endParaRPr lang="ar-SA" alt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75395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reen9">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1202</Words>
  <Application>Microsoft Office PowerPoint</Application>
  <PresentationFormat>Widescreen</PresentationFormat>
  <Paragraphs>52</Paragraphs>
  <Slides>18</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Calibri Light</vt:lpstr>
      <vt:lpstr>Times New Roman</vt:lpstr>
      <vt:lpstr>Office Theme</vt:lpstr>
      <vt:lpstr>green9</vt:lpstr>
      <vt:lpstr>PowerPoint Presentation</vt:lpstr>
      <vt:lpstr>PowerPoint Presentation</vt:lpstr>
      <vt:lpstr>PowerPoint Presentation</vt:lpstr>
      <vt:lpstr>PowerPoint Presentation</vt:lpstr>
      <vt:lpstr>Respiration and Ethylene Production</vt:lpstr>
      <vt:lpstr>PowerPoint Presentation</vt:lpstr>
      <vt:lpstr>PowerPoint Presentation</vt:lpstr>
      <vt:lpstr>Texture</vt:lpstr>
      <vt:lpstr>PowerPoint Presentation</vt:lpstr>
      <vt:lpstr>Color </vt:lpstr>
      <vt:lpstr>PowerPoint Presentation</vt:lpstr>
      <vt:lpstr>PowerPoint Presentation</vt:lpstr>
      <vt:lpstr>Flavor</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cp:revision>
  <dcterms:created xsi:type="dcterms:W3CDTF">2020-11-15T19:24:54Z</dcterms:created>
  <dcterms:modified xsi:type="dcterms:W3CDTF">2020-11-15T19:25:22Z</dcterms:modified>
</cp:coreProperties>
</file>