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Bold" panose="000008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 varScale="1">
        <p:scale>
          <a:sx n="51" d="100"/>
          <a:sy n="51" d="100"/>
        </p:scale>
        <p:origin x="9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E856D-E39C-4873-AC73-D5263DEA5CC8}" type="datetimeFigureOut">
              <a:rPr lang="en-US" smtClean="0"/>
              <a:t>22/08/2024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1975-BCC8-48BA-A3A7-7D94C755C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BB79-7372-4121-9625-86C3B8E24C54}" type="datetime1">
              <a:rPr lang="en-US" smtClean="0"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27ED2-6C64-417F-8A0E-0483CE2016AF}" type="datetime1">
              <a:rPr lang="en-US" smtClean="0"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9D7C-C172-4190-B140-1D95F059462F}" type="datetime1">
              <a:rPr lang="en-US" smtClean="0"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3C8DE-148D-4710-9638-9946B6E21237}" type="datetime1">
              <a:rPr lang="en-US" smtClean="0"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8A9D-01BD-482C-81BE-23DC61BC5C7D}" type="datetime1">
              <a:rPr lang="en-US" smtClean="0"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7987-4701-4A5D-B336-9D363CCC8732}" type="datetime1">
              <a:rPr lang="en-US" smtClean="0"/>
              <a:t>22/08/2024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807C-C67C-44AB-A4E3-9489234B66B9}" type="datetime1">
              <a:rPr lang="en-US" smtClean="0"/>
              <a:t>22/08/2024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B278-AB15-4520-867F-BF81E4D15BC6}" type="datetime1">
              <a:rPr lang="en-US" smtClean="0"/>
              <a:t>22/08/2024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8340-36EF-4B5D-8760-B8C8176D0710}" type="datetime1">
              <a:rPr lang="en-US" smtClean="0"/>
              <a:t>22/08/2024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FF44-75D9-4FD7-B8B3-FAFDE0E99DD7}" type="datetime1">
              <a:rPr lang="en-US" smtClean="0"/>
              <a:t>22/08/2024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09F3E-37D1-4113-A3D5-B3D1C4B653CB}" type="datetime1">
              <a:rPr lang="en-US" smtClean="0"/>
              <a:t>22/08/2024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C68D-193D-491B-B0FD-68C8D68303B7}" type="datetime1">
              <a:rPr lang="en-US" smtClean="0"/>
              <a:t>22/08/2024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Sameera Abu Ghalyoun Aug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p3"/><Relationship Id="rId2" Type="http://schemas.microsoft.com/office/2007/relationships/media" Target="../media/media10.mp3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2" Type="http://schemas.microsoft.com/office/2007/relationships/media" Target="../media/media5.mp3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p3"/><Relationship Id="rId2" Type="http://schemas.microsoft.com/office/2007/relationships/media" Target="../media/media6.mp3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2" Type="http://schemas.microsoft.com/office/2007/relationships/media" Target="../media/media7.mp3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2" Type="http://schemas.microsoft.com/office/2007/relationships/media" Target="../media/media8.mp3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-3379763" y="-1490920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1572430" y="-218157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7655473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3295" y="634993"/>
            <a:ext cx="14575565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8"/>
              </a:lnSpc>
            </a:pPr>
            <a:r>
              <a:rPr lang="en-US" sz="4521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Lesson </a:t>
            </a:r>
            <a:r>
              <a:rPr lang="en-US" sz="4521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2: </a:t>
            </a:r>
          </a:p>
          <a:p>
            <a:pPr algn="ctr">
              <a:lnSpc>
                <a:spcPts val="5108"/>
              </a:lnSpc>
            </a:pPr>
            <a:r>
              <a:rPr lang="en-US" sz="4521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Database Normalization Forms with Examples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81200" y="2045043"/>
            <a:ext cx="14503561" cy="4363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13"/>
              </a:lnSpc>
              <a:spcBef>
                <a:spcPct val="0"/>
              </a:spcBef>
            </a:pPr>
            <a:r>
              <a:rPr lang="en-US" sz="408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Database normalization is a series of steps to design a database schema that reduces redundancy and dependency by organizing fields and tables. These steps are known as "normal forms." Here’s a breakdown of the most commonly used normal forms with examples:</a:t>
            </a:r>
          </a:p>
        </p:txBody>
      </p:sp>
      <p:pic>
        <p:nvPicPr>
          <p:cNvPr id="13" name="ttsmaker-vip-file-2024-8-22-11-50-50">
            <a:hlinkClick r:id="" action="ppaction://media"/>
            <a:extLst>
              <a:ext uri="{FF2B5EF4-FFF2-40B4-BE49-F238E27FC236}">
                <a16:creationId xmlns:a16="http://schemas.microsoft.com/office/drawing/2014/main" id="{37DA20B9-9F8E-8F50-06A8-1D49A627E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24437" y="9075737"/>
            <a:ext cx="487363" cy="487363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2EFCEC2-B9D8-AF34-79AB-F82E79C7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9921875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D8C5A5-8205-02FD-452C-D3FACB92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1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036721" y="1371751"/>
            <a:ext cx="16214617" cy="11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Supervisor  Table: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799" dirty="0">
              <a:solidFill>
                <a:srgbClr val="43109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209252"/>
              </p:ext>
            </p:extLst>
          </p:nvPr>
        </p:nvGraphicFramePr>
        <p:xfrm>
          <a:off x="3036721" y="2966035"/>
          <a:ext cx="10128180" cy="5499641"/>
        </p:xfrm>
        <a:graphic>
          <a:graphicData uri="http://schemas.openxmlformats.org/drawingml/2006/table">
            <a:tbl>
              <a:tblPr/>
              <a:tblGrid>
                <a:gridCol w="522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2031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supervisor Name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Supervisor Room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768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Malek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921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Ahmad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921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samah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33</a:t>
                      </a:r>
                      <a:endParaRPr lang="en-US" sz="1100" dirty="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DFD08AEB-4611-632F-A373-E44942279B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325245" t="-161075" r="-325245" b="-161075"/>
          <a:stretch>
            <a:fillRect/>
          </a:stretch>
        </p:blipFill>
        <p:spPr>
          <a:xfrm>
            <a:off x="14173200" y="7972425"/>
            <a:ext cx="3657600" cy="2057400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E7E9091-6D2A-CA51-DCCA-1994B5C0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345" y="10029825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0E7963E-3525-25A8-5B8C-B147DC01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1121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78587" y="2064067"/>
            <a:ext cx="16214617" cy="750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Summary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1NF ensures atomicity by eliminating multi-valued attributes.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2NF removes partial dependencies, ensuring that all non-key attributes depend on the entire primary key.</a:t>
            </a:r>
          </a:p>
          <a:p>
            <a:pPr marL="712462" lvl="1" indent="-356231" algn="l">
              <a:lnSpc>
                <a:spcPts val="4619"/>
              </a:lnSpc>
              <a:buFont typeface="Arial"/>
              <a:buChar char="•"/>
            </a:pPr>
            <a:r>
              <a:rPr lang="en-US" sz="32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3NF eliminates transitive dependencies, ensuring that non-key attributes depend only on the primary key.</a:t>
            </a:r>
          </a:p>
          <a:p>
            <a:pPr algn="l">
              <a:lnSpc>
                <a:spcPts val="5319"/>
              </a:lnSpc>
            </a:pPr>
            <a:endParaRPr lang="en-US" sz="3799" dirty="0">
              <a:solidFill>
                <a:srgbClr val="43109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19"/>
              </a:lnSpc>
            </a:pPr>
            <a:endParaRPr lang="en-US" sz="3799" dirty="0">
              <a:solidFill>
                <a:srgbClr val="43109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431096"/>
                </a:solidFill>
                <a:latin typeface="Poppins"/>
                <a:ea typeface="Poppins"/>
                <a:cs typeface="Poppins"/>
                <a:sym typeface="Poppins"/>
              </a:rPr>
              <a:t>By applying these normal forms, you create a more efficient and organized database that reduces redundancy and improves data integrity.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799" dirty="0">
              <a:solidFill>
                <a:srgbClr val="43109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" name="ttsmaker-vip-file-2024-8-22-14-54-1">
            <a:hlinkClick r:id="" action="ppaction://media"/>
            <a:extLst>
              <a:ext uri="{FF2B5EF4-FFF2-40B4-BE49-F238E27FC236}">
                <a16:creationId xmlns:a16="http://schemas.microsoft.com/office/drawing/2014/main" id="{1AE12C2C-CB45-B8BD-510F-A3E204F6A76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24437" y="9075737"/>
            <a:ext cx="487363" cy="48736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C337428-83C7-C719-C51C-C05EA0BF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9867900"/>
            <a:ext cx="2895600" cy="401638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DB210A6-3A15-A870-68B7-EF3236703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4380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73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817999">
            <a:off x="-3379763" y="-1490920"/>
            <a:ext cx="3194203" cy="16029749"/>
            <a:chOff x="0" y="0"/>
            <a:chExt cx="841272" cy="42218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4221827"/>
            </a:xfrm>
            <a:custGeom>
              <a:avLst/>
              <a:gdLst/>
              <a:ahLst/>
              <a:cxnLst/>
              <a:rect l="l" t="t" r="r" b="b"/>
              <a:pathLst>
                <a:path w="841272" h="4221827">
                  <a:moveTo>
                    <a:pt x="0" y="0"/>
                  </a:moveTo>
                  <a:lnTo>
                    <a:pt x="841272" y="0"/>
                  </a:lnTo>
                  <a:lnTo>
                    <a:pt x="841272" y="4221827"/>
                  </a:lnTo>
                  <a:lnTo>
                    <a:pt x="0" y="4221827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4278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8959574">
            <a:off x="-1572430" y="-218157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7655473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28565" y="3568900"/>
            <a:ext cx="14185227" cy="1820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5435" lvl="1" indent="-392718" algn="just">
              <a:lnSpc>
                <a:spcPts val="4729"/>
              </a:lnSpc>
              <a:buAutoNum type="arabicPeriod"/>
            </a:pPr>
            <a:r>
              <a:rPr lang="en-US" sz="3637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All columns contain atomic (indivisible) values.</a:t>
            </a:r>
          </a:p>
          <a:p>
            <a:pPr marL="785435" lvl="1" indent="-392718" algn="just">
              <a:lnSpc>
                <a:spcPts val="4729"/>
              </a:lnSpc>
              <a:buAutoNum type="arabicPeriod"/>
            </a:pPr>
            <a:r>
              <a:rPr lang="en-US" sz="3637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Each column contains values of a single type.</a:t>
            </a:r>
          </a:p>
          <a:p>
            <a:pPr marL="785435" lvl="1" indent="-392718" algn="just">
              <a:lnSpc>
                <a:spcPts val="4729"/>
              </a:lnSpc>
              <a:buAutoNum type="arabicPeriod"/>
            </a:pPr>
            <a:r>
              <a:rPr lang="en-US" sz="3637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Each record (row) is unique.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83056" y="1524947"/>
            <a:ext cx="7538122" cy="74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8"/>
              </a:lnSpc>
              <a:spcBef>
                <a:spcPct val="0"/>
              </a:spcBef>
            </a:pPr>
            <a:r>
              <a:rPr lang="en-US" sz="4127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First Normal Form (1NF):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1074525" y="2728036"/>
            <a:ext cx="14185227" cy="67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  <a:spcBef>
                <a:spcPct val="0"/>
              </a:spcBef>
            </a:pPr>
            <a:r>
              <a:rPr lang="en-US" sz="3770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</a:t>
            </a:r>
            <a:r>
              <a:rPr lang="en-US" sz="37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A table is in 1NF if:</a:t>
            </a:r>
          </a:p>
        </p:txBody>
      </p:sp>
      <p:pic>
        <p:nvPicPr>
          <p:cNvPr id="15" name="ttsmaker-vip-file-2024-8-22-11-58-51">
            <a:hlinkClick r:id="" action="ppaction://media"/>
            <a:extLst>
              <a:ext uri="{FF2B5EF4-FFF2-40B4-BE49-F238E27FC236}">
                <a16:creationId xmlns:a16="http://schemas.microsoft.com/office/drawing/2014/main" id="{99BA2D8A-630B-6526-8883-BE90E8F51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592800" y="8999537"/>
            <a:ext cx="487363" cy="487363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325347C-0B56-DACB-8E2C-2B17A2D0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7185" y="9921875"/>
            <a:ext cx="2895600" cy="365125"/>
          </a:xfrm>
        </p:spPr>
        <p:txBody>
          <a:bodyPr/>
          <a:lstStyle/>
          <a:p>
            <a:r>
              <a:rPr lang="en-US"/>
              <a:t>Sameera Abu Ghalyoun Aug 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7778D64-5C32-2935-AA86-7048D941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6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59497"/>
              </p:ext>
            </p:extLst>
          </p:nvPr>
        </p:nvGraphicFramePr>
        <p:xfrm>
          <a:off x="2791671" y="2171700"/>
          <a:ext cx="12158069" cy="5013410"/>
        </p:xfrm>
        <a:graphic>
          <a:graphicData uri="http://schemas.openxmlformats.org/drawingml/2006/table">
            <a:tbl>
              <a:tblPr/>
              <a:tblGrid>
                <a:gridCol w="303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7429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ID</a:t>
                      </a:r>
                      <a:endParaRPr lang="en-US" sz="1100" dirty="0"/>
                    </a:p>
                    <a:p>
                      <a:pPr algn="ctr">
                        <a:lnSpc>
                          <a:spcPts val="3920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Name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Courses</a:t>
                      </a:r>
                      <a:endParaRPr lang="en-US" sz="1100" dirty="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552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Alice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Math, Science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7429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Bob</a:t>
                      </a:r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Math, English, History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 rot="1818284">
            <a:off x="17694885" y="4525702"/>
            <a:ext cx="3194203" cy="9961116"/>
            <a:chOff x="0" y="0"/>
            <a:chExt cx="841272" cy="2623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818284">
            <a:off x="16247185" y="4995143"/>
            <a:ext cx="274711" cy="11053763"/>
            <a:chOff x="0" y="0"/>
            <a:chExt cx="72352" cy="2911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28443" y="7830109"/>
            <a:ext cx="13677900" cy="59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Issue</a:t>
            </a:r>
            <a:r>
              <a:rPr lang="en-US" sz="32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The Courses column contains multiple values, violating 1NF.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2199313" y="387941"/>
            <a:ext cx="14185227" cy="134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  <a:spcBef>
                <a:spcPct val="0"/>
              </a:spcBef>
            </a:pPr>
            <a:r>
              <a:rPr lang="en-US" sz="3770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Example:</a:t>
            </a:r>
            <a:r>
              <a:rPr lang="en-US" sz="3770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Consider a table storing information about students and their enrolled courses:</a:t>
            </a:r>
          </a:p>
        </p:txBody>
      </p:sp>
      <p:pic>
        <p:nvPicPr>
          <p:cNvPr id="18" name="ttsmaker-vip-file-2024-8-22-12-1-46">
            <a:hlinkClick r:id="" action="ppaction://media"/>
            <a:extLst>
              <a:ext uri="{FF2B5EF4-FFF2-40B4-BE49-F238E27FC236}">
                <a16:creationId xmlns:a16="http://schemas.microsoft.com/office/drawing/2014/main" id="{3CF4DD14-1D57-04B5-0A25-363B059DB09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00637" y="9761537"/>
            <a:ext cx="487363" cy="487363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0BBEA62-9AB5-B2F2-3F71-A6673D4C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4600" y="9904941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BFEDB42-3686-172A-52F8-C86B5DBE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2409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8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1286878" y="-6743169"/>
            <a:ext cx="3194203" cy="9961116"/>
            <a:chOff x="0" y="0"/>
            <a:chExt cx="841272" cy="2623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761361" y="-80845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4570520" y="605073"/>
          <a:ext cx="11814021" cy="9353876"/>
        </p:xfrm>
        <a:graphic>
          <a:graphicData uri="http://schemas.openxmlformats.org/drawingml/2006/table">
            <a:tbl>
              <a:tblPr/>
              <a:tblGrid>
                <a:gridCol w="2692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0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5962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ID</a:t>
                      </a:r>
                      <a:endParaRPr lang="en-US" sz="1100"/>
                    </a:p>
                    <a:p>
                      <a:pPr algn="ctr">
                        <a:lnSpc>
                          <a:spcPts val="392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Name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Courses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373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Alice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373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Alice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Science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3333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1373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English</a:t>
                      </a: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0462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Bob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History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" name="Group 9"/>
          <p:cNvGrpSpPr/>
          <p:nvPr/>
        </p:nvGrpSpPr>
        <p:grpSpPr>
          <a:xfrm rot="1818284">
            <a:off x="17694885" y="4525702"/>
            <a:ext cx="3194203" cy="9961116"/>
            <a:chOff x="0" y="0"/>
            <a:chExt cx="841272" cy="2623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818284">
            <a:off x="16247185" y="4995143"/>
            <a:ext cx="274711" cy="11053763"/>
            <a:chOff x="0" y="0"/>
            <a:chExt cx="72352" cy="29112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10223" y="4075430"/>
            <a:ext cx="4029670" cy="205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1NF Solution</a:t>
            </a:r>
            <a:r>
              <a:rPr lang="en-US" sz="2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Split the data so that 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each course is stored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 a separate row.</a:t>
            </a:r>
          </a:p>
        </p:txBody>
      </p:sp>
      <p:pic>
        <p:nvPicPr>
          <p:cNvPr id="16" name="ttsmaker-vip-file-2024-8-22-14-36-31">
            <a:hlinkClick r:id="" action="ppaction://media"/>
            <a:extLst>
              <a:ext uri="{FF2B5EF4-FFF2-40B4-BE49-F238E27FC236}">
                <a16:creationId xmlns:a16="http://schemas.microsoft.com/office/drawing/2014/main" id="{99883F5D-A475-8BDE-CD83-2ECEDDDE92D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53037" y="9075737"/>
            <a:ext cx="487363" cy="487363"/>
          </a:xfrm>
          <a:prstGeom prst="rect">
            <a:avLst/>
          </a:prstGeom>
        </p:spPr>
      </p:pic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B482E4A-690E-404E-7B42-E56174E58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2720" y="9921875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E1E0E4-A066-14C6-141E-97D75324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2436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5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70703" y="680085"/>
            <a:ext cx="9346594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4499" spc="-13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Second Normal Form (2NF):</a:t>
            </a:r>
          </a:p>
        </p:txBody>
      </p:sp>
      <p:grpSp>
        <p:nvGrpSpPr>
          <p:cNvPr id="3" name="Group 3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94929" y="1303337"/>
            <a:ext cx="16214617" cy="219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Definition: 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table is in 2NF if:</a:t>
            </a:r>
          </a:p>
          <a:p>
            <a:pPr marL="539746" lvl="1" indent="-269873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It is in 1NF.</a:t>
            </a:r>
          </a:p>
          <a:p>
            <a:pPr marL="539746" lvl="1" indent="-269873" algn="l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 non-key attributes are fully functionally dependent on the entire primary key (no partial dependencies).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Example: </a:t>
            </a:r>
            <a:r>
              <a:rPr lang="en-US" sz="249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Consider the following table after applying 1NF:</a:t>
            </a:r>
          </a:p>
        </p:txBody>
      </p:sp>
      <p:graphicFrame>
        <p:nvGraphicFramePr>
          <p:cNvPr id="16" name="Table 16"/>
          <p:cNvGraphicFramePr>
            <a:graphicFrameLocks noGrp="1"/>
          </p:cNvGraphicFramePr>
          <p:nvPr/>
        </p:nvGraphicFramePr>
        <p:xfrm>
          <a:off x="2220549" y="3747215"/>
          <a:ext cx="10128179" cy="6324749"/>
        </p:xfrm>
        <a:graphic>
          <a:graphicData uri="http://schemas.openxmlformats.org/drawingml/2006/table">
            <a:tbl>
              <a:tblPr/>
              <a:tblGrid>
                <a:gridCol w="3273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0197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ID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Course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Instructor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197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Dr. Smith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66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Science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Dr. Jones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489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Dr. Smith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" name="ttsmaker-vip-file-2024-8-22-14-38-43">
            <a:hlinkClick r:id="" action="ppaction://media"/>
            <a:extLst>
              <a:ext uri="{FF2B5EF4-FFF2-40B4-BE49-F238E27FC236}">
                <a16:creationId xmlns:a16="http://schemas.microsoft.com/office/drawing/2014/main" id="{F2EE14AC-E75E-550F-1AEC-5E6F99608D4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48237" y="8999537"/>
            <a:ext cx="487363" cy="487363"/>
          </a:xfrm>
          <a:prstGeom prst="rect">
            <a:avLst/>
          </a:prstGeom>
        </p:spPr>
      </p:pic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B01F883-F19E-85E2-5B6D-C2FB0650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28600" y="9942747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BE0F5A9-8AB5-5689-DF7A-9371D5EF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5614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5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94929" y="962025"/>
            <a:ext cx="16214617" cy="263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Issue: </a:t>
            </a:r>
            <a:r>
              <a:rPr lang="en-US" sz="24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The Instructor column is dependent on Course rather than the entire primary key (</a:t>
            </a:r>
            <a:r>
              <a:rPr lang="en-US" sz="2499" dirty="0" err="1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StudentID</a:t>
            </a:r>
            <a:r>
              <a:rPr lang="en-US" sz="24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, Course), leading to redundancy if the same course is taught by the same instructor to multiple students.</a:t>
            </a:r>
          </a:p>
          <a:p>
            <a:pPr algn="l">
              <a:lnSpc>
                <a:spcPts val="3499"/>
              </a:lnSpc>
            </a:pPr>
            <a:r>
              <a:rPr lang="en-US" sz="24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2NF Solution: </a:t>
            </a:r>
            <a:r>
              <a:rPr lang="en-US" sz="24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Separate the table into two tables: one for student-course relationships and another for course-instructor relationships.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5" name="Table 15"/>
          <p:cNvGraphicFramePr>
            <a:graphicFrameLocks noGrp="1"/>
          </p:cNvGraphicFramePr>
          <p:nvPr/>
        </p:nvGraphicFramePr>
        <p:xfrm>
          <a:off x="5975465" y="3594100"/>
          <a:ext cx="10128180" cy="6324749"/>
        </p:xfrm>
        <a:graphic>
          <a:graphicData uri="http://schemas.openxmlformats.org/drawingml/2006/table">
            <a:tbl>
              <a:tblPr/>
              <a:tblGrid>
                <a:gridCol w="522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0197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ID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Course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197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866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Science  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489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1050994" y="5762792"/>
            <a:ext cx="4598095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Student-Course Table:</a:t>
            </a:r>
          </a:p>
        </p:txBody>
      </p:sp>
      <p:pic>
        <p:nvPicPr>
          <p:cNvPr id="17" name="ttsmaker-vip-file-2024-8-22-14-43-4">
            <a:hlinkClick r:id="" action="ppaction://media"/>
            <a:extLst>
              <a:ext uri="{FF2B5EF4-FFF2-40B4-BE49-F238E27FC236}">
                <a16:creationId xmlns:a16="http://schemas.microsoft.com/office/drawing/2014/main" id="{113464D4-6DE6-DACE-7F27-C3D1868762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24437" y="9837737"/>
            <a:ext cx="487363" cy="487363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0AB4EC5-B023-3619-D549-A5DE3497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96806" y="9959975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30A58EC-BF3A-2DCA-3957-8EF12C86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6470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aphicFrame>
        <p:nvGraphicFramePr>
          <p:cNvPr id="14" name="Table 14"/>
          <p:cNvGraphicFramePr>
            <a:graphicFrameLocks noGrp="1"/>
          </p:cNvGraphicFramePr>
          <p:nvPr/>
        </p:nvGraphicFramePr>
        <p:xfrm>
          <a:off x="2703714" y="2795920"/>
          <a:ext cx="10128180" cy="5090623"/>
        </p:xfrm>
        <a:graphic>
          <a:graphicData uri="http://schemas.openxmlformats.org/drawingml/2006/table">
            <a:tbl>
              <a:tblPr/>
              <a:tblGrid>
                <a:gridCol w="5228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3035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Course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Instructor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35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Math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Dr. Smith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4553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Science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Dr. Jones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5"/>
          <p:cNvSpPr txBox="1"/>
          <p:nvPr/>
        </p:nvSpPr>
        <p:spPr>
          <a:xfrm>
            <a:off x="4079910" y="1678304"/>
            <a:ext cx="5007868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Course-Instructor Table: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endParaRPr lang="en-US" sz="3099" dirty="0">
              <a:solidFill>
                <a:srgbClr val="43109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C7B24ABD-8931-6F27-BFA1-7D200BB0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81000" y="9927757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D5333DC-34B7-335F-C74E-791ECF6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1059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29334" y="914400"/>
            <a:ext cx="16214617" cy="3227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Third Normal Form (3NF):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Definition:</a:t>
            </a:r>
            <a:r>
              <a:rPr lang="en-US" sz="2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A table is in 3NF if: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It is in 2NF.</a:t>
            </a:r>
          </a:p>
          <a:p>
            <a:pPr marL="604515" lvl="1" indent="-302257" algn="l">
              <a:lnSpc>
                <a:spcPts val="3919"/>
              </a:lnSpc>
              <a:buFont typeface="Arial"/>
              <a:buChar char="•"/>
            </a:pPr>
            <a:r>
              <a:rPr lang="en-US" sz="2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All attributes are directly dependent on the primary key (no transitive dependencies).</a:t>
            </a:r>
          </a:p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A80FB9"/>
                </a:solidFill>
                <a:latin typeface="Poppins Bold"/>
                <a:ea typeface="Poppins Bold"/>
                <a:cs typeface="Poppins Bold"/>
                <a:sym typeface="Poppins Bold"/>
              </a:rPr>
              <a:t>Example: </a:t>
            </a:r>
            <a:r>
              <a:rPr lang="en-US" sz="2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After achieving 2NF, consider the following Student -supervisor  table: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760738"/>
              </p:ext>
            </p:extLst>
          </p:nvPr>
        </p:nvGraphicFramePr>
        <p:xfrm>
          <a:off x="6269166" y="4006959"/>
          <a:ext cx="8786389" cy="5875555"/>
        </p:xfrm>
        <a:graphic>
          <a:graphicData uri="http://schemas.openxmlformats.org/drawingml/2006/table">
            <a:tbl>
              <a:tblPr/>
              <a:tblGrid>
                <a:gridCol w="2693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32305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u="sng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 ID</a:t>
                      </a:r>
                      <a:endParaRPr lang="en-US" sz="1100" u="sng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Supervisor  Name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Supervisor Room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225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Malek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057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Ahmad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968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samah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33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6"/>
          <p:cNvSpPr txBox="1"/>
          <p:nvPr/>
        </p:nvSpPr>
        <p:spPr>
          <a:xfrm>
            <a:off x="1050994" y="5762792"/>
            <a:ext cx="4598095" cy="1076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Student-supervisor  Table: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A6BA4B78-17B4-192A-3730-0CBD581A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7309" y="9972727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A92ABD0-2DFC-A4C7-F28B-C898419E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3" name="ttsmaker-vip-file-2024-8-22-15-53-39">
            <a:hlinkClick r:id="" action="ppaction://media"/>
            <a:extLst>
              <a:ext uri="{FF2B5EF4-FFF2-40B4-BE49-F238E27FC236}">
                <a16:creationId xmlns:a16="http://schemas.microsoft.com/office/drawing/2014/main" id="{F5331413-85D9-5E48-144F-52F68FF926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553237" y="9075737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4994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>
                <a:alpha val="100000"/>
              </a:srgbClr>
            </a:gs>
            <a:gs pos="33333">
              <a:srgbClr val="FFFFFF">
                <a:alpha val="100000"/>
              </a:srgbClr>
            </a:gs>
            <a:gs pos="66667">
              <a:srgbClr val="FFFFFF">
                <a:alpha val="100000"/>
              </a:srgbClr>
            </a:gs>
            <a:gs pos="100000">
              <a:srgbClr val="0B47C0">
                <a:alpha val="295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818284">
            <a:off x="-900438" y="-6775136"/>
            <a:ext cx="3194203" cy="10428997"/>
            <a:chOff x="0" y="0"/>
            <a:chExt cx="841272" cy="2746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41272" cy="2746732"/>
            </a:xfrm>
            <a:custGeom>
              <a:avLst/>
              <a:gdLst/>
              <a:ahLst/>
              <a:cxnLst/>
              <a:rect l="l" t="t" r="r" b="b"/>
              <a:pathLst>
                <a:path w="841272" h="2746732">
                  <a:moveTo>
                    <a:pt x="0" y="0"/>
                  </a:moveTo>
                  <a:lnTo>
                    <a:pt x="841272" y="0"/>
                  </a:lnTo>
                  <a:lnTo>
                    <a:pt x="841272" y="2746732"/>
                  </a:lnTo>
                  <a:lnTo>
                    <a:pt x="0" y="2746732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41272" cy="28038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818284">
            <a:off x="-1620346" y="473718"/>
            <a:ext cx="274711" cy="11053763"/>
            <a:chOff x="0" y="0"/>
            <a:chExt cx="72352" cy="29112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352" cy="2911279"/>
            </a:xfrm>
            <a:custGeom>
              <a:avLst/>
              <a:gdLst/>
              <a:ahLst/>
              <a:cxnLst/>
              <a:rect l="l" t="t" r="r" b="b"/>
              <a:pathLst>
                <a:path w="72352" h="2911279">
                  <a:moveTo>
                    <a:pt x="0" y="0"/>
                  </a:moveTo>
                  <a:lnTo>
                    <a:pt x="72352" y="0"/>
                  </a:lnTo>
                  <a:lnTo>
                    <a:pt x="72352" y="2911279"/>
                  </a:lnTo>
                  <a:lnTo>
                    <a:pt x="0" y="2911279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2352" cy="29684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818284">
            <a:off x="18398592" y="2905987"/>
            <a:ext cx="3194203" cy="9961116"/>
            <a:chOff x="0" y="0"/>
            <a:chExt cx="841272" cy="26235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41272" cy="2623504"/>
            </a:xfrm>
            <a:custGeom>
              <a:avLst/>
              <a:gdLst/>
              <a:ahLst/>
              <a:cxnLst/>
              <a:rect l="l" t="t" r="r" b="b"/>
              <a:pathLst>
                <a:path w="841272" h="2623504">
                  <a:moveTo>
                    <a:pt x="0" y="0"/>
                  </a:moveTo>
                  <a:lnTo>
                    <a:pt x="841272" y="0"/>
                  </a:lnTo>
                  <a:lnTo>
                    <a:pt x="841272" y="2623504"/>
                  </a:lnTo>
                  <a:lnTo>
                    <a:pt x="0" y="2623504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272" cy="2680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818284">
            <a:off x="14543092" y="7834319"/>
            <a:ext cx="232054" cy="10835978"/>
            <a:chOff x="0" y="0"/>
            <a:chExt cx="61117" cy="2853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17" cy="2853920"/>
            </a:xfrm>
            <a:custGeom>
              <a:avLst/>
              <a:gdLst/>
              <a:ahLst/>
              <a:cxnLst/>
              <a:rect l="l" t="t" r="r" b="b"/>
              <a:pathLst>
                <a:path w="61117" h="2853920">
                  <a:moveTo>
                    <a:pt x="0" y="0"/>
                  </a:moveTo>
                  <a:lnTo>
                    <a:pt x="61117" y="0"/>
                  </a:lnTo>
                  <a:lnTo>
                    <a:pt x="61117" y="2853920"/>
                  </a:lnTo>
                  <a:lnTo>
                    <a:pt x="0" y="2853920"/>
                  </a:lnTo>
                  <a:close/>
                </a:path>
              </a:pathLst>
            </a:custGeom>
            <a:gradFill rotWithShape="1">
              <a:gsLst>
                <a:gs pos="0">
                  <a:srgbClr val="C405B7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51048D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61117" cy="291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19840" y="464319"/>
            <a:ext cx="16214617" cy="251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Issue:</a:t>
            </a:r>
            <a:r>
              <a:rPr lang="en-US" sz="3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The</a:t>
            </a:r>
            <a:r>
              <a:rPr lang="en-US" sz="3799" dirty="0">
                <a:solidFill>
                  <a:srgbClr val="121212"/>
                </a:solidFill>
                <a:latin typeface="Poppins Bold"/>
                <a:ea typeface="Poppins Bold"/>
                <a:cs typeface="Poppins Bold"/>
                <a:sym typeface="Poppins Bold"/>
              </a:rPr>
              <a:t> supervisor room  </a:t>
            </a:r>
            <a:r>
              <a:rPr lang="en-US" sz="3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column depends on </a:t>
            </a:r>
            <a:r>
              <a:rPr lang="en-US" sz="3799" dirty="0">
                <a:solidFill>
                  <a:srgbClr val="121212"/>
                </a:solidFill>
                <a:latin typeface="Poppins Bold"/>
                <a:ea typeface="Poppins Bold"/>
                <a:cs typeface="Poppins Bold"/>
                <a:sym typeface="Poppins Bold"/>
              </a:rPr>
              <a:t>supervisor  Name</a:t>
            </a:r>
            <a:r>
              <a:rPr lang="en-US" sz="3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, which depends on </a:t>
            </a:r>
            <a:r>
              <a:rPr lang="en-US" sz="3799" dirty="0">
                <a:solidFill>
                  <a:srgbClr val="121212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 ID</a:t>
            </a:r>
            <a:r>
              <a:rPr lang="en-US" sz="3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, creating a transitive dependency.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799" dirty="0">
              <a:solidFill>
                <a:srgbClr val="12121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90601" y="2120361"/>
            <a:ext cx="16840200" cy="3871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endParaRPr lang="en-US" sz="3799" dirty="0">
              <a:solidFill>
                <a:srgbClr val="4310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3NF Solution:</a:t>
            </a:r>
            <a:r>
              <a:rPr lang="en-US" sz="3799" dirty="0">
                <a:solidFill>
                  <a:srgbClr val="121212"/>
                </a:solidFill>
                <a:latin typeface="Poppins"/>
                <a:ea typeface="Poppins"/>
                <a:cs typeface="Poppins"/>
                <a:sym typeface="Poppins"/>
              </a:rPr>
              <a:t> Separate the supervisor  information into its own table.</a:t>
            </a:r>
          </a:p>
          <a:p>
            <a:pPr algn="l">
              <a:lnSpc>
                <a:spcPts val="5319"/>
              </a:lnSpc>
            </a:pPr>
            <a:endParaRPr lang="en-US" sz="3799" dirty="0">
              <a:solidFill>
                <a:srgbClr val="4310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5319"/>
              </a:lnSpc>
            </a:pPr>
            <a:endParaRPr lang="en-US" sz="3799" dirty="0">
              <a:solidFill>
                <a:srgbClr val="431096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5319"/>
              </a:lnSpc>
            </a:pPr>
            <a:r>
              <a:rPr lang="en-US" sz="3799" dirty="0">
                <a:solidFill>
                  <a:srgbClr val="431096"/>
                </a:solidFill>
                <a:latin typeface="Poppins Bold"/>
                <a:ea typeface="Poppins Bold"/>
                <a:cs typeface="Poppins Bold"/>
                <a:sym typeface="Poppins Bold"/>
              </a:rPr>
              <a:t>Student –supervisor  Table: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799" dirty="0">
              <a:solidFill>
                <a:srgbClr val="431096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aphicFrame>
        <p:nvGraphicFramePr>
          <p:cNvPr id="16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28785"/>
              </p:ext>
            </p:extLst>
          </p:nvPr>
        </p:nvGraphicFramePr>
        <p:xfrm>
          <a:off x="8915400" y="3945199"/>
          <a:ext cx="8860538" cy="5168087"/>
        </p:xfrm>
        <a:graphic>
          <a:graphicData uri="http://schemas.openxmlformats.org/drawingml/2006/table">
            <a:tbl>
              <a:tblPr/>
              <a:tblGrid>
                <a:gridCol w="457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2914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endParaRPr lang="en-US" sz="2800" dirty="0">
                        <a:solidFill>
                          <a:srgbClr val="A80FB9"/>
                        </a:solidFill>
                        <a:latin typeface="Poppins Bold"/>
                        <a:ea typeface="Poppins Bold"/>
                        <a:cs typeface="Poppins Bold"/>
                        <a:sym typeface="Poppins Bold"/>
                      </a:endParaRPr>
                    </a:p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student ID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A80FB9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Supervisor name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555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Malek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995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endParaRPr lang="en-US" sz="1100" dirty="0"/>
                    </a:p>
                    <a:p>
                      <a:pPr algn="ctr">
                        <a:lnSpc>
                          <a:spcPts val="3640"/>
                        </a:lnSpc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Ahmad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527">
                <a:tc>
                  <a:txBody>
                    <a:bodyPr/>
                    <a:lstStyle/>
                    <a:p>
                      <a:pPr algn="ctr">
                        <a:lnSpc>
                          <a:spcPts val="3920"/>
                        </a:lnSpc>
                        <a:defRPr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Samah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" name="ttsmaker-vip-file-2024-8-22-14-49-1">
            <a:hlinkClick r:id="" action="ppaction://media"/>
            <a:extLst>
              <a:ext uri="{FF2B5EF4-FFF2-40B4-BE49-F238E27FC236}">
                <a16:creationId xmlns:a16="http://schemas.microsoft.com/office/drawing/2014/main" id="{BA68F578-F5BD-A3C0-9453-234692DA922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24437" y="9761537"/>
            <a:ext cx="487363" cy="487363"/>
          </a:xfrm>
          <a:prstGeom prst="rect">
            <a:avLst/>
          </a:prstGeo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B241A41-BAA1-DCD2-A330-FC710FFC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99826" y="9944038"/>
            <a:ext cx="2895600" cy="365125"/>
          </a:xfrm>
        </p:spPr>
        <p:txBody>
          <a:bodyPr/>
          <a:lstStyle/>
          <a:p>
            <a:r>
              <a:rPr lang="en-US" dirty="0"/>
              <a:t>Sameera Abu </a:t>
            </a:r>
            <a:r>
              <a:rPr lang="en-US" dirty="0" err="1"/>
              <a:t>Ghalyoun</a:t>
            </a:r>
            <a:r>
              <a:rPr lang="en-US" dirty="0"/>
              <a:t> Aug 2024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73636417-81C2-F426-B314-CE58557C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3751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33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1.6|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5.1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6|17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589</Words>
  <Application>Microsoft Office PowerPoint</Application>
  <PresentationFormat>Custom</PresentationFormat>
  <Paragraphs>156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Arimo</vt:lpstr>
      <vt:lpstr>Arial</vt:lpstr>
      <vt:lpstr>Calibri</vt:lpstr>
      <vt:lpstr>Poppins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 Normalization2</dc:title>
  <dc:creator>Hp</dc:creator>
  <cp:lastModifiedBy>User</cp:lastModifiedBy>
  <cp:revision>32</cp:revision>
  <dcterms:created xsi:type="dcterms:W3CDTF">2006-08-16T00:00:00Z</dcterms:created>
  <dcterms:modified xsi:type="dcterms:W3CDTF">2024-08-22T12:54:30Z</dcterms:modified>
  <dc:identifier>DAGOYL5K69M</dc:identifier>
</cp:coreProperties>
</file>