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2" r:id="rId2"/>
  </p:sldMasterIdLst>
  <p:notesMasterIdLst>
    <p:notesMasterId r:id="rId32"/>
  </p:notesMasterIdLst>
  <p:handoutMasterIdLst>
    <p:handoutMasterId r:id="rId33"/>
  </p:handoutMasterIdLst>
  <p:sldIdLst>
    <p:sldId id="289" r:id="rId3"/>
    <p:sldId id="260" r:id="rId4"/>
    <p:sldId id="272" r:id="rId5"/>
    <p:sldId id="273" r:id="rId6"/>
    <p:sldId id="274" r:id="rId7"/>
    <p:sldId id="275" r:id="rId8"/>
    <p:sldId id="276" r:id="rId9"/>
    <p:sldId id="277" r:id="rId10"/>
    <p:sldId id="278" r:id="rId11"/>
    <p:sldId id="257" r:id="rId12"/>
    <p:sldId id="261" r:id="rId13"/>
    <p:sldId id="262" r:id="rId14"/>
    <p:sldId id="263" r:id="rId15"/>
    <p:sldId id="264" r:id="rId16"/>
    <p:sldId id="265" r:id="rId17"/>
    <p:sldId id="266" r:id="rId18"/>
    <p:sldId id="267" r:id="rId19"/>
    <p:sldId id="268" r:id="rId20"/>
    <p:sldId id="269" r:id="rId21"/>
    <p:sldId id="271" r:id="rId22"/>
    <p:sldId id="279" r:id="rId23"/>
    <p:sldId id="280" r:id="rId24"/>
    <p:sldId id="281" r:id="rId25"/>
    <p:sldId id="282" r:id="rId26"/>
    <p:sldId id="283" r:id="rId27"/>
    <p:sldId id="286" r:id="rId28"/>
    <p:sldId id="284" r:id="rId29"/>
    <p:sldId id="287" r:id="rId30"/>
    <p:sldId id="28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49" autoAdjust="0"/>
    <p:restoredTop sz="94660"/>
  </p:normalViewPr>
  <p:slideViewPr>
    <p:cSldViewPr>
      <p:cViewPr varScale="1">
        <p:scale>
          <a:sx n="61" d="100"/>
          <a:sy n="61" d="100"/>
        </p:scale>
        <p:origin x="1536"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7" d="100"/>
          <a:sy n="67" d="100"/>
        </p:scale>
        <p:origin x="-3168"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0E05666-03EE-4D8E-ABB6-BD7AB9DDFDDA}" type="datetimeFigureOut">
              <a:rPr lang="en-US" smtClean="0"/>
              <a:t>7/30/2024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B087D3B-73DF-4BC1-A5C4-2A67504668BD}" type="slidenum">
              <a:rPr lang="en-US" smtClean="0"/>
              <a:t>‹#›</a:t>
            </a:fld>
            <a:endParaRPr lang="en-US"/>
          </a:p>
        </p:txBody>
      </p:sp>
    </p:spTree>
    <p:extLst>
      <p:ext uri="{BB962C8B-B14F-4D97-AF65-F5344CB8AC3E}">
        <p14:creationId xmlns:p14="http://schemas.microsoft.com/office/powerpoint/2010/main" val="3930949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2C2B34-36CB-4B18-82D1-42FEA7C8EB33}" type="datetimeFigureOut">
              <a:rPr lang="en-US" smtClean="0"/>
              <a:t>7/30/2024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F8E485-771E-4053-9D06-EFE5577F1673}" type="slidenum">
              <a:rPr lang="en-US" smtClean="0"/>
              <a:t>‹#›</a:t>
            </a:fld>
            <a:endParaRPr lang="en-US"/>
          </a:p>
        </p:txBody>
      </p:sp>
    </p:spTree>
    <p:extLst>
      <p:ext uri="{BB962C8B-B14F-4D97-AF65-F5344CB8AC3E}">
        <p14:creationId xmlns:p14="http://schemas.microsoft.com/office/powerpoint/2010/main" val="772483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92EF6458-5AD1-4D72-A155-F51A6B43630E}" type="datetime1">
              <a:rPr lang="en-US" smtClean="0"/>
              <a:t>7/30/2024</a:t>
            </a:fld>
            <a:endParaRPr lang="en-US"/>
          </a:p>
        </p:txBody>
      </p:sp>
      <p:sp>
        <p:nvSpPr>
          <p:cNvPr id="5" name="عنصر نائب للتذييل 4"/>
          <p:cNvSpPr>
            <a:spLocks noGrp="1"/>
          </p:cNvSpPr>
          <p:nvPr>
            <p:ph type="ftr" sz="quarter" idx="11"/>
          </p:nvPr>
        </p:nvSpPr>
        <p:spPr/>
        <p:txBody>
          <a:bodyPr/>
          <a:lstStyle/>
          <a:p>
            <a:r>
              <a:rPr lang="ar-JO"/>
              <a:t>جامعة فلسطين الأهلية</a:t>
            </a:r>
            <a:endParaRPr lang="en-US" dirty="0"/>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t>‹#›</a:t>
            </a:fld>
            <a:endParaRPr lang="en-US"/>
          </a:p>
        </p:txBody>
      </p:sp>
    </p:spTree>
    <p:extLst>
      <p:ext uri="{BB962C8B-B14F-4D97-AF65-F5344CB8AC3E}">
        <p14:creationId xmlns:p14="http://schemas.microsoft.com/office/powerpoint/2010/main" val="3086472309"/>
      </p:ext>
    </p:extLst>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92EF6458-5AD1-4D72-A155-F51A6B43630E}" type="datetime1">
              <a:rPr lang="en-US" smtClean="0"/>
              <a:t>7/30/2024</a:t>
            </a:fld>
            <a:endParaRPr lang="en-US"/>
          </a:p>
        </p:txBody>
      </p:sp>
      <p:sp>
        <p:nvSpPr>
          <p:cNvPr id="5" name="عنصر نائب للتذييل 4"/>
          <p:cNvSpPr>
            <a:spLocks noGrp="1"/>
          </p:cNvSpPr>
          <p:nvPr>
            <p:ph type="ftr" sz="quarter" idx="11"/>
          </p:nvPr>
        </p:nvSpPr>
        <p:spPr/>
        <p:txBody>
          <a:bodyPr/>
          <a:lstStyle/>
          <a:p>
            <a:r>
              <a:rPr lang="ar-JO"/>
              <a:t>جامعة فلسطين الأهلية</a:t>
            </a:r>
            <a:endParaRPr lang="en-US" dirty="0"/>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t>‹#›</a:t>
            </a:fld>
            <a:endParaRPr lang="en-US"/>
          </a:p>
        </p:txBody>
      </p:sp>
    </p:spTree>
    <p:extLst>
      <p:ext uri="{BB962C8B-B14F-4D97-AF65-F5344CB8AC3E}">
        <p14:creationId xmlns:p14="http://schemas.microsoft.com/office/powerpoint/2010/main" val="2524750885"/>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92EF6458-5AD1-4D72-A155-F51A6B43630E}" type="datetime1">
              <a:rPr lang="en-US" smtClean="0"/>
              <a:t>7/30/2024</a:t>
            </a:fld>
            <a:endParaRPr lang="en-US"/>
          </a:p>
        </p:txBody>
      </p:sp>
      <p:sp>
        <p:nvSpPr>
          <p:cNvPr id="5" name="عنصر نائب للتذييل 4"/>
          <p:cNvSpPr>
            <a:spLocks noGrp="1"/>
          </p:cNvSpPr>
          <p:nvPr>
            <p:ph type="ftr" sz="quarter" idx="11"/>
          </p:nvPr>
        </p:nvSpPr>
        <p:spPr/>
        <p:txBody>
          <a:bodyPr/>
          <a:lstStyle/>
          <a:p>
            <a:r>
              <a:rPr lang="ar-JO"/>
              <a:t>جامعة فلسطين الأهلية</a:t>
            </a:r>
            <a:endParaRPr lang="en-US" dirty="0"/>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t>‹#›</a:t>
            </a:fld>
            <a:endParaRPr lang="en-US"/>
          </a:p>
        </p:txBody>
      </p:sp>
    </p:spTree>
    <p:extLst>
      <p:ext uri="{BB962C8B-B14F-4D97-AF65-F5344CB8AC3E}">
        <p14:creationId xmlns:p14="http://schemas.microsoft.com/office/powerpoint/2010/main" val="862682749"/>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24/01/1446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6957237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24/01/1446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42866804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24/01/1446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1550927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24/01/1446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4253055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prstClr val="black">
                    <a:tint val="75000"/>
                  </a:prstClr>
                </a:solidFill>
              </a:rPr>
              <a:pPr/>
              <a:t>24/01/1446</a:t>
            </a:fld>
            <a:endParaRPr lang="ar-SA">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SA">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450307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B8ABB09-4A1D-463E-8065-109CC2B7EFAA}" type="datetimeFigureOut">
              <a:rPr lang="ar-SA" smtClean="0">
                <a:solidFill>
                  <a:prstClr val="black">
                    <a:tint val="75000"/>
                  </a:prstClr>
                </a:solidFill>
              </a:rPr>
              <a:pPr/>
              <a:t>24/01/1446</a:t>
            </a:fld>
            <a:endParaRPr lang="ar-SA">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SA">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4431162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prstClr val="black">
                    <a:tint val="75000"/>
                  </a:prstClr>
                </a:solidFill>
              </a:rPr>
              <a:pPr/>
              <a:t>24/01/1446</a:t>
            </a:fld>
            <a:endParaRPr lang="ar-SA">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SA">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1910869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24/01/1446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667278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92EF6458-5AD1-4D72-A155-F51A6B43630E}" type="datetime1">
              <a:rPr lang="en-US" smtClean="0"/>
              <a:t>7/30/2024</a:t>
            </a:fld>
            <a:endParaRPr lang="en-US"/>
          </a:p>
        </p:txBody>
      </p:sp>
      <p:sp>
        <p:nvSpPr>
          <p:cNvPr id="5" name="عنصر نائب للتذييل 4"/>
          <p:cNvSpPr>
            <a:spLocks noGrp="1"/>
          </p:cNvSpPr>
          <p:nvPr>
            <p:ph type="ftr" sz="quarter" idx="11"/>
          </p:nvPr>
        </p:nvSpPr>
        <p:spPr/>
        <p:txBody>
          <a:bodyPr/>
          <a:lstStyle/>
          <a:p>
            <a:r>
              <a:rPr lang="ar-JO"/>
              <a:t>جامعة فلسطين الأهلية</a:t>
            </a:r>
            <a:endParaRPr lang="en-US" dirty="0"/>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t>‹#›</a:t>
            </a:fld>
            <a:endParaRPr lang="en-US"/>
          </a:p>
        </p:txBody>
      </p:sp>
    </p:spTree>
    <p:extLst>
      <p:ext uri="{BB962C8B-B14F-4D97-AF65-F5344CB8AC3E}">
        <p14:creationId xmlns:p14="http://schemas.microsoft.com/office/powerpoint/2010/main" val="38358522"/>
      </p:ext>
    </p:extLst>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24/01/1446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8436909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24/01/1446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41970039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24/01/1446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884798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92EF6458-5AD1-4D72-A155-F51A6B43630E}" type="datetime1">
              <a:rPr lang="en-US" smtClean="0"/>
              <a:t>7/30/2024</a:t>
            </a:fld>
            <a:endParaRPr lang="en-US"/>
          </a:p>
        </p:txBody>
      </p:sp>
      <p:sp>
        <p:nvSpPr>
          <p:cNvPr id="5" name="عنصر نائب للتذييل 4"/>
          <p:cNvSpPr>
            <a:spLocks noGrp="1"/>
          </p:cNvSpPr>
          <p:nvPr>
            <p:ph type="ftr" sz="quarter" idx="11"/>
          </p:nvPr>
        </p:nvSpPr>
        <p:spPr/>
        <p:txBody>
          <a:bodyPr/>
          <a:lstStyle/>
          <a:p>
            <a:r>
              <a:rPr lang="ar-JO"/>
              <a:t>جامعة فلسطين الأهلية</a:t>
            </a:r>
            <a:endParaRPr lang="en-US" dirty="0"/>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t>‹#›</a:t>
            </a:fld>
            <a:endParaRPr lang="en-US"/>
          </a:p>
        </p:txBody>
      </p:sp>
    </p:spTree>
    <p:extLst>
      <p:ext uri="{BB962C8B-B14F-4D97-AF65-F5344CB8AC3E}">
        <p14:creationId xmlns:p14="http://schemas.microsoft.com/office/powerpoint/2010/main" val="2063304028"/>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92EF6458-5AD1-4D72-A155-F51A6B43630E}" type="datetime1">
              <a:rPr lang="en-US" smtClean="0"/>
              <a:t>7/30/2024</a:t>
            </a:fld>
            <a:endParaRPr lang="en-US"/>
          </a:p>
        </p:txBody>
      </p:sp>
      <p:sp>
        <p:nvSpPr>
          <p:cNvPr id="6" name="عنصر نائب للتذييل 5"/>
          <p:cNvSpPr>
            <a:spLocks noGrp="1"/>
          </p:cNvSpPr>
          <p:nvPr>
            <p:ph type="ftr" sz="quarter" idx="11"/>
          </p:nvPr>
        </p:nvSpPr>
        <p:spPr/>
        <p:txBody>
          <a:bodyPr/>
          <a:lstStyle/>
          <a:p>
            <a:r>
              <a:rPr lang="ar-JO"/>
              <a:t>جامعة فلسطين الأهلية</a:t>
            </a:r>
            <a:endParaRPr lang="en-US" dirty="0"/>
          </a:p>
        </p:txBody>
      </p:sp>
      <p:sp>
        <p:nvSpPr>
          <p:cNvPr id="7" name="عنصر نائب لرقم الشريحة 6"/>
          <p:cNvSpPr>
            <a:spLocks noGrp="1"/>
          </p:cNvSpPr>
          <p:nvPr>
            <p:ph type="sldNum" sz="quarter" idx="12"/>
          </p:nvPr>
        </p:nvSpPr>
        <p:spPr/>
        <p:txBody>
          <a:bodyPr/>
          <a:lstStyle/>
          <a:p>
            <a:fld id="{CADC140F-BB3D-412E-8119-EA44085A138A}" type="slidenum">
              <a:rPr lang="en-US" smtClean="0"/>
              <a:t>‹#›</a:t>
            </a:fld>
            <a:endParaRPr lang="en-US"/>
          </a:p>
        </p:txBody>
      </p:sp>
    </p:spTree>
    <p:extLst>
      <p:ext uri="{BB962C8B-B14F-4D97-AF65-F5344CB8AC3E}">
        <p14:creationId xmlns:p14="http://schemas.microsoft.com/office/powerpoint/2010/main" val="14174947"/>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92EF6458-5AD1-4D72-A155-F51A6B43630E}" type="datetime1">
              <a:rPr lang="en-US" smtClean="0"/>
              <a:t>7/30/2024</a:t>
            </a:fld>
            <a:endParaRPr lang="en-US"/>
          </a:p>
        </p:txBody>
      </p:sp>
      <p:sp>
        <p:nvSpPr>
          <p:cNvPr id="8" name="عنصر نائب للتذييل 7"/>
          <p:cNvSpPr>
            <a:spLocks noGrp="1"/>
          </p:cNvSpPr>
          <p:nvPr>
            <p:ph type="ftr" sz="quarter" idx="11"/>
          </p:nvPr>
        </p:nvSpPr>
        <p:spPr/>
        <p:txBody>
          <a:bodyPr/>
          <a:lstStyle/>
          <a:p>
            <a:r>
              <a:rPr lang="ar-JO"/>
              <a:t>جامعة فلسطين الأهلية</a:t>
            </a:r>
            <a:endParaRPr lang="en-US" dirty="0"/>
          </a:p>
        </p:txBody>
      </p:sp>
      <p:sp>
        <p:nvSpPr>
          <p:cNvPr id="9" name="عنصر نائب لرقم الشريحة 8"/>
          <p:cNvSpPr>
            <a:spLocks noGrp="1"/>
          </p:cNvSpPr>
          <p:nvPr>
            <p:ph type="sldNum" sz="quarter" idx="12"/>
          </p:nvPr>
        </p:nvSpPr>
        <p:spPr/>
        <p:txBody>
          <a:bodyPr/>
          <a:lstStyle/>
          <a:p>
            <a:fld id="{CADC140F-BB3D-412E-8119-EA44085A138A}" type="slidenum">
              <a:rPr lang="en-US" smtClean="0"/>
              <a:t>‹#›</a:t>
            </a:fld>
            <a:endParaRPr lang="en-US"/>
          </a:p>
        </p:txBody>
      </p:sp>
    </p:spTree>
    <p:extLst>
      <p:ext uri="{BB962C8B-B14F-4D97-AF65-F5344CB8AC3E}">
        <p14:creationId xmlns:p14="http://schemas.microsoft.com/office/powerpoint/2010/main" val="1995083366"/>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92EF6458-5AD1-4D72-A155-F51A6B43630E}" type="datetime1">
              <a:rPr lang="en-US" smtClean="0"/>
              <a:t>7/30/2024</a:t>
            </a:fld>
            <a:endParaRPr lang="en-US"/>
          </a:p>
        </p:txBody>
      </p:sp>
      <p:sp>
        <p:nvSpPr>
          <p:cNvPr id="4" name="عنصر نائب للتذييل 3"/>
          <p:cNvSpPr>
            <a:spLocks noGrp="1"/>
          </p:cNvSpPr>
          <p:nvPr>
            <p:ph type="ftr" sz="quarter" idx="11"/>
          </p:nvPr>
        </p:nvSpPr>
        <p:spPr/>
        <p:txBody>
          <a:bodyPr/>
          <a:lstStyle/>
          <a:p>
            <a:r>
              <a:rPr lang="ar-JO"/>
              <a:t>جامعة فلسطين الأهلية</a:t>
            </a:r>
            <a:endParaRPr lang="en-US" dirty="0"/>
          </a:p>
        </p:txBody>
      </p:sp>
      <p:sp>
        <p:nvSpPr>
          <p:cNvPr id="5" name="عنصر نائب لرقم الشريحة 4"/>
          <p:cNvSpPr>
            <a:spLocks noGrp="1"/>
          </p:cNvSpPr>
          <p:nvPr>
            <p:ph type="sldNum" sz="quarter" idx="12"/>
          </p:nvPr>
        </p:nvSpPr>
        <p:spPr/>
        <p:txBody>
          <a:bodyPr/>
          <a:lstStyle/>
          <a:p>
            <a:fld id="{CADC140F-BB3D-412E-8119-EA44085A138A}" type="slidenum">
              <a:rPr lang="en-US" smtClean="0"/>
              <a:t>‹#›</a:t>
            </a:fld>
            <a:endParaRPr lang="en-US"/>
          </a:p>
        </p:txBody>
      </p:sp>
    </p:spTree>
    <p:extLst>
      <p:ext uri="{BB962C8B-B14F-4D97-AF65-F5344CB8AC3E}">
        <p14:creationId xmlns:p14="http://schemas.microsoft.com/office/powerpoint/2010/main" val="459627772"/>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2EF6458-5AD1-4D72-A155-F51A6B43630E}" type="datetime1">
              <a:rPr lang="en-US" smtClean="0"/>
              <a:t>7/30/2024</a:t>
            </a:fld>
            <a:endParaRPr lang="en-US"/>
          </a:p>
        </p:txBody>
      </p:sp>
      <p:sp>
        <p:nvSpPr>
          <p:cNvPr id="3" name="عنصر نائب للتذييل 2"/>
          <p:cNvSpPr>
            <a:spLocks noGrp="1"/>
          </p:cNvSpPr>
          <p:nvPr>
            <p:ph type="ftr" sz="quarter" idx="11"/>
          </p:nvPr>
        </p:nvSpPr>
        <p:spPr/>
        <p:txBody>
          <a:bodyPr/>
          <a:lstStyle/>
          <a:p>
            <a:r>
              <a:rPr lang="ar-JO"/>
              <a:t>جامعة فلسطين الأهلية</a:t>
            </a:r>
            <a:endParaRPr lang="en-US" dirty="0"/>
          </a:p>
        </p:txBody>
      </p:sp>
      <p:sp>
        <p:nvSpPr>
          <p:cNvPr id="4" name="عنصر نائب لرقم الشريحة 3"/>
          <p:cNvSpPr>
            <a:spLocks noGrp="1"/>
          </p:cNvSpPr>
          <p:nvPr>
            <p:ph type="sldNum" sz="quarter" idx="12"/>
          </p:nvPr>
        </p:nvSpPr>
        <p:spPr/>
        <p:txBody>
          <a:bodyPr/>
          <a:lstStyle/>
          <a:p>
            <a:fld id="{CADC140F-BB3D-412E-8119-EA44085A138A}" type="slidenum">
              <a:rPr lang="en-US" smtClean="0"/>
              <a:t>‹#›</a:t>
            </a:fld>
            <a:endParaRPr lang="en-US"/>
          </a:p>
        </p:txBody>
      </p:sp>
    </p:spTree>
    <p:extLst>
      <p:ext uri="{BB962C8B-B14F-4D97-AF65-F5344CB8AC3E}">
        <p14:creationId xmlns:p14="http://schemas.microsoft.com/office/powerpoint/2010/main" val="1585736"/>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92EF6458-5AD1-4D72-A155-F51A6B43630E}" type="datetime1">
              <a:rPr lang="en-US" smtClean="0"/>
              <a:t>7/30/2024</a:t>
            </a:fld>
            <a:endParaRPr lang="en-US"/>
          </a:p>
        </p:txBody>
      </p:sp>
      <p:sp>
        <p:nvSpPr>
          <p:cNvPr id="6" name="عنصر نائب للتذييل 5"/>
          <p:cNvSpPr>
            <a:spLocks noGrp="1"/>
          </p:cNvSpPr>
          <p:nvPr>
            <p:ph type="ftr" sz="quarter" idx="11"/>
          </p:nvPr>
        </p:nvSpPr>
        <p:spPr/>
        <p:txBody>
          <a:bodyPr/>
          <a:lstStyle/>
          <a:p>
            <a:r>
              <a:rPr lang="ar-JO"/>
              <a:t>جامعة فلسطين الأهلية</a:t>
            </a:r>
            <a:endParaRPr lang="en-US" dirty="0"/>
          </a:p>
        </p:txBody>
      </p:sp>
      <p:sp>
        <p:nvSpPr>
          <p:cNvPr id="7" name="عنصر نائب لرقم الشريحة 6"/>
          <p:cNvSpPr>
            <a:spLocks noGrp="1"/>
          </p:cNvSpPr>
          <p:nvPr>
            <p:ph type="sldNum" sz="quarter" idx="12"/>
          </p:nvPr>
        </p:nvSpPr>
        <p:spPr/>
        <p:txBody>
          <a:bodyPr/>
          <a:lstStyle/>
          <a:p>
            <a:fld id="{CADC140F-BB3D-412E-8119-EA44085A138A}" type="slidenum">
              <a:rPr lang="en-US" smtClean="0"/>
              <a:t>‹#›</a:t>
            </a:fld>
            <a:endParaRPr lang="en-US"/>
          </a:p>
        </p:txBody>
      </p:sp>
    </p:spTree>
    <p:extLst>
      <p:ext uri="{BB962C8B-B14F-4D97-AF65-F5344CB8AC3E}">
        <p14:creationId xmlns:p14="http://schemas.microsoft.com/office/powerpoint/2010/main" val="2132608471"/>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92EF6458-5AD1-4D72-A155-F51A6B43630E}" type="datetime1">
              <a:rPr lang="en-US" smtClean="0"/>
              <a:t>7/30/2024</a:t>
            </a:fld>
            <a:endParaRPr lang="en-US"/>
          </a:p>
        </p:txBody>
      </p:sp>
      <p:sp>
        <p:nvSpPr>
          <p:cNvPr id="6" name="عنصر نائب للتذييل 5"/>
          <p:cNvSpPr>
            <a:spLocks noGrp="1"/>
          </p:cNvSpPr>
          <p:nvPr>
            <p:ph type="ftr" sz="quarter" idx="11"/>
          </p:nvPr>
        </p:nvSpPr>
        <p:spPr/>
        <p:txBody>
          <a:bodyPr/>
          <a:lstStyle/>
          <a:p>
            <a:r>
              <a:rPr lang="ar-JO"/>
              <a:t>جامعة فلسطين الأهلية</a:t>
            </a:r>
            <a:endParaRPr lang="en-US" dirty="0"/>
          </a:p>
        </p:txBody>
      </p:sp>
      <p:sp>
        <p:nvSpPr>
          <p:cNvPr id="7" name="عنصر نائب لرقم الشريحة 6"/>
          <p:cNvSpPr>
            <a:spLocks noGrp="1"/>
          </p:cNvSpPr>
          <p:nvPr>
            <p:ph type="sldNum" sz="quarter" idx="12"/>
          </p:nvPr>
        </p:nvSpPr>
        <p:spPr/>
        <p:txBody>
          <a:bodyPr/>
          <a:lstStyle/>
          <a:p>
            <a:fld id="{CADC140F-BB3D-412E-8119-EA44085A138A}" type="slidenum">
              <a:rPr lang="en-US" smtClean="0"/>
              <a:t>‹#›</a:t>
            </a:fld>
            <a:endParaRPr lang="en-US"/>
          </a:p>
        </p:txBody>
      </p:sp>
    </p:spTree>
    <p:extLst>
      <p:ext uri="{BB962C8B-B14F-4D97-AF65-F5344CB8AC3E}">
        <p14:creationId xmlns:p14="http://schemas.microsoft.com/office/powerpoint/2010/main" val="4186106284"/>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2EF6458-5AD1-4D72-A155-F51A6B43630E}" type="datetime1">
              <a:rPr lang="en-US" smtClean="0"/>
              <a:t>7/30/2024</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ar-JO"/>
              <a:t>جامعة فلسطين الأهلية</a:t>
            </a:r>
            <a:endParaRPr lang="en-US" dirty="0"/>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ADC140F-BB3D-412E-8119-EA44085A138A}" type="slidenum">
              <a:rPr lang="en-US" smtClean="0"/>
              <a:t>‹#›</a:t>
            </a:fld>
            <a:endParaRPr lang="en-US"/>
          </a:p>
        </p:txBody>
      </p:sp>
    </p:spTree>
    <p:extLst>
      <p:ext uri="{BB962C8B-B14F-4D97-AF65-F5344CB8AC3E}">
        <p14:creationId xmlns:p14="http://schemas.microsoft.com/office/powerpoint/2010/main" val="6907040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a:fld id="{1B8ABB09-4A1D-463E-8065-109CC2B7EFAA}" type="datetimeFigureOut">
              <a:rPr lang="ar-SA" smtClean="0">
                <a:solidFill>
                  <a:prstClr val="black">
                    <a:tint val="75000"/>
                  </a:prstClr>
                </a:solidFill>
              </a:rPr>
              <a:pPr rtl="1"/>
              <a:t>24/01/1446</a:t>
            </a:fld>
            <a:endParaRPr lang="ar-SA">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a:endParaRPr lang="ar-SA">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a:fld id="{0B34F065-1154-456A-91E3-76DE8E75E17B}" type="slidenum">
              <a:rPr lang="ar-SA" smtClean="0">
                <a:solidFill>
                  <a:prstClr val="black">
                    <a:tint val="75000"/>
                  </a:prstClr>
                </a:solidFill>
              </a:rPr>
              <a:pPr rtl="1"/>
              <a:t>‹#›</a:t>
            </a:fld>
            <a:endParaRPr lang="ar-SA">
              <a:solidFill>
                <a:prstClr val="black">
                  <a:tint val="75000"/>
                </a:prstClr>
              </a:solidFill>
            </a:endParaRPr>
          </a:p>
        </p:txBody>
      </p:sp>
    </p:spTree>
    <p:extLst>
      <p:ext uri="{BB962C8B-B14F-4D97-AF65-F5344CB8AC3E}">
        <p14:creationId xmlns:p14="http://schemas.microsoft.com/office/powerpoint/2010/main" val="20239080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3900" y="2825312"/>
            <a:ext cx="7772400" cy="1594288"/>
          </a:xfrm>
        </p:spPr>
        <p:txBody>
          <a:bodyPr>
            <a:normAutofit fontScale="90000"/>
          </a:bodyPr>
          <a:lstStyle/>
          <a:p>
            <a:r>
              <a:rPr lang="ar-SA" b="1" dirty="0"/>
              <a:t>بحوث عمليات – الوحدة الثانية</a:t>
            </a:r>
            <a:br>
              <a:rPr lang="ar-JO" b="1" dirty="0"/>
            </a:br>
            <a:r>
              <a:rPr lang="ar-SA" b="1" dirty="0"/>
              <a:t>البرمجة الخطية – مثال شامل</a:t>
            </a:r>
            <a:br>
              <a:rPr lang="en-US" b="1" dirty="0"/>
            </a:br>
            <a:r>
              <a:rPr lang="ar-SA" sz="3600" b="1" dirty="0"/>
              <a:t>د. </a:t>
            </a:r>
            <a:r>
              <a:rPr lang="ar-SY" sz="3600" b="1" dirty="0"/>
              <a:t>سالم </a:t>
            </a:r>
            <a:r>
              <a:rPr lang="ar-SA" sz="3600" b="1" dirty="0"/>
              <a:t>محمد</a:t>
            </a:r>
            <a:r>
              <a:rPr lang="ar-SY" sz="3600" b="1" dirty="0"/>
              <a:t> سالم </a:t>
            </a:r>
            <a:endParaRPr lang="en-US" sz="2800" dirty="0"/>
          </a:p>
        </p:txBody>
      </p:sp>
      <p:sp>
        <p:nvSpPr>
          <p:cNvPr id="3" name="Subtitle 2"/>
          <p:cNvSpPr>
            <a:spLocks noGrp="1"/>
          </p:cNvSpPr>
          <p:nvPr>
            <p:ph type="subTitle" idx="1"/>
          </p:nvPr>
        </p:nvSpPr>
        <p:spPr>
          <a:xfrm>
            <a:off x="1409700" y="4419600"/>
            <a:ext cx="6400800" cy="1752600"/>
          </a:xfrm>
        </p:spPr>
        <p:txBody>
          <a:bodyPr>
            <a:normAutofit/>
          </a:bodyPr>
          <a:lstStyle/>
          <a:p>
            <a:pPr lvl="0" rtl="1"/>
            <a:endParaRPr lang="ar-SA" sz="2400" dirty="0"/>
          </a:p>
          <a:p>
            <a:pPr lvl="0" rtl="1"/>
            <a:r>
              <a:rPr lang="ar-SA" sz="2000" dirty="0"/>
              <a:t>الفصل الأول </a:t>
            </a:r>
            <a:r>
              <a:rPr lang="en-US" sz="2000" dirty="0"/>
              <a:t>2023-2024</a:t>
            </a:r>
          </a:p>
          <a:p>
            <a:pPr lvl="0" rtl="1"/>
            <a:r>
              <a:rPr lang="ar-JO" sz="2000" dirty="0"/>
              <a:t>المحاضرة ال</a:t>
            </a:r>
            <a:r>
              <a:rPr lang="ar-SA" sz="2000"/>
              <a:t>خامسة</a:t>
            </a:r>
            <a:r>
              <a:rPr lang="ar-JO" sz="2000"/>
              <a:t> </a:t>
            </a:r>
            <a:r>
              <a:rPr lang="ar-JO" sz="2000" dirty="0"/>
              <a:t>: </a:t>
            </a:r>
            <a:r>
              <a:rPr lang="en-US" sz="2000" dirty="0"/>
              <a:t>2023/ 10 /24</a:t>
            </a:r>
          </a:p>
        </p:txBody>
      </p:sp>
      <p:sp>
        <p:nvSpPr>
          <p:cNvPr id="4" name="Rectangle 3"/>
          <p:cNvSpPr/>
          <p:nvPr/>
        </p:nvSpPr>
        <p:spPr>
          <a:xfrm>
            <a:off x="1600200" y="1935809"/>
            <a:ext cx="6019800" cy="923330"/>
          </a:xfrm>
          <a:prstGeom prst="rect">
            <a:avLst/>
          </a:prstGeom>
        </p:spPr>
        <p:txBody>
          <a:bodyPr wrap="square">
            <a:spAutoFit/>
          </a:bodyPr>
          <a:lstStyle/>
          <a:p>
            <a:pPr algn="ctr" rtl="1"/>
            <a:r>
              <a:rPr lang="ar-SA" dirty="0">
                <a:solidFill>
                  <a:prstClr val="black"/>
                </a:solidFill>
              </a:rPr>
              <a:t>كلية الأعمال والاقتصاد</a:t>
            </a:r>
            <a:endParaRPr lang="en-US" dirty="0">
              <a:solidFill>
                <a:prstClr val="black"/>
              </a:solidFill>
            </a:endParaRPr>
          </a:p>
          <a:p>
            <a:pPr algn="ctr" rtl="1"/>
            <a:r>
              <a:rPr lang="ar-SA" dirty="0">
                <a:solidFill>
                  <a:prstClr val="black"/>
                </a:solidFill>
              </a:rPr>
              <a:t>قسم العلوم المالية</a:t>
            </a:r>
            <a:endParaRPr lang="en-US" dirty="0">
              <a:solidFill>
                <a:prstClr val="black"/>
              </a:solidFill>
            </a:endParaRPr>
          </a:p>
          <a:p>
            <a:pPr algn="ctr" rtl="1"/>
            <a:r>
              <a:rPr lang="ar-SA" dirty="0">
                <a:solidFill>
                  <a:prstClr val="black"/>
                </a:solidFill>
              </a:rPr>
              <a:t> </a:t>
            </a:r>
            <a:endParaRPr lang="en-US" dirty="0">
              <a:solidFill>
                <a:prstClr val="black"/>
              </a:solidFill>
            </a:endParaRPr>
          </a:p>
        </p:txBody>
      </p:sp>
      <p:pic>
        <p:nvPicPr>
          <p:cNvPr id="2050" name="Picture 2" descr="Untitl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83819" y="548680"/>
            <a:ext cx="1233488"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58575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SA" sz="3600" b="1" dirty="0">
                <a:solidFill>
                  <a:srgbClr val="00B050"/>
                </a:solidFill>
              </a:rPr>
              <a:t>الحل الأمثل للنموذج باستخدام البرمجة الخطية المبسطة </a:t>
            </a:r>
            <a:r>
              <a:rPr lang="en-US" sz="3600" b="1" dirty="0">
                <a:solidFill>
                  <a:srgbClr val="00B050"/>
                </a:solidFill>
              </a:rPr>
              <a:t>Simplex Method</a:t>
            </a:r>
            <a:r>
              <a:rPr lang="ar-SA" sz="3600" b="1" dirty="0">
                <a:solidFill>
                  <a:srgbClr val="00B050"/>
                </a:solidFill>
              </a:rPr>
              <a:t>:</a:t>
            </a:r>
            <a:endParaRPr lang="en-US" sz="3600" b="1" dirty="0">
              <a:solidFill>
                <a:srgbClr val="00B050"/>
              </a:solidFill>
            </a:endParaRPr>
          </a:p>
        </p:txBody>
      </p:sp>
      <p:sp>
        <p:nvSpPr>
          <p:cNvPr id="3" name="Content Placeholder 2"/>
          <p:cNvSpPr>
            <a:spLocks noGrp="1"/>
          </p:cNvSpPr>
          <p:nvPr>
            <p:ph idx="1"/>
          </p:nvPr>
        </p:nvSpPr>
        <p:spPr/>
        <p:txBody>
          <a:bodyPr>
            <a:normAutofit/>
          </a:bodyPr>
          <a:lstStyle/>
          <a:p>
            <a:pPr marL="0" indent="0" algn="l">
              <a:buNone/>
            </a:pPr>
            <a:r>
              <a:rPr lang="en-US" dirty="0"/>
              <a:t>MAX Z = 30X</a:t>
            </a:r>
            <a:r>
              <a:rPr lang="en-US" baseline="-25000" dirty="0"/>
              <a:t>1</a:t>
            </a:r>
            <a:r>
              <a:rPr lang="en-US" dirty="0"/>
              <a:t> + 40X</a:t>
            </a:r>
            <a:r>
              <a:rPr lang="en-US" baseline="-25000" dirty="0"/>
              <a:t>2</a:t>
            </a:r>
          </a:p>
          <a:p>
            <a:pPr marL="0" indent="0" algn="l">
              <a:buNone/>
            </a:pPr>
            <a:r>
              <a:rPr lang="en-US" dirty="0"/>
              <a:t>          Subject to,</a:t>
            </a:r>
          </a:p>
          <a:p>
            <a:pPr marL="0" indent="0" algn="ctr">
              <a:buNone/>
            </a:pPr>
            <a:r>
              <a:rPr lang="en-US" dirty="0"/>
              <a:t>2X</a:t>
            </a:r>
            <a:r>
              <a:rPr lang="en-US" baseline="-25000" dirty="0"/>
              <a:t>1</a:t>
            </a:r>
            <a:r>
              <a:rPr lang="en-US" dirty="0"/>
              <a:t> + 3x</a:t>
            </a:r>
            <a:r>
              <a:rPr lang="en-US" baseline="-25000" dirty="0"/>
              <a:t>2</a:t>
            </a:r>
            <a:r>
              <a:rPr lang="en-US" dirty="0"/>
              <a:t> ≤ 6     </a:t>
            </a:r>
          </a:p>
          <a:p>
            <a:pPr marL="0" indent="0" algn="ctr">
              <a:buNone/>
            </a:pPr>
            <a:r>
              <a:rPr lang="en-US" dirty="0"/>
              <a:t>6X</a:t>
            </a:r>
            <a:r>
              <a:rPr lang="en-US" baseline="-25000" dirty="0"/>
              <a:t>1</a:t>
            </a:r>
            <a:r>
              <a:rPr lang="en-US" dirty="0"/>
              <a:t> + 3x</a:t>
            </a:r>
            <a:r>
              <a:rPr lang="en-US" baseline="-25000" dirty="0"/>
              <a:t>2</a:t>
            </a:r>
            <a:r>
              <a:rPr lang="en-US" dirty="0"/>
              <a:t> ≤ 12   </a:t>
            </a:r>
          </a:p>
          <a:p>
            <a:pPr marL="0" indent="0" algn="ctr">
              <a:buNone/>
            </a:pPr>
            <a:r>
              <a:rPr lang="en-US" dirty="0"/>
              <a:t>  X</a:t>
            </a:r>
            <a:r>
              <a:rPr lang="en-US" baseline="-25000" dirty="0"/>
              <a:t>1</a:t>
            </a:r>
            <a:r>
              <a:rPr lang="en-US" dirty="0"/>
              <a:t>,x</a:t>
            </a:r>
            <a:r>
              <a:rPr lang="en-US" baseline="-25000" dirty="0"/>
              <a:t>2</a:t>
            </a:r>
            <a:r>
              <a:rPr lang="en-US" dirty="0"/>
              <a:t> ≥ 0  </a:t>
            </a:r>
          </a:p>
          <a:p>
            <a:pPr marL="0" indent="0" algn="l">
              <a:buNone/>
            </a:pPr>
            <a:r>
              <a:rPr lang="en-US" dirty="0"/>
              <a:t> </a:t>
            </a:r>
          </a:p>
        </p:txBody>
      </p:sp>
      <p:sp>
        <p:nvSpPr>
          <p:cNvPr id="4" name="Date Placeholder 3"/>
          <p:cNvSpPr>
            <a:spLocks noGrp="1"/>
          </p:cNvSpPr>
          <p:nvPr>
            <p:ph type="dt" sz="half" idx="10"/>
          </p:nvPr>
        </p:nvSpPr>
        <p:spPr>
          <a:xfrm>
            <a:off x="533400" y="6324600"/>
            <a:ext cx="2133600" cy="365125"/>
          </a:xfrm>
        </p:spPr>
        <p:txBody>
          <a:bodyPr/>
          <a:lstStyle/>
          <a:p>
            <a:fld id="{B437AF8F-F38D-47D1-83AC-4BF4D15FCC8F}" type="datetime1">
              <a:rPr lang="en-US" smtClean="0"/>
              <a:t>7/30/2024</a:t>
            </a:fld>
            <a:endParaRPr lang="en-US" dirty="0"/>
          </a:p>
        </p:txBody>
      </p:sp>
      <p:sp>
        <p:nvSpPr>
          <p:cNvPr id="5" name="Footer Placeholder 4"/>
          <p:cNvSpPr>
            <a:spLocks noGrp="1"/>
          </p:cNvSpPr>
          <p:nvPr>
            <p:ph type="ftr" sz="quarter" idx="11"/>
          </p:nvPr>
        </p:nvSpPr>
        <p:spPr/>
        <p:txBody>
          <a:bodyPr/>
          <a:lstStyle/>
          <a:p>
            <a:r>
              <a:rPr lang="ar-JO" dirty="0"/>
              <a:t>جامعة فلسطين الأهلية</a:t>
            </a:r>
            <a:endParaRPr lang="en-US" dirty="0"/>
          </a:p>
        </p:txBody>
      </p:sp>
      <p:sp>
        <p:nvSpPr>
          <p:cNvPr id="6" name="Slide Number Placeholder 5"/>
          <p:cNvSpPr>
            <a:spLocks noGrp="1"/>
          </p:cNvSpPr>
          <p:nvPr>
            <p:ph type="sldNum" sz="quarter" idx="12"/>
          </p:nvPr>
        </p:nvSpPr>
        <p:spPr/>
        <p:txBody>
          <a:bodyPr/>
          <a:lstStyle/>
          <a:p>
            <a:fld id="{CADC140F-BB3D-412E-8119-EA44085A138A}" type="slidenum">
              <a:rPr lang="en-US" smtClean="0"/>
              <a:t>10</a:t>
            </a:fld>
            <a:endParaRPr lang="en-US"/>
          </a:p>
        </p:txBody>
      </p:sp>
    </p:spTree>
    <p:extLst>
      <p:ext uri="{BB962C8B-B14F-4D97-AF65-F5344CB8AC3E}">
        <p14:creationId xmlns:p14="http://schemas.microsoft.com/office/powerpoint/2010/main" val="203075251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circle(in)">
                                      <p:cBhvr>
                                        <p:cTn id="19" dur="2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6" presetClass="entr" presetSubtype="16"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circle(in)">
                                      <p:cBhvr>
                                        <p:cTn id="36"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9924D-620D-4052-8F17-C8B07B1BA156}"/>
              </a:ext>
            </a:extLst>
          </p:cNvPr>
          <p:cNvSpPr>
            <a:spLocks noGrp="1"/>
          </p:cNvSpPr>
          <p:nvPr>
            <p:ph type="title"/>
          </p:nvPr>
        </p:nvSpPr>
        <p:spPr/>
        <p:txBody>
          <a:bodyPr>
            <a:normAutofit/>
          </a:bodyPr>
          <a:lstStyle/>
          <a:p>
            <a:r>
              <a:rPr lang="ar-JO" sz="3600" b="1" dirty="0"/>
              <a:t>الحل:</a:t>
            </a:r>
            <a:r>
              <a:rPr lang="ar-SA" sz="3600" b="1" dirty="0"/>
              <a:t> </a:t>
            </a:r>
            <a:r>
              <a:rPr lang="ar-JO" sz="3600" b="1" dirty="0">
                <a:solidFill>
                  <a:srgbClr val="FF0000"/>
                </a:solidFill>
              </a:rPr>
              <a:t>الخطوة الأولى:</a:t>
            </a:r>
            <a:endParaRPr lang="en-US" sz="3600" b="1" dirty="0"/>
          </a:p>
        </p:txBody>
      </p:sp>
      <p:sp>
        <p:nvSpPr>
          <p:cNvPr id="3" name="Content Placeholder 2">
            <a:extLst>
              <a:ext uri="{FF2B5EF4-FFF2-40B4-BE49-F238E27FC236}">
                <a16:creationId xmlns:a16="http://schemas.microsoft.com/office/drawing/2014/main" id="{5BD8BD6E-142B-49DE-8E5A-AC5316750003}"/>
              </a:ext>
            </a:extLst>
          </p:cNvPr>
          <p:cNvSpPr>
            <a:spLocks noGrp="1"/>
          </p:cNvSpPr>
          <p:nvPr>
            <p:ph idx="1"/>
          </p:nvPr>
        </p:nvSpPr>
        <p:spPr/>
        <p:txBody>
          <a:bodyPr>
            <a:normAutofit fontScale="92500" lnSpcReduction="20000"/>
          </a:bodyPr>
          <a:lstStyle/>
          <a:p>
            <a:pPr marL="0" indent="0">
              <a:buNone/>
            </a:pPr>
            <a:r>
              <a:rPr lang="ar-JO" sz="2800" b="1" dirty="0"/>
              <a:t>نقوم بتحويل النموذج الرياضي إلى الشكل القياسي:</a:t>
            </a:r>
            <a:r>
              <a:rPr lang="en-US" sz="2800" b="1" dirty="0"/>
              <a:t>Standard Form</a:t>
            </a:r>
            <a:endParaRPr lang="ar-JO" sz="2800" b="1" dirty="0"/>
          </a:p>
          <a:p>
            <a:pPr marL="0" indent="0">
              <a:buNone/>
            </a:pPr>
            <a:r>
              <a:rPr lang="ar-JO" sz="2800" dirty="0"/>
              <a:t>وذلك </a:t>
            </a:r>
            <a:r>
              <a:rPr lang="ar-SA" sz="2800" dirty="0"/>
              <a:t>بإضافة</a:t>
            </a:r>
            <a:r>
              <a:rPr lang="ar-JO" sz="2800" dirty="0"/>
              <a:t> (</a:t>
            </a:r>
            <a:r>
              <a:rPr lang="ar-SA" sz="2800" dirty="0"/>
              <a:t> </a:t>
            </a:r>
            <a:r>
              <a:rPr lang="ar-JO" sz="2800" dirty="0"/>
              <a:t>متغير) </a:t>
            </a:r>
            <a:r>
              <a:rPr lang="ar-SA" sz="2800" dirty="0"/>
              <a:t>قيمة وهمية للمتباينة التي تكون اشارتها أصغر من أو يساوي إلى يسار المتباينة كما في القيدين الأول والثاني، أما لو كانت الاشارة في أحد القيود أكبر من أو يساوي فإننا نقوم بطرح</a:t>
            </a:r>
            <a:r>
              <a:rPr lang="ar-JO" sz="2800" dirty="0"/>
              <a:t> ( متغير)</a:t>
            </a:r>
            <a:r>
              <a:rPr lang="ar-SA" sz="2800" dirty="0"/>
              <a:t> قيمة وهمية، وذلك من أجل توازنها وتحويل إشارتها إلى إشارة مساواة.</a:t>
            </a:r>
          </a:p>
          <a:p>
            <a:pPr marL="0" indent="0">
              <a:buNone/>
            </a:pPr>
            <a:r>
              <a:rPr lang="ar-SA" sz="2800" b="1" dirty="0"/>
              <a:t>فيصبح الشكل القياسي:</a:t>
            </a:r>
          </a:p>
          <a:p>
            <a:pPr marL="0" indent="0" algn="l">
              <a:buNone/>
            </a:pPr>
            <a:r>
              <a:rPr lang="en-US" sz="2800" dirty="0"/>
              <a:t>Z – 30X</a:t>
            </a:r>
            <a:r>
              <a:rPr lang="en-US" sz="2800" baseline="-25000" dirty="0"/>
              <a:t>1</a:t>
            </a:r>
            <a:r>
              <a:rPr lang="en-US" sz="2800" dirty="0"/>
              <a:t> – 40X</a:t>
            </a:r>
            <a:r>
              <a:rPr lang="en-US" sz="2800" baseline="-25000" dirty="0"/>
              <a:t>2</a:t>
            </a:r>
            <a:r>
              <a:rPr lang="en-US" sz="2800" dirty="0"/>
              <a:t> = 0</a:t>
            </a:r>
          </a:p>
          <a:p>
            <a:pPr marL="0" indent="0" algn="l">
              <a:buNone/>
            </a:pPr>
            <a:r>
              <a:rPr lang="en-US" sz="2800" b="1" dirty="0"/>
              <a:t>                         Subject to,   </a:t>
            </a:r>
          </a:p>
          <a:p>
            <a:pPr marL="0" indent="0" algn="ctr">
              <a:buNone/>
            </a:pPr>
            <a:r>
              <a:rPr lang="en-US" sz="2800" dirty="0"/>
              <a:t>2X</a:t>
            </a:r>
            <a:r>
              <a:rPr lang="en-US" sz="2800" baseline="-25000" dirty="0"/>
              <a:t>1</a:t>
            </a:r>
            <a:r>
              <a:rPr lang="en-US" sz="2800" dirty="0"/>
              <a:t> + 3X</a:t>
            </a:r>
            <a:r>
              <a:rPr lang="en-US" sz="2800" baseline="-25000" dirty="0"/>
              <a:t>2 </a:t>
            </a:r>
            <a:r>
              <a:rPr lang="en-US" sz="2800" dirty="0"/>
              <a:t>+ S</a:t>
            </a:r>
            <a:r>
              <a:rPr lang="en-US" sz="2800" baseline="-25000" dirty="0"/>
              <a:t>1</a:t>
            </a:r>
            <a:r>
              <a:rPr lang="en-US" sz="2800" dirty="0"/>
              <a:t> = 6 </a:t>
            </a:r>
          </a:p>
          <a:p>
            <a:pPr marL="0" indent="0" algn="ctr">
              <a:buNone/>
            </a:pPr>
            <a:r>
              <a:rPr lang="en-US" sz="2800" dirty="0"/>
              <a:t>6X</a:t>
            </a:r>
            <a:r>
              <a:rPr lang="en-US" sz="2800" baseline="-25000" dirty="0"/>
              <a:t>1</a:t>
            </a:r>
            <a:r>
              <a:rPr lang="en-US" sz="2800" dirty="0"/>
              <a:t> + 3X</a:t>
            </a:r>
            <a:r>
              <a:rPr lang="en-US" sz="2800" baseline="-25000" dirty="0"/>
              <a:t>2</a:t>
            </a:r>
            <a:r>
              <a:rPr lang="en-US" sz="2800" dirty="0"/>
              <a:t> + S</a:t>
            </a:r>
            <a:r>
              <a:rPr lang="en-US" sz="2800" baseline="-25000" dirty="0"/>
              <a:t>2</a:t>
            </a:r>
            <a:r>
              <a:rPr lang="en-US" sz="2800" dirty="0"/>
              <a:t> = 12 </a:t>
            </a:r>
          </a:p>
          <a:p>
            <a:pPr marL="0" indent="0" algn="ctr">
              <a:buNone/>
            </a:pPr>
            <a:r>
              <a:rPr lang="en-US" sz="2800" dirty="0"/>
              <a:t>X</a:t>
            </a:r>
            <a:r>
              <a:rPr lang="en-US" sz="2800" baseline="-25000" dirty="0"/>
              <a:t>1</a:t>
            </a:r>
            <a:r>
              <a:rPr lang="en-US" sz="2800" dirty="0"/>
              <a:t> , X</a:t>
            </a:r>
            <a:r>
              <a:rPr lang="en-US" sz="2800" baseline="-25000" dirty="0"/>
              <a:t>2</a:t>
            </a:r>
            <a:r>
              <a:rPr lang="en-US" sz="2800" dirty="0"/>
              <a:t> , S</a:t>
            </a:r>
            <a:r>
              <a:rPr lang="en-US" sz="2800" baseline="-25000" dirty="0"/>
              <a:t>1</a:t>
            </a:r>
            <a:r>
              <a:rPr lang="en-US" sz="2800" dirty="0"/>
              <a:t> , S</a:t>
            </a:r>
            <a:r>
              <a:rPr lang="en-US" sz="2800" baseline="-25000" dirty="0"/>
              <a:t>2</a:t>
            </a:r>
            <a:r>
              <a:rPr lang="en-US" sz="2800" dirty="0"/>
              <a:t> </a:t>
            </a:r>
            <a:r>
              <a:rPr lang="en-US" sz="2400" dirty="0"/>
              <a:t>≥ 0</a:t>
            </a:r>
            <a:r>
              <a:rPr lang="en-US" sz="2800" b="1" dirty="0"/>
              <a:t> </a:t>
            </a:r>
            <a:r>
              <a:rPr lang="ar-SA" sz="2800" b="1" dirty="0"/>
              <a:t> </a:t>
            </a:r>
            <a:endParaRPr lang="ar-JO" sz="2800" b="1" dirty="0"/>
          </a:p>
          <a:p>
            <a:pPr marL="0" indent="0">
              <a:buNone/>
            </a:pPr>
            <a:endParaRPr lang="en-US" sz="2800" b="1" dirty="0"/>
          </a:p>
        </p:txBody>
      </p:sp>
      <p:sp>
        <p:nvSpPr>
          <p:cNvPr id="4" name="Date Placeholder 3">
            <a:extLst>
              <a:ext uri="{FF2B5EF4-FFF2-40B4-BE49-F238E27FC236}">
                <a16:creationId xmlns:a16="http://schemas.microsoft.com/office/drawing/2014/main" id="{6ECB9D08-C7F7-45B6-AC53-D11986F4CCC8}"/>
              </a:ext>
            </a:extLst>
          </p:cNvPr>
          <p:cNvSpPr>
            <a:spLocks noGrp="1"/>
          </p:cNvSpPr>
          <p:nvPr>
            <p:ph type="dt" sz="half" idx="10"/>
          </p:nvPr>
        </p:nvSpPr>
        <p:spPr/>
        <p:txBody>
          <a:bodyPr/>
          <a:lstStyle/>
          <a:p>
            <a:fld id="{0B8A65AA-0116-4997-B548-D2D8A0054EAC}" type="datetime1">
              <a:rPr lang="en-US" smtClean="0"/>
              <a:t>7/30/2024</a:t>
            </a:fld>
            <a:endParaRPr lang="en-US"/>
          </a:p>
        </p:txBody>
      </p:sp>
      <p:sp>
        <p:nvSpPr>
          <p:cNvPr id="5" name="Footer Placeholder 4">
            <a:extLst>
              <a:ext uri="{FF2B5EF4-FFF2-40B4-BE49-F238E27FC236}">
                <a16:creationId xmlns:a16="http://schemas.microsoft.com/office/drawing/2014/main" id="{92A44C1C-DFC0-4019-8223-2208FC53ACC1}"/>
              </a:ext>
            </a:extLst>
          </p:cNvPr>
          <p:cNvSpPr>
            <a:spLocks noGrp="1"/>
          </p:cNvSpPr>
          <p:nvPr>
            <p:ph type="ftr" sz="quarter" idx="11"/>
          </p:nvPr>
        </p:nvSpPr>
        <p:spPr/>
        <p:txBody>
          <a:bodyPr/>
          <a:lstStyle/>
          <a:p>
            <a:r>
              <a:rPr lang="ar-JO"/>
              <a:t>جامعة فلسطين الأهلية</a:t>
            </a:r>
            <a:endParaRPr lang="en-US" dirty="0"/>
          </a:p>
        </p:txBody>
      </p:sp>
      <p:sp>
        <p:nvSpPr>
          <p:cNvPr id="6" name="Slide Number Placeholder 5">
            <a:extLst>
              <a:ext uri="{FF2B5EF4-FFF2-40B4-BE49-F238E27FC236}">
                <a16:creationId xmlns:a16="http://schemas.microsoft.com/office/drawing/2014/main" id="{06A8EBFF-2E29-4F63-A234-AEBE55AEB3E1}"/>
              </a:ext>
            </a:extLst>
          </p:cNvPr>
          <p:cNvSpPr>
            <a:spLocks noGrp="1"/>
          </p:cNvSpPr>
          <p:nvPr>
            <p:ph type="sldNum" sz="quarter" idx="12"/>
          </p:nvPr>
        </p:nvSpPr>
        <p:spPr/>
        <p:txBody>
          <a:bodyPr/>
          <a:lstStyle/>
          <a:p>
            <a:fld id="{CADC140F-BB3D-412E-8119-EA44085A138A}" type="slidenum">
              <a:rPr lang="en-US" smtClean="0"/>
              <a:t>11</a:t>
            </a:fld>
            <a:endParaRPr lang="en-US"/>
          </a:p>
        </p:txBody>
      </p:sp>
    </p:spTree>
    <p:extLst>
      <p:ext uri="{BB962C8B-B14F-4D97-AF65-F5344CB8AC3E}">
        <p14:creationId xmlns:p14="http://schemas.microsoft.com/office/powerpoint/2010/main" val="183410789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45" presetClass="entr" presetSubtype="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2000"/>
                                        <p:tgtEl>
                                          <p:spTgt spid="3">
                                            <p:txEl>
                                              <p:pRg st="5" end="5"/>
                                            </p:txEl>
                                          </p:spTgt>
                                        </p:tgtEl>
                                      </p:cBhvr>
                                    </p:animEffect>
                                    <p:anim calcmode="lin" valueType="num">
                                      <p:cBhvr>
                                        <p:cTn id="41"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42"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additive="base">
                                        <p:cTn id="4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Effect transition="in" filter="fade">
                                      <p:cBhvr>
                                        <p:cTn id="5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21A13-D354-4B6B-ADD8-17522D094BA9}"/>
              </a:ext>
            </a:extLst>
          </p:cNvPr>
          <p:cNvSpPr>
            <a:spLocks noGrp="1"/>
          </p:cNvSpPr>
          <p:nvPr>
            <p:ph type="title"/>
          </p:nvPr>
        </p:nvSpPr>
        <p:spPr/>
        <p:txBody>
          <a:bodyPr>
            <a:normAutofit/>
          </a:bodyPr>
          <a:lstStyle/>
          <a:p>
            <a:r>
              <a:rPr lang="ar-SA" sz="3600" b="1" dirty="0">
                <a:solidFill>
                  <a:srgbClr val="FF0000"/>
                </a:solidFill>
              </a:rPr>
              <a:t>الخطوة الثانية:</a:t>
            </a:r>
            <a:endParaRPr lang="en-US" sz="3600" b="1" dirty="0">
              <a:solidFill>
                <a:srgbClr val="FF0000"/>
              </a:solidFill>
            </a:endParaRPr>
          </a:p>
        </p:txBody>
      </p:sp>
      <p:sp>
        <p:nvSpPr>
          <p:cNvPr id="3" name="Content Placeholder 2">
            <a:extLst>
              <a:ext uri="{FF2B5EF4-FFF2-40B4-BE49-F238E27FC236}">
                <a16:creationId xmlns:a16="http://schemas.microsoft.com/office/drawing/2014/main" id="{E39021A4-98E1-49B3-AD98-CECF9AEF9ABB}"/>
              </a:ext>
            </a:extLst>
          </p:cNvPr>
          <p:cNvSpPr>
            <a:spLocks noGrp="1"/>
          </p:cNvSpPr>
          <p:nvPr>
            <p:ph idx="1"/>
          </p:nvPr>
        </p:nvSpPr>
        <p:spPr/>
        <p:txBody>
          <a:bodyPr/>
          <a:lstStyle/>
          <a:p>
            <a:pPr marL="0" indent="0">
              <a:buNone/>
            </a:pPr>
            <a:r>
              <a:rPr lang="ar-SA" dirty="0"/>
              <a:t>نصمم الجدول الأولي بناء على معاملات المتغيرات جميعاً:</a:t>
            </a:r>
            <a:endParaRPr lang="en-US" dirty="0"/>
          </a:p>
          <a:p>
            <a:pPr marL="0" indent="0" algn="ctr">
              <a:buNone/>
            </a:pPr>
            <a:r>
              <a:rPr lang="ar-SA" dirty="0"/>
              <a:t>  جدول رقم ( </a:t>
            </a:r>
            <a:r>
              <a:rPr lang="en-US" dirty="0"/>
              <a:t>1</a:t>
            </a:r>
            <a:r>
              <a:rPr lang="ar-JO" dirty="0"/>
              <a:t> )</a:t>
            </a:r>
          </a:p>
          <a:p>
            <a:pPr marL="0" indent="0" algn="ctr">
              <a:buNone/>
            </a:pPr>
            <a:endParaRPr lang="en-US" dirty="0"/>
          </a:p>
          <a:p>
            <a:pPr marL="0" indent="0" algn="ctr">
              <a:buNone/>
            </a:pPr>
            <a:endParaRPr lang="en-US" dirty="0"/>
          </a:p>
          <a:p>
            <a:pPr marL="0" indent="0" algn="ctr">
              <a:buNone/>
            </a:pPr>
            <a:endParaRPr lang="en-US" dirty="0"/>
          </a:p>
          <a:p>
            <a:pPr marL="0" indent="0">
              <a:buNone/>
            </a:pPr>
            <a:endParaRPr lang="en-US" dirty="0"/>
          </a:p>
          <a:p>
            <a:pPr marL="0" indent="0" algn="ctr">
              <a:buNone/>
            </a:pPr>
            <a:endParaRPr lang="en-US" dirty="0"/>
          </a:p>
          <a:p>
            <a:pPr marL="0" indent="0" algn="ctr">
              <a:buNone/>
            </a:pPr>
            <a:endParaRPr lang="ar-SA" dirty="0"/>
          </a:p>
        </p:txBody>
      </p:sp>
      <p:sp>
        <p:nvSpPr>
          <p:cNvPr id="4" name="Date Placeholder 3">
            <a:extLst>
              <a:ext uri="{FF2B5EF4-FFF2-40B4-BE49-F238E27FC236}">
                <a16:creationId xmlns:a16="http://schemas.microsoft.com/office/drawing/2014/main" id="{695914A1-5151-44F0-ADC2-3A1D2660FCE3}"/>
              </a:ext>
            </a:extLst>
          </p:cNvPr>
          <p:cNvSpPr>
            <a:spLocks noGrp="1"/>
          </p:cNvSpPr>
          <p:nvPr>
            <p:ph type="dt" sz="half" idx="10"/>
          </p:nvPr>
        </p:nvSpPr>
        <p:spPr/>
        <p:txBody>
          <a:bodyPr/>
          <a:lstStyle/>
          <a:p>
            <a:fld id="{0B8A65AA-0116-4997-B548-D2D8A0054EAC}" type="datetime1">
              <a:rPr lang="en-US" smtClean="0"/>
              <a:t>7/30/2024</a:t>
            </a:fld>
            <a:endParaRPr lang="en-US" dirty="0"/>
          </a:p>
        </p:txBody>
      </p:sp>
      <p:sp>
        <p:nvSpPr>
          <p:cNvPr id="5" name="Footer Placeholder 4">
            <a:extLst>
              <a:ext uri="{FF2B5EF4-FFF2-40B4-BE49-F238E27FC236}">
                <a16:creationId xmlns:a16="http://schemas.microsoft.com/office/drawing/2014/main" id="{3462213F-FD74-470A-90A7-672613F7D38A}"/>
              </a:ext>
            </a:extLst>
          </p:cNvPr>
          <p:cNvSpPr>
            <a:spLocks noGrp="1"/>
          </p:cNvSpPr>
          <p:nvPr>
            <p:ph type="ftr" sz="quarter" idx="11"/>
          </p:nvPr>
        </p:nvSpPr>
        <p:spPr/>
        <p:txBody>
          <a:bodyPr/>
          <a:lstStyle/>
          <a:p>
            <a:r>
              <a:rPr lang="ar-JO"/>
              <a:t>جامعة فلسطين الأهلية</a:t>
            </a:r>
            <a:endParaRPr lang="en-US" dirty="0"/>
          </a:p>
        </p:txBody>
      </p:sp>
      <p:sp>
        <p:nvSpPr>
          <p:cNvPr id="6" name="Slide Number Placeholder 5">
            <a:extLst>
              <a:ext uri="{FF2B5EF4-FFF2-40B4-BE49-F238E27FC236}">
                <a16:creationId xmlns:a16="http://schemas.microsoft.com/office/drawing/2014/main" id="{833F91FB-25E7-4F8C-9734-8B4548925FEC}"/>
              </a:ext>
            </a:extLst>
          </p:cNvPr>
          <p:cNvSpPr>
            <a:spLocks noGrp="1"/>
          </p:cNvSpPr>
          <p:nvPr>
            <p:ph type="sldNum" sz="quarter" idx="12"/>
          </p:nvPr>
        </p:nvSpPr>
        <p:spPr/>
        <p:txBody>
          <a:bodyPr/>
          <a:lstStyle/>
          <a:p>
            <a:fld id="{CADC140F-BB3D-412E-8119-EA44085A138A}" type="slidenum">
              <a:rPr lang="en-US" smtClean="0"/>
              <a:t>12</a:t>
            </a:fld>
            <a:endParaRPr lang="en-US"/>
          </a:p>
        </p:txBody>
      </p:sp>
      <p:graphicFrame>
        <p:nvGraphicFramePr>
          <p:cNvPr id="7" name="جدول 6"/>
          <p:cNvGraphicFramePr>
            <a:graphicFrameLocks noGrp="1"/>
          </p:cNvGraphicFramePr>
          <p:nvPr>
            <p:extLst>
              <p:ext uri="{D42A27DB-BD31-4B8C-83A1-F6EECF244321}">
                <p14:modId xmlns:p14="http://schemas.microsoft.com/office/powerpoint/2010/main" val="167202523"/>
              </p:ext>
            </p:extLst>
          </p:nvPr>
        </p:nvGraphicFramePr>
        <p:xfrm>
          <a:off x="1143000" y="3276600"/>
          <a:ext cx="7086599" cy="1965960"/>
        </p:xfrm>
        <a:graphic>
          <a:graphicData uri="http://schemas.openxmlformats.org/drawingml/2006/table">
            <a:tbl>
              <a:tblPr firstRow="1" bandRow="1">
                <a:tableStyleId>{5C22544A-7EE6-4342-B048-85BDC9FD1C3A}</a:tableStyleId>
              </a:tblPr>
              <a:tblGrid>
                <a:gridCol w="2209799">
                  <a:extLst>
                    <a:ext uri="{9D8B030D-6E8A-4147-A177-3AD203B41FA5}">
                      <a16:colId xmlns:a16="http://schemas.microsoft.com/office/drawing/2014/main" val="20000"/>
                    </a:ext>
                  </a:extLst>
                </a:gridCol>
                <a:gridCol w="2023754">
                  <a:extLst>
                    <a:ext uri="{9D8B030D-6E8A-4147-A177-3AD203B41FA5}">
                      <a16:colId xmlns:a16="http://schemas.microsoft.com/office/drawing/2014/main" val="20001"/>
                    </a:ext>
                  </a:extLst>
                </a:gridCol>
                <a:gridCol w="1472540">
                  <a:extLst>
                    <a:ext uri="{9D8B030D-6E8A-4147-A177-3AD203B41FA5}">
                      <a16:colId xmlns:a16="http://schemas.microsoft.com/office/drawing/2014/main" val="20002"/>
                    </a:ext>
                  </a:extLst>
                </a:gridCol>
                <a:gridCol w="1380506">
                  <a:extLst>
                    <a:ext uri="{9D8B030D-6E8A-4147-A177-3AD203B41FA5}">
                      <a16:colId xmlns:a16="http://schemas.microsoft.com/office/drawing/2014/main" val="20003"/>
                    </a:ext>
                  </a:extLst>
                </a:gridCol>
              </a:tblGrid>
              <a:tr h="381000">
                <a:tc>
                  <a:txBody>
                    <a:bodyPr/>
                    <a:lstStyle/>
                    <a:p>
                      <a:pPr marL="0" algn="ctr" defTabSz="914400" rtl="0" eaLnBrk="1" latinLnBrk="0" hangingPunct="1"/>
                      <a:r>
                        <a:rPr lang="ar-JO" sz="1800" b="1" kern="1200" dirty="0">
                          <a:solidFill>
                            <a:schemeClr val="lt1"/>
                          </a:solidFill>
                          <a:latin typeface="+mn-lt"/>
                          <a:ea typeface="+mn-ea"/>
                          <a:cs typeface="+mn-cs"/>
                        </a:rPr>
                        <a:t>المتغيرات الأساسية</a:t>
                      </a:r>
                      <a:endParaRPr lang="en-US" sz="1800" kern="1200" dirty="0">
                        <a:solidFill>
                          <a:schemeClr val="dk1"/>
                        </a:solidFill>
                        <a:latin typeface="+mn-lt"/>
                        <a:ea typeface="+mn-ea"/>
                        <a:cs typeface="+mn-cs"/>
                      </a:endParaRPr>
                    </a:p>
                  </a:txBody>
                  <a:tcPr/>
                </a:tc>
                <a:tc>
                  <a:txBody>
                    <a:bodyPr/>
                    <a:lstStyle/>
                    <a:p>
                      <a:pPr algn="r"/>
                      <a:r>
                        <a:rPr lang="ar-JO" dirty="0"/>
                        <a:t>المتغيرات غير الأساسية</a:t>
                      </a:r>
                      <a:endParaRPr lang="en-US" dirty="0"/>
                    </a:p>
                  </a:txBody>
                  <a:tcPr/>
                </a:tc>
                <a:tc rowSpan="2">
                  <a:txBody>
                    <a:bodyPr/>
                    <a:lstStyle/>
                    <a:p>
                      <a:r>
                        <a:rPr lang="en-US" sz="2000" dirty="0"/>
                        <a:t>S1      S2</a:t>
                      </a:r>
                    </a:p>
                  </a:txBody>
                  <a:tcPr/>
                </a:tc>
                <a:tc>
                  <a:txBody>
                    <a:bodyPr/>
                    <a:lstStyle/>
                    <a:p>
                      <a:pPr algn="ctr"/>
                      <a:r>
                        <a:rPr lang="ar-JO" dirty="0"/>
                        <a:t>الثابت</a:t>
                      </a:r>
                      <a:endParaRPr lang="en-US" dirty="0"/>
                    </a:p>
                  </a:txBody>
                  <a:tcPr/>
                </a:tc>
                <a:extLst>
                  <a:ext uri="{0D108BD9-81ED-4DB2-BD59-A6C34878D82A}">
                    <a16:rowId xmlns:a16="http://schemas.microsoft.com/office/drawing/2014/main" val="10000"/>
                  </a:ext>
                </a:extLst>
              </a:tr>
              <a:tr h="381000">
                <a:tc>
                  <a:txBody>
                    <a:bodyPr/>
                    <a:lstStyle/>
                    <a:p>
                      <a:pPr marL="0" algn="ctr" defTabSz="914400" rtl="0" eaLnBrk="1" latinLnBrk="0" hangingPunct="1"/>
                      <a:r>
                        <a:rPr lang="en-US" sz="1800" kern="1200" dirty="0">
                          <a:solidFill>
                            <a:schemeClr val="dk1"/>
                          </a:solidFill>
                          <a:latin typeface="+mn-lt"/>
                          <a:ea typeface="+mn-ea"/>
                          <a:cs typeface="+mn-cs"/>
                        </a:rPr>
                        <a:t>Basic</a:t>
                      </a:r>
                      <a:r>
                        <a:rPr lang="en-US" sz="1800" kern="1200" baseline="0" dirty="0">
                          <a:solidFill>
                            <a:schemeClr val="dk1"/>
                          </a:solidFill>
                          <a:latin typeface="+mn-lt"/>
                          <a:ea typeface="+mn-ea"/>
                          <a:cs typeface="+mn-cs"/>
                        </a:rPr>
                        <a:t> Variables</a:t>
                      </a:r>
                      <a:endParaRPr lang="en-US" sz="1800" kern="1200" dirty="0">
                        <a:solidFill>
                          <a:schemeClr val="dk1"/>
                        </a:solidFill>
                        <a:latin typeface="+mn-lt"/>
                        <a:ea typeface="+mn-ea"/>
                        <a:cs typeface="+mn-cs"/>
                      </a:endParaRPr>
                    </a:p>
                  </a:txBody>
                  <a:tcPr/>
                </a:tc>
                <a:tc>
                  <a:txBody>
                    <a:bodyPr/>
                    <a:lstStyle/>
                    <a:p>
                      <a:r>
                        <a:rPr lang="en-US" sz="2000" b="1" kern="1200" baseline="0" dirty="0">
                          <a:solidFill>
                            <a:srgbClr val="C00000"/>
                          </a:solidFill>
                          <a:latin typeface="+mn-lt"/>
                          <a:ea typeface="+mn-ea"/>
                          <a:cs typeface="+mn-cs"/>
                        </a:rPr>
                        <a:t>X2</a:t>
                      </a:r>
                      <a:r>
                        <a:rPr lang="en-US" sz="2000" b="1" dirty="0"/>
                        <a:t>   </a:t>
                      </a:r>
                      <a:r>
                        <a:rPr lang="ar-SA" sz="1000" b="1" kern="1200" baseline="0" dirty="0">
                          <a:solidFill>
                            <a:srgbClr val="C00000"/>
                          </a:solidFill>
                          <a:latin typeface="+mn-lt"/>
                          <a:ea typeface="+mn-ea"/>
                          <a:cs typeface="+mn-cs"/>
                        </a:rPr>
                        <a:t>(المتغير الداخل)</a:t>
                      </a:r>
                      <a:r>
                        <a:rPr lang="ar-JO" sz="1000" b="1" kern="1200" baseline="0" dirty="0">
                          <a:solidFill>
                            <a:srgbClr val="C00000"/>
                          </a:solidFill>
                          <a:latin typeface="+mn-lt"/>
                          <a:ea typeface="+mn-ea"/>
                          <a:cs typeface="+mn-cs"/>
                        </a:rPr>
                        <a:t>     </a:t>
                      </a:r>
                      <a:r>
                        <a:rPr lang="en-US" sz="1000" b="1" kern="1200" baseline="0" dirty="0">
                          <a:solidFill>
                            <a:srgbClr val="C00000"/>
                          </a:solidFill>
                          <a:latin typeface="+mn-lt"/>
                          <a:ea typeface="+mn-ea"/>
                          <a:cs typeface="+mn-cs"/>
                        </a:rPr>
                        <a:t>  </a:t>
                      </a:r>
                      <a:r>
                        <a:rPr lang="en-US" sz="2000" b="1" baseline="0" dirty="0">
                          <a:solidFill>
                            <a:schemeClr val="tx1"/>
                          </a:solidFill>
                        </a:rPr>
                        <a:t>X1    </a:t>
                      </a:r>
                      <a:endParaRPr lang="en-US" sz="1000" b="1" dirty="0">
                        <a:solidFill>
                          <a:srgbClr val="C00000"/>
                        </a:solidFill>
                      </a:endParaRPr>
                    </a:p>
                  </a:txBody>
                  <a:tcPr/>
                </a:tc>
                <a:tc vMerge="1">
                  <a:txBody>
                    <a:bodyPr/>
                    <a:lstStyle/>
                    <a:p>
                      <a:endParaRPr lang="en-US" dirty="0"/>
                    </a:p>
                  </a:txBody>
                  <a:tcPr/>
                </a:tc>
                <a:tc>
                  <a:txBody>
                    <a:bodyPr/>
                    <a:lstStyle/>
                    <a:p>
                      <a:pPr algn="ctr"/>
                      <a:r>
                        <a:rPr lang="en-US" dirty="0"/>
                        <a:t>Solution</a:t>
                      </a:r>
                    </a:p>
                  </a:txBody>
                  <a:tcPr/>
                </a:tc>
                <a:extLst>
                  <a:ext uri="{0D108BD9-81ED-4DB2-BD59-A6C34878D82A}">
                    <a16:rowId xmlns:a16="http://schemas.microsoft.com/office/drawing/2014/main" val="10001"/>
                  </a:ext>
                </a:extLst>
              </a:tr>
              <a:tr h="381000">
                <a:tc>
                  <a:txBody>
                    <a:bodyPr/>
                    <a:lstStyle/>
                    <a:p>
                      <a:pPr marL="0" algn="r" defTabSz="914400" rtl="0" eaLnBrk="1" latinLnBrk="0" hangingPunct="1"/>
                      <a:r>
                        <a:rPr lang="ar-JO" sz="2000" b="1" kern="1200" dirty="0">
                          <a:solidFill>
                            <a:srgbClr val="00B050"/>
                          </a:solidFill>
                          <a:latin typeface="+mn-lt"/>
                          <a:ea typeface="+mn-ea"/>
                          <a:cs typeface="+mn-cs"/>
                        </a:rPr>
                        <a:t> </a:t>
                      </a:r>
                      <a:r>
                        <a:rPr lang="ar-JO" sz="1400" b="1" kern="1200" dirty="0">
                          <a:solidFill>
                            <a:srgbClr val="00B050"/>
                          </a:solidFill>
                          <a:latin typeface="+mn-lt"/>
                          <a:ea typeface="+mn-ea"/>
                          <a:cs typeface="+mn-cs"/>
                        </a:rPr>
                        <a:t>( المتغير الخارج )</a:t>
                      </a:r>
                      <a:r>
                        <a:rPr lang="en-US" sz="2000" b="1" kern="1200" dirty="0">
                          <a:solidFill>
                            <a:srgbClr val="00B050"/>
                          </a:solidFill>
                          <a:latin typeface="+mn-lt"/>
                          <a:ea typeface="+mn-ea"/>
                          <a:cs typeface="+mn-cs"/>
                        </a:rPr>
                        <a:t>S1</a:t>
                      </a:r>
                    </a:p>
                  </a:txBody>
                  <a:tcPr/>
                </a:tc>
                <a:tc>
                  <a:txBody>
                    <a:bodyPr/>
                    <a:lstStyle/>
                    <a:p>
                      <a:pPr marL="0" algn="r" defTabSz="914400" rtl="1" eaLnBrk="1" latinLnBrk="0" hangingPunct="1"/>
                      <a:r>
                        <a:rPr lang="en-US" sz="2000" b="1" kern="1200" dirty="0">
                          <a:solidFill>
                            <a:schemeClr val="dk1"/>
                          </a:solidFill>
                          <a:latin typeface="+mn-lt"/>
                          <a:ea typeface="+mn-ea"/>
                          <a:cs typeface="+mn-cs"/>
                        </a:rPr>
                        <a:t>3</a:t>
                      </a:r>
                      <a:r>
                        <a:rPr lang="ar-SA" sz="2000" b="1" kern="1200" baseline="0" dirty="0">
                          <a:solidFill>
                            <a:schemeClr val="dk1"/>
                          </a:solidFill>
                          <a:latin typeface="+mn-lt"/>
                          <a:ea typeface="+mn-ea"/>
                          <a:cs typeface="+mn-cs"/>
                        </a:rPr>
                        <a:t> </a:t>
                      </a:r>
                      <a:r>
                        <a:rPr lang="ar-SA" sz="1000" b="1" kern="1200" baseline="0" dirty="0">
                          <a:solidFill>
                            <a:srgbClr val="0070C0"/>
                          </a:solidFill>
                          <a:latin typeface="+mn-lt"/>
                          <a:ea typeface="+mn-ea"/>
                          <a:cs typeface="+mn-cs"/>
                        </a:rPr>
                        <a:t>(العنصر المحوري)                </a:t>
                      </a:r>
                      <a:r>
                        <a:rPr lang="en-US" sz="2000" b="1" kern="1200" dirty="0">
                          <a:solidFill>
                            <a:schemeClr val="dk1"/>
                          </a:solidFill>
                          <a:latin typeface="+mn-lt"/>
                          <a:ea typeface="+mn-ea"/>
                          <a:cs typeface="+mn-cs"/>
                        </a:rPr>
                        <a:t>2</a:t>
                      </a:r>
                    </a:p>
                  </a:txBody>
                  <a:tcPr/>
                </a:tc>
                <a:tc>
                  <a:txBody>
                    <a:bodyPr/>
                    <a:lstStyle/>
                    <a:p>
                      <a:r>
                        <a:rPr lang="en-US" sz="2000" b="1" dirty="0"/>
                        <a:t>1           0</a:t>
                      </a:r>
                    </a:p>
                  </a:txBody>
                  <a:tcPr/>
                </a:tc>
                <a:tc>
                  <a:txBody>
                    <a:bodyPr/>
                    <a:lstStyle/>
                    <a:p>
                      <a:pPr algn="ctr"/>
                      <a:r>
                        <a:rPr lang="en-US" sz="2000" b="1" dirty="0"/>
                        <a:t>6</a:t>
                      </a:r>
                    </a:p>
                  </a:txBody>
                  <a:tcPr/>
                </a:tc>
                <a:extLst>
                  <a:ext uri="{0D108BD9-81ED-4DB2-BD59-A6C34878D82A}">
                    <a16:rowId xmlns:a16="http://schemas.microsoft.com/office/drawing/2014/main" val="10002"/>
                  </a:ext>
                </a:extLst>
              </a:tr>
              <a:tr h="381000">
                <a:tc>
                  <a:txBody>
                    <a:bodyPr/>
                    <a:lstStyle/>
                    <a:p>
                      <a:pPr marL="0" algn="r" defTabSz="914400" rtl="0" eaLnBrk="1" latinLnBrk="0" hangingPunct="1"/>
                      <a:r>
                        <a:rPr lang="en-US" sz="2000" b="1" kern="1200" dirty="0">
                          <a:solidFill>
                            <a:schemeClr val="dk1"/>
                          </a:solidFill>
                          <a:latin typeface="+mn-lt"/>
                          <a:ea typeface="+mn-ea"/>
                          <a:cs typeface="+mn-cs"/>
                        </a:rPr>
                        <a:t>S2</a:t>
                      </a:r>
                    </a:p>
                  </a:txBody>
                  <a:tcPr/>
                </a:tc>
                <a:tc>
                  <a:txBody>
                    <a:bodyPr/>
                    <a:lstStyle/>
                    <a:p>
                      <a:r>
                        <a:rPr lang="en-US" sz="2000" b="1" dirty="0"/>
                        <a:t>6                         3</a:t>
                      </a:r>
                    </a:p>
                  </a:txBody>
                  <a:tcPr/>
                </a:tc>
                <a:tc>
                  <a:txBody>
                    <a:bodyPr/>
                    <a:lstStyle/>
                    <a:p>
                      <a:r>
                        <a:rPr lang="en-US" sz="2000" b="1" dirty="0"/>
                        <a:t>0           1</a:t>
                      </a:r>
                    </a:p>
                  </a:txBody>
                  <a:tcPr/>
                </a:tc>
                <a:tc>
                  <a:txBody>
                    <a:bodyPr/>
                    <a:lstStyle/>
                    <a:p>
                      <a:pPr algn="ctr"/>
                      <a:r>
                        <a:rPr lang="en-US" sz="2000" b="1" dirty="0"/>
                        <a:t>12</a:t>
                      </a:r>
                    </a:p>
                  </a:txBody>
                  <a:tcPr/>
                </a:tc>
                <a:extLst>
                  <a:ext uri="{0D108BD9-81ED-4DB2-BD59-A6C34878D82A}">
                    <a16:rowId xmlns:a16="http://schemas.microsoft.com/office/drawing/2014/main" val="10003"/>
                  </a:ext>
                </a:extLst>
              </a:tr>
              <a:tr h="381000">
                <a:tc>
                  <a:txBody>
                    <a:bodyPr/>
                    <a:lstStyle/>
                    <a:p>
                      <a:pPr marL="0" algn="r" defTabSz="914400" rtl="0" eaLnBrk="1" latinLnBrk="0" hangingPunct="1"/>
                      <a:r>
                        <a:rPr lang="en-US" sz="2000" b="1" kern="1200" dirty="0">
                          <a:solidFill>
                            <a:schemeClr val="dk1"/>
                          </a:solidFill>
                          <a:latin typeface="+mn-lt"/>
                          <a:ea typeface="+mn-ea"/>
                          <a:cs typeface="+mn-cs"/>
                        </a:rPr>
                        <a:t>Z</a:t>
                      </a:r>
                    </a:p>
                  </a:txBody>
                  <a:tcPr/>
                </a:tc>
                <a:tc>
                  <a:txBody>
                    <a:bodyPr/>
                    <a:lstStyle/>
                    <a:p>
                      <a:r>
                        <a:rPr lang="en-US" sz="2000" b="1" dirty="0"/>
                        <a:t>-30                  </a:t>
                      </a:r>
                      <a:r>
                        <a:rPr lang="en-US" sz="2000" b="1" dirty="0">
                          <a:solidFill>
                            <a:srgbClr val="C00000"/>
                          </a:solidFill>
                        </a:rPr>
                        <a:t> -40</a:t>
                      </a:r>
                    </a:p>
                  </a:txBody>
                  <a:tcPr/>
                </a:tc>
                <a:tc>
                  <a:txBody>
                    <a:bodyPr/>
                    <a:lstStyle/>
                    <a:p>
                      <a:r>
                        <a:rPr lang="en-US" sz="2000" b="1" dirty="0"/>
                        <a:t>0</a:t>
                      </a:r>
                      <a:r>
                        <a:rPr lang="en-US" sz="2000" b="1" baseline="0" dirty="0"/>
                        <a:t>           0</a:t>
                      </a:r>
                      <a:endParaRPr lang="en-US" sz="2000" b="1" dirty="0"/>
                    </a:p>
                  </a:txBody>
                  <a:tcPr/>
                </a:tc>
                <a:tc>
                  <a:txBody>
                    <a:bodyPr/>
                    <a:lstStyle/>
                    <a:p>
                      <a:pPr algn="ctr"/>
                      <a:r>
                        <a:rPr lang="en-US" sz="2000" b="1" dirty="0"/>
                        <a:t>0</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33956842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6"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ipe(down)">
                                      <p:cBhvr>
                                        <p:cTn id="20" dur="580">
                                          <p:stCondLst>
                                            <p:cond delay="0"/>
                                          </p:stCondLst>
                                        </p:cTn>
                                        <p:tgtEl>
                                          <p:spTgt spid="3">
                                            <p:txEl>
                                              <p:pRg st="1" end="1"/>
                                            </p:txEl>
                                          </p:spTgt>
                                        </p:tgtEl>
                                      </p:cBhvr>
                                    </p:animEffect>
                                    <p:anim calcmode="lin" valueType="num">
                                      <p:cBhvr>
                                        <p:cTn id="2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26" dur="26">
                                          <p:stCondLst>
                                            <p:cond delay="650"/>
                                          </p:stCondLst>
                                        </p:cTn>
                                        <p:tgtEl>
                                          <p:spTgt spid="3">
                                            <p:txEl>
                                              <p:pRg st="1" end="1"/>
                                            </p:txEl>
                                          </p:spTgt>
                                        </p:tgtEl>
                                      </p:cBhvr>
                                      <p:to x="100000" y="60000"/>
                                    </p:animScale>
                                    <p:animScale>
                                      <p:cBhvr>
                                        <p:cTn id="27" dur="166" decel="50000">
                                          <p:stCondLst>
                                            <p:cond delay="676"/>
                                          </p:stCondLst>
                                        </p:cTn>
                                        <p:tgtEl>
                                          <p:spTgt spid="3">
                                            <p:txEl>
                                              <p:pRg st="1" end="1"/>
                                            </p:txEl>
                                          </p:spTgt>
                                        </p:tgtEl>
                                      </p:cBhvr>
                                      <p:to x="100000" y="100000"/>
                                    </p:animScale>
                                    <p:animScale>
                                      <p:cBhvr>
                                        <p:cTn id="28" dur="26">
                                          <p:stCondLst>
                                            <p:cond delay="1312"/>
                                          </p:stCondLst>
                                        </p:cTn>
                                        <p:tgtEl>
                                          <p:spTgt spid="3">
                                            <p:txEl>
                                              <p:pRg st="1" end="1"/>
                                            </p:txEl>
                                          </p:spTgt>
                                        </p:tgtEl>
                                      </p:cBhvr>
                                      <p:to x="100000" y="80000"/>
                                    </p:animScale>
                                    <p:animScale>
                                      <p:cBhvr>
                                        <p:cTn id="29" dur="166" decel="50000">
                                          <p:stCondLst>
                                            <p:cond delay="1338"/>
                                          </p:stCondLst>
                                        </p:cTn>
                                        <p:tgtEl>
                                          <p:spTgt spid="3">
                                            <p:txEl>
                                              <p:pRg st="1" end="1"/>
                                            </p:txEl>
                                          </p:spTgt>
                                        </p:tgtEl>
                                      </p:cBhvr>
                                      <p:to x="100000" y="100000"/>
                                    </p:animScale>
                                    <p:animScale>
                                      <p:cBhvr>
                                        <p:cTn id="30" dur="26">
                                          <p:stCondLst>
                                            <p:cond delay="1642"/>
                                          </p:stCondLst>
                                        </p:cTn>
                                        <p:tgtEl>
                                          <p:spTgt spid="3">
                                            <p:txEl>
                                              <p:pRg st="1" end="1"/>
                                            </p:txEl>
                                          </p:spTgt>
                                        </p:tgtEl>
                                      </p:cBhvr>
                                      <p:to x="100000" y="90000"/>
                                    </p:animScale>
                                    <p:animScale>
                                      <p:cBhvr>
                                        <p:cTn id="31" dur="166" decel="50000">
                                          <p:stCondLst>
                                            <p:cond delay="1668"/>
                                          </p:stCondLst>
                                        </p:cTn>
                                        <p:tgtEl>
                                          <p:spTgt spid="3">
                                            <p:txEl>
                                              <p:pRg st="1" end="1"/>
                                            </p:txEl>
                                          </p:spTgt>
                                        </p:tgtEl>
                                      </p:cBhvr>
                                      <p:to x="100000" y="100000"/>
                                    </p:animScale>
                                    <p:animScale>
                                      <p:cBhvr>
                                        <p:cTn id="32" dur="26">
                                          <p:stCondLst>
                                            <p:cond delay="1808"/>
                                          </p:stCondLst>
                                        </p:cTn>
                                        <p:tgtEl>
                                          <p:spTgt spid="3">
                                            <p:txEl>
                                              <p:pRg st="1" end="1"/>
                                            </p:txEl>
                                          </p:spTgt>
                                        </p:tgtEl>
                                      </p:cBhvr>
                                      <p:to x="100000" y="95000"/>
                                    </p:animScale>
                                    <p:animScale>
                                      <p:cBhvr>
                                        <p:cTn id="33" dur="166" decel="50000">
                                          <p:stCondLst>
                                            <p:cond delay="1834"/>
                                          </p:stCondLst>
                                        </p:cTn>
                                        <p:tgtEl>
                                          <p:spTgt spid="3">
                                            <p:txEl>
                                              <p:pRg st="1" end="1"/>
                                            </p:txEl>
                                          </p:spTgt>
                                        </p:tgtEl>
                                      </p:cBhvr>
                                      <p:to x="100000" y="100000"/>
                                    </p:animScale>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barn(inVertical)">
                                      <p:cBhvr>
                                        <p:cTn id="3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E3CDF-F27C-49CC-A7E6-7F76483FBD7D}"/>
              </a:ext>
            </a:extLst>
          </p:cNvPr>
          <p:cNvSpPr>
            <a:spLocks noGrp="1"/>
          </p:cNvSpPr>
          <p:nvPr>
            <p:ph type="title"/>
          </p:nvPr>
        </p:nvSpPr>
        <p:spPr>
          <a:xfrm>
            <a:off x="457200" y="838200"/>
            <a:ext cx="8229600" cy="886196"/>
          </a:xfrm>
        </p:spPr>
        <p:txBody>
          <a:bodyPr>
            <a:normAutofit/>
          </a:bodyPr>
          <a:lstStyle/>
          <a:p>
            <a:r>
              <a:rPr lang="ar-JO" sz="3600" b="1" dirty="0">
                <a:solidFill>
                  <a:srgbClr val="FF0000"/>
                </a:solidFill>
              </a:rPr>
              <a:t>الخطوة الثالثة:</a:t>
            </a:r>
            <a:endParaRPr lang="en-US" sz="3600" b="1" dirty="0">
              <a:solidFill>
                <a:srgbClr val="FF0000"/>
              </a:solidFill>
            </a:endParaRPr>
          </a:p>
        </p:txBody>
      </p:sp>
      <p:sp>
        <p:nvSpPr>
          <p:cNvPr id="3" name="Content Placeholder 2">
            <a:extLst>
              <a:ext uri="{FF2B5EF4-FFF2-40B4-BE49-F238E27FC236}">
                <a16:creationId xmlns:a16="http://schemas.microsoft.com/office/drawing/2014/main" id="{DAD0B2AB-8985-4ABD-998A-B182AF19CCB5}"/>
              </a:ext>
            </a:extLst>
          </p:cNvPr>
          <p:cNvSpPr>
            <a:spLocks noGrp="1"/>
          </p:cNvSpPr>
          <p:nvPr>
            <p:ph idx="1"/>
          </p:nvPr>
        </p:nvSpPr>
        <p:spPr>
          <a:xfrm>
            <a:off x="457200" y="1676400"/>
            <a:ext cx="8229600" cy="4525963"/>
          </a:xfrm>
        </p:spPr>
        <p:txBody>
          <a:bodyPr>
            <a:normAutofit fontScale="77500" lnSpcReduction="20000"/>
          </a:bodyPr>
          <a:lstStyle/>
          <a:p>
            <a:pPr marL="0" indent="0">
              <a:buNone/>
            </a:pPr>
            <a:r>
              <a:rPr lang="ar-JO" dirty="0"/>
              <a:t>نقوم بتحديد المتغير الداخل والمتغير الخارج</a:t>
            </a:r>
          </a:p>
          <a:p>
            <a:pPr marL="0" indent="0">
              <a:buNone/>
            </a:pPr>
            <a:r>
              <a:rPr lang="ar-JO" b="1" dirty="0"/>
              <a:t>في مسائل التعظيم: </a:t>
            </a:r>
            <a:r>
              <a:rPr lang="en-US" b="1" dirty="0"/>
              <a:t>Maximization</a:t>
            </a:r>
            <a:endParaRPr lang="ar-JO" b="1" dirty="0"/>
          </a:p>
          <a:p>
            <a:pPr marL="0" indent="0">
              <a:buNone/>
            </a:pPr>
            <a:r>
              <a:rPr lang="ar-JO" sz="2800" b="1" dirty="0">
                <a:solidFill>
                  <a:srgbClr val="FF0000"/>
                </a:solidFill>
              </a:rPr>
              <a:t>أ- المتغير الداخل: </a:t>
            </a:r>
            <a:r>
              <a:rPr lang="ar-JO" sz="2800" b="1" dirty="0"/>
              <a:t> هو المتغير الذي له أكبر معامل سالب في دالة الهدف.</a:t>
            </a:r>
            <a:r>
              <a:rPr lang="ar-JO" sz="2800" b="1" dirty="0">
                <a:solidFill>
                  <a:srgbClr val="FF0000"/>
                </a:solidFill>
              </a:rPr>
              <a:t> </a:t>
            </a:r>
            <a:r>
              <a:rPr lang="ar-JO" sz="2800" b="1" dirty="0" err="1"/>
              <a:t>وبناءاً</a:t>
            </a:r>
            <a:r>
              <a:rPr lang="ar-JO" sz="2800" b="1" dirty="0"/>
              <a:t> عليه فإن </a:t>
            </a:r>
            <a:r>
              <a:rPr lang="en-US" sz="2800" b="1" dirty="0">
                <a:solidFill>
                  <a:srgbClr val="C00000"/>
                </a:solidFill>
              </a:rPr>
              <a:t>x</a:t>
            </a:r>
            <a:r>
              <a:rPr lang="en-US" sz="2400" b="1" baseline="-25000" dirty="0">
                <a:solidFill>
                  <a:srgbClr val="C00000"/>
                </a:solidFill>
              </a:rPr>
              <a:t>2</a:t>
            </a:r>
            <a:r>
              <a:rPr lang="ar-JO" sz="2800" b="1" dirty="0">
                <a:solidFill>
                  <a:srgbClr val="FF0000"/>
                </a:solidFill>
              </a:rPr>
              <a:t> </a:t>
            </a:r>
            <a:r>
              <a:rPr lang="ar-JO" sz="2800" b="1" dirty="0"/>
              <a:t>هو المتغير الداخل، حيث له أكبر معامل سالب في دالة الهدف</a:t>
            </a:r>
            <a:r>
              <a:rPr lang="ar-JO" sz="2800" b="1" dirty="0">
                <a:solidFill>
                  <a:srgbClr val="FF0000"/>
                </a:solidFill>
              </a:rPr>
              <a:t> </a:t>
            </a:r>
            <a:r>
              <a:rPr lang="ar-JO" sz="2800" b="1" dirty="0">
                <a:solidFill>
                  <a:srgbClr val="C00000"/>
                </a:solidFill>
              </a:rPr>
              <a:t>( -</a:t>
            </a:r>
            <a:r>
              <a:rPr lang="en-US" sz="2800" b="1" dirty="0">
                <a:solidFill>
                  <a:srgbClr val="C00000"/>
                </a:solidFill>
              </a:rPr>
              <a:t>40</a:t>
            </a:r>
            <a:r>
              <a:rPr lang="ar-JO" sz="2800" b="1" dirty="0">
                <a:solidFill>
                  <a:srgbClr val="C00000"/>
                </a:solidFill>
              </a:rPr>
              <a:t> ).</a:t>
            </a:r>
          </a:p>
          <a:p>
            <a:pPr marL="0" indent="0">
              <a:buNone/>
            </a:pPr>
            <a:r>
              <a:rPr lang="ar-JO" sz="2800" b="1" dirty="0">
                <a:solidFill>
                  <a:srgbClr val="FF0000"/>
                </a:solidFill>
              </a:rPr>
              <a:t>ب- المتغير الخارج: </a:t>
            </a:r>
            <a:r>
              <a:rPr lang="ar-JO" sz="2800" b="1" dirty="0"/>
              <a:t>يحدد عن طريق تقسيم عمود الثوابت(</a:t>
            </a:r>
            <a:r>
              <a:rPr lang="en-US" sz="2800" b="1" dirty="0"/>
              <a:t>Solution</a:t>
            </a:r>
            <a:r>
              <a:rPr lang="ar-JO" sz="2800" b="1" dirty="0"/>
              <a:t>) على المعاملات مقابل كل منها المتواجدة في عمود المتغير الداخل، </a:t>
            </a:r>
            <a:r>
              <a:rPr lang="ar-JO" sz="2800" b="1" dirty="0">
                <a:solidFill>
                  <a:srgbClr val="00B050"/>
                </a:solidFill>
              </a:rPr>
              <a:t>مع إهمال المعاملات ذات القيم السالبة والصفر. </a:t>
            </a:r>
            <a:r>
              <a:rPr lang="ar-JO" sz="2800" b="1" dirty="0"/>
              <a:t>والمتغير الخارج هو ذلك المتغير في الصف الذي يتضمن أقل قيمة ناتجة عن تقسيم الثوابت على المعاملات الموجبة تحت عمود المتغير الداخل.</a:t>
            </a:r>
          </a:p>
          <a:p>
            <a:pPr marL="0" indent="0">
              <a:buNone/>
            </a:pPr>
            <a:r>
              <a:rPr lang="en-US" sz="2800" b="1" dirty="0"/>
              <a:t>S</a:t>
            </a:r>
            <a:r>
              <a:rPr lang="en-US" sz="2400" b="1" baseline="-25000" dirty="0"/>
              <a:t>1</a:t>
            </a:r>
            <a:r>
              <a:rPr lang="en-US" sz="2800" b="1" dirty="0"/>
              <a:t>: 6/3 = 2</a:t>
            </a:r>
            <a:r>
              <a:rPr lang="ar-JO" sz="2800" b="1" dirty="0"/>
              <a:t> </a:t>
            </a:r>
          </a:p>
          <a:p>
            <a:pPr marL="0" indent="0">
              <a:buNone/>
            </a:pPr>
            <a:r>
              <a:rPr lang="en-US" sz="2800" b="1" dirty="0"/>
              <a:t>S</a:t>
            </a:r>
            <a:r>
              <a:rPr lang="en-US" sz="2400" b="1" baseline="-25000" dirty="0"/>
              <a:t>2</a:t>
            </a:r>
            <a:r>
              <a:rPr lang="en-US" sz="2800" b="1" dirty="0"/>
              <a:t>: 12/3 = 4</a:t>
            </a:r>
            <a:r>
              <a:rPr lang="ar-JO" sz="2800" b="1" dirty="0"/>
              <a:t> </a:t>
            </a:r>
          </a:p>
          <a:p>
            <a:pPr marL="0" indent="0">
              <a:buNone/>
            </a:pPr>
            <a:r>
              <a:rPr lang="ar-JO" sz="2800" b="1" dirty="0">
                <a:solidFill>
                  <a:srgbClr val="00B050"/>
                </a:solidFill>
              </a:rPr>
              <a:t>وبذلك يكون </a:t>
            </a:r>
            <a:r>
              <a:rPr lang="en-US" sz="2800" b="1" dirty="0">
                <a:solidFill>
                  <a:srgbClr val="00B050"/>
                </a:solidFill>
              </a:rPr>
              <a:t>S</a:t>
            </a:r>
            <a:r>
              <a:rPr lang="en-US" sz="2800" b="1" baseline="-25000" dirty="0">
                <a:solidFill>
                  <a:srgbClr val="00B050"/>
                </a:solidFill>
              </a:rPr>
              <a:t>1</a:t>
            </a:r>
            <a:r>
              <a:rPr lang="ar-JO" sz="2800" b="1" dirty="0">
                <a:solidFill>
                  <a:srgbClr val="00B050"/>
                </a:solidFill>
              </a:rPr>
              <a:t> هو المتغير الخارج</a:t>
            </a:r>
            <a:r>
              <a:rPr lang="ar-SA" sz="2800" b="1" dirty="0">
                <a:solidFill>
                  <a:srgbClr val="00B050"/>
                </a:solidFill>
              </a:rPr>
              <a:t> </a:t>
            </a:r>
            <a:r>
              <a:rPr lang="ar-SA" sz="2800" b="1" dirty="0">
                <a:solidFill>
                  <a:srgbClr val="C00000"/>
                </a:solidFill>
              </a:rPr>
              <a:t>ويحل محله المتغير الداخل </a:t>
            </a:r>
            <a:r>
              <a:rPr lang="en-US" sz="2800" b="1" dirty="0">
                <a:solidFill>
                  <a:srgbClr val="C00000"/>
                </a:solidFill>
              </a:rPr>
              <a:t>x</a:t>
            </a:r>
            <a:r>
              <a:rPr lang="en-US" sz="2400" b="1" baseline="-25000" dirty="0">
                <a:solidFill>
                  <a:srgbClr val="C00000"/>
                </a:solidFill>
              </a:rPr>
              <a:t>2</a:t>
            </a:r>
            <a:endParaRPr lang="ar-SA" sz="2400" b="1" baseline="-25000" dirty="0">
              <a:solidFill>
                <a:srgbClr val="C00000"/>
              </a:solidFill>
            </a:endParaRPr>
          </a:p>
          <a:p>
            <a:pPr marL="0" indent="0">
              <a:buNone/>
            </a:pPr>
            <a:r>
              <a:rPr lang="ar-SA" sz="2800" b="1" dirty="0"/>
              <a:t>ويسمى المعامل الذي يتقاطع عنده عمود المتغير الداخل مع صف المتغير الخارج بالعنصر المحوري ( </a:t>
            </a:r>
            <a:r>
              <a:rPr lang="en-US" sz="2800" b="1" dirty="0"/>
              <a:t>Pivot Element</a:t>
            </a:r>
            <a:r>
              <a:rPr lang="ar-JO" sz="2800" b="1" dirty="0"/>
              <a:t> )، وفي مثالنا يكون </a:t>
            </a:r>
            <a:r>
              <a:rPr lang="ar-JO" sz="2800" b="1" dirty="0">
                <a:solidFill>
                  <a:srgbClr val="002060"/>
                </a:solidFill>
              </a:rPr>
              <a:t>العنصر المحوري  ( </a:t>
            </a:r>
            <a:r>
              <a:rPr lang="en-US" sz="2800" b="1" dirty="0">
                <a:solidFill>
                  <a:srgbClr val="002060"/>
                </a:solidFill>
              </a:rPr>
              <a:t>3</a:t>
            </a:r>
            <a:r>
              <a:rPr lang="ar-JO" sz="2800" b="1" dirty="0">
                <a:solidFill>
                  <a:srgbClr val="002060"/>
                </a:solidFill>
              </a:rPr>
              <a:t> ).</a:t>
            </a:r>
          </a:p>
          <a:p>
            <a:pPr marL="0" indent="0">
              <a:buNone/>
            </a:pPr>
            <a:endParaRPr lang="en-US" sz="2800" b="1" dirty="0">
              <a:solidFill>
                <a:srgbClr val="C00000"/>
              </a:solidFill>
            </a:endParaRPr>
          </a:p>
        </p:txBody>
      </p:sp>
      <p:sp>
        <p:nvSpPr>
          <p:cNvPr id="4" name="Date Placeholder 3">
            <a:extLst>
              <a:ext uri="{FF2B5EF4-FFF2-40B4-BE49-F238E27FC236}">
                <a16:creationId xmlns:a16="http://schemas.microsoft.com/office/drawing/2014/main" id="{A17B49C7-BEBD-421F-8F8A-A653DB348B52}"/>
              </a:ext>
            </a:extLst>
          </p:cNvPr>
          <p:cNvSpPr>
            <a:spLocks noGrp="1"/>
          </p:cNvSpPr>
          <p:nvPr>
            <p:ph type="dt" sz="half" idx="10"/>
          </p:nvPr>
        </p:nvSpPr>
        <p:spPr/>
        <p:txBody>
          <a:bodyPr/>
          <a:lstStyle/>
          <a:p>
            <a:fld id="{0B8A65AA-0116-4997-B548-D2D8A0054EAC}" type="datetime1">
              <a:rPr lang="en-US" smtClean="0"/>
              <a:t>7/30/2024</a:t>
            </a:fld>
            <a:endParaRPr lang="en-US" dirty="0"/>
          </a:p>
        </p:txBody>
      </p:sp>
      <p:sp>
        <p:nvSpPr>
          <p:cNvPr id="5" name="Footer Placeholder 4">
            <a:extLst>
              <a:ext uri="{FF2B5EF4-FFF2-40B4-BE49-F238E27FC236}">
                <a16:creationId xmlns:a16="http://schemas.microsoft.com/office/drawing/2014/main" id="{89BC3F64-259B-48EF-A157-9D5827F38550}"/>
              </a:ext>
            </a:extLst>
          </p:cNvPr>
          <p:cNvSpPr>
            <a:spLocks noGrp="1"/>
          </p:cNvSpPr>
          <p:nvPr>
            <p:ph type="ftr" sz="quarter" idx="11"/>
          </p:nvPr>
        </p:nvSpPr>
        <p:spPr/>
        <p:txBody>
          <a:bodyPr/>
          <a:lstStyle/>
          <a:p>
            <a:r>
              <a:rPr lang="ar-JO"/>
              <a:t>جامعة فلسطين الأهلية</a:t>
            </a:r>
            <a:endParaRPr lang="en-US" dirty="0"/>
          </a:p>
        </p:txBody>
      </p:sp>
      <p:sp>
        <p:nvSpPr>
          <p:cNvPr id="6" name="Slide Number Placeholder 5">
            <a:extLst>
              <a:ext uri="{FF2B5EF4-FFF2-40B4-BE49-F238E27FC236}">
                <a16:creationId xmlns:a16="http://schemas.microsoft.com/office/drawing/2014/main" id="{263F4A85-93FD-4DAF-ADF7-29924B130A50}"/>
              </a:ext>
            </a:extLst>
          </p:cNvPr>
          <p:cNvSpPr>
            <a:spLocks noGrp="1"/>
          </p:cNvSpPr>
          <p:nvPr>
            <p:ph type="sldNum" sz="quarter" idx="12"/>
          </p:nvPr>
        </p:nvSpPr>
        <p:spPr/>
        <p:txBody>
          <a:bodyPr/>
          <a:lstStyle/>
          <a:p>
            <a:fld id="{CADC140F-BB3D-412E-8119-EA44085A138A}" type="slidenum">
              <a:rPr lang="en-US" smtClean="0"/>
              <a:t>13</a:t>
            </a:fld>
            <a:endParaRPr lang="en-US"/>
          </a:p>
        </p:txBody>
      </p:sp>
    </p:spTree>
    <p:extLst>
      <p:ext uri="{BB962C8B-B14F-4D97-AF65-F5344CB8AC3E}">
        <p14:creationId xmlns:p14="http://schemas.microsoft.com/office/powerpoint/2010/main" val="73981552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heel(1)">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1" presetClass="entr" presetSubtype="1"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wheel(1)">
                                      <p:cBhvr>
                                        <p:cTn id="33" dur="2000"/>
                                        <p:tgtEl>
                                          <p:spTgt spid="3">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1" presetClass="entr" presetSubtype="1"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wheel(1)">
                                      <p:cBhvr>
                                        <p:cTn id="38" dur="2000"/>
                                        <p:tgtEl>
                                          <p:spTgt spid="3">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5" presetClass="entr" presetSubtype="0"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2000"/>
                                        <p:tgtEl>
                                          <p:spTgt spid="3">
                                            <p:txEl>
                                              <p:pRg st="5" end="5"/>
                                            </p:txEl>
                                          </p:spTgt>
                                        </p:tgtEl>
                                      </p:cBhvr>
                                    </p:animEffect>
                                    <p:anim calcmode="lin" valueType="num">
                                      <p:cBhvr>
                                        <p:cTn id="44"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45"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barn(inVertical)">
                                      <p:cBhvr>
                                        <p:cTn id="50" dur="500"/>
                                        <p:tgtEl>
                                          <p:spTgt spid="3">
                                            <p:txEl>
                                              <p:pRg st="6" end="6"/>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Effect transition="in" filter="fade">
                                      <p:cBhvr>
                                        <p:cTn id="5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62000"/>
            <a:ext cx="8229600" cy="886196"/>
          </a:xfrm>
        </p:spPr>
        <p:txBody>
          <a:bodyPr>
            <a:normAutofit/>
          </a:bodyPr>
          <a:lstStyle/>
          <a:p>
            <a:r>
              <a:rPr lang="ar-JO" sz="3600" b="1" dirty="0">
                <a:solidFill>
                  <a:srgbClr val="FF0000"/>
                </a:solidFill>
              </a:rPr>
              <a:t>الخطوة الرابعة:</a:t>
            </a:r>
            <a:endParaRPr lang="en-US" sz="3600" b="1" dirty="0">
              <a:solidFill>
                <a:srgbClr val="FF0000"/>
              </a:solidFill>
            </a:endParaRPr>
          </a:p>
        </p:txBody>
      </p:sp>
      <p:sp>
        <p:nvSpPr>
          <p:cNvPr id="3" name="عنصر نائب للمحتوى 2"/>
          <p:cNvSpPr>
            <a:spLocks noGrp="1"/>
          </p:cNvSpPr>
          <p:nvPr>
            <p:ph idx="1"/>
          </p:nvPr>
        </p:nvSpPr>
        <p:spPr>
          <a:xfrm>
            <a:off x="533400" y="1524000"/>
            <a:ext cx="8229600" cy="4525963"/>
          </a:xfrm>
        </p:spPr>
        <p:txBody>
          <a:bodyPr>
            <a:normAutofit fontScale="55000" lnSpcReduction="20000"/>
          </a:bodyPr>
          <a:lstStyle/>
          <a:p>
            <a:pPr marL="0" indent="0">
              <a:buNone/>
            </a:pPr>
            <a:r>
              <a:rPr lang="ar-JO" dirty="0"/>
              <a:t>تقسيم القيم في صف المتغير الخارج على العنصر المحوري</a:t>
            </a:r>
            <a:endParaRPr lang="en-US" dirty="0"/>
          </a:p>
          <a:p>
            <a:pPr marL="0" indent="0">
              <a:buNone/>
            </a:pPr>
            <a:r>
              <a:rPr lang="en-US" dirty="0"/>
              <a:t> (2/3 , 3/3 , 1/3 , 0/3 , 6/3)</a:t>
            </a:r>
            <a:r>
              <a:rPr lang="ar-JO" dirty="0"/>
              <a:t> فتنتج قيم جديدة </a:t>
            </a:r>
            <a:r>
              <a:rPr lang="ar-JO" b="1" dirty="0">
                <a:solidFill>
                  <a:srgbClr val="0070C0"/>
                </a:solidFill>
              </a:rPr>
              <a:t>تسمى معادلة المحور </a:t>
            </a:r>
            <a:r>
              <a:rPr lang="en-US" b="1" dirty="0">
                <a:solidFill>
                  <a:srgbClr val="0070C0"/>
                </a:solidFill>
              </a:rPr>
              <a:t>Pivot Equation</a:t>
            </a:r>
            <a:r>
              <a:rPr lang="ar-JO" b="1" dirty="0">
                <a:solidFill>
                  <a:srgbClr val="0070C0"/>
                </a:solidFill>
              </a:rPr>
              <a:t> </a:t>
            </a:r>
            <a:r>
              <a:rPr lang="ar-SA" b="1" dirty="0">
                <a:solidFill>
                  <a:srgbClr val="0070C0"/>
                </a:solidFill>
              </a:rPr>
              <a:t>(</a:t>
            </a:r>
            <a:r>
              <a:rPr lang="en-US" b="1" dirty="0">
                <a:solidFill>
                  <a:srgbClr val="0070C0"/>
                </a:solidFill>
              </a:rPr>
              <a:t>2/3 , 1 , 1/3 , 0 , 2</a:t>
            </a:r>
            <a:r>
              <a:rPr lang="ar-JO" b="1" dirty="0">
                <a:solidFill>
                  <a:srgbClr val="0070C0"/>
                </a:solidFill>
              </a:rPr>
              <a:t> )</a:t>
            </a:r>
            <a:endParaRPr lang="ar-SA" b="1" dirty="0">
              <a:solidFill>
                <a:srgbClr val="0070C0"/>
              </a:solidFill>
            </a:endParaRPr>
          </a:p>
          <a:p>
            <a:pPr marL="0" indent="0">
              <a:buNone/>
            </a:pPr>
            <a:r>
              <a:rPr lang="ar-SA" sz="5100" b="1" dirty="0">
                <a:solidFill>
                  <a:srgbClr val="FF0000"/>
                </a:solidFill>
                <a:latin typeface="+mj-lt"/>
                <a:ea typeface="+mj-ea"/>
                <a:cs typeface="+mj-cs"/>
              </a:rPr>
              <a:t>الخطوة الخامسة:</a:t>
            </a:r>
          </a:p>
          <a:p>
            <a:pPr marL="0" indent="0">
              <a:buNone/>
            </a:pPr>
            <a:r>
              <a:rPr lang="ar-SA" b="1" dirty="0"/>
              <a:t>بيان أثر انتقال </a:t>
            </a:r>
            <a:r>
              <a:rPr lang="en-US" b="1" dirty="0"/>
              <a:t>X</a:t>
            </a:r>
            <a:r>
              <a:rPr lang="en-US" b="1" baseline="-25000" dirty="0"/>
              <a:t>2</a:t>
            </a:r>
            <a:r>
              <a:rPr lang="ar-JO" b="1" dirty="0"/>
              <a:t> من متغير غير أساسي إلى متغير أساسي على:</a:t>
            </a:r>
          </a:p>
          <a:p>
            <a:pPr marL="514350" indent="-514350">
              <a:buAutoNum type="arabic1Minus"/>
            </a:pPr>
            <a:r>
              <a:rPr lang="ar-JO" b="1" dirty="0"/>
              <a:t>التأثير على دالة الهدف:</a:t>
            </a:r>
          </a:p>
          <a:p>
            <a:pPr marL="0" indent="0">
              <a:buNone/>
            </a:pPr>
            <a:r>
              <a:rPr lang="ar-JO" b="1" dirty="0"/>
              <a:t> دالة الهدف الجديدة = دالة الهدف القديمة – </a:t>
            </a:r>
          </a:p>
          <a:p>
            <a:pPr marL="0" indent="0">
              <a:buNone/>
            </a:pPr>
            <a:r>
              <a:rPr lang="ar-JO" b="1" dirty="0"/>
              <a:t>( معامل المتغير الداخل في دالة الهدف × المعادلة المحورية )</a:t>
            </a:r>
          </a:p>
          <a:p>
            <a:pPr marL="0" indent="0" algn="l">
              <a:buNone/>
            </a:pPr>
            <a:r>
              <a:rPr lang="en-US" sz="4200" b="1" dirty="0">
                <a:solidFill>
                  <a:schemeClr val="accent2">
                    <a:lumMod val="75000"/>
                  </a:schemeClr>
                </a:solidFill>
              </a:rPr>
              <a:t>New Z = Old Z - ( Entry Element * Pivot Equation )</a:t>
            </a:r>
          </a:p>
          <a:p>
            <a:pPr marL="0" indent="0" algn="l">
              <a:buNone/>
            </a:pPr>
            <a:r>
              <a:rPr lang="ar-JO" b="1" dirty="0"/>
              <a:t> </a:t>
            </a:r>
            <a:r>
              <a:rPr lang="en-US" b="1" dirty="0"/>
              <a:t>             </a:t>
            </a:r>
            <a:r>
              <a:rPr lang="en-US" sz="4200" b="1" dirty="0">
                <a:solidFill>
                  <a:schemeClr val="accent2">
                    <a:lumMod val="75000"/>
                  </a:schemeClr>
                </a:solidFill>
              </a:rPr>
              <a:t>= Old Z - ( -40 * ( 2/3, 1, 1/3, 0, 2 ) )</a:t>
            </a:r>
          </a:p>
          <a:p>
            <a:pPr marL="0" indent="0" algn="l">
              <a:buNone/>
            </a:pPr>
            <a:r>
              <a:rPr lang="en-US" b="1" dirty="0"/>
              <a:t>           </a:t>
            </a:r>
            <a:r>
              <a:rPr lang="en-US" sz="4200" b="1" dirty="0">
                <a:solidFill>
                  <a:schemeClr val="accent2">
                    <a:lumMod val="75000"/>
                  </a:schemeClr>
                </a:solidFill>
              </a:rPr>
              <a:t>   =   -30,    -40,   0,    0,   0</a:t>
            </a:r>
          </a:p>
          <a:p>
            <a:pPr marL="0" indent="0" algn="l">
              <a:buNone/>
            </a:pPr>
            <a:r>
              <a:rPr lang="en-US" sz="4200" b="1" dirty="0">
                <a:solidFill>
                  <a:srgbClr val="FF0000"/>
                </a:solidFill>
                <a:latin typeface="+mj-lt"/>
                <a:ea typeface="+mj-ea"/>
                <a:cs typeface="+mj-cs"/>
              </a:rPr>
              <a:t>         -</a:t>
            </a:r>
            <a:r>
              <a:rPr lang="en-US" sz="4200" b="1" dirty="0"/>
              <a:t>    -80/3, -40, -40/3, 0, -80</a:t>
            </a:r>
            <a:endParaRPr lang="ar-SA" sz="4200" b="1" dirty="0">
              <a:solidFill>
                <a:schemeClr val="accent2">
                  <a:lumMod val="75000"/>
                </a:schemeClr>
              </a:solidFill>
            </a:endParaRPr>
          </a:p>
          <a:p>
            <a:pPr marL="0" indent="0" algn="l">
              <a:buNone/>
            </a:pPr>
            <a:r>
              <a:rPr lang="ar-JO" sz="4200" b="1" dirty="0">
                <a:solidFill>
                  <a:schemeClr val="accent2">
                    <a:lumMod val="75000"/>
                  </a:schemeClr>
                </a:solidFill>
              </a:rPr>
              <a:t> </a:t>
            </a:r>
            <a:r>
              <a:rPr lang="ar-SA" sz="4200" b="1" dirty="0">
                <a:solidFill>
                  <a:schemeClr val="accent2">
                    <a:lumMod val="75000"/>
                  </a:schemeClr>
                </a:solidFill>
              </a:rPr>
              <a:t>(</a:t>
            </a:r>
            <a:r>
              <a:rPr lang="ar-JO" sz="4200" b="1" dirty="0">
                <a:solidFill>
                  <a:schemeClr val="accent2">
                    <a:lumMod val="75000"/>
                  </a:schemeClr>
                </a:solidFill>
              </a:rPr>
              <a:t> دالة الهدف الجديدة )     </a:t>
            </a:r>
            <a:r>
              <a:rPr lang="en-US" sz="4200" b="1" dirty="0">
                <a:solidFill>
                  <a:schemeClr val="accent2">
                    <a:lumMod val="75000"/>
                  </a:schemeClr>
                </a:solidFill>
              </a:rPr>
              <a:t>New Z =    -10/3,  0,   40/3, 0,  80 </a:t>
            </a:r>
            <a:endParaRPr lang="ar-SA" sz="4200" b="1" dirty="0">
              <a:solidFill>
                <a:schemeClr val="accent2">
                  <a:lumMod val="75000"/>
                </a:schemeClr>
              </a:solidFill>
            </a:endParaRPr>
          </a:p>
        </p:txBody>
      </p:sp>
      <p:sp>
        <p:nvSpPr>
          <p:cNvPr id="4" name="عنصر نائب للتاريخ 3"/>
          <p:cNvSpPr>
            <a:spLocks noGrp="1"/>
          </p:cNvSpPr>
          <p:nvPr>
            <p:ph type="dt" sz="half" idx="10"/>
          </p:nvPr>
        </p:nvSpPr>
        <p:spPr/>
        <p:txBody>
          <a:bodyPr/>
          <a:lstStyle/>
          <a:p>
            <a:fld id="{0B8A65AA-0116-4997-B548-D2D8A0054EAC}" type="datetime1">
              <a:rPr lang="en-US" smtClean="0"/>
              <a:t>7/30/2024</a:t>
            </a:fld>
            <a:endParaRPr lang="en-US"/>
          </a:p>
        </p:txBody>
      </p:sp>
      <p:sp>
        <p:nvSpPr>
          <p:cNvPr id="5" name="عنصر نائب للتذييل 4"/>
          <p:cNvSpPr>
            <a:spLocks noGrp="1"/>
          </p:cNvSpPr>
          <p:nvPr>
            <p:ph type="ftr" sz="quarter" idx="11"/>
          </p:nvPr>
        </p:nvSpPr>
        <p:spPr/>
        <p:txBody>
          <a:bodyPr/>
          <a:lstStyle/>
          <a:p>
            <a:r>
              <a:rPr lang="ar-JO"/>
              <a:t>جامعة فلسطين الأهلية</a:t>
            </a:r>
            <a:endParaRPr lang="en-US" dirty="0"/>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t>14</a:t>
            </a:fld>
            <a:endParaRPr lang="en-US"/>
          </a:p>
        </p:txBody>
      </p:sp>
    </p:spTree>
    <p:extLst>
      <p:ext uri="{BB962C8B-B14F-4D97-AF65-F5344CB8AC3E}">
        <p14:creationId xmlns:p14="http://schemas.microsoft.com/office/powerpoint/2010/main" val="220468645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circle(in)">
                                      <p:cBhvr>
                                        <p:cTn id="14" dur="2000"/>
                                        <p:tgtEl>
                                          <p:spTgt spid="3">
                                            <p:txEl>
                                              <p:pRg st="0" end="0"/>
                                            </p:txEl>
                                          </p:spTgt>
                                        </p:tgtEl>
                                      </p:cBhvr>
                                    </p:animEffect>
                                  </p:childTnLst>
                                </p:cTn>
                              </p:par>
                              <p:par>
                                <p:cTn id="15" presetID="6" presetClass="entr" presetSubtype="16"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wipe(down)">
                                      <p:cBhvr>
                                        <p:cTn id="41" dur="500"/>
                                        <p:tgtEl>
                                          <p:spTgt spid="3">
                                            <p:txEl>
                                              <p:pRg st="5" end="5"/>
                                            </p:txEl>
                                          </p:spTgt>
                                        </p:tgtEl>
                                      </p:cBhvr>
                                    </p:animEffect>
                                  </p:childTnLst>
                                </p:cTn>
                              </p:par>
                              <p:par>
                                <p:cTn id="42" presetID="22" presetClass="entr" presetSubtype="4" fill="hold" nodeType="with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wipe(down)">
                                      <p:cBhvr>
                                        <p:cTn id="44" dur="5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1" dur="500"/>
                                        <p:tgtEl>
                                          <p:spTgt spid="3">
                                            <p:txEl>
                                              <p:pRg st="7" end="7"/>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 calcmode="lin" valueType="num">
                                      <p:cBhvr>
                                        <p:cTn id="56"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8" dur="500"/>
                                        <p:tgtEl>
                                          <p:spTgt spid="3">
                                            <p:txEl>
                                              <p:pRg st="8" end="8"/>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 calcmode="lin" valueType="num">
                                      <p:cBhvr>
                                        <p:cTn id="63"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66" dur="1000"/>
                                        <p:tgtEl>
                                          <p:spTgt spid="3">
                                            <p:txEl>
                                              <p:pRg st="9" end="9"/>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nodeType="clickEffect">
                                  <p:stCondLst>
                                    <p:cond delay="0"/>
                                  </p:stCondLst>
                                  <p:childTnLst>
                                    <p:set>
                                      <p:cBhvr>
                                        <p:cTn id="70" dur="1" fill="hold">
                                          <p:stCondLst>
                                            <p:cond delay="0"/>
                                          </p:stCondLst>
                                        </p:cTn>
                                        <p:tgtEl>
                                          <p:spTgt spid="3">
                                            <p:txEl>
                                              <p:pRg st="10" end="10"/>
                                            </p:txEl>
                                          </p:spTgt>
                                        </p:tgtEl>
                                        <p:attrNameLst>
                                          <p:attrName>style.visibility</p:attrName>
                                        </p:attrNameLst>
                                      </p:cBhvr>
                                      <p:to>
                                        <p:strVal val="visible"/>
                                      </p:to>
                                    </p:set>
                                    <p:anim calcmode="lin" valueType="num">
                                      <p:cBhvr>
                                        <p:cTn id="71"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72"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73"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74" dur="1000"/>
                                        <p:tgtEl>
                                          <p:spTgt spid="3">
                                            <p:txEl>
                                              <p:pRg st="10" end="10"/>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14" presetClass="entr" presetSubtype="10" fill="hold"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79"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14400"/>
            <a:ext cx="8229600" cy="5211763"/>
          </a:xfrm>
        </p:spPr>
        <p:txBody>
          <a:bodyPr>
            <a:normAutofit/>
          </a:bodyPr>
          <a:lstStyle/>
          <a:p>
            <a:pPr marL="0" indent="0">
              <a:buNone/>
            </a:pPr>
            <a:r>
              <a:rPr lang="ar-JO" b="1" dirty="0"/>
              <a:t>ب- لتأثير على القيد الآخر </a:t>
            </a:r>
            <a:r>
              <a:rPr lang="en-US" b="1" dirty="0"/>
              <a:t>S</a:t>
            </a:r>
            <a:r>
              <a:rPr lang="en-US" b="1" baseline="-25000" dirty="0"/>
              <a:t>2</a:t>
            </a:r>
            <a:r>
              <a:rPr lang="ar-JO" b="1" dirty="0"/>
              <a:t>:</a:t>
            </a:r>
          </a:p>
          <a:p>
            <a:pPr marL="0" indent="0">
              <a:buNone/>
            </a:pPr>
            <a:r>
              <a:rPr lang="ar-JO" dirty="0"/>
              <a:t>  معادلة </a:t>
            </a:r>
            <a:r>
              <a:rPr lang="en-US" dirty="0"/>
              <a:t>S</a:t>
            </a:r>
            <a:r>
              <a:rPr lang="en-US" baseline="-25000" dirty="0"/>
              <a:t>2 </a:t>
            </a:r>
            <a:r>
              <a:rPr lang="ar-JO" baseline="-25000" dirty="0"/>
              <a:t> </a:t>
            </a:r>
            <a:r>
              <a:rPr lang="ar-JO" dirty="0"/>
              <a:t>الجديدة = معادلة </a:t>
            </a:r>
            <a:r>
              <a:rPr lang="en-US" dirty="0"/>
              <a:t>S</a:t>
            </a:r>
            <a:r>
              <a:rPr lang="en-US" baseline="-25000" dirty="0"/>
              <a:t>2 </a:t>
            </a:r>
            <a:r>
              <a:rPr lang="ar-JO" baseline="-25000" dirty="0"/>
              <a:t> </a:t>
            </a:r>
            <a:r>
              <a:rPr lang="ar-JO" dirty="0"/>
              <a:t>القديمة – </a:t>
            </a:r>
          </a:p>
          <a:p>
            <a:pPr marL="0" indent="0">
              <a:buNone/>
            </a:pPr>
            <a:r>
              <a:rPr lang="ar-JO" dirty="0"/>
              <a:t>        ( معامل المتغير الداخل عند </a:t>
            </a:r>
            <a:r>
              <a:rPr lang="en-US" dirty="0"/>
              <a:t>S</a:t>
            </a:r>
            <a:r>
              <a:rPr lang="en-US" baseline="-25000" dirty="0"/>
              <a:t>2</a:t>
            </a:r>
            <a:r>
              <a:rPr lang="ar-JO" dirty="0"/>
              <a:t> × المعادلة المحورية )</a:t>
            </a:r>
          </a:p>
          <a:p>
            <a:pPr marL="0" indent="0" algn="l">
              <a:buNone/>
            </a:pPr>
            <a:r>
              <a:rPr lang="en-US" sz="2800" b="1" dirty="0">
                <a:solidFill>
                  <a:srgbClr val="C00000"/>
                </a:solidFill>
              </a:rPr>
              <a:t>New S</a:t>
            </a:r>
            <a:r>
              <a:rPr lang="en-US" sz="2800" b="1" baseline="-25000" dirty="0">
                <a:solidFill>
                  <a:srgbClr val="C00000"/>
                </a:solidFill>
              </a:rPr>
              <a:t>2</a:t>
            </a:r>
            <a:r>
              <a:rPr lang="en-US" sz="2800" b="1" dirty="0">
                <a:solidFill>
                  <a:srgbClr val="C00000"/>
                </a:solidFill>
              </a:rPr>
              <a:t> = Old S</a:t>
            </a:r>
            <a:r>
              <a:rPr lang="en-US" sz="2800" b="1" baseline="-25000" dirty="0">
                <a:solidFill>
                  <a:srgbClr val="C00000"/>
                </a:solidFill>
              </a:rPr>
              <a:t>2</a:t>
            </a:r>
            <a:r>
              <a:rPr lang="en-US" sz="2800" b="1" dirty="0">
                <a:solidFill>
                  <a:srgbClr val="C00000"/>
                </a:solidFill>
              </a:rPr>
              <a:t> - ( Entry Element * Pivot Equation )</a:t>
            </a:r>
          </a:p>
          <a:p>
            <a:pPr marL="0" indent="0" algn="l">
              <a:buNone/>
            </a:pPr>
            <a:r>
              <a:rPr lang="en-US" b="1" dirty="0"/>
              <a:t>             = Old S</a:t>
            </a:r>
            <a:r>
              <a:rPr lang="en-US" b="1" baseline="-25000" dirty="0"/>
              <a:t>2</a:t>
            </a:r>
            <a:r>
              <a:rPr lang="en-US" b="1" dirty="0"/>
              <a:t> - ( 3 * ( 2/3, 1, 1/3, 0, 2 ) )</a:t>
            </a:r>
          </a:p>
          <a:p>
            <a:pPr marL="0" indent="0" algn="l">
              <a:buNone/>
            </a:pPr>
            <a:r>
              <a:rPr lang="en-US" b="1" dirty="0"/>
              <a:t>              =   6,    3,    0,  1,  12</a:t>
            </a:r>
          </a:p>
          <a:p>
            <a:pPr marL="0" indent="0" algn="l">
              <a:buNone/>
            </a:pPr>
            <a:r>
              <a:rPr lang="en-US" sz="4600" b="1" dirty="0">
                <a:solidFill>
                  <a:srgbClr val="FF0000"/>
                </a:solidFill>
              </a:rPr>
              <a:t>         -</a:t>
            </a:r>
            <a:r>
              <a:rPr lang="en-US" b="1" dirty="0"/>
              <a:t>    2,    3,    1,  0,   6 </a:t>
            </a:r>
          </a:p>
          <a:p>
            <a:pPr marL="0" indent="0" algn="l">
              <a:buNone/>
            </a:pPr>
            <a:r>
              <a:rPr lang="ar-JO" b="1" dirty="0">
                <a:solidFill>
                  <a:schemeClr val="accent2">
                    <a:lumMod val="75000"/>
                  </a:schemeClr>
                </a:solidFill>
              </a:rPr>
              <a:t>     ( </a:t>
            </a:r>
            <a:r>
              <a:rPr lang="ar-SA" b="1" dirty="0">
                <a:solidFill>
                  <a:schemeClr val="accent2">
                    <a:lumMod val="75000"/>
                  </a:schemeClr>
                </a:solidFill>
              </a:rPr>
              <a:t>معادلة </a:t>
            </a:r>
            <a:r>
              <a:rPr lang="en-US" b="1" dirty="0">
                <a:solidFill>
                  <a:schemeClr val="accent2">
                    <a:lumMod val="75000"/>
                  </a:schemeClr>
                </a:solidFill>
              </a:rPr>
              <a:t>S</a:t>
            </a:r>
            <a:r>
              <a:rPr lang="en-US" b="1" baseline="-25000" dirty="0">
                <a:solidFill>
                  <a:schemeClr val="accent2">
                    <a:lumMod val="75000"/>
                  </a:schemeClr>
                </a:solidFill>
              </a:rPr>
              <a:t>2</a:t>
            </a:r>
            <a:r>
              <a:rPr lang="ar-JO" b="1" dirty="0">
                <a:solidFill>
                  <a:schemeClr val="accent2">
                    <a:lumMod val="75000"/>
                  </a:schemeClr>
                </a:solidFill>
              </a:rPr>
              <a:t> الجديدة </a:t>
            </a:r>
            <a:r>
              <a:rPr lang="en-US" b="1" dirty="0">
                <a:solidFill>
                  <a:schemeClr val="accent2">
                    <a:lumMod val="75000"/>
                  </a:schemeClr>
                </a:solidFill>
              </a:rPr>
              <a:t>(</a:t>
            </a:r>
            <a:r>
              <a:rPr lang="ar-JO" b="1" dirty="0">
                <a:solidFill>
                  <a:schemeClr val="accent2">
                    <a:lumMod val="75000"/>
                  </a:schemeClr>
                </a:solidFill>
              </a:rPr>
              <a:t> </a:t>
            </a:r>
            <a:r>
              <a:rPr lang="en-US" b="1" dirty="0">
                <a:solidFill>
                  <a:schemeClr val="accent2">
                    <a:lumMod val="75000"/>
                  </a:schemeClr>
                </a:solidFill>
              </a:rPr>
              <a:t>New S</a:t>
            </a:r>
            <a:r>
              <a:rPr lang="en-US" b="1" baseline="-25000" dirty="0">
                <a:solidFill>
                  <a:schemeClr val="accent2">
                    <a:lumMod val="75000"/>
                  </a:schemeClr>
                </a:solidFill>
              </a:rPr>
              <a:t>2</a:t>
            </a:r>
            <a:r>
              <a:rPr lang="en-US" b="1" dirty="0">
                <a:solidFill>
                  <a:schemeClr val="accent2">
                    <a:lumMod val="75000"/>
                  </a:schemeClr>
                </a:solidFill>
              </a:rPr>
              <a:t> =  4,    0,   -1,  1,   6 </a:t>
            </a:r>
            <a:r>
              <a:rPr lang="ar-JO" b="1" dirty="0">
                <a:solidFill>
                  <a:schemeClr val="accent2">
                    <a:lumMod val="75000"/>
                  </a:schemeClr>
                </a:solidFill>
              </a:rPr>
              <a:t> </a:t>
            </a:r>
            <a:endParaRPr lang="en-US" b="1" dirty="0">
              <a:solidFill>
                <a:schemeClr val="accent2">
                  <a:lumMod val="75000"/>
                </a:schemeClr>
              </a:solidFill>
            </a:endParaRPr>
          </a:p>
          <a:p>
            <a:pPr marL="0" indent="0" algn="l">
              <a:buNone/>
            </a:pPr>
            <a:endParaRPr lang="ar-JO" dirty="0"/>
          </a:p>
          <a:p>
            <a:pPr marL="0" indent="0">
              <a:buNone/>
            </a:pPr>
            <a:endParaRPr lang="en-US" dirty="0"/>
          </a:p>
        </p:txBody>
      </p:sp>
      <p:sp>
        <p:nvSpPr>
          <p:cNvPr id="4" name="عنصر نائب للتاريخ 3"/>
          <p:cNvSpPr>
            <a:spLocks noGrp="1"/>
          </p:cNvSpPr>
          <p:nvPr>
            <p:ph type="dt" sz="half" idx="10"/>
          </p:nvPr>
        </p:nvSpPr>
        <p:spPr/>
        <p:txBody>
          <a:bodyPr/>
          <a:lstStyle/>
          <a:p>
            <a:fld id="{0B8A65AA-0116-4997-B548-D2D8A0054EAC}" type="datetime1">
              <a:rPr lang="en-US" smtClean="0"/>
              <a:t>7/30/2024</a:t>
            </a:fld>
            <a:endParaRPr lang="en-US"/>
          </a:p>
        </p:txBody>
      </p:sp>
      <p:sp>
        <p:nvSpPr>
          <p:cNvPr id="5" name="عنصر نائب للتذييل 4"/>
          <p:cNvSpPr>
            <a:spLocks noGrp="1"/>
          </p:cNvSpPr>
          <p:nvPr>
            <p:ph type="ftr" sz="quarter" idx="11"/>
          </p:nvPr>
        </p:nvSpPr>
        <p:spPr/>
        <p:txBody>
          <a:bodyPr/>
          <a:lstStyle/>
          <a:p>
            <a:r>
              <a:rPr lang="ar-JO"/>
              <a:t>جامعة فلسطين الأهلية</a:t>
            </a:r>
            <a:endParaRPr lang="en-US" dirty="0"/>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t>15</a:t>
            </a:fld>
            <a:endParaRPr lang="en-US"/>
          </a:p>
        </p:txBody>
      </p:sp>
    </p:spTree>
    <p:extLst>
      <p:ext uri="{BB962C8B-B14F-4D97-AF65-F5344CB8AC3E}">
        <p14:creationId xmlns:p14="http://schemas.microsoft.com/office/powerpoint/2010/main" val="245564351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1" end="1"/>
                                            </p:txEl>
                                          </p:spTgt>
                                        </p:tgtEl>
                                        <p:attrNameLst>
                                          <p:attrName>ppt_h</p:attrName>
                                        </p:attrNameLst>
                                      </p:cBhvr>
                                      <p:tavLst>
                                        <p:tav tm="0">
                                          <p:val>
                                            <p:strVal val="#ppt_h"/>
                                          </p:val>
                                        </p:tav>
                                        <p:tav tm="100000">
                                          <p:val>
                                            <p:strVal val="#ppt_h"/>
                                          </p:val>
                                        </p:tav>
                                      </p:tavLst>
                                    </p:anim>
                                  </p:childTnLst>
                                </p:cTn>
                              </p:par>
                              <p:par>
                                <p:cTn id="17" presetID="45"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anim calcmode="lin" valueType="num">
                                      <p:cBhvr>
                                        <p:cTn id="20"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1"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26"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wipe(down)">
                                      <p:cBhvr>
                                        <p:cTn id="26" dur="580">
                                          <p:stCondLst>
                                            <p:cond delay="0"/>
                                          </p:stCondLst>
                                        </p:cTn>
                                        <p:tgtEl>
                                          <p:spTgt spid="3">
                                            <p:txEl>
                                              <p:pRg st="3" end="3"/>
                                            </p:txEl>
                                          </p:spTgt>
                                        </p:tgtEl>
                                      </p:cBhvr>
                                    </p:animEffect>
                                    <p:anim calcmode="lin" valueType="num">
                                      <p:cBhvr>
                                        <p:cTn id="27"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32" dur="26">
                                          <p:stCondLst>
                                            <p:cond delay="650"/>
                                          </p:stCondLst>
                                        </p:cTn>
                                        <p:tgtEl>
                                          <p:spTgt spid="3">
                                            <p:txEl>
                                              <p:pRg st="3" end="3"/>
                                            </p:txEl>
                                          </p:spTgt>
                                        </p:tgtEl>
                                      </p:cBhvr>
                                      <p:to x="100000" y="60000"/>
                                    </p:animScale>
                                    <p:animScale>
                                      <p:cBhvr>
                                        <p:cTn id="33" dur="166" decel="50000">
                                          <p:stCondLst>
                                            <p:cond delay="676"/>
                                          </p:stCondLst>
                                        </p:cTn>
                                        <p:tgtEl>
                                          <p:spTgt spid="3">
                                            <p:txEl>
                                              <p:pRg st="3" end="3"/>
                                            </p:txEl>
                                          </p:spTgt>
                                        </p:tgtEl>
                                      </p:cBhvr>
                                      <p:to x="100000" y="100000"/>
                                    </p:animScale>
                                    <p:animScale>
                                      <p:cBhvr>
                                        <p:cTn id="34" dur="26">
                                          <p:stCondLst>
                                            <p:cond delay="1312"/>
                                          </p:stCondLst>
                                        </p:cTn>
                                        <p:tgtEl>
                                          <p:spTgt spid="3">
                                            <p:txEl>
                                              <p:pRg st="3" end="3"/>
                                            </p:txEl>
                                          </p:spTgt>
                                        </p:tgtEl>
                                      </p:cBhvr>
                                      <p:to x="100000" y="80000"/>
                                    </p:animScale>
                                    <p:animScale>
                                      <p:cBhvr>
                                        <p:cTn id="35" dur="166" decel="50000">
                                          <p:stCondLst>
                                            <p:cond delay="1338"/>
                                          </p:stCondLst>
                                        </p:cTn>
                                        <p:tgtEl>
                                          <p:spTgt spid="3">
                                            <p:txEl>
                                              <p:pRg st="3" end="3"/>
                                            </p:txEl>
                                          </p:spTgt>
                                        </p:tgtEl>
                                      </p:cBhvr>
                                      <p:to x="100000" y="100000"/>
                                    </p:animScale>
                                    <p:animScale>
                                      <p:cBhvr>
                                        <p:cTn id="36" dur="26">
                                          <p:stCondLst>
                                            <p:cond delay="1642"/>
                                          </p:stCondLst>
                                        </p:cTn>
                                        <p:tgtEl>
                                          <p:spTgt spid="3">
                                            <p:txEl>
                                              <p:pRg st="3" end="3"/>
                                            </p:txEl>
                                          </p:spTgt>
                                        </p:tgtEl>
                                      </p:cBhvr>
                                      <p:to x="100000" y="90000"/>
                                    </p:animScale>
                                    <p:animScale>
                                      <p:cBhvr>
                                        <p:cTn id="37" dur="166" decel="50000">
                                          <p:stCondLst>
                                            <p:cond delay="1668"/>
                                          </p:stCondLst>
                                        </p:cTn>
                                        <p:tgtEl>
                                          <p:spTgt spid="3">
                                            <p:txEl>
                                              <p:pRg st="3" end="3"/>
                                            </p:txEl>
                                          </p:spTgt>
                                        </p:tgtEl>
                                      </p:cBhvr>
                                      <p:to x="100000" y="100000"/>
                                    </p:animScale>
                                    <p:animScale>
                                      <p:cBhvr>
                                        <p:cTn id="38" dur="26">
                                          <p:stCondLst>
                                            <p:cond delay="1808"/>
                                          </p:stCondLst>
                                        </p:cTn>
                                        <p:tgtEl>
                                          <p:spTgt spid="3">
                                            <p:txEl>
                                              <p:pRg st="3" end="3"/>
                                            </p:txEl>
                                          </p:spTgt>
                                        </p:tgtEl>
                                      </p:cBhvr>
                                      <p:to x="100000" y="95000"/>
                                    </p:animScale>
                                    <p:animScale>
                                      <p:cBhvr>
                                        <p:cTn id="39" dur="166" decel="50000">
                                          <p:stCondLst>
                                            <p:cond delay="1834"/>
                                          </p:stCondLst>
                                        </p:cTn>
                                        <p:tgtEl>
                                          <p:spTgt spid="3">
                                            <p:txEl>
                                              <p:pRg st="3" end="3"/>
                                            </p:txEl>
                                          </p:spTgt>
                                        </p:tgtEl>
                                      </p:cBhvr>
                                      <p:to x="100000" y="100000"/>
                                    </p:animScale>
                                  </p:childTnLst>
                                </p:cTn>
                              </p:par>
                            </p:childTnLst>
                          </p:cTn>
                        </p:par>
                      </p:childTnLst>
                    </p:cTn>
                  </p:par>
                  <p:par>
                    <p:cTn id="40" fill="hold">
                      <p:stCondLst>
                        <p:cond delay="indefinite"/>
                      </p:stCondLst>
                      <p:childTnLst>
                        <p:par>
                          <p:cTn id="41" fill="hold">
                            <p:stCondLst>
                              <p:cond delay="0"/>
                            </p:stCondLst>
                            <p:childTnLst>
                              <p:par>
                                <p:cTn id="42" presetID="45" presetClass="entr" presetSubtype="0" fill="hold" nodeType="click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Effect transition="in" filter="fade">
                                      <p:cBhvr>
                                        <p:cTn id="44" dur="2000"/>
                                        <p:tgtEl>
                                          <p:spTgt spid="3">
                                            <p:txEl>
                                              <p:pRg st="4" end="4"/>
                                            </p:txEl>
                                          </p:spTgt>
                                        </p:tgtEl>
                                      </p:cBhvr>
                                    </p:animEffect>
                                    <p:anim calcmode="lin" valueType="num">
                                      <p:cBhvr>
                                        <p:cTn id="45"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46"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ID="21" presetClass="entr" presetSubtype="1" fill="hold" nodeType="clickEffect">
                                  <p:stCondLst>
                                    <p:cond delay="0"/>
                                  </p:stCondLst>
                                  <p:childTnLst>
                                    <p:set>
                                      <p:cBhvr>
                                        <p:cTn id="50" dur="1" fill="hold">
                                          <p:stCondLst>
                                            <p:cond delay="0"/>
                                          </p:stCondLst>
                                        </p:cTn>
                                        <p:tgtEl>
                                          <p:spTgt spid="3">
                                            <p:txEl>
                                              <p:pRg st="5" end="5"/>
                                            </p:txEl>
                                          </p:spTgt>
                                        </p:tgtEl>
                                        <p:attrNameLst>
                                          <p:attrName>style.visibility</p:attrName>
                                        </p:attrNameLst>
                                      </p:cBhvr>
                                      <p:to>
                                        <p:strVal val="visible"/>
                                      </p:to>
                                    </p:set>
                                    <p:animEffect transition="in" filter="wheel(1)">
                                      <p:cBhvr>
                                        <p:cTn id="51" dur="2000"/>
                                        <p:tgtEl>
                                          <p:spTgt spid="3">
                                            <p:txEl>
                                              <p:pRg st="5" end="5"/>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Effect transition="in" filter="fade">
                                      <p:cBhvr>
                                        <p:cTn id="56" dur="1000"/>
                                        <p:tgtEl>
                                          <p:spTgt spid="3">
                                            <p:txEl>
                                              <p:pRg st="6" end="6"/>
                                            </p:txEl>
                                          </p:spTgt>
                                        </p:tgtEl>
                                      </p:cBhvr>
                                    </p:animEffect>
                                    <p:anim calcmode="lin" valueType="num">
                                      <p:cBhvr>
                                        <p:cTn id="5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Effect transition="in" filter="fade">
                                      <p:cBhvr>
                                        <p:cTn id="63" dur="1000"/>
                                        <p:tgtEl>
                                          <p:spTgt spid="3">
                                            <p:txEl>
                                              <p:pRg st="7" end="7"/>
                                            </p:txEl>
                                          </p:spTgt>
                                        </p:tgtEl>
                                      </p:cBhvr>
                                    </p:animEffect>
                                    <p:anim calcmode="lin" valueType="num">
                                      <p:cBhvr>
                                        <p:cTn id="6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838200"/>
            <a:ext cx="8229600" cy="886196"/>
          </a:xfrm>
        </p:spPr>
        <p:txBody>
          <a:bodyPr>
            <a:normAutofit/>
          </a:bodyPr>
          <a:lstStyle/>
          <a:p>
            <a:r>
              <a:rPr lang="ar-SA" sz="3600" b="1" dirty="0">
                <a:solidFill>
                  <a:srgbClr val="FF0000"/>
                </a:solidFill>
              </a:rPr>
              <a:t>الخطوة السادسة:</a:t>
            </a:r>
            <a:endParaRPr lang="en-US" sz="3600" b="1" dirty="0">
              <a:solidFill>
                <a:srgbClr val="FF0000"/>
              </a:solidFill>
            </a:endParaRPr>
          </a:p>
        </p:txBody>
      </p:sp>
      <p:sp>
        <p:nvSpPr>
          <p:cNvPr id="3" name="عنصر نائب للمحتوى 2"/>
          <p:cNvSpPr>
            <a:spLocks noGrp="1"/>
          </p:cNvSpPr>
          <p:nvPr>
            <p:ph idx="1"/>
          </p:nvPr>
        </p:nvSpPr>
        <p:spPr/>
        <p:txBody>
          <a:bodyPr/>
          <a:lstStyle/>
          <a:p>
            <a:pPr marL="0" indent="0">
              <a:buNone/>
            </a:pPr>
            <a:r>
              <a:rPr lang="ar-SA" sz="2400" b="1" dirty="0"/>
              <a:t>نضع القيم ال</a:t>
            </a:r>
            <a:r>
              <a:rPr lang="ar-JO" sz="2400" b="1" dirty="0"/>
              <a:t>ناتجة</a:t>
            </a:r>
            <a:r>
              <a:rPr lang="ar-SA" sz="2400" b="1" dirty="0"/>
              <a:t> في</a:t>
            </a:r>
            <a:r>
              <a:rPr lang="ar-JO" sz="2400" b="1" dirty="0"/>
              <a:t> جدول جديد في الأعمدة المناظرة</a:t>
            </a:r>
          </a:p>
          <a:p>
            <a:pPr marL="0" indent="0" algn="ctr">
              <a:buNone/>
            </a:pPr>
            <a:r>
              <a:rPr lang="ar-SA" sz="2400" b="1" dirty="0"/>
              <a:t> جدول رقم ( </a:t>
            </a:r>
            <a:r>
              <a:rPr lang="en-US" sz="2400" b="1" dirty="0"/>
              <a:t>2</a:t>
            </a:r>
            <a:r>
              <a:rPr lang="ar-JO" sz="2400" b="1" dirty="0"/>
              <a:t> ) </a:t>
            </a:r>
          </a:p>
          <a:p>
            <a:pPr marL="0" indent="0" algn="ctr">
              <a:buNone/>
            </a:pPr>
            <a:endParaRPr lang="ar-JO" sz="2400" b="1" dirty="0"/>
          </a:p>
          <a:p>
            <a:pPr marL="0" indent="0" algn="ctr">
              <a:buNone/>
            </a:pPr>
            <a:endParaRPr lang="ar-JO" sz="2400" b="1" dirty="0"/>
          </a:p>
          <a:p>
            <a:pPr marL="0" indent="0" algn="ctr">
              <a:buNone/>
            </a:pPr>
            <a:endParaRPr lang="ar-JO" sz="2400" b="1" dirty="0"/>
          </a:p>
          <a:p>
            <a:pPr marL="0" indent="0" algn="ctr">
              <a:buNone/>
            </a:pPr>
            <a:endParaRPr lang="ar-JO" sz="2400" b="1" dirty="0"/>
          </a:p>
          <a:p>
            <a:pPr marL="0" indent="0" algn="ctr">
              <a:buNone/>
            </a:pPr>
            <a:endParaRPr lang="ar-JO" sz="2400" b="1" dirty="0"/>
          </a:p>
          <a:p>
            <a:pPr marL="0" indent="0">
              <a:buNone/>
            </a:pPr>
            <a:r>
              <a:rPr lang="ar-SA" sz="2400" b="1" dirty="0">
                <a:solidFill>
                  <a:schemeClr val="tx2"/>
                </a:solidFill>
              </a:rPr>
              <a:t>وحيث أنه يوجد قيمة سالبة في دالة الهدف إذن يمكن تعظيم القيمة ولم ي</a:t>
            </a:r>
            <a:r>
              <a:rPr lang="ar-JO" sz="2400" b="1" dirty="0">
                <a:solidFill>
                  <a:schemeClr val="tx2"/>
                </a:solidFill>
              </a:rPr>
              <a:t>تم التوصل</a:t>
            </a:r>
            <a:r>
              <a:rPr lang="ar-SA" sz="2400" b="1" dirty="0">
                <a:solidFill>
                  <a:schemeClr val="tx2"/>
                </a:solidFill>
              </a:rPr>
              <a:t> </a:t>
            </a:r>
            <a:r>
              <a:rPr lang="ar-JO" sz="2400" b="1" dirty="0">
                <a:solidFill>
                  <a:schemeClr val="tx2"/>
                </a:solidFill>
              </a:rPr>
              <a:t>ل</a:t>
            </a:r>
            <a:r>
              <a:rPr lang="ar-SA" sz="2400" b="1" dirty="0">
                <a:solidFill>
                  <a:schemeClr val="tx2"/>
                </a:solidFill>
              </a:rPr>
              <a:t>لحل</a:t>
            </a:r>
            <a:r>
              <a:rPr lang="ar-JO" sz="2400" b="1" dirty="0">
                <a:solidFill>
                  <a:schemeClr val="tx2"/>
                </a:solidFill>
              </a:rPr>
              <a:t> الأمثل، حيث يتحقق ذلك عندما تكون جميع المعاملات في دالة الهدف ≥ صفر أي صفر أو قيم موجبة. </a:t>
            </a:r>
            <a:endParaRPr lang="en-US" sz="2400" b="1" dirty="0">
              <a:solidFill>
                <a:schemeClr val="tx2"/>
              </a:solidFill>
            </a:endParaRPr>
          </a:p>
          <a:p>
            <a:pPr marL="0" indent="0">
              <a:buNone/>
            </a:pPr>
            <a:endParaRPr lang="ar-JO" sz="2400" b="1" dirty="0"/>
          </a:p>
          <a:p>
            <a:pPr marL="0" indent="0" algn="ctr">
              <a:buNone/>
            </a:pPr>
            <a:endParaRPr lang="ar-JO" dirty="0"/>
          </a:p>
          <a:p>
            <a:pPr marL="0" indent="0" algn="ctr">
              <a:buNone/>
            </a:pPr>
            <a:endParaRPr lang="ar-JO" dirty="0"/>
          </a:p>
          <a:p>
            <a:pPr marL="0" indent="0" algn="ctr">
              <a:buNone/>
            </a:pPr>
            <a:endParaRPr lang="ar-JO" dirty="0"/>
          </a:p>
          <a:p>
            <a:pPr marL="0" indent="0" algn="ctr">
              <a:buNone/>
            </a:pPr>
            <a:endParaRPr lang="ar-JO" dirty="0"/>
          </a:p>
          <a:p>
            <a:pPr marL="0" indent="0" algn="ctr">
              <a:buNone/>
            </a:pPr>
            <a:endParaRPr lang="ar-JO" dirty="0"/>
          </a:p>
          <a:p>
            <a:pPr marL="0" indent="0">
              <a:buNone/>
            </a:pPr>
            <a:endParaRPr lang="ar-JO" dirty="0"/>
          </a:p>
          <a:p>
            <a:pPr marL="0" indent="0" algn="ctr">
              <a:buNone/>
            </a:pPr>
            <a:endParaRPr lang="ar-SA" dirty="0"/>
          </a:p>
        </p:txBody>
      </p:sp>
      <p:sp>
        <p:nvSpPr>
          <p:cNvPr id="4" name="عنصر نائب للتاريخ 3"/>
          <p:cNvSpPr>
            <a:spLocks noGrp="1"/>
          </p:cNvSpPr>
          <p:nvPr>
            <p:ph type="dt" sz="half" idx="10"/>
          </p:nvPr>
        </p:nvSpPr>
        <p:spPr/>
        <p:txBody>
          <a:bodyPr/>
          <a:lstStyle/>
          <a:p>
            <a:fld id="{0B8A65AA-0116-4997-B548-D2D8A0054EAC}" type="datetime1">
              <a:rPr lang="en-US" smtClean="0"/>
              <a:t>7/30/2024</a:t>
            </a:fld>
            <a:endParaRPr lang="en-US"/>
          </a:p>
        </p:txBody>
      </p:sp>
      <p:sp>
        <p:nvSpPr>
          <p:cNvPr id="5" name="عنصر نائب للتذييل 4"/>
          <p:cNvSpPr>
            <a:spLocks noGrp="1"/>
          </p:cNvSpPr>
          <p:nvPr>
            <p:ph type="ftr" sz="quarter" idx="11"/>
          </p:nvPr>
        </p:nvSpPr>
        <p:spPr/>
        <p:txBody>
          <a:bodyPr/>
          <a:lstStyle/>
          <a:p>
            <a:r>
              <a:rPr lang="ar-JO"/>
              <a:t>جامعة فلسطين الأهلية</a:t>
            </a:r>
            <a:endParaRPr lang="en-US" dirty="0"/>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t>16</a:t>
            </a:fld>
            <a:endParaRPr lang="en-US"/>
          </a:p>
        </p:txBody>
      </p:sp>
      <p:graphicFrame>
        <p:nvGraphicFramePr>
          <p:cNvPr id="7" name="جدول 6"/>
          <p:cNvGraphicFramePr>
            <a:graphicFrameLocks noGrp="1"/>
          </p:cNvGraphicFramePr>
          <p:nvPr>
            <p:extLst>
              <p:ext uri="{D42A27DB-BD31-4B8C-83A1-F6EECF244321}">
                <p14:modId xmlns:p14="http://schemas.microsoft.com/office/powerpoint/2010/main" val="3586403467"/>
              </p:ext>
            </p:extLst>
          </p:nvPr>
        </p:nvGraphicFramePr>
        <p:xfrm>
          <a:off x="914400" y="2590800"/>
          <a:ext cx="7239000" cy="2096924"/>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447800">
                  <a:extLst>
                    <a:ext uri="{9D8B030D-6E8A-4147-A177-3AD203B41FA5}">
                      <a16:colId xmlns:a16="http://schemas.microsoft.com/office/drawing/2014/main" val="20003"/>
                    </a:ext>
                  </a:extLst>
                </a:gridCol>
              </a:tblGrid>
              <a:tr h="457200">
                <a:tc>
                  <a:txBody>
                    <a:bodyPr/>
                    <a:lstStyle/>
                    <a:p>
                      <a:pPr marL="0" algn="ctr" defTabSz="914400" rtl="0" eaLnBrk="1" latinLnBrk="0" hangingPunct="1"/>
                      <a:r>
                        <a:rPr lang="ar-JO" sz="1800" b="1" kern="1200" dirty="0">
                          <a:solidFill>
                            <a:schemeClr val="lt1"/>
                          </a:solidFill>
                          <a:latin typeface="+mn-lt"/>
                          <a:ea typeface="+mn-ea"/>
                          <a:cs typeface="+mn-cs"/>
                        </a:rPr>
                        <a:t>المتغيرات الأساسية</a:t>
                      </a:r>
                      <a:endParaRPr lang="en-US" sz="1800" kern="1200" dirty="0">
                        <a:solidFill>
                          <a:schemeClr val="dk1"/>
                        </a:solidFill>
                        <a:latin typeface="+mn-lt"/>
                        <a:ea typeface="+mn-ea"/>
                        <a:cs typeface="+mn-cs"/>
                      </a:endParaRPr>
                    </a:p>
                  </a:txBody>
                  <a:tcPr/>
                </a:tc>
                <a:tc>
                  <a:txBody>
                    <a:bodyPr/>
                    <a:lstStyle/>
                    <a:p>
                      <a:pPr algn="r"/>
                      <a:r>
                        <a:rPr lang="ar-JO" dirty="0"/>
                        <a:t>المتغيرات غير الأساسية</a:t>
                      </a:r>
                      <a:endParaRPr lang="en-US" dirty="0"/>
                    </a:p>
                  </a:txBody>
                  <a:tcPr/>
                </a:tc>
                <a:tc rowSpan="2">
                  <a:txBody>
                    <a:bodyPr/>
                    <a:lstStyle/>
                    <a:p>
                      <a:r>
                        <a:rPr lang="en-US" sz="2000" dirty="0"/>
                        <a:t>S</a:t>
                      </a:r>
                      <a:r>
                        <a:rPr lang="en-US" sz="1800" b="1" kern="1200" baseline="-25000" dirty="0">
                          <a:solidFill>
                            <a:schemeClr val="lt1"/>
                          </a:solidFill>
                          <a:latin typeface="+mn-lt"/>
                          <a:ea typeface="+mn-ea"/>
                          <a:cs typeface="+mn-cs"/>
                        </a:rPr>
                        <a:t>1</a:t>
                      </a:r>
                      <a:r>
                        <a:rPr lang="en-US" sz="1800" b="1" kern="1200" dirty="0">
                          <a:solidFill>
                            <a:schemeClr val="lt1"/>
                          </a:solidFill>
                          <a:latin typeface="+mn-lt"/>
                          <a:ea typeface="+mn-ea"/>
                          <a:cs typeface="+mn-cs"/>
                        </a:rPr>
                        <a:t>  </a:t>
                      </a:r>
                      <a:r>
                        <a:rPr lang="en-US" sz="2000" dirty="0"/>
                        <a:t>            S</a:t>
                      </a:r>
                      <a:r>
                        <a:rPr lang="en-US" sz="1800" b="1" kern="1200" baseline="-25000" dirty="0">
                          <a:solidFill>
                            <a:schemeClr val="lt1"/>
                          </a:solidFill>
                          <a:latin typeface="+mn-lt"/>
                          <a:ea typeface="+mn-ea"/>
                          <a:cs typeface="+mn-cs"/>
                        </a:rPr>
                        <a:t>2</a:t>
                      </a:r>
                    </a:p>
                  </a:txBody>
                  <a:tcPr/>
                </a:tc>
                <a:tc>
                  <a:txBody>
                    <a:bodyPr/>
                    <a:lstStyle/>
                    <a:p>
                      <a:pPr algn="ctr"/>
                      <a:r>
                        <a:rPr lang="ar-JO" dirty="0"/>
                        <a:t>الثابت</a:t>
                      </a:r>
                      <a:endParaRPr lang="en-US" dirty="0"/>
                    </a:p>
                  </a:txBody>
                  <a:tcPr/>
                </a:tc>
                <a:extLst>
                  <a:ext uri="{0D108BD9-81ED-4DB2-BD59-A6C34878D82A}">
                    <a16:rowId xmlns:a16="http://schemas.microsoft.com/office/drawing/2014/main" val="10000"/>
                  </a:ext>
                </a:extLst>
              </a:tr>
              <a:tr h="322385">
                <a:tc>
                  <a:txBody>
                    <a:bodyPr/>
                    <a:lstStyle/>
                    <a:p>
                      <a:pPr marL="0" algn="ctr" defTabSz="914400" rtl="0" eaLnBrk="1" latinLnBrk="0" hangingPunct="1"/>
                      <a:r>
                        <a:rPr lang="en-US" sz="1800" kern="1200" dirty="0">
                          <a:solidFill>
                            <a:schemeClr val="dk1"/>
                          </a:solidFill>
                          <a:latin typeface="+mn-lt"/>
                          <a:ea typeface="+mn-ea"/>
                          <a:cs typeface="+mn-cs"/>
                        </a:rPr>
                        <a:t>Basic</a:t>
                      </a:r>
                      <a:r>
                        <a:rPr lang="en-US" sz="1800" kern="1200" baseline="0" dirty="0">
                          <a:solidFill>
                            <a:schemeClr val="dk1"/>
                          </a:solidFill>
                          <a:latin typeface="+mn-lt"/>
                          <a:ea typeface="+mn-ea"/>
                          <a:cs typeface="+mn-cs"/>
                        </a:rPr>
                        <a:t> Variables</a:t>
                      </a:r>
                      <a:endParaRPr lang="en-US" sz="1800" kern="1200" dirty="0">
                        <a:solidFill>
                          <a:schemeClr val="dk1"/>
                        </a:solidFill>
                        <a:latin typeface="+mn-lt"/>
                        <a:ea typeface="+mn-ea"/>
                        <a:cs typeface="+mn-cs"/>
                      </a:endParaRPr>
                    </a:p>
                  </a:txBody>
                  <a:tcPr/>
                </a:tc>
                <a:tc>
                  <a:txBody>
                    <a:bodyPr/>
                    <a:lstStyle/>
                    <a:p>
                      <a:r>
                        <a:rPr lang="en-US" sz="2000" b="1" baseline="0" dirty="0">
                          <a:solidFill>
                            <a:schemeClr val="tx1"/>
                          </a:solidFill>
                        </a:rPr>
                        <a:t>X</a:t>
                      </a:r>
                      <a:r>
                        <a:rPr lang="en-US" sz="2000" b="1" kern="1200" baseline="-25000" dirty="0">
                          <a:solidFill>
                            <a:schemeClr val="tx1"/>
                          </a:solidFill>
                          <a:latin typeface="+mn-lt"/>
                          <a:ea typeface="+mn-ea"/>
                          <a:cs typeface="+mn-cs"/>
                        </a:rPr>
                        <a:t>2</a:t>
                      </a:r>
                      <a:r>
                        <a:rPr lang="ar-SA" sz="2000" b="1" kern="1200" baseline="-25000" dirty="0">
                          <a:solidFill>
                            <a:schemeClr val="tx1"/>
                          </a:solidFill>
                          <a:latin typeface="+mn-lt"/>
                          <a:ea typeface="+mn-ea"/>
                          <a:cs typeface="+mn-cs"/>
                        </a:rPr>
                        <a:t>              </a:t>
                      </a:r>
                      <a:r>
                        <a:rPr lang="en-US" sz="2000" b="1" kern="1200" baseline="0" dirty="0">
                          <a:solidFill>
                            <a:srgbClr val="FF0000"/>
                          </a:solidFill>
                          <a:latin typeface="+mn-lt"/>
                          <a:ea typeface="+mn-ea"/>
                          <a:cs typeface="+mn-cs"/>
                        </a:rPr>
                        <a:t>x</a:t>
                      </a:r>
                      <a:r>
                        <a:rPr lang="en-US" sz="2000" b="1" kern="1200" baseline="-25000" dirty="0">
                          <a:solidFill>
                            <a:srgbClr val="FF0000"/>
                          </a:solidFill>
                          <a:latin typeface="+mn-lt"/>
                          <a:ea typeface="+mn-ea"/>
                          <a:cs typeface="+mn-cs"/>
                        </a:rPr>
                        <a:t>1 </a:t>
                      </a:r>
                      <a:r>
                        <a:rPr lang="ar-SA" sz="2000" b="1" kern="1200" baseline="-25000" dirty="0">
                          <a:solidFill>
                            <a:srgbClr val="FF0000"/>
                          </a:solidFill>
                          <a:latin typeface="+mn-lt"/>
                          <a:ea typeface="+mn-ea"/>
                          <a:cs typeface="+mn-cs"/>
                        </a:rPr>
                        <a:t> </a:t>
                      </a:r>
                      <a:r>
                        <a:rPr lang="ar-SA" sz="1000" b="1" kern="1200" baseline="0" dirty="0">
                          <a:solidFill>
                            <a:srgbClr val="FF0000"/>
                          </a:solidFill>
                          <a:latin typeface="+mn-lt"/>
                          <a:ea typeface="+mn-ea"/>
                          <a:cs typeface="+mn-cs"/>
                        </a:rPr>
                        <a:t>(المتغير الداخل)</a:t>
                      </a:r>
                      <a:endParaRPr lang="en-US" sz="1000" b="1" kern="1200" baseline="0" dirty="0">
                        <a:solidFill>
                          <a:srgbClr val="FF0000"/>
                        </a:solidFill>
                        <a:latin typeface="+mn-lt"/>
                        <a:ea typeface="+mn-ea"/>
                        <a:cs typeface="+mn-cs"/>
                      </a:endParaRPr>
                    </a:p>
                  </a:txBody>
                  <a:tcPr/>
                </a:tc>
                <a:tc vMerge="1">
                  <a:txBody>
                    <a:bodyPr/>
                    <a:lstStyle/>
                    <a:p>
                      <a:endParaRPr lang="en-US" dirty="0"/>
                    </a:p>
                  </a:txBody>
                  <a:tcPr/>
                </a:tc>
                <a:tc>
                  <a:txBody>
                    <a:bodyPr/>
                    <a:lstStyle/>
                    <a:p>
                      <a:pPr algn="ctr"/>
                      <a:r>
                        <a:rPr lang="en-US" dirty="0"/>
                        <a:t>Solution</a:t>
                      </a:r>
                    </a:p>
                  </a:txBody>
                  <a:tcPr/>
                </a:tc>
                <a:extLst>
                  <a:ext uri="{0D108BD9-81ED-4DB2-BD59-A6C34878D82A}">
                    <a16:rowId xmlns:a16="http://schemas.microsoft.com/office/drawing/2014/main" val="10001"/>
                  </a:ext>
                </a:extLst>
              </a:tr>
              <a:tr h="416170">
                <a:tc>
                  <a:txBody>
                    <a:bodyPr/>
                    <a:lstStyle/>
                    <a:p>
                      <a:pPr marL="0" algn="r" defTabSz="914400" rtl="0" eaLnBrk="1" latinLnBrk="0" hangingPunct="1"/>
                      <a:r>
                        <a:rPr lang="en-US" sz="2000" b="1" kern="1200" dirty="0">
                          <a:solidFill>
                            <a:srgbClr val="FF0000"/>
                          </a:solidFill>
                          <a:latin typeface="+mn-lt"/>
                          <a:ea typeface="+mn-ea"/>
                          <a:cs typeface="+mn-cs"/>
                        </a:rPr>
                        <a:t>X</a:t>
                      </a:r>
                      <a:r>
                        <a:rPr lang="en-US" sz="2000" b="1" kern="1200" baseline="-25000" dirty="0">
                          <a:solidFill>
                            <a:srgbClr val="FF0000"/>
                          </a:solidFill>
                          <a:latin typeface="+mn-lt"/>
                          <a:ea typeface="+mn-ea"/>
                          <a:cs typeface="+mn-cs"/>
                        </a:rPr>
                        <a:t>2</a:t>
                      </a:r>
                    </a:p>
                  </a:txBody>
                  <a:tcPr/>
                </a:tc>
                <a:tc>
                  <a:txBody>
                    <a:bodyPr/>
                    <a:lstStyle/>
                    <a:p>
                      <a:r>
                        <a:rPr lang="en-US" sz="2000" b="1" kern="1200" baseline="0" dirty="0">
                          <a:solidFill>
                            <a:schemeClr val="tx1"/>
                          </a:solidFill>
                          <a:latin typeface="+mn-lt"/>
                          <a:ea typeface="+mn-ea"/>
                          <a:cs typeface="+mn-cs"/>
                        </a:rPr>
                        <a:t>2/3</a:t>
                      </a:r>
                      <a:r>
                        <a:rPr lang="en-US" sz="2000" b="1" baseline="0" dirty="0"/>
                        <a:t>              </a:t>
                      </a:r>
                      <a:r>
                        <a:rPr lang="en-US" sz="2000" b="1" baseline="0" dirty="0">
                          <a:solidFill>
                            <a:schemeClr val="tx1"/>
                          </a:solidFill>
                        </a:rPr>
                        <a:t>1</a:t>
                      </a:r>
                      <a:endParaRPr lang="en-US" sz="1000" b="1" dirty="0">
                        <a:solidFill>
                          <a:schemeClr val="tx1"/>
                        </a:solidFill>
                      </a:endParaRPr>
                    </a:p>
                  </a:txBody>
                  <a:tcPr/>
                </a:tc>
                <a:tc>
                  <a:txBody>
                    <a:bodyPr/>
                    <a:lstStyle/>
                    <a:p>
                      <a:r>
                        <a:rPr lang="en-US" sz="2000" b="1" dirty="0"/>
                        <a:t>1/3            0</a:t>
                      </a:r>
                    </a:p>
                  </a:txBody>
                  <a:tcPr/>
                </a:tc>
                <a:tc>
                  <a:txBody>
                    <a:bodyPr/>
                    <a:lstStyle/>
                    <a:p>
                      <a:pPr algn="ctr"/>
                      <a:r>
                        <a:rPr lang="en-US" sz="2000" b="1" dirty="0"/>
                        <a:t>2</a:t>
                      </a:r>
                    </a:p>
                  </a:txBody>
                  <a:tcPr/>
                </a:tc>
                <a:extLst>
                  <a:ext uri="{0D108BD9-81ED-4DB2-BD59-A6C34878D82A}">
                    <a16:rowId xmlns:a16="http://schemas.microsoft.com/office/drawing/2014/main" val="10002"/>
                  </a:ext>
                </a:extLst>
              </a:tr>
              <a:tr h="413657">
                <a:tc>
                  <a:txBody>
                    <a:bodyPr/>
                    <a:lstStyle/>
                    <a:p>
                      <a:pPr marL="0" algn="r" defTabSz="914400" rtl="0" eaLnBrk="1" latinLnBrk="0" hangingPunct="1"/>
                      <a:r>
                        <a:rPr lang="ar-JO" sz="2000" b="1" kern="1200" dirty="0">
                          <a:solidFill>
                            <a:srgbClr val="00B050"/>
                          </a:solidFill>
                          <a:latin typeface="+mn-lt"/>
                          <a:ea typeface="+mn-ea"/>
                          <a:cs typeface="+mn-cs"/>
                        </a:rPr>
                        <a:t> ( المتغير الخارج )</a:t>
                      </a:r>
                      <a:r>
                        <a:rPr lang="en-US" sz="2000" b="1" kern="1200" dirty="0">
                          <a:solidFill>
                            <a:srgbClr val="00B050"/>
                          </a:solidFill>
                          <a:latin typeface="+mn-lt"/>
                          <a:ea typeface="+mn-ea"/>
                          <a:cs typeface="+mn-cs"/>
                        </a:rPr>
                        <a:t>S</a:t>
                      </a:r>
                      <a:r>
                        <a:rPr lang="en-US" sz="2000" b="1" kern="1200" baseline="-25000" dirty="0">
                          <a:solidFill>
                            <a:srgbClr val="00B050"/>
                          </a:solidFill>
                          <a:latin typeface="+mn-lt"/>
                          <a:ea typeface="+mn-ea"/>
                          <a:cs typeface="+mn-cs"/>
                        </a:rPr>
                        <a:t>2</a:t>
                      </a:r>
                    </a:p>
                  </a:txBody>
                  <a:tcPr/>
                </a:tc>
                <a:tc>
                  <a:txBody>
                    <a:bodyPr/>
                    <a:lstStyle/>
                    <a:p>
                      <a:r>
                        <a:rPr lang="en-US" sz="2000" b="1" dirty="0"/>
                        <a:t>O</a:t>
                      </a:r>
                      <a:r>
                        <a:rPr lang="ar-SA" sz="2000" b="1" dirty="0"/>
                        <a:t>           </a:t>
                      </a:r>
                      <a:r>
                        <a:rPr lang="en-US" sz="2000" b="1" dirty="0"/>
                        <a:t>4</a:t>
                      </a:r>
                      <a:r>
                        <a:rPr lang="ar-SA" sz="2000" b="1" dirty="0"/>
                        <a:t> </a:t>
                      </a:r>
                      <a:r>
                        <a:rPr lang="ar-SA" sz="1000" b="1" kern="1200" baseline="0" dirty="0">
                          <a:solidFill>
                            <a:srgbClr val="FF0000"/>
                          </a:solidFill>
                          <a:latin typeface="+mn-lt"/>
                          <a:ea typeface="+mn-ea"/>
                          <a:cs typeface="+mn-cs"/>
                        </a:rPr>
                        <a:t>(العنصر المحوري)    </a:t>
                      </a:r>
                      <a:endParaRPr lang="en-US" sz="1000" b="1" kern="1200" baseline="0" dirty="0">
                        <a:solidFill>
                          <a:srgbClr val="FF0000"/>
                        </a:solidFill>
                        <a:latin typeface="+mn-lt"/>
                        <a:ea typeface="+mn-ea"/>
                        <a:cs typeface="+mn-cs"/>
                      </a:endParaRPr>
                    </a:p>
                  </a:txBody>
                  <a:tcPr/>
                </a:tc>
                <a:tc>
                  <a:txBody>
                    <a:bodyPr/>
                    <a:lstStyle/>
                    <a:p>
                      <a:r>
                        <a:rPr lang="en-US" sz="2000" b="1" dirty="0"/>
                        <a:t>-1               1</a:t>
                      </a:r>
                    </a:p>
                  </a:txBody>
                  <a:tcPr/>
                </a:tc>
                <a:tc>
                  <a:txBody>
                    <a:bodyPr/>
                    <a:lstStyle/>
                    <a:p>
                      <a:pPr algn="ctr"/>
                      <a:r>
                        <a:rPr lang="en-US" sz="2000" b="1" dirty="0"/>
                        <a:t>6</a:t>
                      </a:r>
                    </a:p>
                  </a:txBody>
                  <a:tcPr/>
                </a:tc>
                <a:extLst>
                  <a:ext uri="{0D108BD9-81ED-4DB2-BD59-A6C34878D82A}">
                    <a16:rowId xmlns:a16="http://schemas.microsoft.com/office/drawing/2014/main" val="10003"/>
                  </a:ext>
                </a:extLst>
              </a:tr>
              <a:tr h="413657">
                <a:tc>
                  <a:txBody>
                    <a:bodyPr/>
                    <a:lstStyle/>
                    <a:p>
                      <a:pPr marL="0" algn="r" defTabSz="914400" rtl="0" eaLnBrk="1" latinLnBrk="0" hangingPunct="1"/>
                      <a:r>
                        <a:rPr lang="en-US" sz="2000" b="1" kern="1200" dirty="0">
                          <a:solidFill>
                            <a:schemeClr val="dk1"/>
                          </a:solidFill>
                          <a:latin typeface="+mn-lt"/>
                          <a:ea typeface="+mn-ea"/>
                          <a:cs typeface="+mn-cs"/>
                        </a:rPr>
                        <a:t>Z</a:t>
                      </a:r>
                    </a:p>
                  </a:txBody>
                  <a:tcPr/>
                </a:tc>
                <a:tc>
                  <a:txBody>
                    <a:bodyPr/>
                    <a:lstStyle/>
                    <a:p>
                      <a:r>
                        <a:rPr lang="en-US" sz="2000" b="1" dirty="0">
                          <a:solidFill>
                            <a:srgbClr val="C00000"/>
                          </a:solidFill>
                        </a:rPr>
                        <a:t>-</a:t>
                      </a:r>
                      <a:r>
                        <a:rPr lang="en-US" sz="2000" b="1">
                          <a:solidFill>
                            <a:srgbClr val="C00000"/>
                          </a:solidFill>
                        </a:rPr>
                        <a:t>10/3</a:t>
                      </a:r>
                      <a:r>
                        <a:rPr lang="en-US" sz="2000" b="1"/>
                        <a:t>           </a:t>
                      </a:r>
                      <a:r>
                        <a:rPr lang="en-US" sz="2000" b="1">
                          <a:solidFill>
                            <a:srgbClr val="C00000"/>
                          </a:solidFill>
                        </a:rPr>
                        <a:t> </a:t>
                      </a:r>
                      <a:r>
                        <a:rPr lang="en-US" sz="2000" b="1" dirty="0">
                          <a:solidFill>
                            <a:schemeClr val="tx1"/>
                          </a:solidFill>
                        </a:rPr>
                        <a:t>0</a:t>
                      </a:r>
                    </a:p>
                  </a:txBody>
                  <a:tcPr/>
                </a:tc>
                <a:tc>
                  <a:txBody>
                    <a:bodyPr/>
                    <a:lstStyle/>
                    <a:p>
                      <a:r>
                        <a:rPr lang="en-US" sz="2000" b="1" dirty="0"/>
                        <a:t>40/3  </a:t>
                      </a:r>
                      <a:r>
                        <a:rPr lang="en-US" sz="2000" b="1" baseline="0" dirty="0"/>
                        <a:t>        0</a:t>
                      </a:r>
                      <a:endParaRPr lang="en-US" sz="2000" b="1" dirty="0"/>
                    </a:p>
                  </a:txBody>
                  <a:tcPr/>
                </a:tc>
                <a:tc>
                  <a:txBody>
                    <a:bodyPr/>
                    <a:lstStyle/>
                    <a:p>
                      <a:pPr algn="ctr"/>
                      <a:r>
                        <a:rPr lang="en-US" sz="2000" b="1" dirty="0"/>
                        <a:t>80</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12022869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1000" fill="hold"/>
                                        <p:tgtEl>
                                          <p:spTgt spid="7"/>
                                        </p:tgtEl>
                                        <p:attrNameLst>
                                          <p:attrName>ppt_w</p:attrName>
                                        </p:attrNameLst>
                                      </p:cBhvr>
                                      <p:tavLst>
                                        <p:tav tm="0">
                                          <p:val>
                                            <p:fltVal val="0"/>
                                          </p:val>
                                        </p:tav>
                                        <p:tav tm="100000">
                                          <p:val>
                                            <p:strVal val="#ppt_w"/>
                                          </p:val>
                                        </p:tav>
                                      </p:tavLst>
                                    </p:anim>
                                    <p:anim calcmode="lin" valueType="num">
                                      <p:cBhvr>
                                        <p:cTn id="24" dur="1000" fill="hold"/>
                                        <p:tgtEl>
                                          <p:spTgt spid="7"/>
                                        </p:tgtEl>
                                        <p:attrNameLst>
                                          <p:attrName>ppt_h</p:attrName>
                                        </p:attrNameLst>
                                      </p:cBhvr>
                                      <p:tavLst>
                                        <p:tav tm="0">
                                          <p:val>
                                            <p:fltVal val="0"/>
                                          </p:val>
                                        </p:tav>
                                        <p:tav tm="100000">
                                          <p:val>
                                            <p:strVal val="#ppt_h"/>
                                          </p:val>
                                        </p:tav>
                                      </p:tavLst>
                                    </p:anim>
                                    <p:anim calcmode="lin" valueType="num">
                                      <p:cBhvr>
                                        <p:cTn id="25" dur="1000" fill="hold"/>
                                        <p:tgtEl>
                                          <p:spTgt spid="7"/>
                                        </p:tgtEl>
                                        <p:attrNameLst>
                                          <p:attrName>style.rotation</p:attrName>
                                        </p:attrNameLst>
                                      </p:cBhvr>
                                      <p:tavLst>
                                        <p:tav tm="0">
                                          <p:val>
                                            <p:fltVal val="90"/>
                                          </p:val>
                                        </p:tav>
                                        <p:tav tm="100000">
                                          <p:val>
                                            <p:fltVal val="0"/>
                                          </p:val>
                                        </p:tav>
                                      </p:tavLst>
                                    </p:anim>
                                    <p:animEffect transition="in" filter="fade">
                                      <p:cBhvr>
                                        <p:cTn id="26" dur="10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p:cTn id="31"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3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3600" b="1" dirty="0">
                <a:solidFill>
                  <a:srgbClr val="FF0000"/>
                </a:solidFill>
              </a:rPr>
              <a:t>الخطوة السا</a:t>
            </a:r>
            <a:r>
              <a:rPr lang="ar-JO" sz="3600" b="1" dirty="0">
                <a:solidFill>
                  <a:srgbClr val="FF0000"/>
                </a:solidFill>
              </a:rPr>
              <a:t>بع</a:t>
            </a:r>
            <a:r>
              <a:rPr lang="ar-SA" sz="3600" b="1" dirty="0">
                <a:solidFill>
                  <a:srgbClr val="FF0000"/>
                </a:solidFill>
              </a:rPr>
              <a:t>ة:</a:t>
            </a:r>
            <a:endParaRPr lang="en-US" sz="3600" dirty="0"/>
          </a:p>
        </p:txBody>
      </p:sp>
      <p:sp>
        <p:nvSpPr>
          <p:cNvPr id="3" name="عنصر نائب للمحتوى 2"/>
          <p:cNvSpPr>
            <a:spLocks noGrp="1"/>
          </p:cNvSpPr>
          <p:nvPr>
            <p:ph idx="1"/>
          </p:nvPr>
        </p:nvSpPr>
        <p:spPr/>
        <p:txBody>
          <a:bodyPr>
            <a:normAutofit fontScale="70000" lnSpcReduction="20000"/>
          </a:bodyPr>
          <a:lstStyle/>
          <a:p>
            <a:pPr marL="0" indent="0">
              <a:buNone/>
            </a:pPr>
            <a:r>
              <a:rPr lang="ar-JO" b="1" dirty="0"/>
              <a:t>تحديد المتغير الداخل والمتغير الخارج:</a:t>
            </a:r>
          </a:p>
          <a:p>
            <a:pPr marL="0" indent="0">
              <a:buNone/>
            </a:pPr>
            <a:r>
              <a:rPr lang="ar-JO" dirty="0"/>
              <a:t>من خلال جدول ( </a:t>
            </a:r>
            <a:r>
              <a:rPr lang="en-US" dirty="0"/>
              <a:t>2</a:t>
            </a:r>
            <a:r>
              <a:rPr lang="ar-JO" dirty="0"/>
              <a:t> ) نلاحظ أنه:</a:t>
            </a:r>
          </a:p>
          <a:p>
            <a:pPr marL="514350" indent="-514350">
              <a:buAutoNum type="arabic1Minus"/>
            </a:pPr>
            <a:r>
              <a:rPr lang="ar-JO" sz="3100" b="1" dirty="0">
                <a:solidFill>
                  <a:srgbClr val="FF0000"/>
                </a:solidFill>
              </a:rPr>
              <a:t>المتغير الداخل:</a:t>
            </a:r>
            <a:r>
              <a:rPr lang="ar-JO" dirty="0"/>
              <a:t> </a:t>
            </a:r>
            <a:r>
              <a:rPr lang="ar-JO" sz="3100" b="1" dirty="0"/>
              <a:t>هو</a:t>
            </a:r>
            <a:r>
              <a:rPr lang="ar-JO" dirty="0"/>
              <a:t> </a:t>
            </a:r>
            <a:r>
              <a:rPr lang="en-US" b="1" dirty="0">
                <a:solidFill>
                  <a:srgbClr val="C00000"/>
                </a:solidFill>
              </a:rPr>
              <a:t>X</a:t>
            </a:r>
            <a:r>
              <a:rPr lang="en-US" b="1" baseline="-25000" dirty="0">
                <a:solidFill>
                  <a:srgbClr val="C00000"/>
                </a:solidFill>
              </a:rPr>
              <a:t>1</a:t>
            </a:r>
            <a:r>
              <a:rPr lang="ar-JO" b="1" dirty="0"/>
              <a:t> حيث أن معامله في دالة الهدف قيمة سالبة </a:t>
            </a:r>
            <a:r>
              <a:rPr lang="ar-JO" b="1" dirty="0">
                <a:solidFill>
                  <a:srgbClr val="C00000"/>
                </a:solidFill>
              </a:rPr>
              <a:t>( </a:t>
            </a:r>
            <a:r>
              <a:rPr lang="en-US" b="1" dirty="0">
                <a:solidFill>
                  <a:srgbClr val="C00000"/>
                </a:solidFill>
              </a:rPr>
              <a:t>-10/3</a:t>
            </a:r>
            <a:r>
              <a:rPr lang="ar-JO" b="1" dirty="0">
                <a:solidFill>
                  <a:srgbClr val="C00000"/>
                </a:solidFill>
              </a:rPr>
              <a:t> ) </a:t>
            </a:r>
            <a:r>
              <a:rPr lang="ar-JO" b="1" dirty="0"/>
              <a:t>وهذا يعني أنه المتغير الداخل إلى عمود المتغيرات الأساسية.</a:t>
            </a:r>
          </a:p>
          <a:p>
            <a:pPr marL="0" indent="0">
              <a:buNone/>
            </a:pPr>
            <a:r>
              <a:rPr lang="ar-JO" b="1" dirty="0">
                <a:solidFill>
                  <a:srgbClr val="FF0000"/>
                </a:solidFill>
              </a:rPr>
              <a:t>ب- المتغير الخارج: </a:t>
            </a:r>
            <a:r>
              <a:rPr lang="ar-JO" b="1" dirty="0"/>
              <a:t>يحدد عن طريق تقسيم عمود الثوابت(</a:t>
            </a:r>
            <a:r>
              <a:rPr lang="en-US" b="1" dirty="0"/>
              <a:t>Solution</a:t>
            </a:r>
            <a:r>
              <a:rPr lang="ar-JO" b="1" dirty="0"/>
              <a:t>) على المعاملات مقابل كل منها المتواجدة في عمود المتغير الداخل، </a:t>
            </a:r>
            <a:r>
              <a:rPr lang="ar-JO" b="1" dirty="0">
                <a:solidFill>
                  <a:srgbClr val="00B050"/>
                </a:solidFill>
              </a:rPr>
              <a:t>مع إهمال المعاملات ذات القيم السالبة والصفر. </a:t>
            </a:r>
            <a:r>
              <a:rPr lang="ar-JO" b="1" dirty="0"/>
              <a:t>والمتغير الخارج هو ذلك المتغير في الصف الذي يتضمن أقل قيمة ناتجة عن تقسيم الثوابت على المعاملات الموجبة تحت عمود المتغير الداخل.</a:t>
            </a:r>
          </a:p>
          <a:p>
            <a:pPr marL="0" indent="0">
              <a:buNone/>
            </a:pPr>
            <a:r>
              <a:rPr lang="en-US" b="1" dirty="0"/>
              <a:t>X</a:t>
            </a:r>
            <a:r>
              <a:rPr lang="en-US" sz="2800" b="1" baseline="-25000" dirty="0"/>
              <a:t>2</a:t>
            </a:r>
            <a:r>
              <a:rPr lang="en-US" b="1" dirty="0"/>
              <a:t>: 2/2/3 = 4</a:t>
            </a:r>
            <a:r>
              <a:rPr lang="ar-JO" b="1" dirty="0"/>
              <a:t> </a:t>
            </a:r>
          </a:p>
          <a:p>
            <a:pPr marL="0" indent="0">
              <a:buNone/>
            </a:pPr>
            <a:r>
              <a:rPr lang="en-US" b="1" dirty="0"/>
              <a:t>S</a:t>
            </a:r>
            <a:r>
              <a:rPr lang="en-US" sz="2800" b="1" baseline="-25000" dirty="0"/>
              <a:t>2</a:t>
            </a:r>
            <a:r>
              <a:rPr lang="en-US" b="1" dirty="0"/>
              <a:t>:   6/4 = 1.5  </a:t>
            </a:r>
            <a:r>
              <a:rPr lang="ar-JO" b="1" dirty="0"/>
              <a:t> </a:t>
            </a:r>
          </a:p>
          <a:p>
            <a:pPr marL="0" indent="0">
              <a:buNone/>
            </a:pPr>
            <a:r>
              <a:rPr lang="ar-JO" b="1" dirty="0">
                <a:solidFill>
                  <a:srgbClr val="00B050"/>
                </a:solidFill>
              </a:rPr>
              <a:t>وبذلك يكون </a:t>
            </a:r>
            <a:r>
              <a:rPr lang="en-US" b="1" dirty="0">
                <a:solidFill>
                  <a:srgbClr val="00B050"/>
                </a:solidFill>
              </a:rPr>
              <a:t>S</a:t>
            </a:r>
            <a:r>
              <a:rPr lang="en-US" b="1" baseline="-25000" dirty="0">
                <a:solidFill>
                  <a:srgbClr val="00B050"/>
                </a:solidFill>
              </a:rPr>
              <a:t>2</a:t>
            </a:r>
            <a:r>
              <a:rPr lang="ar-JO" b="1" dirty="0">
                <a:solidFill>
                  <a:srgbClr val="00B050"/>
                </a:solidFill>
              </a:rPr>
              <a:t> هو المتغير الخارج</a:t>
            </a:r>
            <a:r>
              <a:rPr lang="ar-SA" b="1" dirty="0">
                <a:solidFill>
                  <a:srgbClr val="00B050"/>
                </a:solidFill>
              </a:rPr>
              <a:t> </a:t>
            </a:r>
            <a:r>
              <a:rPr lang="ar-SA" b="1" dirty="0">
                <a:solidFill>
                  <a:srgbClr val="C00000"/>
                </a:solidFill>
              </a:rPr>
              <a:t>ويحل محله المتغير الداخل </a:t>
            </a:r>
            <a:r>
              <a:rPr lang="en-US" b="1" dirty="0">
                <a:solidFill>
                  <a:srgbClr val="C00000"/>
                </a:solidFill>
              </a:rPr>
              <a:t>x</a:t>
            </a:r>
            <a:r>
              <a:rPr lang="en-US" sz="2800" b="1" baseline="-25000" dirty="0">
                <a:solidFill>
                  <a:srgbClr val="C00000"/>
                </a:solidFill>
              </a:rPr>
              <a:t>1</a:t>
            </a:r>
            <a:endParaRPr lang="ar-SA" sz="2800" b="1" baseline="-25000" dirty="0">
              <a:solidFill>
                <a:srgbClr val="C00000"/>
              </a:solidFill>
            </a:endParaRPr>
          </a:p>
          <a:p>
            <a:pPr marL="0" indent="0">
              <a:buNone/>
            </a:pPr>
            <a:r>
              <a:rPr lang="ar-SA" b="1" dirty="0"/>
              <a:t>وعليه </a:t>
            </a:r>
            <a:r>
              <a:rPr lang="ar-JO" b="1" dirty="0"/>
              <a:t>يكون </a:t>
            </a:r>
            <a:r>
              <a:rPr lang="ar-JO" b="1" dirty="0">
                <a:solidFill>
                  <a:srgbClr val="002060"/>
                </a:solidFill>
              </a:rPr>
              <a:t>العنصر المحوري  ( </a:t>
            </a:r>
            <a:r>
              <a:rPr lang="en-US" b="1" dirty="0">
                <a:solidFill>
                  <a:srgbClr val="002060"/>
                </a:solidFill>
              </a:rPr>
              <a:t>4</a:t>
            </a:r>
            <a:r>
              <a:rPr lang="ar-JO" b="1" dirty="0">
                <a:solidFill>
                  <a:srgbClr val="002060"/>
                </a:solidFill>
              </a:rPr>
              <a:t> ) </a:t>
            </a:r>
            <a:r>
              <a:rPr lang="ar-SA" b="1" dirty="0"/>
              <a:t>حيث يتقاطع عنده عمود المتغير الداخل مع صف المتغير الخارج. </a:t>
            </a:r>
            <a:endParaRPr lang="en-US" dirty="0"/>
          </a:p>
        </p:txBody>
      </p:sp>
      <p:sp>
        <p:nvSpPr>
          <p:cNvPr id="4" name="عنصر نائب للتاريخ 3"/>
          <p:cNvSpPr>
            <a:spLocks noGrp="1"/>
          </p:cNvSpPr>
          <p:nvPr>
            <p:ph type="dt" sz="half" idx="10"/>
          </p:nvPr>
        </p:nvSpPr>
        <p:spPr/>
        <p:txBody>
          <a:bodyPr/>
          <a:lstStyle/>
          <a:p>
            <a:fld id="{0B8A65AA-0116-4997-B548-D2D8A0054EAC}" type="datetime1">
              <a:rPr lang="en-US" smtClean="0"/>
              <a:t>7/30/2024</a:t>
            </a:fld>
            <a:endParaRPr lang="en-US"/>
          </a:p>
        </p:txBody>
      </p:sp>
      <p:sp>
        <p:nvSpPr>
          <p:cNvPr id="5" name="عنصر نائب للتذييل 4"/>
          <p:cNvSpPr>
            <a:spLocks noGrp="1"/>
          </p:cNvSpPr>
          <p:nvPr>
            <p:ph type="ftr" sz="quarter" idx="11"/>
          </p:nvPr>
        </p:nvSpPr>
        <p:spPr/>
        <p:txBody>
          <a:bodyPr/>
          <a:lstStyle/>
          <a:p>
            <a:r>
              <a:rPr lang="ar-JO"/>
              <a:t>جامعة فلسطين الأهلية</a:t>
            </a:r>
            <a:endParaRPr lang="en-US" dirty="0"/>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t>17</a:t>
            </a:fld>
            <a:endParaRPr lang="en-US"/>
          </a:p>
        </p:txBody>
      </p:sp>
    </p:spTree>
    <p:extLst>
      <p:ext uri="{BB962C8B-B14F-4D97-AF65-F5344CB8AC3E}">
        <p14:creationId xmlns:p14="http://schemas.microsoft.com/office/powerpoint/2010/main" val="391994869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p:cTn id="2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circle(in)">
                                      <p:cBhvr>
                                        <p:cTn id="29" dur="20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barn(inVertical)">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barn(inVertical)">
                                      <p:cBhvr>
                                        <p:cTn id="39" dur="5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barn(inVertical)">
                                      <p:cBhvr>
                                        <p:cTn id="44" dur="5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3600" b="1" dirty="0">
                <a:solidFill>
                  <a:srgbClr val="FF0000"/>
                </a:solidFill>
              </a:rPr>
              <a:t>الخطوة الثامنة:</a:t>
            </a:r>
            <a:endParaRPr lang="en-US" sz="3600" dirty="0"/>
          </a:p>
        </p:txBody>
      </p:sp>
      <p:sp>
        <p:nvSpPr>
          <p:cNvPr id="3" name="عنصر نائب للمحتوى 2"/>
          <p:cNvSpPr>
            <a:spLocks noGrp="1"/>
          </p:cNvSpPr>
          <p:nvPr>
            <p:ph idx="1"/>
          </p:nvPr>
        </p:nvSpPr>
        <p:spPr/>
        <p:txBody>
          <a:bodyPr>
            <a:normAutofit fontScale="47500" lnSpcReduction="20000"/>
          </a:bodyPr>
          <a:lstStyle/>
          <a:p>
            <a:pPr marL="0" indent="0">
              <a:buNone/>
            </a:pPr>
            <a:r>
              <a:rPr lang="ar-JO" dirty="0"/>
              <a:t>تقسيم القيم في صف المتغير الخارج على العنصر المحوري</a:t>
            </a:r>
            <a:endParaRPr lang="en-US" dirty="0"/>
          </a:p>
          <a:p>
            <a:pPr marL="0" indent="0">
              <a:buNone/>
            </a:pPr>
            <a:r>
              <a:rPr lang="en-US" dirty="0"/>
              <a:t> (4/4 , 0/4 , -1/4 , 1/4 , 6/4)</a:t>
            </a:r>
            <a:r>
              <a:rPr lang="ar-JO" dirty="0"/>
              <a:t> فتنتج قيم جديدة </a:t>
            </a:r>
            <a:r>
              <a:rPr lang="ar-JO" b="1" dirty="0">
                <a:solidFill>
                  <a:srgbClr val="0070C0"/>
                </a:solidFill>
              </a:rPr>
              <a:t>تسمى معادلة المحور </a:t>
            </a:r>
            <a:r>
              <a:rPr lang="en-US" b="1" dirty="0">
                <a:solidFill>
                  <a:srgbClr val="0070C0"/>
                </a:solidFill>
              </a:rPr>
              <a:t>Pivot Equation</a:t>
            </a:r>
            <a:r>
              <a:rPr lang="ar-JO" b="1" dirty="0">
                <a:solidFill>
                  <a:srgbClr val="0070C0"/>
                </a:solidFill>
              </a:rPr>
              <a:t> </a:t>
            </a:r>
            <a:r>
              <a:rPr lang="ar-SA" b="1" dirty="0">
                <a:solidFill>
                  <a:srgbClr val="0070C0"/>
                </a:solidFill>
              </a:rPr>
              <a:t>(</a:t>
            </a:r>
            <a:r>
              <a:rPr lang="en-US" b="1" dirty="0">
                <a:solidFill>
                  <a:srgbClr val="0070C0"/>
                </a:solidFill>
              </a:rPr>
              <a:t>1 , 0 , -1/4 , 1/4, 6/4 </a:t>
            </a:r>
            <a:r>
              <a:rPr lang="ar-JO" b="1" dirty="0">
                <a:solidFill>
                  <a:srgbClr val="0070C0"/>
                </a:solidFill>
              </a:rPr>
              <a:t> )</a:t>
            </a:r>
            <a:endParaRPr lang="ar-SA" b="1" dirty="0">
              <a:solidFill>
                <a:srgbClr val="0070C0"/>
              </a:solidFill>
            </a:endParaRPr>
          </a:p>
          <a:p>
            <a:pPr marL="0" indent="0">
              <a:buNone/>
            </a:pPr>
            <a:r>
              <a:rPr lang="ar-SA" sz="5100" b="1" dirty="0">
                <a:solidFill>
                  <a:srgbClr val="FF0000"/>
                </a:solidFill>
              </a:rPr>
              <a:t>الخطوة التاسعة:</a:t>
            </a:r>
          </a:p>
          <a:p>
            <a:pPr marL="0" indent="0">
              <a:buNone/>
            </a:pPr>
            <a:r>
              <a:rPr lang="ar-SA" b="1" dirty="0"/>
              <a:t>بيان أثر انتقال </a:t>
            </a:r>
            <a:r>
              <a:rPr lang="en-US" b="1" dirty="0"/>
              <a:t>X</a:t>
            </a:r>
            <a:r>
              <a:rPr lang="en-US" b="1" baseline="-25000" dirty="0"/>
              <a:t>1</a:t>
            </a:r>
            <a:r>
              <a:rPr lang="ar-JO" b="1" dirty="0"/>
              <a:t> من متغير غير أساسي إلى متغير أساسي على:</a:t>
            </a:r>
          </a:p>
          <a:p>
            <a:pPr marL="514350" indent="-514350">
              <a:buAutoNum type="arabic1Minus"/>
            </a:pPr>
            <a:r>
              <a:rPr lang="ar-JO" b="1" dirty="0"/>
              <a:t>التأثير على دالة الهدف:</a:t>
            </a:r>
          </a:p>
          <a:p>
            <a:pPr marL="0" indent="0">
              <a:buNone/>
            </a:pPr>
            <a:r>
              <a:rPr lang="ar-JO" b="1" dirty="0"/>
              <a:t> دالة الهدف الجديدة = دالة الهدف القديمة – </a:t>
            </a:r>
          </a:p>
          <a:p>
            <a:pPr marL="0" indent="0">
              <a:buNone/>
            </a:pPr>
            <a:r>
              <a:rPr lang="ar-JO" b="1" dirty="0"/>
              <a:t>( معامل المتغير الداخل في دالة الهدف × المعادلة المحورية )</a:t>
            </a:r>
          </a:p>
          <a:p>
            <a:pPr marL="0" indent="0" algn="l">
              <a:buNone/>
            </a:pPr>
            <a:r>
              <a:rPr lang="en-US" sz="4200" b="1" dirty="0">
                <a:solidFill>
                  <a:schemeClr val="accent2">
                    <a:lumMod val="75000"/>
                  </a:schemeClr>
                </a:solidFill>
              </a:rPr>
              <a:t>New Z = Old Z - ( Entry Element * Pivot Equation )</a:t>
            </a:r>
          </a:p>
          <a:p>
            <a:pPr marL="0" indent="0" algn="l">
              <a:buNone/>
            </a:pPr>
            <a:r>
              <a:rPr lang="en-US" b="1" dirty="0"/>
              <a:t>             </a:t>
            </a:r>
            <a:r>
              <a:rPr lang="en-US" sz="4200" b="1" dirty="0">
                <a:solidFill>
                  <a:schemeClr val="accent2">
                    <a:lumMod val="75000"/>
                  </a:schemeClr>
                </a:solidFill>
              </a:rPr>
              <a:t>= Old Z - ( -10/3 * (1, 0, -1/4, 1/4, 6/4 ) )</a:t>
            </a:r>
          </a:p>
          <a:p>
            <a:pPr marL="0" indent="0" algn="l">
              <a:buNone/>
            </a:pPr>
            <a:r>
              <a:rPr lang="en-US" b="1" dirty="0"/>
              <a:t>           </a:t>
            </a:r>
            <a:r>
              <a:rPr lang="en-US" sz="4200" b="1" dirty="0">
                <a:solidFill>
                  <a:schemeClr val="accent2">
                    <a:lumMod val="75000"/>
                  </a:schemeClr>
                </a:solidFill>
              </a:rPr>
              <a:t>   =   -10/3,   0,   40/3,        0,      80</a:t>
            </a:r>
          </a:p>
          <a:p>
            <a:pPr marL="0" indent="0" algn="l">
              <a:buNone/>
            </a:pPr>
            <a:r>
              <a:rPr lang="en-US" sz="4200" b="1" dirty="0">
                <a:solidFill>
                  <a:srgbClr val="FF0000"/>
                </a:solidFill>
              </a:rPr>
              <a:t>         -</a:t>
            </a:r>
            <a:r>
              <a:rPr lang="en-US" sz="4200" b="1" dirty="0"/>
              <a:t>      -10/3,   0,   10/12, -10/12,   -5</a:t>
            </a:r>
            <a:endParaRPr lang="ar-SA" sz="4200" b="1" dirty="0">
              <a:solidFill>
                <a:schemeClr val="accent2">
                  <a:lumMod val="75000"/>
                </a:schemeClr>
              </a:solidFill>
            </a:endParaRPr>
          </a:p>
          <a:p>
            <a:pPr marL="0" indent="0" algn="l">
              <a:buNone/>
            </a:pPr>
            <a:r>
              <a:rPr lang="ar-JO" sz="4200" b="1" dirty="0">
                <a:solidFill>
                  <a:schemeClr val="accent2">
                    <a:lumMod val="75000"/>
                  </a:schemeClr>
                </a:solidFill>
              </a:rPr>
              <a:t> </a:t>
            </a:r>
            <a:r>
              <a:rPr lang="ar-SA" sz="4200" b="1" dirty="0">
                <a:solidFill>
                  <a:schemeClr val="accent2">
                    <a:lumMod val="75000"/>
                  </a:schemeClr>
                </a:solidFill>
              </a:rPr>
              <a:t>(</a:t>
            </a:r>
            <a:r>
              <a:rPr lang="ar-JO" sz="4200" b="1" dirty="0">
                <a:solidFill>
                  <a:schemeClr val="accent2">
                    <a:lumMod val="75000"/>
                  </a:schemeClr>
                </a:solidFill>
              </a:rPr>
              <a:t> دالة الهدف الجديدة )     </a:t>
            </a:r>
            <a:r>
              <a:rPr lang="en-US" sz="4200" b="1" dirty="0">
                <a:solidFill>
                  <a:schemeClr val="accent2">
                    <a:lumMod val="75000"/>
                  </a:schemeClr>
                </a:solidFill>
              </a:rPr>
              <a:t>New Z =      0,      0,   150/12,   10/12, 85 </a:t>
            </a:r>
            <a:endParaRPr lang="ar-SA" sz="4200" b="1" dirty="0">
              <a:solidFill>
                <a:schemeClr val="accent2">
                  <a:lumMod val="75000"/>
                </a:schemeClr>
              </a:solidFill>
            </a:endParaRPr>
          </a:p>
          <a:p>
            <a:pPr marL="0" indent="0">
              <a:buNone/>
            </a:pPr>
            <a:r>
              <a:rPr lang="ar-SA" sz="5800" b="1" dirty="0">
                <a:solidFill>
                  <a:schemeClr val="tx2"/>
                </a:solidFill>
              </a:rPr>
              <a:t>وحيث أنه لا يوجد أي قيمة سالبة في دالة الهدف إذن تحقق الحل</a:t>
            </a:r>
            <a:r>
              <a:rPr lang="ar-JO" sz="5800" b="1" dirty="0">
                <a:solidFill>
                  <a:schemeClr val="tx2"/>
                </a:solidFill>
              </a:rPr>
              <a:t> الأمثل</a:t>
            </a:r>
            <a:r>
              <a:rPr lang="en-US" sz="5800" b="1" dirty="0">
                <a:solidFill>
                  <a:schemeClr val="tx2"/>
                </a:solidFill>
              </a:rPr>
              <a:t> </a:t>
            </a:r>
            <a:r>
              <a:rPr lang="ar-SA" sz="5800" b="1" dirty="0">
                <a:solidFill>
                  <a:schemeClr val="tx2"/>
                </a:solidFill>
              </a:rPr>
              <a:t>لمشكلة التعظيم</a:t>
            </a:r>
            <a:r>
              <a:rPr lang="ar-JO" sz="5800" b="1" dirty="0">
                <a:solidFill>
                  <a:schemeClr val="tx2"/>
                </a:solidFill>
              </a:rPr>
              <a:t>. </a:t>
            </a:r>
            <a:endParaRPr lang="en-US" sz="5800" b="1" dirty="0">
              <a:solidFill>
                <a:schemeClr val="tx2"/>
              </a:solidFill>
            </a:endParaRPr>
          </a:p>
          <a:p>
            <a:pPr marL="0" indent="0">
              <a:buNone/>
            </a:pPr>
            <a:endParaRPr lang="en-US" dirty="0"/>
          </a:p>
        </p:txBody>
      </p:sp>
      <p:sp>
        <p:nvSpPr>
          <p:cNvPr id="4" name="عنصر نائب للتاريخ 3"/>
          <p:cNvSpPr>
            <a:spLocks noGrp="1"/>
          </p:cNvSpPr>
          <p:nvPr>
            <p:ph type="dt" sz="half" idx="10"/>
          </p:nvPr>
        </p:nvSpPr>
        <p:spPr/>
        <p:txBody>
          <a:bodyPr/>
          <a:lstStyle/>
          <a:p>
            <a:fld id="{0B8A65AA-0116-4997-B548-D2D8A0054EAC}" type="datetime1">
              <a:rPr lang="en-US" smtClean="0"/>
              <a:t>7/30/2024</a:t>
            </a:fld>
            <a:endParaRPr lang="en-US"/>
          </a:p>
        </p:txBody>
      </p:sp>
      <p:sp>
        <p:nvSpPr>
          <p:cNvPr id="5" name="عنصر نائب للتذييل 4"/>
          <p:cNvSpPr>
            <a:spLocks noGrp="1"/>
          </p:cNvSpPr>
          <p:nvPr>
            <p:ph type="ftr" sz="quarter" idx="11"/>
          </p:nvPr>
        </p:nvSpPr>
        <p:spPr/>
        <p:txBody>
          <a:bodyPr/>
          <a:lstStyle/>
          <a:p>
            <a:r>
              <a:rPr lang="ar-JO"/>
              <a:t>جامعة فلسطين الأهلية</a:t>
            </a:r>
            <a:endParaRPr lang="en-US" dirty="0"/>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t>18</a:t>
            </a:fld>
            <a:endParaRPr lang="en-US"/>
          </a:p>
        </p:txBody>
      </p:sp>
    </p:spTree>
    <p:extLst>
      <p:ext uri="{BB962C8B-B14F-4D97-AF65-F5344CB8AC3E}">
        <p14:creationId xmlns:p14="http://schemas.microsoft.com/office/powerpoint/2010/main" val="17884341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7" dur="500"/>
                                        <p:tgtEl>
                                          <p:spTgt spid="3">
                                            <p:txEl>
                                              <p:pRg st="5" end="5"/>
                                            </p:txEl>
                                          </p:spTgt>
                                        </p:tgtEl>
                                      </p:cBhvr>
                                    </p:animEffect>
                                  </p:childTnLst>
                                </p:cTn>
                              </p:par>
                              <p:par>
                                <p:cTn id="38" presetID="14" presetClass="entr" presetSubtype="10" fill="hold" nodeType="with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randombar(horizontal)">
                                      <p:cBhvr>
                                        <p:cTn id="40" dur="500"/>
                                        <p:tgtEl>
                                          <p:spTgt spid="3">
                                            <p:txEl>
                                              <p:pRg st="6" end="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1" presetClass="entr" presetSubtype="1" fill="hold"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Effect transition="in" filter="wheel(1)">
                                      <p:cBhvr>
                                        <p:cTn id="45" dur="2000"/>
                                        <p:tgtEl>
                                          <p:spTgt spid="3">
                                            <p:txEl>
                                              <p:pRg st="7" end="7"/>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nodeType="clickEffect">
                                  <p:stCondLst>
                                    <p:cond delay="0"/>
                                  </p:stCondLst>
                                  <p:childTnLst>
                                    <p:set>
                                      <p:cBhvr>
                                        <p:cTn id="49" dur="1" fill="hold">
                                          <p:stCondLst>
                                            <p:cond delay="0"/>
                                          </p:stCondLst>
                                        </p:cTn>
                                        <p:tgtEl>
                                          <p:spTgt spid="3">
                                            <p:txEl>
                                              <p:pRg st="8" end="8"/>
                                            </p:txEl>
                                          </p:spTgt>
                                        </p:tgtEl>
                                        <p:attrNameLst>
                                          <p:attrName>style.visibility</p:attrName>
                                        </p:attrNameLst>
                                      </p:cBhvr>
                                      <p:to>
                                        <p:strVal val="visible"/>
                                      </p:to>
                                    </p:set>
                                    <p:anim calcmode="lin" valueType="num">
                                      <p:cBhvr>
                                        <p:cTn id="50"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1"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2" dur="5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randombar(horizontal)">
                                      <p:cBhvr>
                                        <p:cTn id="57" dur="500"/>
                                        <p:tgtEl>
                                          <p:spTgt spid="3">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1" presetClass="entr" presetSubtype="1" fill="hold" nodeType="click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wheel(1)">
                                      <p:cBhvr>
                                        <p:cTn id="62" dur="2000"/>
                                        <p:tgtEl>
                                          <p:spTgt spid="3">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53" presetClass="entr" presetSubtype="16" fill="hold"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p:cTn id="67"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68" dur="500" fill="hold"/>
                                        <p:tgtEl>
                                          <p:spTgt spid="3">
                                            <p:txEl>
                                              <p:pRg st="11" end="11"/>
                                            </p:txEl>
                                          </p:spTgt>
                                        </p:tgtEl>
                                        <p:attrNameLst>
                                          <p:attrName>ppt_h</p:attrName>
                                        </p:attrNameLst>
                                      </p:cBhvr>
                                      <p:tavLst>
                                        <p:tav tm="0">
                                          <p:val>
                                            <p:fltVal val="0"/>
                                          </p:val>
                                        </p:tav>
                                        <p:tav tm="100000">
                                          <p:val>
                                            <p:strVal val="#ppt_h"/>
                                          </p:val>
                                        </p:tav>
                                      </p:tavLst>
                                    </p:anim>
                                    <p:animEffect transition="in" filter="fade">
                                      <p:cBhvr>
                                        <p:cTn id="69" dur="500"/>
                                        <p:tgtEl>
                                          <p:spTgt spid="3">
                                            <p:txEl>
                                              <p:pRg st="11" end="11"/>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nodeType="clickEffect">
                                  <p:stCondLst>
                                    <p:cond delay="0"/>
                                  </p:stCondLst>
                                  <p:childTnLst>
                                    <p:set>
                                      <p:cBhvr>
                                        <p:cTn id="73" dur="1" fill="hold">
                                          <p:stCondLst>
                                            <p:cond delay="0"/>
                                          </p:stCondLst>
                                        </p:cTn>
                                        <p:tgtEl>
                                          <p:spTgt spid="3">
                                            <p:txEl>
                                              <p:pRg st="12" end="12"/>
                                            </p:txEl>
                                          </p:spTgt>
                                        </p:tgtEl>
                                        <p:attrNameLst>
                                          <p:attrName>style.visibility</p:attrName>
                                        </p:attrNameLst>
                                      </p:cBhvr>
                                      <p:to>
                                        <p:strVal val="visible"/>
                                      </p:to>
                                    </p:set>
                                    <p:anim calcmode="lin" valueType="num">
                                      <p:cBhvr additive="base">
                                        <p:cTn id="74"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75"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19200"/>
            <a:ext cx="8229600" cy="4906963"/>
          </a:xfrm>
        </p:spPr>
        <p:txBody>
          <a:bodyPr>
            <a:normAutofit fontScale="92500"/>
          </a:bodyPr>
          <a:lstStyle/>
          <a:p>
            <a:pPr marL="0" indent="0">
              <a:buNone/>
            </a:pPr>
            <a:r>
              <a:rPr lang="ar-JO" b="1" dirty="0"/>
              <a:t>ب- لتأثير على القيد الآخر </a:t>
            </a:r>
            <a:r>
              <a:rPr lang="en-US" b="1" dirty="0"/>
              <a:t>X</a:t>
            </a:r>
            <a:r>
              <a:rPr lang="en-US" b="1" baseline="-25000" dirty="0"/>
              <a:t>2</a:t>
            </a:r>
            <a:r>
              <a:rPr lang="ar-JO" b="1" dirty="0"/>
              <a:t>:</a:t>
            </a:r>
          </a:p>
          <a:p>
            <a:pPr marL="0" indent="0">
              <a:buNone/>
            </a:pPr>
            <a:r>
              <a:rPr lang="ar-JO" dirty="0"/>
              <a:t>  معادلة </a:t>
            </a:r>
            <a:r>
              <a:rPr lang="en-US" dirty="0"/>
              <a:t>X</a:t>
            </a:r>
            <a:r>
              <a:rPr lang="en-US" baseline="-25000" dirty="0"/>
              <a:t>2 </a:t>
            </a:r>
            <a:r>
              <a:rPr lang="ar-JO" baseline="-25000" dirty="0"/>
              <a:t> </a:t>
            </a:r>
            <a:r>
              <a:rPr lang="ar-JO" dirty="0"/>
              <a:t>الجديدة = معادلة </a:t>
            </a:r>
            <a:r>
              <a:rPr lang="en-US" dirty="0"/>
              <a:t>X</a:t>
            </a:r>
            <a:r>
              <a:rPr lang="en-US" baseline="-25000" dirty="0"/>
              <a:t>2 </a:t>
            </a:r>
            <a:r>
              <a:rPr lang="ar-JO" baseline="-25000" dirty="0"/>
              <a:t> </a:t>
            </a:r>
            <a:r>
              <a:rPr lang="ar-JO" dirty="0"/>
              <a:t>القديمة – </a:t>
            </a:r>
          </a:p>
          <a:p>
            <a:pPr marL="0" indent="0">
              <a:buNone/>
            </a:pPr>
            <a:r>
              <a:rPr lang="ar-JO" dirty="0"/>
              <a:t>        ( معامل المتغير الداخل عند </a:t>
            </a:r>
            <a:r>
              <a:rPr lang="en-US" dirty="0"/>
              <a:t>X</a:t>
            </a:r>
            <a:r>
              <a:rPr lang="en-US" baseline="-25000" dirty="0"/>
              <a:t>2</a:t>
            </a:r>
            <a:r>
              <a:rPr lang="ar-JO" dirty="0"/>
              <a:t> × المعادلة المحورية )</a:t>
            </a:r>
          </a:p>
          <a:p>
            <a:pPr marL="0" indent="0" algn="l">
              <a:buNone/>
            </a:pPr>
            <a:r>
              <a:rPr lang="en-US" b="1" dirty="0"/>
              <a:t>New X</a:t>
            </a:r>
            <a:r>
              <a:rPr lang="en-US" b="1" baseline="-25000" dirty="0"/>
              <a:t>2</a:t>
            </a:r>
            <a:r>
              <a:rPr lang="en-US" b="1" dirty="0"/>
              <a:t> = Old X</a:t>
            </a:r>
            <a:r>
              <a:rPr lang="en-US" b="1" baseline="-25000" dirty="0"/>
              <a:t>2</a:t>
            </a:r>
            <a:r>
              <a:rPr lang="en-US" b="1" dirty="0"/>
              <a:t> - (Entry Element * Pivot Equation)</a:t>
            </a:r>
          </a:p>
          <a:p>
            <a:pPr marL="0" indent="0" algn="l">
              <a:buNone/>
            </a:pPr>
            <a:r>
              <a:rPr lang="en-US" b="1" dirty="0"/>
              <a:t>             = Old X</a:t>
            </a:r>
            <a:r>
              <a:rPr lang="en-US" b="1" baseline="-25000" dirty="0"/>
              <a:t>2</a:t>
            </a:r>
            <a:r>
              <a:rPr lang="en-US" b="1" dirty="0"/>
              <a:t> - ( 2/3 * (1, 0, -1/4, 1/4, 6/4 ) )</a:t>
            </a:r>
          </a:p>
          <a:p>
            <a:pPr marL="0" indent="0" algn="l">
              <a:buNone/>
            </a:pPr>
            <a:r>
              <a:rPr lang="en-US" b="1" dirty="0"/>
              <a:t>              =   2/3,  1,    1/3,     0,      2</a:t>
            </a:r>
          </a:p>
          <a:p>
            <a:pPr marL="0" indent="0" algn="l">
              <a:buNone/>
            </a:pPr>
            <a:r>
              <a:rPr lang="en-US" sz="4600" b="1" dirty="0">
                <a:solidFill>
                  <a:srgbClr val="FF0000"/>
                </a:solidFill>
              </a:rPr>
              <a:t>         -</a:t>
            </a:r>
            <a:r>
              <a:rPr lang="en-US" b="1" dirty="0"/>
              <a:t>    2/3,  0, -2/12, 2/12,   1 </a:t>
            </a:r>
          </a:p>
          <a:p>
            <a:pPr marL="0" indent="0" algn="l">
              <a:buNone/>
            </a:pPr>
            <a:r>
              <a:rPr lang="ar-JO" b="1" dirty="0">
                <a:solidFill>
                  <a:schemeClr val="accent2">
                    <a:lumMod val="75000"/>
                  </a:schemeClr>
                </a:solidFill>
              </a:rPr>
              <a:t> </a:t>
            </a:r>
            <a:r>
              <a:rPr lang="ar-JO" sz="2600" b="1" dirty="0">
                <a:solidFill>
                  <a:schemeClr val="accent2">
                    <a:lumMod val="75000"/>
                  </a:schemeClr>
                </a:solidFill>
              </a:rPr>
              <a:t>(</a:t>
            </a:r>
            <a:r>
              <a:rPr lang="ar-JO" b="1" dirty="0">
                <a:solidFill>
                  <a:schemeClr val="accent2">
                    <a:lumMod val="75000"/>
                  </a:schemeClr>
                </a:solidFill>
              </a:rPr>
              <a:t> </a:t>
            </a:r>
            <a:r>
              <a:rPr lang="ar-SA" sz="2600" b="1" dirty="0">
                <a:solidFill>
                  <a:schemeClr val="accent2">
                    <a:lumMod val="75000"/>
                  </a:schemeClr>
                </a:solidFill>
              </a:rPr>
              <a:t>معادلة </a:t>
            </a:r>
            <a:r>
              <a:rPr lang="en-US" sz="2600" b="1" dirty="0">
                <a:solidFill>
                  <a:schemeClr val="accent2">
                    <a:lumMod val="75000"/>
                  </a:schemeClr>
                </a:solidFill>
              </a:rPr>
              <a:t>X2</a:t>
            </a:r>
            <a:r>
              <a:rPr lang="ar-JO" sz="2600" b="1" dirty="0">
                <a:solidFill>
                  <a:schemeClr val="accent2">
                    <a:lumMod val="75000"/>
                  </a:schemeClr>
                </a:solidFill>
              </a:rPr>
              <a:t> الجديدة </a:t>
            </a:r>
            <a:r>
              <a:rPr lang="en-US" sz="2600" b="1" dirty="0">
                <a:solidFill>
                  <a:schemeClr val="accent2">
                    <a:lumMod val="75000"/>
                  </a:schemeClr>
                </a:solidFill>
              </a:rPr>
              <a:t>(</a:t>
            </a:r>
            <a:r>
              <a:rPr lang="ar-JO" b="1" dirty="0">
                <a:solidFill>
                  <a:schemeClr val="accent2">
                    <a:lumMod val="75000"/>
                  </a:schemeClr>
                </a:solidFill>
              </a:rPr>
              <a:t> </a:t>
            </a:r>
            <a:r>
              <a:rPr lang="en-US" b="1" dirty="0">
                <a:solidFill>
                  <a:schemeClr val="accent2">
                    <a:lumMod val="75000"/>
                  </a:schemeClr>
                </a:solidFill>
              </a:rPr>
              <a:t>New X</a:t>
            </a:r>
            <a:r>
              <a:rPr lang="en-US" b="1" baseline="-25000" dirty="0">
                <a:solidFill>
                  <a:schemeClr val="accent2">
                    <a:lumMod val="75000"/>
                  </a:schemeClr>
                </a:solidFill>
              </a:rPr>
              <a:t>2</a:t>
            </a:r>
            <a:r>
              <a:rPr lang="en-US" b="1" dirty="0">
                <a:solidFill>
                  <a:schemeClr val="accent2">
                    <a:lumMod val="75000"/>
                  </a:schemeClr>
                </a:solidFill>
              </a:rPr>
              <a:t> =     </a:t>
            </a:r>
            <a:r>
              <a:rPr lang="en-US" sz="2600" b="1" dirty="0">
                <a:solidFill>
                  <a:schemeClr val="accent2">
                    <a:lumMod val="75000"/>
                  </a:schemeClr>
                </a:solidFill>
              </a:rPr>
              <a:t>0 ,    1,     6/12,   -2/12,      1 </a:t>
            </a:r>
            <a:r>
              <a:rPr lang="ar-JO" sz="2600" b="1" dirty="0">
                <a:solidFill>
                  <a:schemeClr val="accent2">
                    <a:lumMod val="75000"/>
                  </a:schemeClr>
                </a:solidFill>
              </a:rPr>
              <a:t> </a:t>
            </a:r>
            <a:endParaRPr lang="en-US" sz="2600" b="1" dirty="0">
              <a:solidFill>
                <a:schemeClr val="accent2">
                  <a:lumMod val="75000"/>
                </a:schemeClr>
              </a:solidFill>
            </a:endParaRPr>
          </a:p>
          <a:p>
            <a:pPr marL="0" indent="0">
              <a:buNone/>
            </a:pPr>
            <a:endParaRPr lang="en-US" dirty="0"/>
          </a:p>
        </p:txBody>
      </p:sp>
      <p:sp>
        <p:nvSpPr>
          <p:cNvPr id="4" name="عنصر نائب للتاريخ 3"/>
          <p:cNvSpPr>
            <a:spLocks noGrp="1"/>
          </p:cNvSpPr>
          <p:nvPr>
            <p:ph type="dt" sz="half" idx="10"/>
          </p:nvPr>
        </p:nvSpPr>
        <p:spPr/>
        <p:txBody>
          <a:bodyPr/>
          <a:lstStyle/>
          <a:p>
            <a:fld id="{0B8A65AA-0116-4997-B548-D2D8A0054EAC}" type="datetime1">
              <a:rPr lang="en-US" smtClean="0"/>
              <a:t>7/30/2024</a:t>
            </a:fld>
            <a:endParaRPr lang="en-US"/>
          </a:p>
        </p:txBody>
      </p:sp>
      <p:sp>
        <p:nvSpPr>
          <p:cNvPr id="5" name="عنصر نائب للتذييل 4"/>
          <p:cNvSpPr>
            <a:spLocks noGrp="1"/>
          </p:cNvSpPr>
          <p:nvPr>
            <p:ph type="ftr" sz="quarter" idx="11"/>
          </p:nvPr>
        </p:nvSpPr>
        <p:spPr/>
        <p:txBody>
          <a:bodyPr/>
          <a:lstStyle/>
          <a:p>
            <a:r>
              <a:rPr lang="ar-JO"/>
              <a:t>جامعة فلسطين الأهلية</a:t>
            </a:r>
            <a:endParaRPr lang="en-US" dirty="0"/>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t>19</a:t>
            </a:fld>
            <a:endParaRPr lang="en-US"/>
          </a:p>
        </p:txBody>
      </p:sp>
    </p:spTree>
    <p:extLst>
      <p:ext uri="{BB962C8B-B14F-4D97-AF65-F5344CB8AC3E}">
        <p14:creationId xmlns:p14="http://schemas.microsoft.com/office/powerpoint/2010/main" val="282743246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wipe(down)">
                                      <p:cBhvr>
                                        <p:cTn id="39" dur="500"/>
                                        <p:tgtEl>
                                          <p:spTgt spid="3">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 calcmode="lin" valueType="num">
                                      <p:cBhvr additive="base">
                                        <p:cTn id="4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3200" b="1" dirty="0">
                <a:solidFill>
                  <a:srgbClr val="0070C0"/>
                </a:solidFill>
              </a:rPr>
              <a:t>مثال شامل:</a:t>
            </a:r>
            <a:endParaRPr lang="en-US" sz="3200" b="1" dirty="0">
              <a:solidFill>
                <a:srgbClr val="0070C0"/>
              </a:solidFill>
            </a:endParaRPr>
          </a:p>
        </p:txBody>
      </p:sp>
      <p:sp>
        <p:nvSpPr>
          <p:cNvPr id="3" name="Content Placeholder 2"/>
          <p:cNvSpPr>
            <a:spLocks noGrp="1"/>
          </p:cNvSpPr>
          <p:nvPr>
            <p:ph idx="1"/>
          </p:nvPr>
        </p:nvSpPr>
        <p:spPr/>
        <p:txBody>
          <a:bodyPr>
            <a:normAutofit/>
          </a:bodyPr>
          <a:lstStyle/>
          <a:p>
            <a:pPr marL="0" indent="0">
              <a:buNone/>
            </a:pPr>
            <a:r>
              <a:rPr lang="ar-SA" sz="1800" b="1" dirty="0"/>
              <a:t>مصنع للمشروبات الغازية يصنع نوعين من المشروبات، الأول كولا بطعم الليمون والثاني كولا بطعم البرتقال، بحيث يستهلك الأول </a:t>
            </a:r>
            <a:r>
              <a:rPr lang="en-US" sz="1800" b="1" dirty="0"/>
              <a:t>2</a:t>
            </a:r>
            <a:r>
              <a:rPr lang="ar-JO" sz="1800" b="1" dirty="0"/>
              <a:t> ساعة تشغيل في قسم التصنيع و </a:t>
            </a:r>
            <a:r>
              <a:rPr lang="en-US" sz="1800" b="1" dirty="0"/>
              <a:t>6</a:t>
            </a:r>
            <a:r>
              <a:rPr lang="ar-JO" sz="1800" b="1" dirty="0"/>
              <a:t> ساعات تشغيل في قسم التغليف، والثاني يستهلك </a:t>
            </a:r>
            <a:r>
              <a:rPr lang="en-US" sz="1800" b="1" dirty="0"/>
              <a:t>3</a:t>
            </a:r>
            <a:r>
              <a:rPr lang="ar-JO" sz="1800" b="1" dirty="0"/>
              <a:t>ساعات تشغيل في قسم التصنيع و </a:t>
            </a:r>
            <a:r>
              <a:rPr lang="en-US" sz="1800" b="1" dirty="0"/>
              <a:t>3</a:t>
            </a:r>
            <a:r>
              <a:rPr lang="ar-JO" sz="1800" b="1" dirty="0"/>
              <a:t> ساعات تشغيل في قسم التغليف، فإذا علمت أن النوع الأول يحقق </a:t>
            </a:r>
            <a:r>
              <a:rPr lang="en-US" sz="1800" b="1" dirty="0"/>
              <a:t>30</a:t>
            </a:r>
            <a:r>
              <a:rPr lang="ar-JO" sz="1800" b="1" dirty="0"/>
              <a:t> دينار والثاني </a:t>
            </a:r>
            <a:r>
              <a:rPr lang="en-US" sz="1800" b="1" dirty="0"/>
              <a:t>40</a:t>
            </a:r>
            <a:r>
              <a:rPr lang="ar-JO" sz="1800" b="1" dirty="0"/>
              <a:t> دينار، ويعمل العمال في المصنع بواقع </a:t>
            </a:r>
            <a:r>
              <a:rPr lang="en-US" sz="1800" b="1" dirty="0"/>
              <a:t>6</a:t>
            </a:r>
            <a:r>
              <a:rPr lang="ar-JO" sz="1800" b="1" dirty="0"/>
              <a:t> ساعات يومياً في قسم التصنيع و</a:t>
            </a:r>
            <a:r>
              <a:rPr lang="en-US" sz="1800" b="1" dirty="0"/>
              <a:t>12</a:t>
            </a:r>
            <a:r>
              <a:rPr lang="ar-JO" sz="1800" b="1" dirty="0"/>
              <a:t> ساعة في قسم التغليف على الأكثر.</a:t>
            </a:r>
            <a:r>
              <a:rPr lang="ar-SA" sz="1800" b="1" dirty="0"/>
              <a:t> </a:t>
            </a:r>
            <a:endParaRPr lang="ar-JO" sz="1800" b="1" dirty="0"/>
          </a:p>
          <a:p>
            <a:pPr marL="0" indent="0">
              <a:buNone/>
            </a:pPr>
            <a:endParaRPr lang="ar-JO" sz="1800" b="1" dirty="0"/>
          </a:p>
          <a:p>
            <a:pPr marL="0" indent="0">
              <a:buNone/>
            </a:pPr>
            <a:endParaRPr lang="ar-JO" sz="1800" b="1" dirty="0"/>
          </a:p>
          <a:p>
            <a:pPr marL="0" indent="0">
              <a:buNone/>
            </a:pPr>
            <a:endParaRPr lang="ar-JO" sz="1800" b="1" dirty="0"/>
          </a:p>
          <a:p>
            <a:pPr marL="0" indent="0">
              <a:buNone/>
            </a:pPr>
            <a:endParaRPr lang="ar-JO" sz="1800" b="1" dirty="0"/>
          </a:p>
          <a:p>
            <a:pPr marL="0" indent="0">
              <a:buNone/>
            </a:pPr>
            <a:endParaRPr lang="ar-JO" sz="1800" b="1" dirty="0"/>
          </a:p>
          <a:p>
            <a:pPr marL="0" indent="0">
              <a:buNone/>
            </a:pPr>
            <a:r>
              <a:rPr lang="ar-JO" sz="1800" b="1" dirty="0">
                <a:solidFill>
                  <a:srgbClr val="0070C0"/>
                </a:solidFill>
              </a:rPr>
              <a:t>المطلوب :</a:t>
            </a:r>
          </a:p>
          <a:p>
            <a:pPr marL="0" indent="0">
              <a:buNone/>
            </a:pPr>
            <a:r>
              <a:rPr lang="en-US" sz="1800" b="1" dirty="0">
                <a:solidFill>
                  <a:srgbClr val="C00000"/>
                </a:solidFill>
              </a:rPr>
              <a:t>1</a:t>
            </a:r>
            <a:r>
              <a:rPr lang="ar-JO" sz="1800" b="1" dirty="0">
                <a:solidFill>
                  <a:srgbClr val="C00000"/>
                </a:solidFill>
              </a:rPr>
              <a:t>- قم بصياغة هذه المشكلة بنموذج رياضي تعظيم الأرباح ( </a:t>
            </a:r>
            <a:r>
              <a:rPr lang="en-US" sz="1800" b="1" dirty="0">
                <a:solidFill>
                  <a:srgbClr val="C00000"/>
                </a:solidFill>
              </a:rPr>
              <a:t>Maximization</a:t>
            </a:r>
            <a:r>
              <a:rPr lang="ar-JO" sz="1800" b="1" dirty="0">
                <a:solidFill>
                  <a:srgbClr val="C00000"/>
                </a:solidFill>
              </a:rPr>
              <a:t> ).</a:t>
            </a:r>
          </a:p>
          <a:p>
            <a:pPr marL="0" indent="0">
              <a:buNone/>
            </a:pPr>
            <a:r>
              <a:rPr lang="en-US" sz="1800" b="1" dirty="0">
                <a:solidFill>
                  <a:srgbClr val="C00000"/>
                </a:solidFill>
              </a:rPr>
              <a:t>2</a:t>
            </a:r>
            <a:r>
              <a:rPr lang="ar-JO" sz="1800" b="1" dirty="0">
                <a:solidFill>
                  <a:srgbClr val="C00000"/>
                </a:solidFill>
              </a:rPr>
              <a:t>- أوجد الحل الأمثل لنموذج البرمجة الخطية بطريقة الرسم البياني.</a:t>
            </a:r>
          </a:p>
          <a:p>
            <a:pPr marL="0" indent="0">
              <a:buNone/>
            </a:pPr>
            <a:r>
              <a:rPr lang="en-US" sz="1800" b="1" dirty="0">
                <a:solidFill>
                  <a:srgbClr val="C00000"/>
                </a:solidFill>
              </a:rPr>
              <a:t>3</a:t>
            </a:r>
            <a:r>
              <a:rPr lang="ar-JO" sz="1800" b="1" dirty="0">
                <a:solidFill>
                  <a:srgbClr val="C00000"/>
                </a:solidFill>
              </a:rPr>
              <a:t>- أوجد الحل الأمثل لنموذج البرمجة الخطية بطريقة البرمجة الخطية المبسطة ( </a:t>
            </a:r>
            <a:r>
              <a:rPr lang="en-US" sz="1800" b="1" dirty="0">
                <a:solidFill>
                  <a:srgbClr val="C00000"/>
                </a:solidFill>
              </a:rPr>
              <a:t>Simplex Method</a:t>
            </a:r>
            <a:r>
              <a:rPr lang="ar-JO" sz="1800" b="1" dirty="0">
                <a:solidFill>
                  <a:srgbClr val="C00000"/>
                </a:solidFill>
              </a:rPr>
              <a:t> ).</a:t>
            </a:r>
          </a:p>
          <a:p>
            <a:pPr marL="0" indent="0">
              <a:buNone/>
            </a:pPr>
            <a:endParaRPr lang="ar-JO" sz="1800" b="1" dirty="0"/>
          </a:p>
        </p:txBody>
      </p:sp>
      <p:sp>
        <p:nvSpPr>
          <p:cNvPr id="4" name="Date Placeholder 3"/>
          <p:cNvSpPr>
            <a:spLocks noGrp="1"/>
          </p:cNvSpPr>
          <p:nvPr>
            <p:ph type="dt" sz="half" idx="10"/>
          </p:nvPr>
        </p:nvSpPr>
        <p:spPr/>
        <p:txBody>
          <a:bodyPr/>
          <a:lstStyle/>
          <a:p>
            <a:r>
              <a:rPr lang="en-US" dirty="0"/>
              <a:t>14/03/2020</a:t>
            </a:r>
          </a:p>
        </p:txBody>
      </p:sp>
      <p:sp>
        <p:nvSpPr>
          <p:cNvPr id="5" name="Footer Placeholder 4"/>
          <p:cNvSpPr>
            <a:spLocks noGrp="1"/>
          </p:cNvSpPr>
          <p:nvPr>
            <p:ph type="ftr" sz="quarter" idx="11"/>
          </p:nvPr>
        </p:nvSpPr>
        <p:spPr/>
        <p:txBody>
          <a:bodyPr/>
          <a:lstStyle/>
          <a:p>
            <a:r>
              <a:rPr lang="ar-JO" dirty="0"/>
              <a:t>جامعة فلسطين الأهلية</a:t>
            </a:r>
            <a:endParaRPr lang="en-US" dirty="0"/>
          </a:p>
        </p:txBody>
      </p:sp>
      <p:sp>
        <p:nvSpPr>
          <p:cNvPr id="6" name="Slide Number Placeholder 5"/>
          <p:cNvSpPr>
            <a:spLocks noGrp="1"/>
          </p:cNvSpPr>
          <p:nvPr>
            <p:ph type="sldNum" sz="quarter" idx="12"/>
          </p:nvPr>
        </p:nvSpPr>
        <p:spPr/>
        <p:txBody>
          <a:bodyPr/>
          <a:lstStyle/>
          <a:p>
            <a:fld id="{CADC140F-BB3D-412E-8119-EA44085A138A}" type="slidenum">
              <a:rPr lang="en-US" smtClean="0"/>
              <a:t>2</a:t>
            </a:fld>
            <a:endParaRPr lang="en-US"/>
          </a:p>
        </p:txBody>
      </p:sp>
      <p:graphicFrame>
        <p:nvGraphicFramePr>
          <p:cNvPr id="7" name="جدول 6"/>
          <p:cNvGraphicFramePr>
            <a:graphicFrameLocks noGrp="1"/>
          </p:cNvGraphicFramePr>
          <p:nvPr>
            <p:extLst>
              <p:ext uri="{D42A27DB-BD31-4B8C-83A1-F6EECF244321}">
                <p14:modId xmlns:p14="http://schemas.microsoft.com/office/powerpoint/2010/main" val="4155254460"/>
              </p:ext>
            </p:extLst>
          </p:nvPr>
        </p:nvGraphicFramePr>
        <p:xfrm>
          <a:off x="1371600" y="3124200"/>
          <a:ext cx="6781800" cy="148336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1752600">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tblGrid>
              <a:tr h="370840">
                <a:tc>
                  <a:txBody>
                    <a:bodyPr/>
                    <a:lstStyle/>
                    <a:p>
                      <a:pPr algn="ctr"/>
                      <a:r>
                        <a:rPr lang="ar-JO" dirty="0"/>
                        <a:t>عدد ساعات العمل</a:t>
                      </a:r>
                      <a:endParaRPr lang="en-US" dirty="0"/>
                    </a:p>
                  </a:txBody>
                  <a:tcPr/>
                </a:tc>
                <a:tc>
                  <a:txBody>
                    <a:bodyPr/>
                    <a:lstStyle/>
                    <a:p>
                      <a:pPr algn="ctr"/>
                      <a:r>
                        <a:rPr lang="ar-JO" dirty="0"/>
                        <a:t>الثاني</a:t>
                      </a:r>
                      <a:endParaRPr lang="en-US" dirty="0"/>
                    </a:p>
                  </a:txBody>
                  <a:tcPr/>
                </a:tc>
                <a:tc>
                  <a:txBody>
                    <a:bodyPr/>
                    <a:lstStyle/>
                    <a:p>
                      <a:pPr algn="ctr"/>
                      <a:r>
                        <a:rPr lang="ar-JO" dirty="0"/>
                        <a:t>الأول</a:t>
                      </a:r>
                      <a:endParaRPr lang="en-US" dirty="0"/>
                    </a:p>
                  </a:txBody>
                  <a:tcPr/>
                </a:tc>
                <a:tc>
                  <a:txBody>
                    <a:bodyPr/>
                    <a:lstStyle/>
                    <a:p>
                      <a:pPr algn="r"/>
                      <a:r>
                        <a:rPr lang="ar-JO" dirty="0"/>
                        <a:t>البيــان /</a:t>
                      </a:r>
                      <a:r>
                        <a:rPr lang="ar-JO" baseline="0" dirty="0"/>
                        <a:t> النوع</a:t>
                      </a:r>
                      <a:endParaRPr lang="en-US" dirty="0"/>
                    </a:p>
                  </a:txBody>
                  <a:tcPr/>
                </a:tc>
                <a:extLst>
                  <a:ext uri="{0D108BD9-81ED-4DB2-BD59-A6C34878D82A}">
                    <a16:rowId xmlns:a16="http://schemas.microsoft.com/office/drawing/2014/main" val="10000"/>
                  </a:ext>
                </a:extLst>
              </a:tr>
              <a:tr h="370840">
                <a:tc>
                  <a:txBody>
                    <a:bodyPr/>
                    <a:lstStyle/>
                    <a:p>
                      <a:pPr algn="ctr"/>
                      <a:r>
                        <a:rPr lang="en-US" dirty="0"/>
                        <a:t>6</a:t>
                      </a:r>
                    </a:p>
                  </a:txBody>
                  <a:tcPr/>
                </a:tc>
                <a:tc>
                  <a:txBody>
                    <a:bodyPr/>
                    <a:lstStyle/>
                    <a:p>
                      <a:pPr algn="ctr"/>
                      <a:r>
                        <a:rPr lang="en-US" dirty="0"/>
                        <a:t>3</a:t>
                      </a:r>
                    </a:p>
                  </a:txBody>
                  <a:tcPr/>
                </a:tc>
                <a:tc>
                  <a:txBody>
                    <a:bodyPr/>
                    <a:lstStyle/>
                    <a:p>
                      <a:pPr algn="ctr"/>
                      <a:r>
                        <a:rPr lang="en-US" dirty="0"/>
                        <a:t>2</a:t>
                      </a:r>
                    </a:p>
                  </a:txBody>
                  <a:tcPr/>
                </a:tc>
                <a:tc>
                  <a:txBody>
                    <a:bodyPr/>
                    <a:lstStyle/>
                    <a:p>
                      <a:pPr algn="r"/>
                      <a:r>
                        <a:rPr lang="ar-JO" dirty="0"/>
                        <a:t>قسم التصنيع</a:t>
                      </a:r>
                      <a:endParaRPr lang="en-US" dirty="0"/>
                    </a:p>
                  </a:txBody>
                  <a:tcPr/>
                </a:tc>
                <a:extLst>
                  <a:ext uri="{0D108BD9-81ED-4DB2-BD59-A6C34878D82A}">
                    <a16:rowId xmlns:a16="http://schemas.microsoft.com/office/drawing/2014/main" val="10001"/>
                  </a:ext>
                </a:extLst>
              </a:tr>
              <a:tr h="370840">
                <a:tc>
                  <a:txBody>
                    <a:bodyPr/>
                    <a:lstStyle/>
                    <a:p>
                      <a:pPr algn="ctr"/>
                      <a:r>
                        <a:rPr lang="en-US" dirty="0"/>
                        <a:t>12</a:t>
                      </a:r>
                    </a:p>
                  </a:txBody>
                  <a:tcPr/>
                </a:tc>
                <a:tc>
                  <a:txBody>
                    <a:bodyPr/>
                    <a:lstStyle/>
                    <a:p>
                      <a:pPr algn="ctr"/>
                      <a:r>
                        <a:rPr lang="en-US" dirty="0"/>
                        <a:t>3</a:t>
                      </a:r>
                    </a:p>
                  </a:txBody>
                  <a:tcPr/>
                </a:tc>
                <a:tc>
                  <a:txBody>
                    <a:bodyPr/>
                    <a:lstStyle/>
                    <a:p>
                      <a:pPr algn="ctr"/>
                      <a:r>
                        <a:rPr lang="en-US" dirty="0"/>
                        <a:t>6</a:t>
                      </a:r>
                    </a:p>
                  </a:txBody>
                  <a:tcPr/>
                </a:tc>
                <a:tc>
                  <a:txBody>
                    <a:bodyPr/>
                    <a:lstStyle/>
                    <a:p>
                      <a:pPr algn="r"/>
                      <a:r>
                        <a:rPr lang="ar-JO" dirty="0"/>
                        <a:t>قسم</a:t>
                      </a:r>
                      <a:r>
                        <a:rPr lang="ar-JO" baseline="0" dirty="0"/>
                        <a:t> التغليف</a:t>
                      </a:r>
                      <a:endParaRPr lang="en-US" dirty="0"/>
                    </a:p>
                  </a:txBody>
                  <a:tcPr/>
                </a:tc>
                <a:extLst>
                  <a:ext uri="{0D108BD9-81ED-4DB2-BD59-A6C34878D82A}">
                    <a16:rowId xmlns:a16="http://schemas.microsoft.com/office/drawing/2014/main" val="10002"/>
                  </a:ext>
                </a:extLst>
              </a:tr>
              <a:tr h="370840">
                <a:tc>
                  <a:txBody>
                    <a:bodyPr/>
                    <a:lstStyle/>
                    <a:p>
                      <a:pPr algn="ctr"/>
                      <a:r>
                        <a:rPr lang="ar-JO" dirty="0"/>
                        <a:t>ــــــــــــــــــــــ</a:t>
                      </a:r>
                      <a:endParaRPr lang="en-US" dirty="0"/>
                    </a:p>
                  </a:txBody>
                  <a:tcPr/>
                </a:tc>
                <a:tc>
                  <a:txBody>
                    <a:bodyPr/>
                    <a:lstStyle/>
                    <a:p>
                      <a:pPr algn="ctr"/>
                      <a:r>
                        <a:rPr lang="en-US" dirty="0"/>
                        <a:t>40</a:t>
                      </a:r>
                    </a:p>
                  </a:txBody>
                  <a:tcPr/>
                </a:tc>
                <a:tc>
                  <a:txBody>
                    <a:bodyPr/>
                    <a:lstStyle/>
                    <a:p>
                      <a:pPr algn="ctr"/>
                      <a:r>
                        <a:rPr lang="en-US" dirty="0"/>
                        <a:t>30</a:t>
                      </a:r>
                    </a:p>
                  </a:txBody>
                  <a:tcPr/>
                </a:tc>
                <a:tc>
                  <a:txBody>
                    <a:bodyPr/>
                    <a:lstStyle/>
                    <a:p>
                      <a:pPr algn="r"/>
                      <a:r>
                        <a:rPr lang="ar-JO" dirty="0"/>
                        <a:t>الأرباح</a:t>
                      </a:r>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49232561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5"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anim calcmode="lin" valueType="num">
                                      <p:cBhvr>
                                        <p:cTn id="18" dur="2000" fill="hold"/>
                                        <p:tgtEl>
                                          <p:spTgt spid="7"/>
                                        </p:tgtEl>
                                        <p:attrNameLst>
                                          <p:attrName>ppt_w</p:attrName>
                                        </p:attrNameLst>
                                      </p:cBhvr>
                                      <p:tavLst>
                                        <p:tav tm="0" fmla="#ppt_w*sin(2.5*pi*$)">
                                          <p:val>
                                            <p:fltVal val="0"/>
                                          </p:val>
                                        </p:tav>
                                        <p:tav tm="100000">
                                          <p:val>
                                            <p:fltVal val="1"/>
                                          </p:val>
                                        </p:tav>
                                      </p:tavLst>
                                    </p:anim>
                                    <p:anim calcmode="lin" valueType="num">
                                      <p:cBhvr>
                                        <p:cTn id="19"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barn(inVertical)">
                                      <p:cBhvr>
                                        <p:cTn id="24" dur="500"/>
                                        <p:tgtEl>
                                          <p:spTgt spid="3">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9" dur="500"/>
                                        <p:tgtEl>
                                          <p:spTgt spid="3">
                                            <p:txEl>
                                              <p:pRg st="7" end="7"/>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fade">
                                      <p:cBhvr>
                                        <p:cTn id="34" dur="1000"/>
                                        <p:tgtEl>
                                          <p:spTgt spid="3">
                                            <p:txEl>
                                              <p:pRg st="8" end="8"/>
                                            </p:txEl>
                                          </p:spTgt>
                                        </p:tgtEl>
                                      </p:cBhvr>
                                    </p:animEffect>
                                    <p:anim calcmode="lin" valueType="num">
                                      <p:cBhvr>
                                        <p:cTn id="3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 calcmode="lin" valueType="num">
                                      <p:cBhvr>
                                        <p:cTn id="41"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42"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43"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3600" b="1" dirty="0">
                <a:solidFill>
                  <a:srgbClr val="FF0000"/>
                </a:solidFill>
              </a:rPr>
              <a:t>الخطوة العاشرة:</a:t>
            </a:r>
            <a:endParaRPr lang="en-US" sz="3600" dirty="0"/>
          </a:p>
        </p:txBody>
      </p:sp>
      <p:sp>
        <p:nvSpPr>
          <p:cNvPr id="3" name="عنصر نائب للمحتوى 2"/>
          <p:cNvSpPr>
            <a:spLocks noGrp="1"/>
          </p:cNvSpPr>
          <p:nvPr>
            <p:ph idx="1"/>
          </p:nvPr>
        </p:nvSpPr>
        <p:spPr>
          <a:xfrm>
            <a:off x="457200" y="1600200"/>
            <a:ext cx="8229600" cy="4800600"/>
          </a:xfrm>
        </p:spPr>
        <p:txBody>
          <a:bodyPr>
            <a:normAutofit fontScale="55000" lnSpcReduction="20000"/>
          </a:bodyPr>
          <a:lstStyle/>
          <a:p>
            <a:pPr marL="0" indent="0">
              <a:buNone/>
            </a:pPr>
            <a:r>
              <a:rPr lang="ar-SA" b="1" dirty="0"/>
              <a:t>نضع هذه القيم في الجدول الجديد: </a:t>
            </a:r>
          </a:p>
          <a:p>
            <a:pPr marL="0" indent="0" algn="ctr">
              <a:buNone/>
            </a:pPr>
            <a:r>
              <a:rPr lang="ar-SA" dirty="0"/>
              <a:t>جدول رقم ( </a:t>
            </a:r>
            <a:r>
              <a:rPr lang="en-US" dirty="0"/>
              <a:t>3</a:t>
            </a:r>
            <a:r>
              <a:rPr lang="ar-JO" dirty="0"/>
              <a:t> )</a:t>
            </a:r>
          </a:p>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a:p>
            <a:pPr marL="0" indent="0">
              <a:buNone/>
            </a:pPr>
            <a:r>
              <a:rPr lang="ar-JO" b="1" dirty="0"/>
              <a:t>كما هو مبين في جدول (</a:t>
            </a:r>
            <a:r>
              <a:rPr lang="en-US" b="1" dirty="0"/>
              <a:t>3</a:t>
            </a:r>
            <a:r>
              <a:rPr lang="ar-JO" b="1" dirty="0"/>
              <a:t>) فإن جميع المعاملات في دالة الهدف إما موجبة أو صفر، وهذا يعني التوصل إلى الحل الأمثل للمشكلة قيد الدراسة وهو:</a:t>
            </a:r>
          </a:p>
          <a:p>
            <a:pPr marL="0" indent="0">
              <a:buNone/>
            </a:pPr>
            <a:r>
              <a:rPr lang="ar-JO" dirty="0"/>
              <a:t> </a:t>
            </a:r>
            <a:r>
              <a:rPr lang="en-US" b="1" dirty="0">
                <a:solidFill>
                  <a:srgbClr val="C00000"/>
                </a:solidFill>
              </a:rPr>
              <a:t>X</a:t>
            </a:r>
            <a:r>
              <a:rPr lang="en-US" b="1" baseline="-25000" dirty="0">
                <a:solidFill>
                  <a:srgbClr val="C00000"/>
                </a:solidFill>
              </a:rPr>
              <a:t>1</a:t>
            </a:r>
            <a:r>
              <a:rPr lang="en-US" b="1" dirty="0">
                <a:solidFill>
                  <a:srgbClr val="C00000"/>
                </a:solidFill>
              </a:rPr>
              <a:t>= 1.5 , X</a:t>
            </a:r>
            <a:r>
              <a:rPr lang="en-US" b="1" baseline="-25000" dirty="0">
                <a:solidFill>
                  <a:srgbClr val="C00000"/>
                </a:solidFill>
              </a:rPr>
              <a:t>2</a:t>
            </a:r>
            <a:r>
              <a:rPr lang="en-US" b="1" dirty="0">
                <a:solidFill>
                  <a:srgbClr val="C00000"/>
                </a:solidFill>
              </a:rPr>
              <a:t>= 1 , Z= 85 </a:t>
            </a:r>
            <a:r>
              <a:rPr lang="ar-SA" b="1" dirty="0">
                <a:solidFill>
                  <a:srgbClr val="C00000"/>
                </a:solidFill>
              </a:rPr>
              <a:t>  وللتأكد من الحل نعوض في معادلة دالة الهدف الأصلية </a:t>
            </a:r>
            <a:endParaRPr lang="en-US" b="1" dirty="0">
              <a:solidFill>
                <a:srgbClr val="C00000"/>
              </a:solidFill>
            </a:endParaRPr>
          </a:p>
          <a:p>
            <a:pPr marL="0" indent="0">
              <a:buNone/>
            </a:pPr>
            <a:r>
              <a:rPr lang="ar-JO" b="1" dirty="0">
                <a:solidFill>
                  <a:srgbClr val="C00000"/>
                </a:solidFill>
              </a:rPr>
              <a:t>                       </a:t>
            </a:r>
            <a:r>
              <a:rPr lang="en-US" b="1" dirty="0">
                <a:solidFill>
                  <a:srgbClr val="C00000"/>
                </a:solidFill>
              </a:rPr>
              <a:t>  Z= 30 X</a:t>
            </a:r>
            <a:r>
              <a:rPr lang="en-US" b="1" baseline="-25000" dirty="0">
                <a:solidFill>
                  <a:srgbClr val="C00000"/>
                </a:solidFill>
              </a:rPr>
              <a:t>1</a:t>
            </a:r>
            <a:r>
              <a:rPr lang="en-US" b="1" dirty="0">
                <a:solidFill>
                  <a:srgbClr val="C00000"/>
                </a:solidFill>
              </a:rPr>
              <a:t> + 40 X</a:t>
            </a:r>
            <a:r>
              <a:rPr lang="en-US" b="1" baseline="-25000" dirty="0">
                <a:solidFill>
                  <a:srgbClr val="C00000"/>
                </a:solidFill>
              </a:rPr>
              <a:t>2</a:t>
            </a:r>
            <a:r>
              <a:rPr lang="ar-JO" b="1" baseline="-25000" dirty="0">
                <a:solidFill>
                  <a:srgbClr val="C00000"/>
                </a:solidFill>
              </a:rPr>
              <a:t>   </a:t>
            </a:r>
          </a:p>
          <a:p>
            <a:pPr marL="0" indent="0">
              <a:buNone/>
            </a:pPr>
            <a:r>
              <a:rPr lang="ar-JO" b="1" dirty="0">
                <a:solidFill>
                  <a:srgbClr val="C00000"/>
                </a:solidFill>
              </a:rPr>
              <a:t>                </a:t>
            </a:r>
            <a:r>
              <a:rPr lang="en-US" b="1" dirty="0">
                <a:solidFill>
                  <a:srgbClr val="C00000"/>
                </a:solidFill>
              </a:rPr>
              <a:t>Z= (30*1.5) + (40*1)</a:t>
            </a:r>
          </a:p>
          <a:p>
            <a:pPr marL="0" indent="0">
              <a:buNone/>
            </a:pPr>
            <a:r>
              <a:rPr lang="en-US" b="1" dirty="0">
                <a:solidFill>
                  <a:srgbClr val="C00000"/>
                </a:solidFill>
              </a:rPr>
              <a:t>     Z= 45 + 40 = 85                            </a:t>
            </a:r>
          </a:p>
          <a:p>
            <a:pPr marL="0" indent="0">
              <a:buNone/>
            </a:pPr>
            <a:endParaRPr lang="en-US" b="1" dirty="0">
              <a:solidFill>
                <a:srgbClr val="C00000"/>
              </a:solidFill>
            </a:endParaRPr>
          </a:p>
          <a:p>
            <a:pPr marL="0" indent="0">
              <a:buNone/>
            </a:pPr>
            <a:endParaRPr lang="ar-JO" b="1" dirty="0">
              <a:solidFill>
                <a:srgbClr val="C00000"/>
              </a:solidFill>
            </a:endParaRPr>
          </a:p>
          <a:p>
            <a:pPr marL="0" indent="0">
              <a:buNone/>
            </a:pPr>
            <a:endParaRPr lang="ar-JO" dirty="0"/>
          </a:p>
          <a:p>
            <a:pPr marL="0" indent="0" algn="ctr">
              <a:buNone/>
            </a:pPr>
            <a:endParaRPr lang="en-US" dirty="0"/>
          </a:p>
        </p:txBody>
      </p:sp>
      <p:sp>
        <p:nvSpPr>
          <p:cNvPr id="4" name="عنصر نائب للتاريخ 3"/>
          <p:cNvSpPr>
            <a:spLocks noGrp="1"/>
          </p:cNvSpPr>
          <p:nvPr>
            <p:ph type="dt" sz="half" idx="10"/>
          </p:nvPr>
        </p:nvSpPr>
        <p:spPr/>
        <p:txBody>
          <a:bodyPr/>
          <a:lstStyle/>
          <a:p>
            <a:fld id="{0B8A65AA-0116-4997-B548-D2D8A0054EAC}" type="datetime1">
              <a:rPr lang="en-US" smtClean="0"/>
              <a:t>7/30/2024</a:t>
            </a:fld>
            <a:endParaRPr lang="en-US"/>
          </a:p>
        </p:txBody>
      </p:sp>
      <p:sp>
        <p:nvSpPr>
          <p:cNvPr id="5" name="عنصر نائب للتذييل 4"/>
          <p:cNvSpPr>
            <a:spLocks noGrp="1"/>
          </p:cNvSpPr>
          <p:nvPr>
            <p:ph type="ftr" sz="quarter" idx="11"/>
          </p:nvPr>
        </p:nvSpPr>
        <p:spPr/>
        <p:txBody>
          <a:bodyPr/>
          <a:lstStyle/>
          <a:p>
            <a:r>
              <a:rPr lang="ar-JO"/>
              <a:t>جامعة فلسطين الأهلية</a:t>
            </a:r>
            <a:endParaRPr lang="en-US" dirty="0"/>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t>20</a:t>
            </a:fld>
            <a:endParaRPr lang="en-US"/>
          </a:p>
        </p:txBody>
      </p:sp>
      <p:graphicFrame>
        <p:nvGraphicFramePr>
          <p:cNvPr id="7" name="جدول 6"/>
          <p:cNvGraphicFramePr>
            <a:graphicFrameLocks noGrp="1"/>
          </p:cNvGraphicFramePr>
          <p:nvPr>
            <p:extLst>
              <p:ext uri="{D42A27DB-BD31-4B8C-83A1-F6EECF244321}">
                <p14:modId xmlns:p14="http://schemas.microsoft.com/office/powerpoint/2010/main" val="1665542411"/>
              </p:ext>
            </p:extLst>
          </p:nvPr>
        </p:nvGraphicFramePr>
        <p:xfrm>
          <a:off x="914400" y="2438400"/>
          <a:ext cx="7391400" cy="195072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21336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tblGrid>
              <a:tr h="314960">
                <a:tc>
                  <a:txBody>
                    <a:bodyPr/>
                    <a:lstStyle/>
                    <a:p>
                      <a:pPr marL="0" algn="ctr" defTabSz="914400" rtl="0" eaLnBrk="1" latinLnBrk="0" hangingPunct="1"/>
                      <a:r>
                        <a:rPr lang="ar-JO" sz="1800" b="1" kern="1200" dirty="0">
                          <a:solidFill>
                            <a:schemeClr val="lt1"/>
                          </a:solidFill>
                          <a:latin typeface="+mn-lt"/>
                          <a:ea typeface="+mn-ea"/>
                          <a:cs typeface="+mn-cs"/>
                        </a:rPr>
                        <a:t>المتغيرات الأساسية</a:t>
                      </a:r>
                      <a:endParaRPr lang="en-US" sz="1800" kern="1200" dirty="0">
                        <a:solidFill>
                          <a:schemeClr val="dk1"/>
                        </a:solidFill>
                        <a:latin typeface="+mn-lt"/>
                        <a:ea typeface="+mn-ea"/>
                        <a:cs typeface="+mn-cs"/>
                      </a:endParaRPr>
                    </a:p>
                  </a:txBody>
                  <a:tcPr/>
                </a:tc>
                <a:tc>
                  <a:txBody>
                    <a:bodyPr/>
                    <a:lstStyle/>
                    <a:p>
                      <a:pPr algn="r"/>
                      <a:r>
                        <a:rPr lang="ar-JO" dirty="0"/>
                        <a:t>المتغيرات غير الأساسية</a:t>
                      </a:r>
                      <a:endParaRPr lang="en-US" dirty="0"/>
                    </a:p>
                  </a:txBody>
                  <a:tcPr/>
                </a:tc>
                <a:tc rowSpan="2">
                  <a:txBody>
                    <a:bodyPr/>
                    <a:lstStyle/>
                    <a:p>
                      <a:r>
                        <a:rPr lang="en-US" sz="2000" dirty="0"/>
                        <a:t>S</a:t>
                      </a:r>
                      <a:r>
                        <a:rPr lang="en-US" sz="1800" b="1" kern="1200" baseline="-25000" dirty="0">
                          <a:solidFill>
                            <a:schemeClr val="lt1"/>
                          </a:solidFill>
                          <a:latin typeface="+mn-lt"/>
                          <a:ea typeface="+mn-ea"/>
                          <a:cs typeface="+mn-cs"/>
                        </a:rPr>
                        <a:t>1</a:t>
                      </a:r>
                      <a:r>
                        <a:rPr lang="en-US" sz="1800" b="1" kern="1200" dirty="0">
                          <a:solidFill>
                            <a:schemeClr val="lt1"/>
                          </a:solidFill>
                          <a:latin typeface="+mn-lt"/>
                          <a:ea typeface="+mn-ea"/>
                          <a:cs typeface="+mn-cs"/>
                        </a:rPr>
                        <a:t>  </a:t>
                      </a:r>
                      <a:r>
                        <a:rPr lang="en-US" sz="2000" dirty="0"/>
                        <a:t>  </a:t>
                      </a:r>
                      <a:r>
                        <a:rPr lang="ar-JO" sz="2000" dirty="0"/>
                        <a:t>  </a:t>
                      </a:r>
                      <a:r>
                        <a:rPr lang="en-US" sz="2000" dirty="0"/>
                        <a:t>  S</a:t>
                      </a:r>
                      <a:r>
                        <a:rPr lang="en-US" sz="1800" b="1" kern="1200" baseline="-25000" dirty="0">
                          <a:solidFill>
                            <a:schemeClr val="lt1"/>
                          </a:solidFill>
                          <a:latin typeface="+mn-lt"/>
                          <a:ea typeface="+mn-ea"/>
                          <a:cs typeface="+mn-cs"/>
                        </a:rPr>
                        <a:t>2</a:t>
                      </a:r>
                    </a:p>
                  </a:txBody>
                  <a:tcPr/>
                </a:tc>
                <a:tc>
                  <a:txBody>
                    <a:bodyPr/>
                    <a:lstStyle/>
                    <a:p>
                      <a:pPr algn="ctr"/>
                      <a:r>
                        <a:rPr lang="ar-JO" dirty="0"/>
                        <a:t>الثابت</a:t>
                      </a:r>
                      <a:endParaRPr lang="en-US" dirty="0"/>
                    </a:p>
                  </a:txBody>
                  <a:tcPr/>
                </a:tc>
                <a:extLst>
                  <a:ext uri="{0D108BD9-81ED-4DB2-BD59-A6C34878D82A}">
                    <a16:rowId xmlns:a16="http://schemas.microsoft.com/office/drawing/2014/main" val="10000"/>
                  </a:ext>
                </a:extLst>
              </a:tr>
              <a:tr h="320040">
                <a:tc>
                  <a:txBody>
                    <a:bodyPr/>
                    <a:lstStyle/>
                    <a:p>
                      <a:pPr marL="0" algn="ctr" defTabSz="914400" rtl="0" eaLnBrk="1" latinLnBrk="0" hangingPunct="1"/>
                      <a:r>
                        <a:rPr lang="en-US" sz="1800" kern="1200" dirty="0">
                          <a:solidFill>
                            <a:srgbClr val="C00000"/>
                          </a:solidFill>
                          <a:latin typeface="+mn-lt"/>
                          <a:ea typeface="+mn-ea"/>
                          <a:cs typeface="+mn-cs"/>
                        </a:rPr>
                        <a:t>Basic</a:t>
                      </a:r>
                      <a:r>
                        <a:rPr lang="en-US" sz="1800" kern="1200" baseline="0" dirty="0">
                          <a:solidFill>
                            <a:srgbClr val="C00000"/>
                          </a:solidFill>
                          <a:latin typeface="+mn-lt"/>
                          <a:ea typeface="+mn-ea"/>
                          <a:cs typeface="+mn-cs"/>
                        </a:rPr>
                        <a:t> Variables</a:t>
                      </a:r>
                      <a:endParaRPr lang="en-US" sz="1800" kern="1200" dirty="0">
                        <a:solidFill>
                          <a:srgbClr val="C00000"/>
                        </a:solidFill>
                        <a:latin typeface="+mn-lt"/>
                        <a:ea typeface="+mn-ea"/>
                        <a:cs typeface="+mn-cs"/>
                      </a:endParaRPr>
                    </a:p>
                  </a:txBody>
                  <a:tcPr/>
                </a:tc>
                <a:tc>
                  <a:txBody>
                    <a:bodyPr/>
                    <a:lstStyle/>
                    <a:p>
                      <a:r>
                        <a:rPr lang="en-US" sz="2000" b="1" dirty="0">
                          <a:solidFill>
                            <a:srgbClr val="C00000"/>
                          </a:solidFill>
                        </a:rPr>
                        <a:t>X</a:t>
                      </a:r>
                      <a:r>
                        <a:rPr lang="en-US" sz="2000" b="1" baseline="-25000" dirty="0">
                          <a:solidFill>
                            <a:srgbClr val="C00000"/>
                          </a:solidFill>
                        </a:rPr>
                        <a:t>1</a:t>
                      </a:r>
                      <a:r>
                        <a:rPr lang="en-US" sz="2000" b="1" dirty="0"/>
                        <a:t>   </a:t>
                      </a:r>
                      <a:r>
                        <a:rPr lang="ar-JO" sz="2000" b="1" dirty="0"/>
                        <a:t>         </a:t>
                      </a:r>
                      <a:r>
                        <a:rPr lang="en-US" sz="2000" b="1" dirty="0"/>
                        <a:t> </a:t>
                      </a:r>
                      <a:r>
                        <a:rPr lang="en-US" sz="2000" b="1" baseline="0" dirty="0">
                          <a:solidFill>
                            <a:srgbClr val="C00000"/>
                          </a:solidFill>
                        </a:rPr>
                        <a:t> X</a:t>
                      </a:r>
                      <a:r>
                        <a:rPr lang="en-US" sz="2000" b="1" kern="1200" baseline="-25000" dirty="0">
                          <a:solidFill>
                            <a:srgbClr val="C00000"/>
                          </a:solidFill>
                          <a:latin typeface="+mn-lt"/>
                          <a:ea typeface="+mn-ea"/>
                          <a:cs typeface="+mn-cs"/>
                        </a:rPr>
                        <a:t>2</a:t>
                      </a:r>
                      <a:endParaRPr lang="en-US" sz="1000" b="1" dirty="0">
                        <a:solidFill>
                          <a:srgbClr val="C00000"/>
                        </a:solidFill>
                      </a:endParaRPr>
                    </a:p>
                  </a:txBody>
                  <a:tcPr/>
                </a:tc>
                <a:tc vMerge="1">
                  <a:txBody>
                    <a:bodyPr/>
                    <a:lstStyle/>
                    <a:p>
                      <a:endParaRPr lang="en-US" dirty="0"/>
                    </a:p>
                  </a:txBody>
                  <a:tcPr/>
                </a:tc>
                <a:tc>
                  <a:txBody>
                    <a:bodyPr/>
                    <a:lstStyle/>
                    <a:p>
                      <a:pPr algn="ctr"/>
                      <a:r>
                        <a:rPr lang="en-US" dirty="0">
                          <a:solidFill>
                            <a:srgbClr val="C00000"/>
                          </a:solidFill>
                        </a:rPr>
                        <a:t>Solution</a:t>
                      </a:r>
                    </a:p>
                  </a:txBody>
                  <a:tcPr/>
                </a:tc>
                <a:extLst>
                  <a:ext uri="{0D108BD9-81ED-4DB2-BD59-A6C34878D82A}">
                    <a16:rowId xmlns:a16="http://schemas.microsoft.com/office/drawing/2014/main" val="10001"/>
                  </a:ext>
                </a:extLst>
              </a:tr>
              <a:tr h="314960">
                <a:tc>
                  <a:txBody>
                    <a:bodyPr/>
                    <a:lstStyle/>
                    <a:p>
                      <a:pPr algn="r"/>
                      <a:r>
                        <a:rPr lang="en-US" sz="2000" b="1" baseline="0" dirty="0">
                          <a:solidFill>
                            <a:srgbClr val="C00000"/>
                          </a:solidFill>
                        </a:rPr>
                        <a:t>X</a:t>
                      </a:r>
                      <a:r>
                        <a:rPr lang="en-US" sz="2000" b="1" kern="1200" baseline="-25000" dirty="0">
                          <a:solidFill>
                            <a:srgbClr val="C00000"/>
                          </a:solidFill>
                          <a:latin typeface="+mn-lt"/>
                          <a:ea typeface="+mn-ea"/>
                          <a:cs typeface="+mn-cs"/>
                        </a:rPr>
                        <a:t>2</a:t>
                      </a:r>
                      <a:endParaRPr lang="en-US" sz="1000" b="1" dirty="0">
                        <a:solidFill>
                          <a:srgbClr val="C00000"/>
                        </a:solidFill>
                      </a:endParaRPr>
                    </a:p>
                  </a:txBody>
                  <a:tcPr/>
                </a:tc>
                <a:tc>
                  <a:txBody>
                    <a:bodyPr/>
                    <a:lstStyle/>
                    <a:p>
                      <a:r>
                        <a:rPr lang="en-US" sz="2000" b="1" dirty="0"/>
                        <a:t>0</a:t>
                      </a:r>
                      <a:r>
                        <a:rPr lang="en-US" sz="2000" b="1" baseline="0" dirty="0"/>
                        <a:t>       </a:t>
                      </a:r>
                      <a:r>
                        <a:rPr lang="ar-JO" sz="2000" b="1" baseline="0" dirty="0"/>
                        <a:t>    </a:t>
                      </a:r>
                      <a:r>
                        <a:rPr lang="en-US" sz="2000" b="1" baseline="0" dirty="0"/>
                        <a:t>      </a:t>
                      </a:r>
                      <a:r>
                        <a:rPr lang="en-US" sz="2000" b="1" baseline="0" dirty="0">
                          <a:solidFill>
                            <a:srgbClr val="002060"/>
                          </a:solidFill>
                        </a:rPr>
                        <a:t>1</a:t>
                      </a:r>
                      <a:endParaRPr lang="en-US" sz="1000" b="1" dirty="0">
                        <a:solidFill>
                          <a:srgbClr val="002060"/>
                        </a:solidFill>
                      </a:endParaRPr>
                    </a:p>
                  </a:txBody>
                  <a:tcPr/>
                </a:tc>
                <a:tc>
                  <a:txBody>
                    <a:bodyPr/>
                    <a:lstStyle/>
                    <a:p>
                      <a:r>
                        <a:rPr lang="en-US" sz="2000" b="1"/>
                        <a:t> 6/12            </a:t>
                      </a:r>
                      <a:r>
                        <a:rPr lang="en-US" sz="2000" b="1" dirty="0"/>
                        <a:t>-2/12</a:t>
                      </a:r>
                    </a:p>
                  </a:txBody>
                  <a:tcPr/>
                </a:tc>
                <a:tc>
                  <a:txBody>
                    <a:bodyPr/>
                    <a:lstStyle/>
                    <a:p>
                      <a:pPr algn="ctr"/>
                      <a:r>
                        <a:rPr lang="en-US" sz="2000" b="1" dirty="0"/>
                        <a:t>1</a:t>
                      </a:r>
                    </a:p>
                  </a:txBody>
                  <a:tcPr/>
                </a:tc>
                <a:extLst>
                  <a:ext uri="{0D108BD9-81ED-4DB2-BD59-A6C34878D82A}">
                    <a16:rowId xmlns:a16="http://schemas.microsoft.com/office/drawing/2014/main" val="10002"/>
                  </a:ext>
                </a:extLst>
              </a:tr>
              <a:tr h="314960">
                <a:tc>
                  <a:txBody>
                    <a:bodyPr/>
                    <a:lstStyle/>
                    <a:p>
                      <a:pPr marL="0" algn="r" defTabSz="914400" rtl="0" eaLnBrk="1" latinLnBrk="0" hangingPunct="1"/>
                      <a:r>
                        <a:rPr lang="en-US" sz="2000" b="1" dirty="0">
                          <a:solidFill>
                            <a:srgbClr val="C00000"/>
                          </a:solidFill>
                        </a:rPr>
                        <a:t>X</a:t>
                      </a:r>
                      <a:r>
                        <a:rPr lang="en-US" sz="2000" b="1" baseline="-25000" dirty="0">
                          <a:solidFill>
                            <a:srgbClr val="C00000"/>
                          </a:solidFill>
                        </a:rPr>
                        <a:t>1</a:t>
                      </a:r>
                      <a:endParaRPr lang="en-US" sz="2000" b="1" kern="1200" baseline="-25000" dirty="0">
                        <a:solidFill>
                          <a:schemeClr val="dk1"/>
                        </a:solidFill>
                        <a:latin typeface="+mn-lt"/>
                        <a:ea typeface="+mn-ea"/>
                        <a:cs typeface="+mn-cs"/>
                      </a:endParaRPr>
                    </a:p>
                  </a:txBody>
                  <a:tcPr/>
                </a:tc>
                <a:tc>
                  <a:txBody>
                    <a:bodyPr/>
                    <a:lstStyle/>
                    <a:p>
                      <a:r>
                        <a:rPr lang="en-US" sz="2000" b="1" dirty="0"/>
                        <a:t>1         </a:t>
                      </a:r>
                      <a:r>
                        <a:rPr lang="ar-JO" sz="2000" b="1" dirty="0"/>
                        <a:t>     </a:t>
                      </a:r>
                      <a:r>
                        <a:rPr lang="en-US" sz="2000" b="1" dirty="0"/>
                        <a:t>   0</a:t>
                      </a:r>
                    </a:p>
                  </a:txBody>
                  <a:tcPr/>
                </a:tc>
                <a:tc>
                  <a:txBody>
                    <a:bodyPr/>
                    <a:lstStyle/>
                    <a:p>
                      <a:r>
                        <a:rPr lang="en-US" sz="2000" b="1" dirty="0"/>
                        <a:t>-1/4              1/4</a:t>
                      </a:r>
                    </a:p>
                  </a:txBody>
                  <a:tcPr/>
                </a:tc>
                <a:tc>
                  <a:txBody>
                    <a:bodyPr/>
                    <a:lstStyle/>
                    <a:p>
                      <a:pPr algn="ctr"/>
                      <a:r>
                        <a:rPr lang="en-US" sz="2000" b="1" dirty="0"/>
                        <a:t>1.5</a:t>
                      </a:r>
                    </a:p>
                  </a:txBody>
                  <a:tcPr/>
                </a:tc>
                <a:extLst>
                  <a:ext uri="{0D108BD9-81ED-4DB2-BD59-A6C34878D82A}">
                    <a16:rowId xmlns:a16="http://schemas.microsoft.com/office/drawing/2014/main" val="10003"/>
                  </a:ext>
                </a:extLst>
              </a:tr>
              <a:tr h="314960">
                <a:tc>
                  <a:txBody>
                    <a:bodyPr/>
                    <a:lstStyle/>
                    <a:p>
                      <a:pPr marL="0" algn="r" defTabSz="914400" rtl="0" eaLnBrk="1" latinLnBrk="0" hangingPunct="1"/>
                      <a:r>
                        <a:rPr lang="en-US" sz="2000" b="1" kern="1200" dirty="0">
                          <a:solidFill>
                            <a:schemeClr val="dk1"/>
                          </a:solidFill>
                          <a:latin typeface="+mn-lt"/>
                          <a:ea typeface="+mn-ea"/>
                          <a:cs typeface="+mn-cs"/>
                        </a:rPr>
                        <a:t>Z</a:t>
                      </a:r>
                    </a:p>
                  </a:txBody>
                  <a:tcPr/>
                </a:tc>
                <a:tc>
                  <a:txBody>
                    <a:bodyPr/>
                    <a:lstStyle/>
                    <a:p>
                      <a:r>
                        <a:rPr lang="en-US" sz="2000" b="1" dirty="0"/>
                        <a:t>0             </a:t>
                      </a:r>
                      <a:r>
                        <a:rPr lang="ar-JO" sz="2000" b="1" dirty="0"/>
                        <a:t>    </a:t>
                      </a:r>
                      <a:r>
                        <a:rPr lang="en-US" sz="2000" b="1" dirty="0">
                          <a:solidFill>
                            <a:srgbClr val="C00000"/>
                          </a:solidFill>
                        </a:rPr>
                        <a:t> </a:t>
                      </a:r>
                      <a:r>
                        <a:rPr lang="en-US" sz="2000" b="1" dirty="0">
                          <a:solidFill>
                            <a:schemeClr val="tx1"/>
                          </a:solidFill>
                        </a:rPr>
                        <a:t>0</a:t>
                      </a:r>
                    </a:p>
                  </a:txBody>
                  <a:tcPr/>
                </a:tc>
                <a:tc>
                  <a:txBody>
                    <a:bodyPr/>
                    <a:lstStyle/>
                    <a:p>
                      <a:r>
                        <a:rPr lang="en-US" sz="2000" b="1" dirty="0"/>
                        <a:t>30</a:t>
                      </a:r>
                      <a:r>
                        <a:rPr lang="en-US" sz="2000" b="1" baseline="0" dirty="0"/>
                        <a:t>/12        10/12</a:t>
                      </a:r>
                      <a:endParaRPr lang="en-US" sz="2000" b="1" dirty="0"/>
                    </a:p>
                  </a:txBody>
                  <a:tcPr/>
                </a:tc>
                <a:tc>
                  <a:txBody>
                    <a:bodyPr/>
                    <a:lstStyle/>
                    <a:p>
                      <a:pPr algn="ctr"/>
                      <a:r>
                        <a:rPr lang="en-US" sz="2000" b="1" dirty="0"/>
                        <a:t>85</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7193684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p:cTn id="26" dur="500" fill="hold"/>
                                        <p:tgtEl>
                                          <p:spTgt spid="7"/>
                                        </p:tgtEl>
                                        <p:attrNameLst>
                                          <p:attrName>ppt_w</p:attrName>
                                        </p:attrNameLst>
                                      </p:cBhvr>
                                      <p:tavLst>
                                        <p:tav tm="0">
                                          <p:val>
                                            <p:fltVal val="0"/>
                                          </p:val>
                                        </p:tav>
                                        <p:tav tm="100000">
                                          <p:val>
                                            <p:strVal val="#ppt_w"/>
                                          </p:val>
                                        </p:tav>
                                      </p:tavLst>
                                    </p:anim>
                                    <p:anim calcmode="lin" valueType="num">
                                      <p:cBhvr>
                                        <p:cTn id="27" dur="500" fill="hold"/>
                                        <p:tgtEl>
                                          <p:spTgt spid="7"/>
                                        </p:tgtEl>
                                        <p:attrNameLst>
                                          <p:attrName>ppt_h</p:attrName>
                                        </p:attrNameLst>
                                      </p:cBhvr>
                                      <p:tavLst>
                                        <p:tav tm="0">
                                          <p:val>
                                            <p:fltVal val="0"/>
                                          </p:val>
                                        </p:tav>
                                        <p:tav tm="100000">
                                          <p:val>
                                            <p:strVal val="#ppt_h"/>
                                          </p:val>
                                        </p:tav>
                                      </p:tavLst>
                                    </p:anim>
                                    <p:animEffect transition="in" filter="fade">
                                      <p:cBhvr>
                                        <p:cTn id="28" dur="5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21" presetClass="entr" presetSubtype="1" fill="hold" nodeType="click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animEffect transition="in" filter="wheel(1)">
                                      <p:cBhvr>
                                        <p:cTn id="33" dur="2000"/>
                                        <p:tgtEl>
                                          <p:spTgt spid="3">
                                            <p:txEl>
                                              <p:pRg st="11" end="1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1" presetClass="entr" presetSubtype="1" fill="hold" nodeType="clickEffect">
                                  <p:stCondLst>
                                    <p:cond delay="0"/>
                                  </p:stCondLst>
                                  <p:childTnLst>
                                    <p:set>
                                      <p:cBhvr>
                                        <p:cTn id="37" dur="1" fill="hold">
                                          <p:stCondLst>
                                            <p:cond delay="0"/>
                                          </p:stCondLst>
                                        </p:cTn>
                                        <p:tgtEl>
                                          <p:spTgt spid="3">
                                            <p:txEl>
                                              <p:pRg st="12" end="12"/>
                                            </p:txEl>
                                          </p:spTgt>
                                        </p:tgtEl>
                                        <p:attrNameLst>
                                          <p:attrName>style.visibility</p:attrName>
                                        </p:attrNameLst>
                                      </p:cBhvr>
                                      <p:to>
                                        <p:strVal val="visible"/>
                                      </p:to>
                                    </p:set>
                                    <p:animEffect transition="in" filter="wheel(1)">
                                      <p:cBhvr>
                                        <p:cTn id="38" dur="2000"/>
                                        <p:tgtEl>
                                          <p:spTgt spid="3">
                                            <p:txEl>
                                              <p:pRg st="12" end="1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1" presetClass="entr" presetSubtype="1" fill="hold"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animEffect transition="in" filter="wheel(1)">
                                      <p:cBhvr>
                                        <p:cTn id="43" dur="2000"/>
                                        <p:tgtEl>
                                          <p:spTgt spid="3">
                                            <p:txEl>
                                              <p:pRg st="13" end="13"/>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1" presetClass="entr" presetSubtype="1" fill="hold" nodeType="clickEffect">
                                  <p:stCondLst>
                                    <p:cond delay="0"/>
                                  </p:stCondLst>
                                  <p:childTnLst>
                                    <p:set>
                                      <p:cBhvr>
                                        <p:cTn id="47" dur="1" fill="hold">
                                          <p:stCondLst>
                                            <p:cond delay="0"/>
                                          </p:stCondLst>
                                        </p:cTn>
                                        <p:tgtEl>
                                          <p:spTgt spid="3">
                                            <p:txEl>
                                              <p:pRg st="14" end="14"/>
                                            </p:txEl>
                                          </p:spTgt>
                                        </p:tgtEl>
                                        <p:attrNameLst>
                                          <p:attrName>style.visibility</p:attrName>
                                        </p:attrNameLst>
                                      </p:cBhvr>
                                      <p:to>
                                        <p:strVal val="visible"/>
                                      </p:to>
                                    </p:set>
                                    <p:animEffect transition="in" filter="wheel(1)">
                                      <p:cBhvr>
                                        <p:cTn id="48" dur="2000"/>
                                        <p:tgtEl>
                                          <p:spTgt spid="3">
                                            <p:txEl>
                                              <p:pRg st="14" end="14"/>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1" presetClass="entr" presetSubtype="1" fill="hold" nodeType="clickEffect">
                                  <p:stCondLst>
                                    <p:cond delay="0"/>
                                  </p:stCondLst>
                                  <p:childTnLst>
                                    <p:set>
                                      <p:cBhvr>
                                        <p:cTn id="52" dur="1" fill="hold">
                                          <p:stCondLst>
                                            <p:cond delay="0"/>
                                          </p:stCondLst>
                                        </p:cTn>
                                        <p:tgtEl>
                                          <p:spTgt spid="3">
                                            <p:txEl>
                                              <p:pRg st="15" end="15"/>
                                            </p:txEl>
                                          </p:spTgt>
                                        </p:tgtEl>
                                        <p:attrNameLst>
                                          <p:attrName>style.visibility</p:attrName>
                                        </p:attrNameLst>
                                      </p:cBhvr>
                                      <p:to>
                                        <p:strVal val="visible"/>
                                      </p:to>
                                    </p:set>
                                    <p:animEffect transition="in" filter="wheel(1)">
                                      <p:cBhvr>
                                        <p:cTn id="53" dur="20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JO" sz="3600" b="1" dirty="0">
                <a:solidFill>
                  <a:srgbClr val="0070C0"/>
                </a:solidFill>
              </a:rPr>
              <a:t>مثال على حل النموذج بالرسم البياني في حالة التقليل: </a:t>
            </a:r>
            <a:endParaRPr lang="en-US" sz="3600" b="1" dirty="0">
              <a:solidFill>
                <a:srgbClr val="FF0000"/>
              </a:solidFill>
            </a:endParaRPr>
          </a:p>
        </p:txBody>
      </p:sp>
      <p:sp>
        <p:nvSpPr>
          <p:cNvPr id="3" name="عنصر نائب للمحتوى 2"/>
          <p:cNvSpPr>
            <a:spLocks noGrp="1"/>
          </p:cNvSpPr>
          <p:nvPr>
            <p:ph idx="1"/>
          </p:nvPr>
        </p:nvSpPr>
        <p:spPr/>
        <p:txBody>
          <a:bodyPr>
            <a:normAutofit fontScale="92500" lnSpcReduction="10000"/>
          </a:bodyPr>
          <a:lstStyle/>
          <a:p>
            <a:pPr marL="0" indent="0">
              <a:buNone/>
            </a:pPr>
            <a:r>
              <a:rPr lang="ar-JO" dirty="0"/>
              <a:t>أوجد الحل الأمثل لنموذج البرمجة الخطية التالية باستخدام طريقة الرسم البياني.</a:t>
            </a:r>
          </a:p>
          <a:p>
            <a:pPr marL="0" indent="0" algn="l">
              <a:buNone/>
            </a:pPr>
            <a:r>
              <a:rPr lang="en-US" dirty="0"/>
              <a:t>Min Z = X</a:t>
            </a:r>
            <a:r>
              <a:rPr lang="en-US" baseline="-25000" dirty="0"/>
              <a:t>1</a:t>
            </a:r>
            <a:r>
              <a:rPr lang="en-US" dirty="0"/>
              <a:t> + 2X</a:t>
            </a:r>
            <a:r>
              <a:rPr lang="en-US" baseline="-25000" dirty="0"/>
              <a:t>2</a:t>
            </a:r>
          </a:p>
          <a:p>
            <a:pPr marL="0" indent="0" algn="l">
              <a:buNone/>
            </a:pPr>
            <a:r>
              <a:rPr lang="en-US" dirty="0"/>
              <a:t>          Subject to,</a:t>
            </a:r>
          </a:p>
          <a:p>
            <a:pPr marL="0" indent="0" algn="ctr">
              <a:buNone/>
            </a:pPr>
            <a:r>
              <a:rPr lang="en-US" dirty="0"/>
              <a:t>X</a:t>
            </a:r>
            <a:r>
              <a:rPr lang="en-US" baseline="-25000" dirty="0"/>
              <a:t>1</a:t>
            </a:r>
            <a:r>
              <a:rPr lang="en-US" dirty="0"/>
              <a:t> + 3X</a:t>
            </a:r>
            <a:r>
              <a:rPr lang="en-US" baseline="-25000" dirty="0"/>
              <a:t>2</a:t>
            </a:r>
            <a:r>
              <a:rPr lang="en-US" dirty="0"/>
              <a:t> ≥ 90     </a:t>
            </a:r>
            <a:endParaRPr lang="en-US" baseline="-25000" dirty="0"/>
          </a:p>
          <a:p>
            <a:pPr marL="0" indent="0" algn="ctr">
              <a:buNone/>
            </a:pPr>
            <a:r>
              <a:rPr lang="en-US" dirty="0"/>
              <a:t>8X</a:t>
            </a:r>
            <a:r>
              <a:rPr lang="en-US" baseline="-25000" dirty="0"/>
              <a:t>1</a:t>
            </a:r>
            <a:r>
              <a:rPr lang="en-US" dirty="0"/>
              <a:t> + 2x</a:t>
            </a:r>
            <a:r>
              <a:rPr lang="en-US" baseline="-25000" dirty="0"/>
              <a:t>2</a:t>
            </a:r>
            <a:r>
              <a:rPr lang="en-US" dirty="0"/>
              <a:t> ≥ 160</a:t>
            </a:r>
          </a:p>
          <a:p>
            <a:pPr marL="0" indent="0" algn="ctr">
              <a:buNone/>
            </a:pPr>
            <a:r>
              <a:rPr lang="en-US" dirty="0"/>
              <a:t>3X</a:t>
            </a:r>
            <a:r>
              <a:rPr lang="en-US" baseline="-25000" dirty="0"/>
              <a:t>1</a:t>
            </a:r>
            <a:r>
              <a:rPr lang="en-US" dirty="0"/>
              <a:t> + 2x</a:t>
            </a:r>
            <a:r>
              <a:rPr lang="en-US" baseline="-25000" dirty="0"/>
              <a:t>2</a:t>
            </a:r>
            <a:r>
              <a:rPr lang="en-US" dirty="0"/>
              <a:t> ≥ 120 </a:t>
            </a:r>
          </a:p>
          <a:p>
            <a:pPr marL="0" indent="0" algn="ctr">
              <a:buNone/>
            </a:pPr>
            <a:r>
              <a:rPr lang="en-US" dirty="0"/>
              <a:t>X</a:t>
            </a:r>
            <a:r>
              <a:rPr lang="en-US" baseline="-25000" dirty="0"/>
              <a:t>2 </a:t>
            </a:r>
            <a:r>
              <a:rPr lang="en-US" dirty="0"/>
              <a:t>≤ 100    </a:t>
            </a:r>
          </a:p>
          <a:p>
            <a:pPr marL="0" indent="0" algn="ctr">
              <a:buNone/>
            </a:pPr>
            <a:r>
              <a:rPr lang="en-US" dirty="0"/>
              <a:t>  X</a:t>
            </a:r>
            <a:r>
              <a:rPr lang="en-US" baseline="-25000" dirty="0"/>
              <a:t>1</a:t>
            </a:r>
            <a:r>
              <a:rPr lang="en-US" dirty="0"/>
              <a:t>,x</a:t>
            </a:r>
            <a:r>
              <a:rPr lang="en-US" baseline="-25000" dirty="0"/>
              <a:t>2</a:t>
            </a:r>
            <a:r>
              <a:rPr lang="en-US" dirty="0"/>
              <a:t> ≥ 0  </a:t>
            </a:r>
          </a:p>
          <a:p>
            <a:pPr marL="0" indent="0" algn="l">
              <a:buNone/>
            </a:pPr>
            <a:endParaRPr lang="en-US" dirty="0"/>
          </a:p>
        </p:txBody>
      </p:sp>
      <p:sp>
        <p:nvSpPr>
          <p:cNvPr id="4" name="عنصر نائب للتاريخ 3"/>
          <p:cNvSpPr>
            <a:spLocks noGrp="1"/>
          </p:cNvSpPr>
          <p:nvPr>
            <p:ph type="dt" sz="half" idx="10"/>
          </p:nvPr>
        </p:nvSpPr>
        <p:spPr/>
        <p:txBody>
          <a:bodyPr/>
          <a:lstStyle/>
          <a:p>
            <a:fld id="{0B8A65AA-0116-4997-B548-D2D8A0054EAC}" type="datetime1">
              <a:rPr lang="en-US" smtClean="0"/>
              <a:t>7/30/2024</a:t>
            </a:fld>
            <a:endParaRPr lang="en-US"/>
          </a:p>
        </p:txBody>
      </p:sp>
      <p:sp>
        <p:nvSpPr>
          <p:cNvPr id="5" name="عنصر نائب للتذييل 4"/>
          <p:cNvSpPr>
            <a:spLocks noGrp="1"/>
          </p:cNvSpPr>
          <p:nvPr>
            <p:ph type="ftr" sz="quarter" idx="11"/>
          </p:nvPr>
        </p:nvSpPr>
        <p:spPr/>
        <p:txBody>
          <a:bodyPr/>
          <a:lstStyle/>
          <a:p>
            <a:r>
              <a:rPr lang="ar-JO"/>
              <a:t>جامعة فلسطين الأهلية</a:t>
            </a:r>
            <a:endParaRPr lang="en-US" dirty="0"/>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t>21</a:t>
            </a:fld>
            <a:endParaRPr lang="en-US"/>
          </a:p>
        </p:txBody>
      </p:sp>
    </p:spTree>
    <p:extLst>
      <p:ext uri="{BB962C8B-B14F-4D97-AF65-F5344CB8AC3E}">
        <p14:creationId xmlns:p14="http://schemas.microsoft.com/office/powerpoint/2010/main" val="1429592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arn(inVertic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circle(in)">
                                      <p:cBhvr>
                                        <p:cTn id="27" dur="20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wheel(1)">
                                      <p:cBhvr>
                                        <p:cTn id="32" dur="20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p:cTn id="3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9" dur="500"/>
                                        <p:tgtEl>
                                          <p:spTgt spid="3">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p:cTn id="44"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5"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6" dur="500"/>
                                        <p:tgtEl>
                                          <p:spTgt spid="3">
                                            <p:txEl>
                                              <p:pRg st="5" end="5"/>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nodeType="click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anim calcmode="lin" valueType="num">
                                      <p:cBhvr>
                                        <p:cTn id="51"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2"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3" dur="500"/>
                                        <p:tgtEl>
                                          <p:spTgt spid="3">
                                            <p:txEl>
                                              <p:pRg st="6" end="6"/>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nodeType="clickEffect">
                                  <p:stCondLst>
                                    <p:cond delay="0"/>
                                  </p:stCondLst>
                                  <p:childTnLst>
                                    <p:set>
                                      <p:cBhvr>
                                        <p:cTn id="57" dur="1" fill="hold">
                                          <p:stCondLst>
                                            <p:cond delay="0"/>
                                          </p:stCondLst>
                                        </p:cTn>
                                        <p:tgtEl>
                                          <p:spTgt spid="3">
                                            <p:txEl>
                                              <p:pRg st="7" end="7"/>
                                            </p:txEl>
                                          </p:spTgt>
                                        </p:tgtEl>
                                        <p:attrNameLst>
                                          <p:attrName>style.visibility</p:attrName>
                                        </p:attrNameLst>
                                      </p:cBhvr>
                                      <p:to>
                                        <p:strVal val="visible"/>
                                      </p:to>
                                    </p:set>
                                    <p:animEffect transition="in" filter="wipe(down)">
                                      <p:cBhvr>
                                        <p:cTn id="5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JO" sz="3600" b="1" dirty="0">
                <a:solidFill>
                  <a:srgbClr val="FF0000"/>
                </a:solidFill>
              </a:rPr>
              <a:t>الحل الأمثل لنموذج البرمجة الخطية بالرسم البياني:</a:t>
            </a:r>
            <a:endParaRPr lang="en-US" sz="3600" b="1" dirty="0">
              <a:solidFill>
                <a:srgbClr val="FF0000"/>
              </a:solidFill>
            </a:endParaRPr>
          </a:p>
        </p:txBody>
      </p:sp>
      <p:sp>
        <p:nvSpPr>
          <p:cNvPr id="3" name="عنصر نائب للمحتوى 2"/>
          <p:cNvSpPr>
            <a:spLocks noGrp="1"/>
          </p:cNvSpPr>
          <p:nvPr>
            <p:ph idx="1"/>
          </p:nvPr>
        </p:nvSpPr>
        <p:spPr/>
        <p:txBody>
          <a:bodyPr>
            <a:normAutofit/>
          </a:bodyPr>
          <a:lstStyle/>
          <a:p>
            <a:pPr marL="0" indent="0">
              <a:buNone/>
            </a:pPr>
            <a:r>
              <a:rPr lang="en-US" dirty="0"/>
              <a:t>1</a:t>
            </a:r>
            <a:r>
              <a:rPr lang="ar-JO" dirty="0"/>
              <a:t>- نقوم بتحويل المتباينات إلى معادلات كما يلي: </a:t>
            </a:r>
          </a:p>
          <a:p>
            <a:pPr marL="0" indent="0">
              <a:buNone/>
            </a:pPr>
            <a:r>
              <a:rPr lang="ar-JO" dirty="0"/>
              <a:t> </a:t>
            </a:r>
            <a:r>
              <a:rPr lang="en-US" dirty="0"/>
              <a:t> X</a:t>
            </a:r>
            <a:r>
              <a:rPr lang="en-US" baseline="-25000" dirty="0"/>
              <a:t>1</a:t>
            </a:r>
            <a:r>
              <a:rPr lang="en-US" dirty="0"/>
              <a:t> + 3X</a:t>
            </a:r>
            <a:r>
              <a:rPr lang="en-US" baseline="-25000" dirty="0"/>
              <a:t>2</a:t>
            </a:r>
            <a:r>
              <a:rPr lang="en-US" dirty="0"/>
              <a:t> ≥ 90     </a:t>
            </a:r>
            <a:r>
              <a:rPr lang="ar-JO" b="1" dirty="0">
                <a:solidFill>
                  <a:srgbClr val="002060"/>
                </a:solidFill>
              </a:rPr>
              <a:t>تصبح </a:t>
            </a:r>
            <a:r>
              <a:rPr lang="en-US" b="1" dirty="0">
                <a:solidFill>
                  <a:srgbClr val="002060"/>
                </a:solidFill>
              </a:rPr>
              <a:t>X</a:t>
            </a:r>
            <a:r>
              <a:rPr lang="en-US" b="1" baseline="-25000" dirty="0">
                <a:solidFill>
                  <a:srgbClr val="002060"/>
                </a:solidFill>
              </a:rPr>
              <a:t>1</a:t>
            </a:r>
            <a:r>
              <a:rPr lang="en-US" b="1" dirty="0">
                <a:solidFill>
                  <a:srgbClr val="002060"/>
                </a:solidFill>
              </a:rPr>
              <a:t> + 3X</a:t>
            </a:r>
            <a:r>
              <a:rPr lang="en-US" b="1" baseline="-25000" dirty="0">
                <a:solidFill>
                  <a:srgbClr val="002060"/>
                </a:solidFill>
              </a:rPr>
              <a:t>2</a:t>
            </a:r>
            <a:r>
              <a:rPr lang="en-US" b="1" dirty="0">
                <a:solidFill>
                  <a:srgbClr val="002060"/>
                </a:solidFill>
              </a:rPr>
              <a:t> = 90 </a:t>
            </a:r>
            <a:r>
              <a:rPr lang="ar-JO" b="1" dirty="0">
                <a:solidFill>
                  <a:srgbClr val="002060"/>
                </a:solidFill>
              </a:rPr>
              <a:t>  </a:t>
            </a:r>
          </a:p>
          <a:p>
            <a:pPr marL="0" indent="0">
              <a:buNone/>
            </a:pPr>
            <a:r>
              <a:rPr lang="ar-JO" baseline="-25000" dirty="0"/>
              <a:t> </a:t>
            </a:r>
            <a:r>
              <a:rPr lang="en-US" dirty="0"/>
              <a:t>8X</a:t>
            </a:r>
            <a:r>
              <a:rPr lang="en-US" baseline="-25000" dirty="0"/>
              <a:t>1</a:t>
            </a:r>
            <a:r>
              <a:rPr lang="en-US" dirty="0"/>
              <a:t> + 2x</a:t>
            </a:r>
            <a:r>
              <a:rPr lang="en-US" baseline="-25000" dirty="0"/>
              <a:t>2</a:t>
            </a:r>
            <a:r>
              <a:rPr lang="en-US" dirty="0"/>
              <a:t> ≥ 160     </a:t>
            </a:r>
            <a:r>
              <a:rPr lang="ar-JO" dirty="0"/>
              <a:t> </a:t>
            </a:r>
            <a:r>
              <a:rPr lang="ar-JO" b="1" dirty="0">
                <a:solidFill>
                  <a:srgbClr val="002060"/>
                </a:solidFill>
              </a:rPr>
              <a:t>تصبح </a:t>
            </a:r>
            <a:r>
              <a:rPr lang="en-US" b="1" dirty="0">
                <a:solidFill>
                  <a:srgbClr val="002060"/>
                </a:solidFill>
              </a:rPr>
              <a:t>8X1 + 2X2 = 160</a:t>
            </a:r>
            <a:r>
              <a:rPr lang="ar-JO" b="1" dirty="0">
                <a:solidFill>
                  <a:srgbClr val="002060"/>
                </a:solidFill>
              </a:rPr>
              <a:t> </a:t>
            </a:r>
            <a:endParaRPr lang="en-US" b="1" dirty="0">
              <a:solidFill>
                <a:srgbClr val="002060"/>
              </a:solidFill>
            </a:endParaRPr>
          </a:p>
          <a:p>
            <a:pPr marL="0" indent="0">
              <a:buNone/>
            </a:pPr>
            <a:r>
              <a:rPr lang="en-US" dirty="0"/>
              <a:t>3X</a:t>
            </a:r>
            <a:r>
              <a:rPr lang="en-US" baseline="-25000" dirty="0"/>
              <a:t>1</a:t>
            </a:r>
            <a:r>
              <a:rPr lang="en-US" dirty="0"/>
              <a:t> + 2x</a:t>
            </a:r>
            <a:r>
              <a:rPr lang="en-US" baseline="-25000" dirty="0"/>
              <a:t>2</a:t>
            </a:r>
            <a:r>
              <a:rPr lang="en-US" dirty="0"/>
              <a:t> ≥ 120     </a:t>
            </a:r>
            <a:r>
              <a:rPr lang="ar-JO" b="1" dirty="0">
                <a:solidFill>
                  <a:srgbClr val="002060"/>
                </a:solidFill>
              </a:rPr>
              <a:t>تصبح </a:t>
            </a:r>
            <a:r>
              <a:rPr lang="en-US" b="1" dirty="0">
                <a:solidFill>
                  <a:srgbClr val="002060"/>
                </a:solidFill>
              </a:rPr>
              <a:t>3X</a:t>
            </a:r>
            <a:r>
              <a:rPr lang="en-US" b="1" baseline="-25000" dirty="0">
                <a:solidFill>
                  <a:srgbClr val="002060"/>
                </a:solidFill>
              </a:rPr>
              <a:t>1</a:t>
            </a:r>
            <a:r>
              <a:rPr lang="en-US" b="1" dirty="0">
                <a:solidFill>
                  <a:srgbClr val="002060"/>
                </a:solidFill>
              </a:rPr>
              <a:t> + 2X</a:t>
            </a:r>
            <a:r>
              <a:rPr lang="en-US" b="1" baseline="-25000" dirty="0">
                <a:solidFill>
                  <a:srgbClr val="002060"/>
                </a:solidFill>
              </a:rPr>
              <a:t>2</a:t>
            </a:r>
            <a:r>
              <a:rPr lang="en-US" b="1" dirty="0">
                <a:solidFill>
                  <a:srgbClr val="002060"/>
                </a:solidFill>
              </a:rPr>
              <a:t> = 120</a:t>
            </a:r>
            <a:r>
              <a:rPr lang="ar-JO" b="1" dirty="0">
                <a:solidFill>
                  <a:srgbClr val="002060"/>
                </a:solidFill>
              </a:rPr>
              <a:t>  </a:t>
            </a:r>
            <a:endParaRPr lang="en-US" b="1" dirty="0">
              <a:solidFill>
                <a:srgbClr val="002060"/>
              </a:solidFill>
            </a:endParaRPr>
          </a:p>
          <a:p>
            <a:pPr marL="0" indent="0">
              <a:buNone/>
            </a:pPr>
            <a:r>
              <a:rPr lang="en-US" dirty="0"/>
              <a:t>X</a:t>
            </a:r>
            <a:r>
              <a:rPr lang="en-US" baseline="-25000" dirty="0"/>
              <a:t>2</a:t>
            </a:r>
            <a:r>
              <a:rPr lang="en-US" dirty="0"/>
              <a:t> ≤ 100     </a:t>
            </a:r>
            <a:r>
              <a:rPr lang="ar-JO" dirty="0"/>
              <a:t> </a:t>
            </a:r>
            <a:r>
              <a:rPr lang="ar-JO" b="1" dirty="0">
                <a:solidFill>
                  <a:srgbClr val="002060"/>
                </a:solidFill>
              </a:rPr>
              <a:t>تصبح </a:t>
            </a:r>
            <a:r>
              <a:rPr lang="en-US" b="1" dirty="0">
                <a:solidFill>
                  <a:srgbClr val="002060"/>
                </a:solidFill>
              </a:rPr>
              <a:t>X</a:t>
            </a:r>
            <a:r>
              <a:rPr lang="en-US" b="1" baseline="-25000" dirty="0">
                <a:solidFill>
                  <a:srgbClr val="002060"/>
                </a:solidFill>
              </a:rPr>
              <a:t>2</a:t>
            </a:r>
            <a:r>
              <a:rPr lang="en-US" b="1" dirty="0">
                <a:solidFill>
                  <a:srgbClr val="002060"/>
                </a:solidFill>
              </a:rPr>
              <a:t> = 100</a:t>
            </a:r>
            <a:endParaRPr lang="ar-JO" b="1" dirty="0">
              <a:solidFill>
                <a:srgbClr val="002060"/>
              </a:solidFill>
            </a:endParaRPr>
          </a:p>
          <a:p>
            <a:pPr marL="0" indent="0">
              <a:buNone/>
            </a:pPr>
            <a:r>
              <a:rPr lang="en-US" dirty="0"/>
              <a:t>2</a:t>
            </a:r>
            <a:r>
              <a:rPr lang="ar-JO" dirty="0"/>
              <a:t>- نرسم المحورين السيني ونطلق علي </a:t>
            </a:r>
            <a:r>
              <a:rPr lang="en-US" dirty="0"/>
              <a:t>X</a:t>
            </a:r>
            <a:r>
              <a:rPr lang="en-US" baseline="-25000" dirty="0"/>
              <a:t>1</a:t>
            </a:r>
            <a:r>
              <a:rPr lang="ar-SA" baseline="-25000" dirty="0"/>
              <a:t>  </a:t>
            </a:r>
            <a:r>
              <a:rPr lang="ar-SA" dirty="0"/>
              <a:t>والصادي ونطلق عليه </a:t>
            </a:r>
            <a:r>
              <a:rPr lang="en-US" dirty="0"/>
              <a:t>X</a:t>
            </a:r>
            <a:r>
              <a:rPr lang="en-US" baseline="-25000" dirty="0"/>
              <a:t>2</a:t>
            </a:r>
            <a:r>
              <a:rPr lang="ar-JO" baseline="-25000" dirty="0"/>
              <a:t>  </a:t>
            </a:r>
            <a:r>
              <a:rPr lang="ar-JO" dirty="0"/>
              <a:t>ونحتاج فقط إلي المربع الأول فقط وذلك تحقيقاً لشرط عدم السالبية.</a:t>
            </a:r>
            <a:endParaRPr lang="en-US" dirty="0"/>
          </a:p>
        </p:txBody>
      </p:sp>
      <p:sp>
        <p:nvSpPr>
          <p:cNvPr id="4" name="عنصر نائب للتاريخ 3"/>
          <p:cNvSpPr>
            <a:spLocks noGrp="1"/>
          </p:cNvSpPr>
          <p:nvPr>
            <p:ph type="dt" sz="half" idx="10"/>
          </p:nvPr>
        </p:nvSpPr>
        <p:spPr/>
        <p:txBody>
          <a:bodyPr/>
          <a:lstStyle/>
          <a:p>
            <a:fld id="{0B8A65AA-0116-4997-B548-D2D8A0054EAC}" type="datetime1">
              <a:rPr lang="en-US" smtClean="0"/>
              <a:t>7/30/2024</a:t>
            </a:fld>
            <a:endParaRPr lang="en-US"/>
          </a:p>
        </p:txBody>
      </p:sp>
      <p:sp>
        <p:nvSpPr>
          <p:cNvPr id="5" name="عنصر نائب للتذييل 4"/>
          <p:cNvSpPr>
            <a:spLocks noGrp="1"/>
          </p:cNvSpPr>
          <p:nvPr>
            <p:ph type="ftr" sz="quarter" idx="11"/>
          </p:nvPr>
        </p:nvSpPr>
        <p:spPr/>
        <p:txBody>
          <a:bodyPr/>
          <a:lstStyle/>
          <a:p>
            <a:r>
              <a:rPr lang="ar-JO"/>
              <a:t>جامعة فلسطين الأهلية</a:t>
            </a:r>
            <a:endParaRPr lang="en-US" dirty="0"/>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t>22</a:t>
            </a:fld>
            <a:endParaRPr lang="en-US"/>
          </a:p>
        </p:txBody>
      </p:sp>
    </p:spTree>
    <p:extLst>
      <p:ext uri="{BB962C8B-B14F-4D97-AF65-F5344CB8AC3E}">
        <p14:creationId xmlns:p14="http://schemas.microsoft.com/office/powerpoint/2010/main" val="2617278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arn(inVertic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5"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2000"/>
                                        <p:tgtEl>
                                          <p:spTgt spid="3">
                                            <p:txEl>
                                              <p:pRg st="5" end="5"/>
                                            </p:txEl>
                                          </p:spTgt>
                                        </p:tgtEl>
                                      </p:cBhvr>
                                    </p:animEffect>
                                    <p:anim calcmode="lin" valueType="num">
                                      <p:cBhvr>
                                        <p:cTn id="48"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49"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14400"/>
            <a:ext cx="8229600" cy="5211763"/>
          </a:xfrm>
        </p:spPr>
        <p:txBody>
          <a:bodyPr>
            <a:normAutofit lnSpcReduction="10000"/>
          </a:bodyPr>
          <a:lstStyle/>
          <a:p>
            <a:pPr marL="0" indent="0">
              <a:buNone/>
            </a:pPr>
            <a:r>
              <a:rPr lang="en-US" dirty="0"/>
              <a:t>   </a:t>
            </a:r>
            <a:r>
              <a:rPr lang="ar-JO" dirty="0"/>
              <a:t>                                 </a:t>
            </a:r>
            <a:r>
              <a:rPr lang="en-US" dirty="0"/>
              <a:t>                </a:t>
            </a:r>
            <a:r>
              <a:rPr lang="ar-JO" dirty="0"/>
              <a:t> </a:t>
            </a:r>
            <a:r>
              <a:rPr lang="en-US" dirty="0"/>
              <a:t>X</a:t>
            </a:r>
            <a:r>
              <a:rPr lang="en-US" baseline="-25000" dirty="0"/>
              <a:t>2</a:t>
            </a:r>
            <a:endParaRPr lang="ar-SA" baseline="-25000" dirty="0"/>
          </a:p>
          <a:p>
            <a:pPr marL="0" indent="0">
              <a:buNone/>
            </a:pPr>
            <a:r>
              <a:rPr lang="ar-JO" dirty="0"/>
              <a:t>                               </a:t>
            </a:r>
            <a:r>
              <a:rPr lang="en-US" dirty="0"/>
              <a:t>                 </a:t>
            </a:r>
            <a:r>
              <a:rPr lang="ar-JO" dirty="0"/>
              <a:t>        </a:t>
            </a:r>
            <a:r>
              <a:rPr lang="en-US" dirty="0">
                <a:solidFill>
                  <a:srgbClr val="00B0F0"/>
                </a:solidFill>
              </a:rPr>
              <a:t>2</a:t>
            </a:r>
            <a:r>
              <a:rPr lang="ar-SA" dirty="0">
                <a:solidFill>
                  <a:srgbClr val="00B0F0"/>
                </a:solidFill>
              </a:rPr>
              <a:t>          </a:t>
            </a:r>
            <a:r>
              <a:rPr lang="en-US" dirty="0">
                <a:solidFill>
                  <a:srgbClr val="00B0F0"/>
                </a:solidFill>
              </a:rPr>
              <a:t>3</a:t>
            </a:r>
            <a:endParaRPr lang="ar-JO" dirty="0">
              <a:solidFill>
                <a:srgbClr val="00B0F0"/>
              </a:solidFill>
            </a:endParaRPr>
          </a:p>
          <a:p>
            <a:pPr marL="0" indent="0">
              <a:buNone/>
            </a:pPr>
            <a:r>
              <a:rPr lang="ar-JO" dirty="0"/>
              <a:t>              </a:t>
            </a:r>
            <a:r>
              <a:rPr lang="en-US" dirty="0">
                <a:solidFill>
                  <a:srgbClr val="00B0F0"/>
                </a:solidFill>
              </a:rPr>
              <a:t>4</a:t>
            </a:r>
            <a:r>
              <a:rPr lang="ar-JO" dirty="0"/>
              <a:t>                                ×</a:t>
            </a:r>
            <a:r>
              <a:rPr lang="ar-SA" dirty="0"/>
              <a:t>- </a:t>
            </a:r>
            <a:r>
              <a:rPr lang="en-US" dirty="0"/>
              <a:t>100</a:t>
            </a:r>
            <a:endParaRPr lang="ar-JO" dirty="0"/>
          </a:p>
          <a:p>
            <a:pPr marL="0" indent="0">
              <a:buNone/>
            </a:pPr>
            <a:r>
              <a:rPr lang="ar-JO" dirty="0"/>
              <a:t>                                 </a:t>
            </a:r>
            <a:r>
              <a:rPr lang="en-US" dirty="0"/>
              <a:t>                 </a:t>
            </a:r>
            <a:r>
              <a:rPr lang="ar-JO" dirty="0"/>
              <a:t> ×- </a:t>
            </a:r>
            <a:r>
              <a:rPr lang="en-US" dirty="0"/>
              <a:t>   80</a:t>
            </a:r>
            <a:r>
              <a:rPr lang="ar-JO" dirty="0"/>
              <a:t> </a:t>
            </a:r>
          </a:p>
          <a:p>
            <a:pPr marL="0" indent="0">
              <a:buNone/>
            </a:pPr>
            <a:r>
              <a:rPr lang="ar-JO" dirty="0"/>
              <a:t>                   </a:t>
            </a:r>
            <a:r>
              <a:rPr lang="ar-JO" b="1" dirty="0">
                <a:solidFill>
                  <a:srgbClr val="00B0F0"/>
                </a:solidFill>
              </a:rPr>
              <a:t>منطقة الحل</a:t>
            </a:r>
            <a:r>
              <a:rPr lang="ar-JO" b="1" dirty="0">
                <a:solidFill>
                  <a:srgbClr val="FF0000"/>
                </a:solidFill>
              </a:rPr>
              <a:t>              </a:t>
            </a:r>
            <a:r>
              <a:rPr lang="en-US" b="1" dirty="0">
                <a:solidFill>
                  <a:srgbClr val="FF0000"/>
                </a:solidFill>
              </a:rPr>
              <a:t>  </a:t>
            </a:r>
            <a:r>
              <a:rPr lang="ar-JO" dirty="0"/>
              <a:t>×- </a:t>
            </a:r>
            <a:r>
              <a:rPr lang="en-US" dirty="0"/>
              <a:t>60</a:t>
            </a:r>
            <a:r>
              <a:rPr lang="ar-JO" dirty="0"/>
              <a:t> </a:t>
            </a:r>
          </a:p>
          <a:p>
            <a:pPr marL="0" indent="0">
              <a:buNone/>
            </a:pPr>
            <a:r>
              <a:rPr lang="ar-JO" dirty="0"/>
              <a:t>   </a:t>
            </a:r>
            <a:r>
              <a:rPr lang="en-US" dirty="0"/>
              <a:t>                                    </a:t>
            </a:r>
            <a:r>
              <a:rPr lang="ar-JO" dirty="0"/>
              <a:t>                 - </a:t>
            </a:r>
            <a:r>
              <a:rPr lang="en-US" dirty="0"/>
              <a:t>   </a:t>
            </a:r>
            <a:r>
              <a:rPr lang="en-US" dirty="0">
                <a:solidFill>
                  <a:srgbClr val="00B0F0"/>
                </a:solidFill>
              </a:rPr>
              <a:t>1</a:t>
            </a:r>
            <a:r>
              <a:rPr lang="en-US" dirty="0"/>
              <a:t>   40</a:t>
            </a:r>
            <a:r>
              <a:rPr lang="ar-JO" dirty="0"/>
              <a:t>                </a:t>
            </a:r>
            <a:endParaRPr lang="en-US" dirty="0"/>
          </a:p>
          <a:p>
            <a:pPr marL="0" indent="0">
              <a:buNone/>
            </a:pPr>
            <a:r>
              <a:rPr lang="ar-JO" dirty="0"/>
              <a:t>                                                 - </a:t>
            </a:r>
            <a:r>
              <a:rPr lang="en-US" dirty="0"/>
              <a:t>20</a:t>
            </a:r>
          </a:p>
          <a:p>
            <a:pPr marL="0" indent="0">
              <a:buNone/>
            </a:pPr>
            <a:r>
              <a:rPr lang="ar-JO" dirty="0"/>
              <a:t>  </a:t>
            </a:r>
            <a:r>
              <a:rPr lang="en-US" dirty="0"/>
              <a:t>         </a:t>
            </a:r>
            <a:r>
              <a:rPr lang="ar-JO" dirty="0"/>
              <a:t> ×  </a:t>
            </a:r>
            <a:r>
              <a:rPr lang="en-US" dirty="0"/>
              <a:t>               </a:t>
            </a:r>
            <a:r>
              <a:rPr lang="ar-JO" dirty="0"/>
              <a:t>    ×</a:t>
            </a:r>
            <a:r>
              <a:rPr lang="en-US" dirty="0"/>
              <a:t>       </a:t>
            </a:r>
            <a:r>
              <a:rPr lang="ar-JO" dirty="0"/>
              <a:t>×</a:t>
            </a:r>
          </a:p>
          <a:p>
            <a:pPr marL="0" indent="0">
              <a:buNone/>
            </a:pPr>
            <a:r>
              <a:rPr lang="en-US" dirty="0"/>
              <a:t>X</a:t>
            </a:r>
            <a:r>
              <a:rPr lang="en-US" baseline="-25000" dirty="0"/>
              <a:t>1 </a:t>
            </a:r>
            <a:r>
              <a:rPr lang="ar-JO" baseline="-25000" dirty="0"/>
              <a:t> </a:t>
            </a:r>
            <a:r>
              <a:rPr lang="en-US" dirty="0"/>
              <a:t>20     40      60     80     100</a:t>
            </a:r>
            <a:endParaRPr lang="ar-JO" dirty="0"/>
          </a:p>
        </p:txBody>
      </p:sp>
      <p:sp>
        <p:nvSpPr>
          <p:cNvPr id="4" name="عنصر نائب للتاريخ 3"/>
          <p:cNvSpPr>
            <a:spLocks noGrp="1"/>
          </p:cNvSpPr>
          <p:nvPr>
            <p:ph type="dt" sz="half" idx="10"/>
          </p:nvPr>
        </p:nvSpPr>
        <p:spPr/>
        <p:txBody>
          <a:bodyPr/>
          <a:lstStyle/>
          <a:p>
            <a:fld id="{0B8A65AA-0116-4997-B548-D2D8A0054EAC}" type="datetime1">
              <a:rPr lang="en-US" smtClean="0"/>
              <a:t>7/30/2024</a:t>
            </a:fld>
            <a:endParaRPr lang="en-US"/>
          </a:p>
        </p:txBody>
      </p:sp>
      <p:sp>
        <p:nvSpPr>
          <p:cNvPr id="5" name="عنصر نائب للتذييل 4"/>
          <p:cNvSpPr>
            <a:spLocks noGrp="1"/>
          </p:cNvSpPr>
          <p:nvPr>
            <p:ph type="ftr" sz="quarter" idx="11"/>
          </p:nvPr>
        </p:nvSpPr>
        <p:spPr/>
        <p:txBody>
          <a:bodyPr/>
          <a:lstStyle/>
          <a:p>
            <a:r>
              <a:rPr lang="ar-JO"/>
              <a:t>جامعة فلسطين الأهلية</a:t>
            </a:r>
            <a:endParaRPr lang="en-US" dirty="0"/>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t>23</a:t>
            </a:fld>
            <a:endParaRPr lang="en-US"/>
          </a:p>
        </p:txBody>
      </p:sp>
      <p:cxnSp>
        <p:nvCxnSpPr>
          <p:cNvPr id="8" name="رابط كسهم مستقيم 7"/>
          <p:cNvCxnSpPr/>
          <p:nvPr/>
        </p:nvCxnSpPr>
        <p:spPr>
          <a:xfrm>
            <a:off x="3068320" y="4855210"/>
            <a:ext cx="550418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رابط كسهم مستقيم 10"/>
          <p:cNvCxnSpPr/>
          <p:nvPr/>
        </p:nvCxnSpPr>
        <p:spPr>
          <a:xfrm flipV="1">
            <a:off x="3068320" y="906780"/>
            <a:ext cx="20320" cy="39484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رابط مستقيم 23"/>
          <p:cNvCxnSpPr/>
          <p:nvPr/>
        </p:nvCxnSpPr>
        <p:spPr>
          <a:xfrm>
            <a:off x="7772400" y="4881880"/>
            <a:ext cx="0" cy="50546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رابط مستقيم 24"/>
          <p:cNvCxnSpPr/>
          <p:nvPr/>
        </p:nvCxnSpPr>
        <p:spPr>
          <a:xfrm>
            <a:off x="6858000" y="4860290"/>
            <a:ext cx="0" cy="50546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رابط مستقيم 25"/>
          <p:cNvCxnSpPr/>
          <p:nvPr/>
        </p:nvCxnSpPr>
        <p:spPr>
          <a:xfrm>
            <a:off x="5943600" y="4881880"/>
            <a:ext cx="0" cy="46736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رابط مستقيم 27"/>
          <p:cNvCxnSpPr/>
          <p:nvPr/>
        </p:nvCxnSpPr>
        <p:spPr>
          <a:xfrm>
            <a:off x="5029200" y="4819650"/>
            <a:ext cx="0" cy="50546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رابط مستقيم 28"/>
          <p:cNvCxnSpPr/>
          <p:nvPr/>
        </p:nvCxnSpPr>
        <p:spPr>
          <a:xfrm>
            <a:off x="4114800" y="4843780"/>
            <a:ext cx="0" cy="5054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رابط مستقيم 15"/>
          <p:cNvCxnSpPr/>
          <p:nvPr/>
        </p:nvCxnSpPr>
        <p:spPr>
          <a:xfrm flipH="1" flipV="1">
            <a:off x="2979767" y="4038600"/>
            <a:ext cx="22063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رابط مستقيم 20"/>
          <p:cNvCxnSpPr/>
          <p:nvPr/>
        </p:nvCxnSpPr>
        <p:spPr>
          <a:xfrm flipH="1">
            <a:off x="2895600" y="4038600"/>
            <a:ext cx="3048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رابط مستقيم 35"/>
          <p:cNvCxnSpPr/>
          <p:nvPr/>
        </p:nvCxnSpPr>
        <p:spPr>
          <a:xfrm>
            <a:off x="838200" y="3657600"/>
            <a:ext cx="7734300" cy="1524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رابط مستقيم 38"/>
          <p:cNvCxnSpPr/>
          <p:nvPr/>
        </p:nvCxnSpPr>
        <p:spPr>
          <a:xfrm>
            <a:off x="2469513" y="1524000"/>
            <a:ext cx="2057400" cy="426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رابط مستقيم 43"/>
          <p:cNvCxnSpPr/>
          <p:nvPr/>
        </p:nvCxnSpPr>
        <p:spPr>
          <a:xfrm>
            <a:off x="945513" y="1523127"/>
            <a:ext cx="5105400" cy="426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رابط مستقيم 48"/>
          <p:cNvCxnSpPr/>
          <p:nvPr/>
        </p:nvCxnSpPr>
        <p:spPr>
          <a:xfrm>
            <a:off x="1945640" y="2209800"/>
            <a:ext cx="65532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رابط مستقيم 57"/>
          <p:cNvCxnSpPr/>
          <p:nvPr/>
        </p:nvCxnSpPr>
        <p:spPr>
          <a:xfrm flipH="1">
            <a:off x="4169929" y="4242177"/>
            <a:ext cx="324428"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رابط مستقيم 61"/>
          <p:cNvCxnSpPr/>
          <p:nvPr/>
        </p:nvCxnSpPr>
        <p:spPr>
          <a:xfrm>
            <a:off x="4322531" y="4237097"/>
            <a:ext cx="54665" cy="365006"/>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رابط مستقيم 63"/>
          <p:cNvCxnSpPr/>
          <p:nvPr/>
        </p:nvCxnSpPr>
        <p:spPr>
          <a:xfrm flipH="1">
            <a:off x="3423975" y="3476625"/>
            <a:ext cx="148476" cy="36195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رابط مستقيم 64"/>
          <p:cNvCxnSpPr/>
          <p:nvPr/>
        </p:nvCxnSpPr>
        <p:spPr>
          <a:xfrm flipH="1">
            <a:off x="3340446" y="3543300"/>
            <a:ext cx="324428"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رابط كسهم مستقيم 65"/>
          <p:cNvCxnSpPr/>
          <p:nvPr/>
        </p:nvCxnSpPr>
        <p:spPr>
          <a:xfrm flipV="1">
            <a:off x="7772400" y="1835388"/>
            <a:ext cx="0" cy="41910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85" name="مربع نص 84"/>
          <p:cNvSpPr txBox="1"/>
          <p:nvPr/>
        </p:nvSpPr>
        <p:spPr>
          <a:xfrm>
            <a:off x="2304126" y="4675624"/>
            <a:ext cx="1227166" cy="369332"/>
          </a:xfrm>
          <a:prstGeom prst="rect">
            <a:avLst/>
          </a:prstGeom>
          <a:noFill/>
        </p:spPr>
        <p:txBody>
          <a:bodyPr wrap="square" rtlCol="0">
            <a:spAutoFit/>
          </a:bodyPr>
          <a:lstStyle/>
          <a:p>
            <a:r>
              <a:rPr lang="en-US" dirty="0">
                <a:solidFill>
                  <a:srgbClr val="00B050"/>
                </a:solidFill>
              </a:rPr>
              <a:t> ( 0 , 0)</a:t>
            </a:r>
          </a:p>
        </p:txBody>
      </p:sp>
      <p:sp>
        <p:nvSpPr>
          <p:cNvPr id="86" name="مربع نص 85"/>
          <p:cNvSpPr txBox="1"/>
          <p:nvPr/>
        </p:nvSpPr>
        <p:spPr>
          <a:xfrm>
            <a:off x="3402157" y="4533900"/>
            <a:ext cx="1227166" cy="369332"/>
          </a:xfrm>
          <a:prstGeom prst="rect">
            <a:avLst/>
          </a:prstGeom>
          <a:noFill/>
        </p:spPr>
        <p:txBody>
          <a:bodyPr wrap="square" rtlCol="0">
            <a:spAutoFit/>
          </a:bodyPr>
          <a:lstStyle/>
          <a:p>
            <a:r>
              <a:rPr lang="en-US" dirty="0">
                <a:solidFill>
                  <a:srgbClr val="00B050"/>
                </a:solidFill>
              </a:rPr>
              <a:t> ( 20 , 0)</a:t>
            </a:r>
          </a:p>
        </p:txBody>
      </p:sp>
      <p:sp>
        <p:nvSpPr>
          <p:cNvPr id="87" name="مربع نص 86"/>
          <p:cNvSpPr txBox="1"/>
          <p:nvPr/>
        </p:nvSpPr>
        <p:spPr>
          <a:xfrm>
            <a:off x="4343746" y="4562078"/>
            <a:ext cx="1227166" cy="369332"/>
          </a:xfrm>
          <a:prstGeom prst="rect">
            <a:avLst/>
          </a:prstGeom>
          <a:noFill/>
        </p:spPr>
        <p:txBody>
          <a:bodyPr wrap="square" rtlCol="0">
            <a:spAutoFit/>
          </a:bodyPr>
          <a:lstStyle/>
          <a:p>
            <a:r>
              <a:rPr lang="en-US" dirty="0">
                <a:solidFill>
                  <a:srgbClr val="00B050"/>
                </a:solidFill>
              </a:rPr>
              <a:t> ( 40 , 0)</a:t>
            </a:r>
          </a:p>
        </p:txBody>
      </p:sp>
      <p:sp>
        <p:nvSpPr>
          <p:cNvPr id="88" name="مربع نص 87"/>
          <p:cNvSpPr txBox="1"/>
          <p:nvPr/>
        </p:nvSpPr>
        <p:spPr>
          <a:xfrm>
            <a:off x="1973234" y="3963908"/>
            <a:ext cx="1227166" cy="369332"/>
          </a:xfrm>
          <a:prstGeom prst="rect">
            <a:avLst/>
          </a:prstGeom>
          <a:noFill/>
        </p:spPr>
        <p:txBody>
          <a:bodyPr wrap="square" rtlCol="0">
            <a:spAutoFit/>
          </a:bodyPr>
          <a:lstStyle/>
          <a:p>
            <a:r>
              <a:rPr lang="en-US" dirty="0">
                <a:solidFill>
                  <a:srgbClr val="00B050"/>
                </a:solidFill>
              </a:rPr>
              <a:t> (0 , 30)</a:t>
            </a:r>
          </a:p>
        </p:txBody>
      </p:sp>
      <p:sp>
        <p:nvSpPr>
          <p:cNvPr id="89" name="مربع نص 88"/>
          <p:cNvSpPr txBox="1"/>
          <p:nvPr/>
        </p:nvSpPr>
        <p:spPr>
          <a:xfrm>
            <a:off x="2271047" y="2880995"/>
            <a:ext cx="1227166" cy="369332"/>
          </a:xfrm>
          <a:prstGeom prst="rect">
            <a:avLst/>
          </a:prstGeom>
          <a:noFill/>
        </p:spPr>
        <p:txBody>
          <a:bodyPr wrap="square" rtlCol="0">
            <a:spAutoFit/>
          </a:bodyPr>
          <a:lstStyle/>
          <a:p>
            <a:r>
              <a:rPr lang="en-US" dirty="0">
                <a:solidFill>
                  <a:srgbClr val="00B050"/>
                </a:solidFill>
              </a:rPr>
              <a:t> (0 , 60)</a:t>
            </a:r>
          </a:p>
        </p:txBody>
      </p:sp>
      <p:sp>
        <p:nvSpPr>
          <p:cNvPr id="90" name="مربع نص 89"/>
          <p:cNvSpPr txBox="1"/>
          <p:nvPr/>
        </p:nvSpPr>
        <p:spPr>
          <a:xfrm>
            <a:off x="3104977" y="2516743"/>
            <a:ext cx="1227166" cy="369332"/>
          </a:xfrm>
          <a:prstGeom prst="rect">
            <a:avLst/>
          </a:prstGeom>
          <a:noFill/>
        </p:spPr>
        <p:txBody>
          <a:bodyPr wrap="square" rtlCol="0">
            <a:spAutoFit/>
          </a:bodyPr>
          <a:lstStyle/>
          <a:p>
            <a:r>
              <a:rPr lang="en-US" dirty="0">
                <a:solidFill>
                  <a:srgbClr val="FF0000"/>
                </a:solidFill>
              </a:rPr>
              <a:t>B ( 0, 80)</a:t>
            </a:r>
          </a:p>
        </p:txBody>
      </p:sp>
      <p:sp>
        <p:nvSpPr>
          <p:cNvPr id="91" name="مربع نص 90"/>
          <p:cNvSpPr txBox="1"/>
          <p:nvPr/>
        </p:nvSpPr>
        <p:spPr>
          <a:xfrm>
            <a:off x="3122698" y="1840468"/>
            <a:ext cx="1227166" cy="369332"/>
          </a:xfrm>
          <a:prstGeom prst="rect">
            <a:avLst/>
          </a:prstGeom>
          <a:noFill/>
        </p:spPr>
        <p:txBody>
          <a:bodyPr wrap="square" rtlCol="0">
            <a:spAutoFit/>
          </a:bodyPr>
          <a:lstStyle/>
          <a:p>
            <a:r>
              <a:rPr lang="en-US" dirty="0">
                <a:solidFill>
                  <a:srgbClr val="FF0000"/>
                </a:solidFill>
              </a:rPr>
              <a:t>A ( 0, 100)</a:t>
            </a:r>
          </a:p>
        </p:txBody>
      </p:sp>
      <p:sp>
        <p:nvSpPr>
          <p:cNvPr id="92" name="مربع نص 91"/>
          <p:cNvSpPr txBox="1"/>
          <p:nvPr/>
        </p:nvSpPr>
        <p:spPr>
          <a:xfrm>
            <a:off x="3531292" y="3287395"/>
            <a:ext cx="1227166" cy="369332"/>
          </a:xfrm>
          <a:prstGeom prst="rect">
            <a:avLst/>
          </a:prstGeom>
          <a:noFill/>
        </p:spPr>
        <p:txBody>
          <a:bodyPr wrap="square" rtlCol="0">
            <a:spAutoFit/>
          </a:bodyPr>
          <a:lstStyle/>
          <a:p>
            <a:r>
              <a:rPr lang="en-US" dirty="0">
                <a:solidFill>
                  <a:srgbClr val="FF0000"/>
                </a:solidFill>
              </a:rPr>
              <a:t>C ( 8, 48)</a:t>
            </a:r>
          </a:p>
        </p:txBody>
      </p:sp>
      <p:sp>
        <p:nvSpPr>
          <p:cNvPr id="93" name="مربع نص 92"/>
          <p:cNvSpPr txBox="1"/>
          <p:nvPr/>
        </p:nvSpPr>
        <p:spPr>
          <a:xfrm>
            <a:off x="7158817" y="4442420"/>
            <a:ext cx="1227166" cy="369332"/>
          </a:xfrm>
          <a:prstGeom prst="rect">
            <a:avLst/>
          </a:prstGeom>
          <a:noFill/>
        </p:spPr>
        <p:txBody>
          <a:bodyPr wrap="square" rtlCol="0">
            <a:spAutoFit/>
          </a:bodyPr>
          <a:lstStyle/>
          <a:p>
            <a:r>
              <a:rPr lang="en-US" dirty="0">
                <a:solidFill>
                  <a:srgbClr val="FF0000"/>
                </a:solidFill>
              </a:rPr>
              <a:t>E ( 90, 0)</a:t>
            </a:r>
          </a:p>
        </p:txBody>
      </p:sp>
      <p:sp>
        <p:nvSpPr>
          <p:cNvPr id="94" name="مربع نص 93"/>
          <p:cNvSpPr txBox="1"/>
          <p:nvPr/>
        </p:nvSpPr>
        <p:spPr>
          <a:xfrm>
            <a:off x="4415616" y="3930888"/>
            <a:ext cx="1604184" cy="369332"/>
          </a:xfrm>
          <a:prstGeom prst="rect">
            <a:avLst/>
          </a:prstGeom>
          <a:noFill/>
        </p:spPr>
        <p:txBody>
          <a:bodyPr wrap="square" rtlCol="0">
            <a:spAutoFit/>
          </a:bodyPr>
          <a:lstStyle/>
          <a:p>
            <a:r>
              <a:rPr lang="en-US" dirty="0">
                <a:solidFill>
                  <a:srgbClr val="FF0000"/>
                </a:solidFill>
              </a:rPr>
              <a:t>D ( 25.7, 21.43)</a:t>
            </a:r>
          </a:p>
        </p:txBody>
      </p:sp>
    </p:spTree>
    <p:extLst>
      <p:ext uri="{BB962C8B-B14F-4D97-AF65-F5344CB8AC3E}">
        <p14:creationId xmlns:p14="http://schemas.microsoft.com/office/powerpoint/2010/main" val="3972205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down)">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ipe(down)">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wipe(down)">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wipe(down)">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wipe(down)">
                                      <p:cBhvr>
                                        <p:cTn id="42" dur="5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wipe(down)">
                                      <p:cBhvr>
                                        <p:cTn id="47" dur="500"/>
                                        <p:tgtEl>
                                          <p:spTgt spid="3">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wipe(down)">
                                      <p:cBhvr>
                                        <p:cTn id="52" dur="500"/>
                                        <p:tgtEl>
                                          <p:spTgt spid="3">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wipe(down)">
                                      <p:cBhvr>
                                        <p:cTn id="57" dur="500"/>
                                        <p:tgtEl>
                                          <p:spTgt spid="3">
                                            <p:txEl>
                                              <p:pRg st="8" end="8"/>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nodeType="clickEffect">
                                  <p:stCondLst>
                                    <p:cond delay="0"/>
                                  </p:stCondLst>
                                  <p:childTnLst>
                                    <p:set>
                                      <p:cBhvr>
                                        <p:cTn id="61" dur="1" fill="hold">
                                          <p:stCondLst>
                                            <p:cond delay="0"/>
                                          </p:stCondLst>
                                        </p:cTn>
                                        <p:tgtEl>
                                          <p:spTgt spid="21"/>
                                        </p:tgtEl>
                                        <p:attrNameLst>
                                          <p:attrName>style.visibility</p:attrName>
                                        </p:attrNameLst>
                                      </p:cBhvr>
                                      <p:to>
                                        <p:strVal val="visible"/>
                                      </p:to>
                                    </p:set>
                                    <p:animEffect transition="in" filter="wipe(down)">
                                      <p:cBhvr>
                                        <p:cTn id="62" dur="500"/>
                                        <p:tgtEl>
                                          <p:spTgt spid="21"/>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nodeType="click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wipe(down)">
                                      <p:cBhvr>
                                        <p:cTn id="67" dur="500"/>
                                        <p:tgtEl>
                                          <p:spTgt spid="16"/>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36"/>
                                        </p:tgtEl>
                                        <p:attrNameLst>
                                          <p:attrName>style.visibility</p:attrName>
                                        </p:attrNameLst>
                                      </p:cBhvr>
                                      <p:to>
                                        <p:strVal val="visible"/>
                                      </p:to>
                                    </p:set>
                                    <p:animEffect transition="in" filter="wipe(left)">
                                      <p:cBhvr>
                                        <p:cTn id="72" dur="500"/>
                                        <p:tgtEl>
                                          <p:spTgt spid="36"/>
                                        </p:tgtEl>
                                      </p:cBhvr>
                                    </p:animEffect>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85"/>
                                        </p:tgtEl>
                                        <p:attrNameLst>
                                          <p:attrName>style.visibility</p:attrName>
                                        </p:attrNameLst>
                                      </p:cBhvr>
                                      <p:to>
                                        <p:strVal val="visible"/>
                                      </p:to>
                                    </p:set>
                                    <p:animEffect transition="in" filter="fade">
                                      <p:cBhvr>
                                        <p:cTn id="77" dur="1000"/>
                                        <p:tgtEl>
                                          <p:spTgt spid="85"/>
                                        </p:tgtEl>
                                      </p:cBhvr>
                                    </p:animEffect>
                                    <p:anim calcmode="lin" valueType="num">
                                      <p:cBhvr>
                                        <p:cTn id="78" dur="1000" fill="hold"/>
                                        <p:tgtEl>
                                          <p:spTgt spid="85"/>
                                        </p:tgtEl>
                                        <p:attrNameLst>
                                          <p:attrName>ppt_x</p:attrName>
                                        </p:attrNameLst>
                                      </p:cBhvr>
                                      <p:tavLst>
                                        <p:tav tm="0">
                                          <p:val>
                                            <p:strVal val="#ppt_x"/>
                                          </p:val>
                                        </p:tav>
                                        <p:tav tm="100000">
                                          <p:val>
                                            <p:strVal val="#ppt_x"/>
                                          </p:val>
                                        </p:tav>
                                      </p:tavLst>
                                    </p:anim>
                                    <p:anim calcmode="lin" valueType="num">
                                      <p:cBhvr>
                                        <p:cTn id="79" dur="1000" fill="hold"/>
                                        <p:tgtEl>
                                          <p:spTgt spid="85"/>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14" presetClass="entr" presetSubtype="10" fill="hold" grpId="0" nodeType="clickEffect">
                                  <p:stCondLst>
                                    <p:cond delay="0"/>
                                  </p:stCondLst>
                                  <p:childTnLst>
                                    <p:set>
                                      <p:cBhvr>
                                        <p:cTn id="83" dur="1" fill="hold">
                                          <p:stCondLst>
                                            <p:cond delay="0"/>
                                          </p:stCondLst>
                                        </p:cTn>
                                        <p:tgtEl>
                                          <p:spTgt spid="93"/>
                                        </p:tgtEl>
                                        <p:attrNameLst>
                                          <p:attrName>style.visibility</p:attrName>
                                        </p:attrNameLst>
                                      </p:cBhvr>
                                      <p:to>
                                        <p:strVal val="visible"/>
                                      </p:to>
                                    </p:set>
                                    <p:animEffect transition="in" filter="randombar(horizontal)">
                                      <p:cBhvr>
                                        <p:cTn id="84" dur="500"/>
                                        <p:tgtEl>
                                          <p:spTgt spid="93"/>
                                        </p:tgtEl>
                                      </p:cBhvr>
                                    </p:animEffect>
                                  </p:childTnLst>
                                </p:cTn>
                              </p:par>
                            </p:childTnLst>
                          </p:cTn>
                        </p:par>
                      </p:childTnLst>
                    </p:cTn>
                  </p:par>
                  <p:par>
                    <p:cTn id="85" fill="hold">
                      <p:stCondLst>
                        <p:cond delay="indefinite"/>
                      </p:stCondLst>
                      <p:childTnLst>
                        <p:par>
                          <p:cTn id="86" fill="hold">
                            <p:stCondLst>
                              <p:cond delay="0"/>
                            </p:stCondLst>
                            <p:childTnLst>
                              <p:par>
                                <p:cTn id="87" presetID="14" presetClass="entr" presetSubtype="5" fill="hold" grpId="0" nodeType="clickEffect">
                                  <p:stCondLst>
                                    <p:cond delay="0"/>
                                  </p:stCondLst>
                                  <p:childTnLst>
                                    <p:set>
                                      <p:cBhvr>
                                        <p:cTn id="88" dur="1" fill="hold">
                                          <p:stCondLst>
                                            <p:cond delay="0"/>
                                          </p:stCondLst>
                                        </p:cTn>
                                        <p:tgtEl>
                                          <p:spTgt spid="88"/>
                                        </p:tgtEl>
                                        <p:attrNameLst>
                                          <p:attrName>style.visibility</p:attrName>
                                        </p:attrNameLst>
                                      </p:cBhvr>
                                      <p:to>
                                        <p:strVal val="visible"/>
                                      </p:to>
                                    </p:set>
                                    <p:animEffect transition="in" filter="randombar(vertical)">
                                      <p:cBhvr>
                                        <p:cTn id="89" dur="500"/>
                                        <p:tgtEl>
                                          <p:spTgt spid="88"/>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nodeType="clickEffect">
                                  <p:stCondLst>
                                    <p:cond delay="0"/>
                                  </p:stCondLst>
                                  <p:childTnLst>
                                    <p:set>
                                      <p:cBhvr>
                                        <p:cTn id="93" dur="1" fill="hold">
                                          <p:stCondLst>
                                            <p:cond delay="0"/>
                                          </p:stCondLst>
                                        </p:cTn>
                                        <p:tgtEl>
                                          <p:spTgt spid="39"/>
                                        </p:tgtEl>
                                        <p:attrNameLst>
                                          <p:attrName>style.visibility</p:attrName>
                                        </p:attrNameLst>
                                      </p:cBhvr>
                                      <p:to>
                                        <p:strVal val="visible"/>
                                      </p:to>
                                    </p:set>
                                    <p:animEffect transition="in" filter="wipe(left)">
                                      <p:cBhvr>
                                        <p:cTn id="94" dur="500"/>
                                        <p:tgtEl>
                                          <p:spTgt spid="39"/>
                                        </p:tgtEl>
                                      </p:cBhvr>
                                    </p:animEffect>
                                  </p:childTnLst>
                                </p:cTn>
                              </p:par>
                            </p:childTnLst>
                          </p:cTn>
                        </p:par>
                      </p:childTnLst>
                    </p:cTn>
                  </p:par>
                  <p:par>
                    <p:cTn id="95" fill="hold">
                      <p:stCondLst>
                        <p:cond delay="indefinite"/>
                      </p:stCondLst>
                      <p:childTnLst>
                        <p:par>
                          <p:cTn id="96" fill="hold">
                            <p:stCondLst>
                              <p:cond delay="0"/>
                            </p:stCondLst>
                            <p:childTnLst>
                              <p:par>
                                <p:cTn id="97" presetID="53" presetClass="entr" presetSubtype="16" fill="hold" grpId="0" nodeType="clickEffect">
                                  <p:stCondLst>
                                    <p:cond delay="0"/>
                                  </p:stCondLst>
                                  <p:childTnLst>
                                    <p:set>
                                      <p:cBhvr>
                                        <p:cTn id="98" dur="1" fill="hold">
                                          <p:stCondLst>
                                            <p:cond delay="0"/>
                                          </p:stCondLst>
                                        </p:cTn>
                                        <p:tgtEl>
                                          <p:spTgt spid="86"/>
                                        </p:tgtEl>
                                        <p:attrNameLst>
                                          <p:attrName>style.visibility</p:attrName>
                                        </p:attrNameLst>
                                      </p:cBhvr>
                                      <p:to>
                                        <p:strVal val="visible"/>
                                      </p:to>
                                    </p:set>
                                    <p:anim calcmode="lin" valueType="num">
                                      <p:cBhvr>
                                        <p:cTn id="99" dur="500" fill="hold"/>
                                        <p:tgtEl>
                                          <p:spTgt spid="86"/>
                                        </p:tgtEl>
                                        <p:attrNameLst>
                                          <p:attrName>ppt_w</p:attrName>
                                        </p:attrNameLst>
                                      </p:cBhvr>
                                      <p:tavLst>
                                        <p:tav tm="0">
                                          <p:val>
                                            <p:fltVal val="0"/>
                                          </p:val>
                                        </p:tav>
                                        <p:tav tm="100000">
                                          <p:val>
                                            <p:strVal val="#ppt_w"/>
                                          </p:val>
                                        </p:tav>
                                      </p:tavLst>
                                    </p:anim>
                                    <p:anim calcmode="lin" valueType="num">
                                      <p:cBhvr>
                                        <p:cTn id="100" dur="500" fill="hold"/>
                                        <p:tgtEl>
                                          <p:spTgt spid="86"/>
                                        </p:tgtEl>
                                        <p:attrNameLst>
                                          <p:attrName>ppt_h</p:attrName>
                                        </p:attrNameLst>
                                      </p:cBhvr>
                                      <p:tavLst>
                                        <p:tav tm="0">
                                          <p:val>
                                            <p:fltVal val="0"/>
                                          </p:val>
                                        </p:tav>
                                        <p:tav tm="100000">
                                          <p:val>
                                            <p:strVal val="#ppt_h"/>
                                          </p:val>
                                        </p:tav>
                                      </p:tavLst>
                                    </p:anim>
                                    <p:animEffect transition="in" filter="fade">
                                      <p:cBhvr>
                                        <p:cTn id="101" dur="500"/>
                                        <p:tgtEl>
                                          <p:spTgt spid="86"/>
                                        </p:tgtEl>
                                      </p:cBhvr>
                                    </p:animEffect>
                                  </p:childTnLst>
                                </p:cTn>
                              </p:par>
                            </p:childTnLst>
                          </p:cTn>
                        </p:par>
                      </p:childTnLst>
                    </p:cTn>
                  </p:par>
                  <p:par>
                    <p:cTn id="102" fill="hold">
                      <p:stCondLst>
                        <p:cond delay="indefinite"/>
                      </p:stCondLst>
                      <p:childTnLst>
                        <p:par>
                          <p:cTn id="103" fill="hold">
                            <p:stCondLst>
                              <p:cond delay="0"/>
                            </p:stCondLst>
                            <p:childTnLst>
                              <p:par>
                                <p:cTn id="104" presetID="45" presetClass="entr" presetSubtype="0" fill="hold" grpId="0" nodeType="clickEffect">
                                  <p:stCondLst>
                                    <p:cond delay="0"/>
                                  </p:stCondLst>
                                  <p:childTnLst>
                                    <p:set>
                                      <p:cBhvr>
                                        <p:cTn id="105" dur="1" fill="hold">
                                          <p:stCondLst>
                                            <p:cond delay="0"/>
                                          </p:stCondLst>
                                        </p:cTn>
                                        <p:tgtEl>
                                          <p:spTgt spid="90"/>
                                        </p:tgtEl>
                                        <p:attrNameLst>
                                          <p:attrName>style.visibility</p:attrName>
                                        </p:attrNameLst>
                                      </p:cBhvr>
                                      <p:to>
                                        <p:strVal val="visible"/>
                                      </p:to>
                                    </p:set>
                                    <p:animEffect transition="in" filter="fade">
                                      <p:cBhvr>
                                        <p:cTn id="106" dur="2000"/>
                                        <p:tgtEl>
                                          <p:spTgt spid="90"/>
                                        </p:tgtEl>
                                      </p:cBhvr>
                                    </p:animEffect>
                                    <p:anim calcmode="lin" valueType="num">
                                      <p:cBhvr>
                                        <p:cTn id="107" dur="2000" fill="hold"/>
                                        <p:tgtEl>
                                          <p:spTgt spid="90"/>
                                        </p:tgtEl>
                                        <p:attrNameLst>
                                          <p:attrName>ppt_w</p:attrName>
                                        </p:attrNameLst>
                                      </p:cBhvr>
                                      <p:tavLst>
                                        <p:tav tm="0" fmla="#ppt_w*sin(2.5*pi*$)">
                                          <p:val>
                                            <p:fltVal val="0"/>
                                          </p:val>
                                        </p:tav>
                                        <p:tav tm="100000">
                                          <p:val>
                                            <p:fltVal val="1"/>
                                          </p:val>
                                        </p:tav>
                                      </p:tavLst>
                                    </p:anim>
                                    <p:anim calcmode="lin" valueType="num">
                                      <p:cBhvr>
                                        <p:cTn id="108" dur="2000" fill="hold"/>
                                        <p:tgtEl>
                                          <p:spTgt spid="90"/>
                                        </p:tgtEl>
                                        <p:attrNameLst>
                                          <p:attrName>ppt_h</p:attrName>
                                        </p:attrNameLst>
                                      </p:cBhvr>
                                      <p:tavLst>
                                        <p:tav tm="0">
                                          <p:val>
                                            <p:strVal val="#ppt_h"/>
                                          </p:val>
                                        </p:tav>
                                        <p:tav tm="100000">
                                          <p:val>
                                            <p:strVal val="#ppt_h"/>
                                          </p:val>
                                        </p:tav>
                                      </p:tavLst>
                                    </p:anim>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nodeType="clickEffect">
                                  <p:stCondLst>
                                    <p:cond delay="0"/>
                                  </p:stCondLst>
                                  <p:childTnLst>
                                    <p:set>
                                      <p:cBhvr>
                                        <p:cTn id="112" dur="1" fill="hold">
                                          <p:stCondLst>
                                            <p:cond delay="0"/>
                                          </p:stCondLst>
                                        </p:cTn>
                                        <p:tgtEl>
                                          <p:spTgt spid="44"/>
                                        </p:tgtEl>
                                        <p:attrNameLst>
                                          <p:attrName>style.visibility</p:attrName>
                                        </p:attrNameLst>
                                      </p:cBhvr>
                                      <p:to>
                                        <p:strVal val="visible"/>
                                      </p:to>
                                    </p:set>
                                    <p:animEffect transition="in" filter="wipe(left)">
                                      <p:cBhvr>
                                        <p:cTn id="113" dur="500"/>
                                        <p:tgtEl>
                                          <p:spTgt spid="44"/>
                                        </p:tgtEl>
                                      </p:cBhvr>
                                    </p:animEffect>
                                  </p:childTnLst>
                                </p:cTn>
                              </p:par>
                            </p:childTnLst>
                          </p:cTn>
                        </p:par>
                      </p:childTnLst>
                    </p:cTn>
                  </p:par>
                  <p:par>
                    <p:cTn id="114" fill="hold">
                      <p:stCondLst>
                        <p:cond delay="indefinite"/>
                      </p:stCondLst>
                      <p:childTnLst>
                        <p:par>
                          <p:cTn id="115" fill="hold">
                            <p:stCondLst>
                              <p:cond delay="0"/>
                            </p:stCondLst>
                            <p:childTnLst>
                              <p:par>
                                <p:cTn id="116" presetID="16" presetClass="entr" presetSubtype="21" fill="hold" grpId="0" nodeType="clickEffect">
                                  <p:stCondLst>
                                    <p:cond delay="0"/>
                                  </p:stCondLst>
                                  <p:childTnLst>
                                    <p:set>
                                      <p:cBhvr>
                                        <p:cTn id="117" dur="1" fill="hold">
                                          <p:stCondLst>
                                            <p:cond delay="0"/>
                                          </p:stCondLst>
                                        </p:cTn>
                                        <p:tgtEl>
                                          <p:spTgt spid="87"/>
                                        </p:tgtEl>
                                        <p:attrNameLst>
                                          <p:attrName>style.visibility</p:attrName>
                                        </p:attrNameLst>
                                      </p:cBhvr>
                                      <p:to>
                                        <p:strVal val="visible"/>
                                      </p:to>
                                    </p:set>
                                    <p:animEffect transition="in" filter="barn(inVertical)">
                                      <p:cBhvr>
                                        <p:cTn id="118" dur="500"/>
                                        <p:tgtEl>
                                          <p:spTgt spid="87"/>
                                        </p:tgtEl>
                                      </p:cBhvr>
                                    </p:animEffect>
                                  </p:childTnLst>
                                </p:cTn>
                              </p:par>
                            </p:childTnLst>
                          </p:cTn>
                        </p:par>
                      </p:childTnLst>
                    </p:cTn>
                  </p:par>
                  <p:par>
                    <p:cTn id="119" fill="hold">
                      <p:stCondLst>
                        <p:cond delay="indefinite"/>
                      </p:stCondLst>
                      <p:childTnLst>
                        <p:par>
                          <p:cTn id="120" fill="hold">
                            <p:stCondLst>
                              <p:cond delay="0"/>
                            </p:stCondLst>
                            <p:childTnLst>
                              <p:par>
                                <p:cTn id="121" presetID="53" presetClass="entr" presetSubtype="16" fill="hold" grpId="0" nodeType="clickEffect">
                                  <p:stCondLst>
                                    <p:cond delay="0"/>
                                  </p:stCondLst>
                                  <p:childTnLst>
                                    <p:set>
                                      <p:cBhvr>
                                        <p:cTn id="122" dur="1" fill="hold">
                                          <p:stCondLst>
                                            <p:cond delay="0"/>
                                          </p:stCondLst>
                                        </p:cTn>
                                        <p:tgtEl>
                                          <p:spTgt spid="89"/>
                                        </p:tgtEl>
                                        <p:attrNameLst>
                                          <p:attrName>style.visibility</p:attrName>
                                        </p:attrNameLst>
                                      </p:cBhvr>
                                      <p:to>
                                        <p:strVal val="visible"/>
                                      </p:to>
                                    </p:set>
                                    <p:anim calcmode="lin" valueType="num">
                                      <p:cBhvr>
                                        <p:cTn id="123" dur="500" fill="hold"/>
                                        <p:tgtEl>
                                          <p:spTgt spid="89"/>
                                        </p:tgtEl>
                                        <p:attrNameLst>
                                          <p:attrName>ppt_w</p:attrName>
                                        </p:attrNameLst>
                                      </p:cBhvr>
                                      <p:tavLst>
                                        <p:tav tm="0">
                                          <p:val>
                                            <p:fltVal val="0"/>
                                          </p:val>
                                        </p:tav>
                                        <p:tav tm="100000">
                                          <p:val>
                                            <p:strVal val="#ppt_w"/>
                                          </p:val>
                                        </p:tav>
                                      </p:tavLst>
                                    </p:anim>
                                    <p:anim calcmode="lin" valueType="num">
                                      <p:cBhvr>
                                        <p:cTn id="124" dur="500" fill="hold"/>
                                        <p:tgtEl>
                                          <p:spTgt spid="89"/>
                                        </p:tgtEl>
                                        <p:attrNameLst>
                                          <p:attrName>ppt_h</p:attrName>
                                        </p:attrNameLst>
                                      </p:cBhvr>
                                      <p:tavLst>
                                        <p:tav tm="0">
                                          <p:val>
                                            <p:fltVal val="0"/>
                                          </p:val>
                                        </p:tav>
                                        <p:tav tm="100000">
                                          <p:val>
                                            <p:strVal val="#ppt_h"/>
                                          </p:val>
                                        </p:tav>
                                      </p:tavLst>
                                    </p:anim>
                                    <p:animEffect transition="in" filter="fade">
                                      <p:cBhvr>
                                        <p:cTn id="125" dur="500"/>
                                        <p:tgtEl>
                                          <p:spTgt spid="89"/>
                                        </p:tgtEl>
                                      </p:cBhvr>
                                    </p:animEffect>
                                  </p:childTnLst>
                                </p:cTn>
                              </p:par>
                            </p:childTnLst>
                          </p:cTn>
                        </p:par>
                      </p:childTnLst>
                    </p:cTn>
                  </p:par>
                  <p:par>
                    <p:cTn id="126" fill="hold">
                      <p:stCondLst>
                        <p:cond delay="indefinite"/>
                      </p:stCondLst>
                      <p:childTnLst>
                        <p:par>
                          <p:cTn id="127" fill="hold">
                            <p:stCondLst>
                              <p:cond delay="0"/>
                            </p:stCondLst>
                            <p:childTnLst>
                              <p:par>
                                <p:cTn id="128" presetID="22" presetClass="entr" presetSubtype="8" fill="hold" nodeType="clickEffect">
                                  <p:stCondLst>
                                    <p:cond delay="0"/>
                                  </p:stCondLst>
                                  <p:childTnLst>
                                    <p:set>
                                      <p:cBhvr>
                                        <p:cTn id="129" dur="1" fill="hold">
                                          <p:stCondLst>
                                            <p:cond delay="0"/>
                                          </p:stCondLst>
                                        </p:cTn>
                                        <p:tgtEl>
                                          <p:spTgt spid="49"/>
                                        </p:tgtEl>
                                        <p:attrNameLst>
                                          <p:attrName>style.visibility</p:attrName>
                                        </p:attrNameLst>
                                      </p:cBhvr>
                                      <p:to>
                                        <p:strVal val="visible"/>
                                      </p:to>
                                    </p:set>
                                    <p:animEffect transition="in" filter="wipe(left)">
                                      <p:cBhvr>
                                        <p:cTn id="130" dur="500"/>
                                        <p:tgtEl>
                                          <p:spTgt spid="49"/>
                                        </p:tgtEl>
                                      </p:cBhvr>
                                    </p:animEffect>
                                  </p:childTnLst>
                                </p:cTn>
                              </p:par>
                            </p:childTnLst>
                          </p:cTn>
                        </p:par>
                      </p:childTnLst>
                    </p:cTn>
                  </p:par>
                  <p:par>
                    <p:cTn id="131" fill="hold">
                      <p:stCondLst>
                        <p:cond delay="indefinite"/>
                      </p:stCondLst>
                      <p:childTnLst>
                        <p:par>
                          <p:cTn id="132" fill="hold">
                            <p:stCondLst>
                              <p:cond delay="0"/>
                            </p:stCondLst>
                            <p:childTnLst>
                              <p:par>
                                <p:cTn id="133" presetID="10" presetClass="entr" presetSubtype="0" fill="hold" grpId="0" nodeType="clickEffect">
                                  <p:stCondLst>
                                    <p:cond delay="0"/>
                                  </p:stCondLst>
                                  <p:childTnLst>
                                    <p:set>
                                      <p:cBhvr>
                                        <p:cTn id="134" dur="1" fill="hold">
                                          <p:stCondLst>
                                            <p:cond delay="0"/>
                                          </p:stCondLst>
                                        </p:cTn>
                                        <p:tgtEl>
                                          <p:spTgt spid="91"/>
                                        </p:tgtEl>
                                        <p:attrNameLst>
                                          <p:attrName>style.visibility</p:attrName>
                                        </p:attrNameLst>
                                      </p:cBhvr>
                                      <p:to>
                                        <p:strVal val="visible"/>
                                      </p:to>
                                    </p:set>
                                    <p:animEffect transition="in" filter="fade">
                                      <p:cBhvr>
                                        <p:cTn id="135" dur="500"/>
                                        <p:tgtEl>
                                          <p:spTgt spid="91"/>
                                        </p:tgtEl>
                                      </p:cBhvr>
                                    </p:animEffect>
                                  </p:childTnLst>
                                </p:cTn>
                              </p:par>
                            </p:childTnLst>
                          </p:cTn>
                        </p:par>
                      </p:childTnLst>
                    </p:cTn>
                  </p:par>
                  <p:par>
                    <p:cTn id="136" fill="hold">
                      <p:stCondLst>
                        <p:cond delay="indefinite"/>
                      </p:stCondLst>
                      <p:childTnLst>
                        <p:par>
                          <p:cTn id="137" fill="hold">
                            <p:stCondLst>
                              <p:cond delay="0"/>
                            </p:stCondLst>
                            <p:childTnLst>
                              <p:par>
                                <p:cTn id="138" presetID="22" presetClass="entr" presetSubtype="4" fill="hold" nodeType="clickEffect">
                                  <p:stCondLst>
                                    <p:cond delay="0"/>
                                  </p:stCondLst>
                                  <p:childTnLst>
                                    <p:set>
                                      <p:cBhvr>
                                        <p:cTn id="139" dur="1" fill="hold">
                                          <p:stCondLst>
                                            <p:cond delay="0"/>
                                          </p:stCondLst>
                                        </p:cTn>
                                        <p:tgtEl>
                                          <p:spTgt spid="64"/>
                                        </p:tgtEl>
                                        <p:attrNameLst>
                                          <p:attrName>style.visibility</p:attrName>
                                        </p:attrNameLst>
                                      </p:cBhvr>
                                      <p:to>
                                        <p:strVal val="visible"/>
                                      </p:to>
                                    </p:set>
                                    <p:animEffect transition="in" filter="wipe(down)">
                                      <p:cBhvr>
                                        <p:cTn id="140" dur="500"/>
                                        <p:tgtEl>
                                          <p:spTgt spid="64"/>
                                        </p:tgtEl>
                                      </p:cBhvr>
                                    </p:animEffect>
                                  </p:childTnLst>
                                </p:cTn>
                              </p:par>
                            </p:childTnLst>
                          </p:cTn>
                        </p:par>
                      </p:childTnLst>
                    </p:cTn>
                  </p:par>
                  <p:par>
                    <p:cTn id="141" fill="hold">
                      <p:stCondLst>
                        <p:cond delay="indefinite"/>
                      </p:stCondLst>
                      <p:childTnLst>
                        <p:par>
                          <p:cTn id="142" fill="hold">
                            <p:stCondLst>
                              <p:cond delay="0"/>
                            </p:stCondLst>
                            <p:childTnLst>
                              <p:par>
                                <p:cTn id="143" presetID="22" presetClass="entr" presetSubtype="4" fill="hold" nodeType="clickEffect">
                                  <p:stCondLst>
                                    <p:cond delay="0"/>
                                  </p:stCondLst>
                                  <p:childTnLst>
                                    <p:set>
                                      <p:cBhvr>
                                        <p:cTn id="144" dur="1" fill="hold">
                                          <p:stCondLst>
                                            <p:cond delay="0"/>
                                          </p:stCondLst>
                                        </p:cTn>
                                        <p:tgtEl>
                                          <p:spTgt spid="65"/>
                                        </p:tgtEl>
                                        <p:attrNameLst>
                                          <p:attrName>style.visibility</p:attrName>
                                        </p:attrNameLst>
                                      </p:cBhvr>
                                      <p:to>
                                        <p:strVal val="visible"/>
                                      </p:to>
                                    </p:set>
                                    <p:animEffect transition="in" filter="wipe(down)">
                                      <p:cBhvr>
                                        <p:cTn id="145" dur="500"/>
                                        <p:tgtEl>
                                          <p:spTgt spid="65"/>
                                        </p:tgtEl>
                                      </p:cBhvr>
                                    </p:animEffect>
                                  </p:childTnLst>
                                </p:cTn>
                              </p:par>
                            </p:childTnLst>
                          </p:cTn>
                        </p:par>
                      </p:childTnLst>
                    </p:cTn>
                  </p:par>
                  <p:par>
                    <p:cTn id="146" fill="hold">
                      <p:stCondLst>
                        <p:cond delay="indefinite"/>
                      </p:stCondLst>
                      <p:childTnLst>
                        <p:par>
                          <p:cTn id="147" fill="hold">
                            <p:stCondLst>
                              <p:cond delay="0"/>
                            </p:stCondLst>
                            <p:childTnLst>
                              <p:par>
                                <p:cTn id="148" presetID="31" presetClass="entr" presetSubtype="0" fill="hold" grpId="0" nodeType="clickEffect">
                                  <p:stCondLst>
                                    <p:cond delay="0"/>
                                  </p:stCondLst>
                                  <p:childTnLst>
                                    <p:set>
                                      <p:cBhvr>
                                        <p:cTn id="149" dur="1" fill="hold">
                                          <p:stCondLst>
                                            <p:cond delay="0"/>
                                          </p:stCondLst>
                                        </p:cTn>
                                        <p:tgtEl>
                                          <p:spTgt spid="92"/>
                                        </p:tgtEl>
                                        <p:attrNameLst>
                                          <p:attrName>style.visibility</p:attrName>
                                        </p:attrNameLst>
                                      </p:cBhvr>
                                      <p:to>
                                        <p:strVal val="visible"/>
                                      </p:to>
                                    </p:set>
                                    <p:anim calcmode="lin" valueType="num">
                                      <p:cBhvr>
                                        <p:cTn id="150" dur="1000" fill="hold"/>
                                        <p:tgtEl>
                                          <p:spTgt spid="92"/>
                                        </p:tgtEl>
                                        <p:attrNameLst>
                                          <p:attrName>ppt_w</p:attrName>
                                        </p:attrNameLst>
                                      </p:cBhvr>
                                      <p:tavLst>
                                        <p:tav tm="0">
                                          <p:val>
                                            <p:fltVal val="0"/>
                                          </p:val>
                                        </p:tav>
                                        <p:tav tm="100000">
                                          <p:val>
                                            <p:strVal val="#ppt_w"/>
                                          </p:val>
                                        </p:tav>
                                      </p:tavLst>
                                    </p:anim>
                                    <p:anim calcmode="lin" valueType="num">
                                      <p:cBhvr>
                                        <p:cTn id="151" dur="1000" fill="hold"/>
                                        <p:tgtEl>
                                          <p:spTgt spid="92"/>
                                        </p:tgtEl>
                                        <p:attrNameLst>
                                          <p:attrName>ppt_h</p:attrName>
                                        </p:attrNameLst>
                                      </p:cBhvr>
                                      <p:tavLst>
                                        <p:tav tm="0">
                                          <p:val>
                                            <p:fltVal val="0"/>
                                          </p:val>
                                        </p:tav>
                                        <p:tav tm="100000">
                                          <p:val>
                                            <p:strVal val="#ppt_h"/>
                                          </p:val>
                                        </p:tav>
                                      </p:tavLst>
                                    </p:anim>
                                    <p:anim calcmode="lin" valueType="num">
                                      <p:cBhvr>
                                        <p:cTn id="152" dur="1000" fill="hold"/>
                                        <p:tgtEl>
                                          <p:spTgt spid="92"/>
                                        </p:tgtEl>
                                        <p:attrNameLst>
                                          <p:attrName>style.rotation</p:attrName>
                                        </p:attrNameLst>
                                      </p:cBhvr>
                                      <p:tavLst>
                                        <p:tav tm="0">
                                          <p:val>
                                            <p:fltVal val="90"/>
                                          </p:val>
                                        </p:tav>
                                        <p:tav tm="100000">
                                          <p:val>
                                            <p:fltVal val="0"/>
                                          </p:val>
                                        </p:tav>
                                      </p:tavLst>
                                    </p:anim>
                                    <p:animEffect transition="in" filter="fade">
                                      <p:cBhvr>
                                        <p:cTn id="153" dur="1000"/>
                                        <p:tgtEl>
                                          <p:spTgt spid="92"/>
                                        </p:tgtEl>
                                      </p:cBhvr>
                                    </p:animEffect>
                                  </p:childTnLst>
                                </p:cTn>
                              </p:par>
                            </p:childTnLst>
                          </p:cTn>
                        </p:par>
                      </p:childTnLst>
                    </p:cTn>
                  </p:par>
                  <p:par>
                    <p:cTn id="154" fill="hold">
                      <p:stCondLst>
                        <p:cond delay="indefinite"/>
                      </p:stCondLst>
                      <p:childTnLst>
                        <p:par>
                          <p:cTn id="155" fill="hold">
                            <p:stCondLst>
                              <p:cond delay="0"/>
                            </p:stCondLst>
                            <p:childTnLst>
                              <p:par>
                                <p:cTn id="156" presetID="22" presetClass="entr" presetSubtype="4" fill="hold" nodeType="clickEffect">
                                  <p:stCondLst>
                                    <p:cond delay="0"/>
                                  </p:stCondLst>
                                  <p:childTnLst>
                                    <p:set>
                                      <p:cBhvr>
                                        <p:cTn id="157" dur="1" fill="hold">
                                          <p:stCondLst>
                                            <p:cond delay="0"/>
                                          </p:stCondLst>
                                        </p:cTn>
                                        <p:tgtEl>
                                          <p:spTgt spid="62"/>
                                        </p:tgtEl>
                                        <p:attrNameLst>
                                          <p:attrName>style.visibility</p:attrName>
                                        </p:attrNameLst>
                                      </p:cBhvr>
                                      <p:to>
                                        <p:strVal val="visible"/>
                                      </p:to>
                                    </p:set>
                                    <p:animEffect transition="in" filter="wipe(down)">
                                      <p:cBhvr>
                                        <p:cTn id="158" dur="500"/>
                                        <p:tgtEl>
                                          <p:spTgt spid="62"/>
                                        </p:tgtEl>
                                      </p:cBhvr>
                                    </p:animEffect>
                                  </p:childTnLst>
                                </p:cTn>
                              </p:par>
                            </p:childTnLst>
                          </p:cTn>
                        </p:par>
                      </p:childTnLst>
                    </p:cTn>
                  </p:par>
                  <p:par>
                    <p:cTn id="159" fill="hold">
                      <p:stCondLst>
                        <p:cond delay="indefinite"/>
                      </p:stCondLst>
                      <p:childTnLst>
                        <p:par>
                          <p:cTn id="160" fill="hold">
                            <p:stCondLst>
                              <p:cond delay="0"/>
                            </p:stCondLst>
                            <p:childTnLst>
                              <p:par>
                                <p:cTn id="161" presetID="22" presetClass="entr" presetSubtype="4" fill="hold" nodeType="clickEffect">
                                  <p:stCondLst>
                                    <p:cond delay="0"/>
                                  </p:stCondLst>
                                  <p:childTnLst>
                                    <p:set>
                                      <p:cBhvr>
                                        <p:cTn id="162" dur="1" fill="hold">
                                          <p:stCondLst>
                                            <p:cond delay="0"/>
                                          </p:stCondLst>
                                        </p:cTn>
                                        <p:tgtEl>
                                          <p:spTgt spid="58"/>
                                        </p:tgtEl>
                                        <p:attrNameLst>
                                          <p:attrName>style.visibility</p:attrName>
                                        </p:attrNameLst>
                                      </p:cBhvr>
                                      <p:to>
                                        <p:strVal val="visible"/>
                                      </p:to>
                                    </p:set>
                                    <p:animEffect transition="in" filter="wipe(down)">
                                      <p:cBhvr>
                                        <p:cTn id="163" dur="500"/>
                                        <p:tgtEl>
                                          <p:spTgt spid="58"/>
                                        </p:tgtEl>
                                      </p:cBhvr>
                                    </p:animEffect>
                                  </p:childTnLst>
                                </p:cTn>
                              </p:par>
                            </p:childTnLst>
                          </p:cTn>
                        </p:par>
                      </p:childTnLst>
                    </p:cTn>
                  </p:par>
                  <p:par>
                    <p:cTn id="164" fill="hold">
                      <p:stCondLst>
                        <p:cond delay="indefinite"/>
                      </p:stCondLst>
                      <p:childTnLst>
                        <p:par>
                          <p:cTn id="165" fill="hold">
                            <p:stCondLst>
                              <p:cond delay="0"/>
                            </p:stCondLst>
                            <p:childTnLst>
                              <p:par>
                                <p:cTn id="166" presetID="2" presetClass="entr" presetSubtype="4" fill="hold" grpId="0" nodeType="clickEffect">
                                  <p:stCondLst>
                                    <p:cond delay="0"/>
                                  </p:stCondLst>
                                  <p:childTnLst>
                                    <p:set>
                                      <p:cBhvr>
                                        <p:cTn id="167" dur="1" fill="hold">
                                          <p:stCondLst>
                                            <p:cond delay="0"/>
                                          </p:stCondLst>
                                        </p:cTn>
                                        <p:tgtEl>
                                          <p:spTgt spid="94"/>
                                        </p:tgtEl>
                                        <p:attrNameLst>
                                          <p:attrName>style.visibility</p:attrName>
                                        </p:attrNameLst>
                                      </p:cBhvr>
                                      <p:to>
                                        <p:strVal val="visible"/>
                                      </p:to>
                                    </p:set>
                                    <p:anim calcmode="lin" valueType="num">
                                      <p:cBhvr additive="base">
                                        <p:cTn id="168" dur="500" fill="hold"/>
                                        <p:tgtEl>
                                          <p:spTgt spid="94"/>
                                        </p:tgtEl>
                                        <p:attrNameLst>
                                          <p:attrName>ppt_x</p:attrName>
                                        </p:attrNameLst>
                                      </p:cBhvr>
                                      <p:tavLst>
                                        <p:tav tm="0">
                                          <p:val>
                                            <p:strVal val="#ppt_x"/>
                                          </p:val>
                                        </p:tav>
                                        <p:tav tm="100000">
                                          <p:val>
                                            <p:strVal val="#ppt_x"/>
                                          </p:val>
                                        </p:tav>
                                      </p:tavLst>
                                    </p:anim>
                                    <p:anim calcmode="lin" valueType="num">
                                      <p:cBhvr additive="base">
                                        <p:cTn id="169" dur="500" fill="hold"/>
                                        <p:tgtEl>
                                          <p:spTgt spid="94"/>
                                        </p:tgtEl>
                                        <p:attrNameLst>
                                          <p:attrName>ppt_y</p:attrName>
                                        </p:attrNameLst>
                                      </p:cBhvr>
                                      <p:tavLst>
                                        <p:tav tm="0">
                                          <p:val>
                                            <p:strVal val="1+#ppt_h/2"/>
                                          </p:val>
                                        </p:tav>
                                        <p:tav tm="100000">
                                          <p:val>
                                            <p:strVal val="#ppt_y"/>
                                          </p:val>
                                        </p:tav>
                                      </p:tavLst>
                                    </p:anim>
                                  </p:childTnLst>
                                </p:cTn>
                              </p:par>
                            </p:childTnLst>
                          </p:cTn>
                        </p:par>
                      </p:childTnLst>
                    </p:cTn>
                  </p:par>
                  <p:par>
                    <p:cTn id="170" fill="hold">
                      <p:stCondLst>
                        <p:cond delay="indefinite"/>
                      </p:stCondLst>
                      <p:childTnLst>
                        <p:par>
                          <p:cTn id="171" fill="hold">
                            <p:stCondLst>
                              <p:cond delay="0"/>
                            </p:stCondLst>
                            <p:childTnLst>
                              <p:par>
                                <p:cTn id="172" presetID="22" presetClass="entr" presetSubtype="1" fill="hold" nodeType="clickEffect">
                                  <p:stCondLst>
                                    <p:cond delay="0"/>
                                  </p:stCondLst>
                                  <p:childTnLst>
                                    <p:set>
                                      <p:cBhvr>
                                        <p:cTn id="173" dur="1" fill="hold">
                                          <p:stCondLst>
                                            <p:cond delay="0"/>
                                          </p:stCondLst>
                                        </p:cTn>
                                        <p:tgtEl>
                                          <p:spTgt spid="66"/>
                                        </p:tgtEl>
                                        <p:attrNameLst>
                                          <p:attrName>style.visibility</p:attrName>
                                        </p:attrNameLst>
                                      </p:cBhvr>
                                      <p:to>
                                        <p:strVal val="visible"/>
                                      </p:to>
                                    </p:set>
                                    <p:animEffect transition="in" filter="wipe(up)">
                                      <p:cBhvr>
                                        <p:cTn id="174"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5" grpId="0"/>
      <p:bldP spid="86" grpId="0"/>
      <p:bldP spid="87" grpId="0"/>
      <p:bldP spid="88" grpId="0"/>
      <p:bldP spid="89" grpId="0"/>
      <p:bldP spid="90" grpId="0"/>
      <p:bldP spid="91" grpId="0"/>
      <p:bldP spid="92" grpId="0"/>
      <p:bldP spid="93" grpId="0"/>
      <p:bldP spid="9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14400"/>
            <a:ext cx="8229600" cy="5211763"/>
          </a:xfrm>
        </p:spPr>
        <p:txBody>
          <a:bodyPr>
            <a:normAutofit lnSpcReduction="10000"/>
          </a:bodyPr>
          <a:lstStyle/>
          <a:p>
            <a:pPr marL="0" indent="0">
              <a:buNone/>
            </a:pPr>
            <a:r>
              <a:rPr lang="en-US" sz="2400" b="1" dirty="0"/>
              <a:t>3</a:t>
            </a:r>
            <a:r>
              <a:rPr lang="ar-JO" sz="2400" b="1" dirty="0"/>
              <a:t>- بما أن معادلة القيد الأول </a:t>
            </a:r>
            <a:r>
              <a:rPr lang="en-US" sz="2400" b="1" dirty="0">
                <a:solidFill>
                  <a:srgbClr val="002060"/>
                </a:solidFill>
              </a:rPr>
              <a:t>X</a:t>
            </a:r>
            <a:r>
              <a:rPr lang="en-US" sz="2400" b="1" baseline="-25000" dirty="0">
                <a:solidFill>
                  <a:srgbClr val="002060"/>
                </a:solidFill>
              </a:rPr>
              <a:t>1</a:t>
            </a:r>
            <a:r>
              <a:rPr lang="en-US" sz="2400" b="1" dirty="0">
                <a:solidFill>
                  <a:srgbClr val="002060"/>
                </a:solidFill>
              </a:rPr>
              <a:t> + 3X</a:t>
            </a:r>
            <a:r>
              <a:rPr lang="en-US" sz="2400" b="1" baseline="-25000" dirty="0">
                <a:solidFill>
                  <a:srgbClr val="002060"/>
                </a:solidFill>
              </a:rPr>
              <a:t>2</a:t>
            </a:r>
            <a:r>
              <a:rPr lang="en-US" sz="2400" b="1" dirty="0">
                <a:solidFill>
                  <a:srgbClr val="002060"/>
                </a:solidFill>
              </a:rPr>
              <a:t> = 90 </a:t>
            </a:r>
            <a:r>
              <a:rPr lang="ar-JO" sz="2400" b="1" dirty="0">
                <a:solidFill>
                  <a:srgbClr val="002060"/>
                </a:solidFill>
              </a:rPr>
              <a:t> </a:t>
            </a:r>
            <a:r>
              <a:rPr lang="ar-JO" sz="2400" b="1" dirty="0"/>
              <a:t>تحتوي على المتغيرين </a:t>
            </a:r>
            <a:r>
              <a:rPr lang="en-US" sz="2400" b="1" dirty="0">
                <a:solidFill>
                  <a:srgbClr val="002060"/>
                </a:solidFill>
              </a:rPr>
              <a:t>X</a:t>
            </a:r>
            <a:r>
              <a:rPr lang="en-US" sz="2400" b="1" baseline="-25000" dirty="0">
                <a:solidFill>
                  <a:srgbClr val="002060"/>
                </a:solidFill>
              </a:rPr>
              <a:t>1</a:t>
            </a:r>
            <a:r>
              <a:rPr lang="ar-JO" sz="2400" b="1" baseline="-25000" dirty="0">
                <a:solidFill>
                  <a:srgbClr val="002060"/>
                </a:solidFill>
              </a:rPr>
              <a:t> </a:t>
            </a:r>
            <a:r>
              <a:rPr lang="ar-JO" sz="2400" b="1" dirty="0"/>
              <a:t> و </a:t>
            </a:r>
            <a:r>
              <a:rPr lang="en-US" sz="2400" b="1" dirty="0">
                <a:solidFill>
                  <a:srgbClr val="002060"/>
                </a:solidFill>
              </a:rPr>
              <a:t>X</a:t>
            </a:r>
            <a:r>
              <a:rPr lang="en-US" sz="2400" b="1" baseline="-25000" dirty="0">
                <a:solidFill>
                  <a:srgbClr val="002060"/>
                </a:solidFill>
              </a:rPr>
              <a:t>2</a:t>
            </a:r>
            <a:r>
              <a:rPr lang="ar-JO" sz="2400" b="1" baseline="-25000" dirty="0">
                <a:solidFill>
                  <a:srgbClr val="002060"/>
                </a:solidFill>
              </a:rPr>
              <a:t>  </a:t>
            </a:r>
            <a:r>
              <a:rPr lang="ar-JO" sz="2400" b="1" dirty="0"/>
              <a:t>فهذا يعني أنها تقطع محور </a:t>
            </a:r>
            <a:r>
              <a:rPr lang="en-US" sz="2400" b="1" dirty="0">
                <a:solidFill>
                  <a:srgbClr val="002060"/>
                </a:solidFill>
              </a:rPr>
              <a:t>X</a:t>
            </a:r>
            <a:r>
              <a:rPr lang="en-US" sz="2400" b="1" baseline="-25000" dirty="0">
                <a:solidFill>
                  <a:srgbClr val="002060"/>
                </a:solidFill>
              </a:rPr>
              <a:t>1</a:t>
            </a:r>
            <a:r>
              <a:rPr lang="ar-JO" sz="2400" b="1" baseline="-25000" dirty="0">
                <a:solidFill>
                  <a:srgbClr val="002060"/>
                </a:solidFill>
              </a:rPr>
              <a:t> </a:t>
            </a:r>
            <a:r>
              <a:rPr lang="ar-JO" sz="2400" b="1" dirty="0"/>
              <a:t>وأيضاً </a:t>
            </a:r>
            <a:r>
              <a:rPr lang="en-US" sz="2400" b="1" dirty="0">
                <a:solidFill>
                  <a:srgbClr val="002060"/>
                </a:solidFill>
              </a:rPr>
              <a:t>X</a:t>
            </a:r>
            <a:r>
              <a:rPr lang="en-US" sz="2400" b="1" baseline="-25000" dirty="0">
                <a:solidFill>
                  <a:srgbClr val="002060"/>
                </a:solidFill>
              </a:rPr>
              <a:t>2</a:t>
            </a:r>
            <a:r>
              <a:rPr lang="ar-JO" sz="2400" b="1" baseline="-25000" dirty="0">
                <a:solidFill>
                  <a:srgbClr val="002060"/>
                </a:solidFill>
              </a:rPr>
              <a:t> </a:t>
            </a:r>
          </a:p>
          <a:p>
            <a:pPr marL="0" indent="0">
              <a:buNone/>
            </a:pPr>
            <a:r>
              <a:rPr lang="ar-JO" sz="2400" b="1" dirty="0">
                <a:solidFill>
                  <a:srgbClr val="FF0000"/>
                </a:solidFill>
              </a:rPr>
              <a:t>أ= يقطع </a:t>
            </a:r>
            <a:r>
              <a:rPr lang="en-US" sz="2400" b="1" dirty="0">
                <a:solidFill>
                  <a:srgbClr val="FF0000"/>
                </a:solidFill>
              </a:rPr>
              <a:t>X</a:t>
            </a:r>
            <a:r>
              <a:rPr lang="en-US" sz="2400" b="1" baseline="-25000" dirty="0">
                <a:solidFill>
                  <a:srgbClr val="FF0000"/>
                </a:solidFill>
              </a:rPr>
              <a:t>1</a:t>
            </a:r>
            <a:r>
              <a:rPr lang="ar-JO" sz="2400" b="1" dirty="0">
                <a:solidFill>
                  <a:srgbClr val="FF0000"/>
                </a:solidFill>
              </a:rPr>
              <a:t> عندما تكون </a:t>
            </a:r>
            <a:r>
              <a:rPr lang="en-US" sz="2400" b="1" dirty="0">
                <a:solidFill>
                  <a:srgbClr val="FF0000"/>
                </a:solidFill>
              </a:rPr>
              <a:t>X</a:t>
            </a:r>
            <a:r>
              <a:rPr lang="en-US" sz="2400" b="1" baseline="-25000" dirty="0">
                <a:solidFill>
                  <a:srgbClr val="FF0000"/>
                </a:solidFill>
              </a:rPr>
              <a:t>2</a:t>
            </a:r>
            <a:r>
              <a:rPr lang="ar-JO" sz="2400" b="1" dirty="0">
                <a:solidFill>
                  <a:srgbClr val="FF0000"/>
                </a:solidFill>
              </a:rPr>
              <a:t> = </a:t>
            </a:r>
            <a:r>
              <a:rPr lang="en-US" sz="2400" b="1" dirty="0">
                <a:solidFill>
                  <a:srgbClr val="FF0000"/>
                </a:solidFill>
              </a:rPr>
              <a:t>0</a:t>
            </a:r>
            <a:r>
              <a:rPr lang="ar-JO" sz="2400" b="1" dirty="0">
                <a:solidFill>
                  <a:srgbClr val="FF0000"/>
                </a:solidFill>
              </a:rPr>
              <a:t> </a:t>
            </a:r>
          </a:p>
          <a:p>
            <a:pPr marL="0" indent="0">
              <a:buNone/>
            </a:pPr>
            <a:r>
              <a:rPr lang="ar-JO" sz="2400" b="1" dirty="0"/>
              <a:t>وهذا يعني يجب تعويض مكان </a:t>
            </a:r>
            <a:r>
              <a:rPr lang="en-US" sz="2400" b="1" dirty="0">
                <a:solidFill>
                  <a:srgbClr val="FF0000"/>
                </a:solidFill>
              </a:rPr>
              <a:t>X</a:t>
            </a:r>
            <a:r>
              <a:rPr lang="en-US" sz="2400" b="1" baseline="-25000" dirty="0">
                <a:solidFill>
                  <a:srgbClr val="FF0000"/>
                </a:solidFill>
              </a:rPr>
              <a:t>2</a:t>
            </a:r>
            <a:r>
              <a:rPr lang="ar-JO" sz="2400" b="1" dirty="0"/>
              <a:t> في معادلة القيد الأول </a:t>
            </a:r>
            <a:r>
              <a:rPr lang="ar-JO" sz="2400" b="1" dirty="0">
                <a:solidFill>
                  <a:srgbClr val="FF0000"/>
                </a:solidFill>
              </a:rPr>
              <a:t>صفر</a:t>
            </a:r>
            <a:r>
              <a:rPr lang="ar-JO" sz="2400" b="1" dirty="0"/>
              <a:t> ومنها نجد قيمة </a:t>
            </a:r>
            <a:r>
              <a:rPr lang="en-US" sz="2400" b="1" dirty="0">
                <a:solidFill>
                  <a:srgbClr val="FF0000"/>
                </a:solidFill>
              </a:rPr>
              <a:t>X</a:t>
            </a:r>
            <a:r>
              <a:rPr lang="en-US" sz="2400" b="1" baseline="-25000" dirty="0">
                <a:solidFill>
                  <a:srgbClr val="FF0000"/>
                </a:solidFill>
              </a:rPr>
              <a:t>1</a:t>
            </a:r>
            <a:r>
              <a:rPr lang="ar-JO" sz="2400" b="1" dirty="0"/>
              <a:t>  </a:t>
            </a:r>
          </a:p>
          <a:p>
            <a:pPr marL="0" indent="0" algn="l">
              <a:buNone/>
            </a:pPr>
            <a:r>
              <a:rPr lang="en-US" sz="2400" b="1" dirty="0"/>
              <a:t>X</a:t>
            </a:r>
            <a:r>
              <a:rPr lang="en-US" sz="2400" b="1" baseline="-25000" dirty="0"/>
              <a:t>1</a:t>
            </a:r>
            <a:r>
              <a:rPr lang="en-US" sz="2400" b="1" dirty="0"/>
              <a:t> + (3* O) = 90</a:t>
            </a:r>
            <a:r>
              <a:rPr lang="ar-JO" sz="2400" b="1" dirty="0"/>
              <a:t>  </a:t>
            </a:r>
          </a:p>
          <a:p>
            <a:pPr marL="0" indent="0" algn="l">
              <a:buNone/>
            </a:pPr>
            <a:r>
              <a:rPr lang="en-US" sz="2400" b="1" dirty="0"/>
              <a:t>X</a:t>
            </a:r>
            <a:r>
              <a:rPr lang="en-US" sz="2400" b="1" baseline="-25000" dirty="0"/>
              <a:t>1</a:t>
            </a:r>
            <a:r>
              <a:rPr lang="en-US" sz="2400" b="1" dirty="0"/>
              <a:t>+ 0 = 90             X</a:t>
            </a:r>
            <a:r>
              <a:rPr lang="en-US" sz="2400" b="1" baseline="-25000" dirty="0"/>
              <a:t>1</a:t>
            </a:r>
            <a:r>
              <a:rPr lang="en-US" sz="2400" b="1" dirty="0"/>
              <a:t> = 90</a:t>
            </a:r>
          </a:p>
          <a:p>
            <a:pPr marL="0" indent="0">
              <a:buNone/>
            </a:pPr>
            <a:r>
              <a:rPr lang="en-US" sz="2400" b="1" dirty="0">
                <a:solidFill>
                  <a:srgbClr val="002060"/>
                </a:solidFill>
              </a:rPr>
              <a:t>            </a:t>
            </a:r>
            <a:r>
              <a:rPr lang="ar-JO" sz="2400" b="1" dirty="0">
                <a:solidFill>
                  <a:srgbClr val="002060"/>
                </a:solidFill>
              </a:rPr>
              <a:t>                  إذن نقطة التقاطع على محور </a:t>
            </a:r>
            <a:r>
              <a:rPr lang="en-US" sz="2400" b="1" dirty="0">
                <a:solidFill>
                  <a:srgbClr val="002060"/>
                </a:solidFill>
              </a:rPr>
              <a:t>X</a:t>
            </a:r>
            <a:r>
              <a:rPr lang="en-US" sz="2400" b="1" baseline="-25000" dirty="0">
                <a:solidFill>
                  <a:srgbClr val="002060"/>
                </a:solidFill>
              </a:rPr>
              <a:t>1</a:t>
            </a:r>
            <a:r>
              <a:rPr lang="ar-JO" sz="2400" b="1" dirty="0">
                <a:solidFill>
                  <a:srgbClr val="002060"/>
                </a:solidFill>
              </a:rPr>
              <a:t> هي ( </a:t>
            </a:r>
            <a:r>
              <a:rPr lang="en-US" sz="2400" b="1" dirty="0">
                <a:solidFill>
                  <a:srgbClr val="002060"/>
                </a:solidFill>
              </a:rPr>
              <a:t>0</a:t>
            </a:r>
            <a:r>
              <a:rPr lang="ar-JO" sz="2400" b="1" dirty="0">
                <a:solidFill>
                  <a:srgbClr val="002060"/>
                </a:solidFill>
              </a:rPr>
              <a:t> </a:t>
            </a:r>
            <a:r>
              <a:rPr lang="en-US" sz="2400" b="1" dirty="0">
                <a:solidFill>
                  <a:srgbClr val="002060"/>
                </a:solidFill>
              </a:rPr>
              <a:t>,</a:t>
            </a:r>
            <a:r>
              <a:rPr lang="ar-JO" sz="2400" b="1" dirty="0">
                <a:solidFill>
                  <a:srgbClr val="002060"/>
                </a:solidFill>
              </a:rPr>
              <a:t> </a:t>
            </a:r>
            <a:r>
              <a:rPr lang="en-US" sz="2400" b="1" dirty="0">
                <a:solidFill>
                  <a:srgbClr val="002060"/>
                </a:solidFill>
              </a:rPr>
              <a:t>90</a:t>
            </a:r>
            <a:r>
              <a:rPr lang="ar-JO" sz="2400" b="1" dirty="0">
                <a:solidFill>
                  <a:srgbClr val="002060"/>
                </a:solidFill>
              </a:rPr>
              <a:t> )</a:t>
            </a:r>
          </a:p>
          <a:p>
            <a:pPr marL="0" indent="0">
              <a:buNone/>
            </a:pPr>
            <a:r>
              <a:rPr lang="ar-JO" sz="2400" b="1" dirty="0">
                <a:solidFill>
                  <a:srgbClr val="FF0000"/>
                </a:solidFill>
              </a:rPr>
              <a:t>أ= يقطع </a:t>
            </a:r>
            <a:r>
              <a:rPr lang="en-US" sz="2400" b="1" dirty="0">
                <a:solidFill>
                  <a:srgbClr val="FF0000"/>
                </a:solidFill>
              </a:rPr>
              <a:t>X</a:t>
            </a:r>
            <a:r>
              <a:rPr lang="en-US" sz="2400" b="1" baseline="-25000" dirty="0">
                <a:solidFill>
                  <a:srgbClr val="FF0000"/>
                </a:solidFill>
              </a:rPr>
              <a:t>2</a:t>
            </a:r>
            <a:r>
              <a:rPr lang="ar-JO" sz="2400" b="1" dirty="0">
                <a:solidFill>
                  <a:srgbClr val="FF0000"/>
                </a:solidFill>
              </a:rPr>
              <a:t> عندما تكون </a:t>
            </a:r>
            <a:r>
              <a:rPr lang="en-US" sz="2400" b="1" dirty="0">
                <a:solidFill>
                  <a:srgbClr val="FF0000"/>
                </a:solidFill>
              </a:rPr>
              <a:t>X</a:t>
            </a:r>
            <a:r>
              <a:rPr lang="en-US" sz="2400" b="1" baseline="-25000" dirty="0">
                <a:solidFill>
                  <a:srgbClr val="FF0000"/>
                </a:solidFill>
              </a:rPr>
              <a:t>1</a:t>
            </a:r>
            <a:r>
              <a:rPr lang="ar-JO" sz="2400" b="1" dirty="0">
                <a:solidFill>
                  <a:srgbClr val="FF0000"/>
                </a:solidFill>
              </a:rPr>
              <a:t> = </a:t>
            </a:r>
            <a:r>
              <a:rPr lang="en-US" sz="2400" b="1" dirty="0">
                <a:solidFill>
                  <a:srgbClr val="FF0000"/>
                </a:solidFill>
              </a:rPr>
              <a:t>0</a:t>
            </a:r>
            <a:r>
              <a:rPr lang="ar-JO" sz="2400" b="1" dirty="0">
                <a:solidFill>
                  <a:srgbClr val="FF0000"/>
                </a:solidFill>
              </a:rPr>
              <a:t> </a:t>
            </a:r>
          </a:p>
          <a:p>
            <a:pPr marL="0" indent="0">
              <a:buNone/>
            </a:pPr>
            <a:r>
              <a:rPr lang="ar-JO" sz="2400" b="1" dirty="0"/>
              <a:t>وهذا يعني يجب تعويض مكان </a:t>
            </a:r>
            <a:r>
              <a:rPr lang="en-US" sz="2400" b="1" dirty="0">
                <a:solidFill>
                  <a:srgbClr val="FF0000"/>
                </a:solidFill>
              </a:rPr>
              <a:t>X</a:t>
            </a:r>
            <a:r>
              <a:rPr lang="en-US" sz="2400" b="1" baseline="-25000" dirty="0">
                <a:solidFill>
                  <a:srgbClr val="FF0000"/>
                </a:solidFill>
              </a:rPr>
              <a:t>1</a:t>
            </a:r>
            <a:r>
              <a:rPr lang="ar-JO" sz="2400" b="1" dirty="0"/>
              <a:t> في معادلة القيد الأول </a:t>
            </a:r>
            <a:r>
              <a:rPr lang="ar-JO" sz="2400" b="1" dirty="0">
                <a:solidFill>
                  <a:srgbClr val="FF0000"/>
                </a:solidFill>
              </a:rPr>
              <a:t>صفر</a:t>
            </a:r>
            <a:r>
              <a:rPr lang="ar-JO" sz="2400" b="1" dirty="0"/>
              <a:t> ومنها نجد قيمة </a:t>
            </a:r>
            <a:r>
              <a:rPr lang="en-US" sz="2400" b="1" dirty="0">
                <a:solidFill>
                  <a:srgbClr val="FF0000"/>
                </a:solidFill>
              </a:rPr>
              <a:t>X</a:t>
            </a:r>
            <a:r>
              <a:rPr lang="en-US" sz="2400" b="1" baseline="-25000" dirty="0">
                <a:solidFill>
                  <a:srgbClr val="FF0000"/>
                </a:solidFill>
              </a:rPr>
              <a:t>2</a:t>
            </a:r>
            <a:r>
              <a:rPr lang="ar-JO" sz="2400" b="1" dirty="0"/>
              <a:t>  </a:t>
            </a:r>
          </a:p>
          <a:p>
            <a:pPr marL="0" indent="0" algn="l">
              <a:buNone/>
            </a:pPr>
            <a:r>
              <a:rPr lang="en-US" sz="2400" b="1" dirty="0"/>
              <a:t>0 + 3X</a:t>
            </a:r>
            <a:r>
              <a:rPr lang="en-US" sz="2400" b="1" baseline="-25000" dirty="0"/>
              <a:t>2</a:t>
            </a:r>
            <a:r>
              <a:rPr lang="en-US" sz="2400" b="1" dirty="0"/>
              <a:t>= 90</a:t>
            </a:r>
            <a:r>
              <a:rPr lang="ar-JO" sz="2400" b="1" dirty="0"/>
              <a:t>  </a:t>
            </a:r>
          </a:p>
          <a:p>
            <a:pPr marL="0" indent="0" algn="l">
              <a:buNone/>
            </a:pPr>
            <a:r>
              <a:rPr lang="en-US" sz="2400" b="1" dirty="0"/>
              <a:t>3X</a:t>
            </a:r>
            <a:r>
              <a:rPr lang="en-US" sz="2400" b="1" baseline="-25000" dirty="0"/>
              <a:t>2</a:t>
            </a:r>
            <a:r>
              <a:rPr lang="en-US" sz="2400" b="1" dirty="0"/>
              <a:t> = 90             X</a:t>
            </a:r>
            <a:r>
              <a:rPr lang="en-US" sz="2400" b="1" baseline="-25000" dirty="0"/>
              <a:t>2</a:t>
            </a:r>
            <a:r>
              <a:rPr lang="en-US" sz="2400" b="1" dirty="0"/>
              <a:t> = 90/3 = 30 </a:t>
            </a:r>
          </a:p>
          <a:p>
            <a:pPr marL="0" indent="0">
              <a:buNone/>
            </a:pPr>
            <a:r>
              <a:rPr lang="en-US" sz="2400" b="1" dirty="0">
                <a:solidFill>
                  <a:srgbClr val="002060"/>
                </a:solidFill>
              </a:rPr>
              <a:t>            </a:t>
            </a:r>
            <a:r>
              <a:rPr lang="ar-JO" sz="2400" b="1" dirty="0">
                <a:solidFill>
                  <a:srgbClr val="002060"/>
                </a:solidFill>
              </a:rPr>
              <a:t>                  إذن نقطة التقاطع على محور </a:t>
            </a:r>
            <a:r>
              <a:rPr lang="en-US" sz="2400" b="1" dirty="0">
                <a:solidFill>
                  <a:srgbClr val="002060"/>
                </a:solidFill>
              </a:rPr>
              <a:t>X</a:t>
            </a:r>
            <a:r>
              <a:rPr lang="en-US" sz="2400" b="1" baseline="-25000" dirty="0">
                <a:solidFill>
                  <a:srgbClr val="002060"/>
                </a:solidFill>
              </a:rPr>
              <a:t>2</a:t>
            </a:r>
            <a:r>
              <a:rPr lang="ar-JO" sz="2400" b="1" dirty="0">
                <a:solidFill>
                  <a:srgbClr val="002060"/>
                </a:solidFill>
              </a:rPr>
              <a:t> هي ( </a:t>
            </a:r>
            <a:r>
              <a:rPr lang="en-US" sz="2400" b="1" dirty="0">
                <a:solidFill>
                  <a:srgbClr val="002060"/>
                </a:solidFill>
              </a:rPr>
              <a:t>30</a:t>
            </a:r>
            <a:r>
              <a:rPr lang="ar-JO" sz="2400" b="1" dirty="0">
                <a:solidFill>
                  <a:srgbClr val="002060"/>
                </a:solidFill>
              </a:rPr>
              <a:t> </a:t>
            </a:r>
            <a:r>
              <a:rPr lang="en-US" sz="2400" b="1" dirty="0">
                <a:solidFill>
                  <a:srgbClr val="002060"/>
                </a:solidFill>
              </a:rPr>
              <a:t>,</a:t>
            </a:r>
            <a:r>
              <a:rPr lang="ar-JO" sz="2400" b="1" dirty="0">
                <a:solidFill>
                  <a:srgbClr val="002060"/>
                </a:solidFill>
              </a:rPr>
              <a:t> </a:t>
            </a:r>
            <a:r>
              <a:rPr lang="en-US" sz="2400" b="1" dirty="0">
                <a:solidFill>
                  <a:srgbClr val="002060"/>
                </a:solidFill>
              </a:rPr>
              <a:t>0</a:t>
            </a:r>
            <a:r>
              <a:rPr lang="ar-JO" sz="2400" b="1" dirty="0">
                <a:solidFill>
                  <a:srgbClr val="002060"/>
                </a:solidFill>
              </a:rPr>
              <a:t> )</a:t>
            </a:r>
            <a:r>
              <a:rPr lang="ar-SA" sz="2400" b="1" dirty="0">
                <a:solidFill>
                  <a:srgbClr val="002060"/>
                </a:solidFill>
              </a:rPr>
              <a:t> </a:t>
            </a:r>
            <a:endParaRPr lang="en-US" sz="2400" b="1" dirty="0"/>
          </a:p>
          <a:p>
            <a:pPr marL="0" indent="0">
              <a:buNone/>
            </a:pPr>
            <a:endParaRPr lang="en-US" sz="2400" b="1" dirty="0"/>
          </a:p>
        </p:txBody>
      </p:sp>
      <p:sp>
        <p:nvSpPr>
          <p:cNvPr id="4" name="عنصر نائب للتاريخ 3"/>
          <p:cNvSpPr>
            <a:spLocks noGrp="1"/>
          </p:cNvSpPr>
          <p:nvPr>
            <p:ph type="dt" sz="half" idx="10"/>
          </p:nvPr>
        </p:nvSpPr>
        <p:spPr/>
        <p:txBody>
          <a:bodyPr/>
          <a:lstStyle/>
          <a:p>
            <a:fld id="{0B8A65AA-0116-4997-B548-D2D8A0054EAC}" type="datetime1">
              <a:rPr lang="en-US" smtClean="0"/>
              <a:t>7/30/2024</a:t>
            </a:fld>
            <a:endParaRPr lang="en-US"/>
          </a:p>
        </p:txBody>
      </p:sp>
      <p:sp>
        <p:nvSpPr>
          <p:cNvPr id="5" name="عنصر نائب للتذييل 4"/>
          <p:cNvSpPr>
            <a:spLocks noGrp="1"/>
          </p:cNvSpPr>
          <p:nvPr>
            <p:ph type="ftr" sz="quarter" idx="11"/>
          </p:nvPr>
        </p:nvSpPr>
        <p:spPr/>
        <p:txBody>
          <a:bodyPr/>
          <a:lstStyle/>
          <a:p>
            <a:r>
              <a:rPr lang="ar-JO"/>
              <a:t>جامعة فلسطين الأهلية</a:t>
            </a:r>
            <a:endParaRPr lang="en-US" dirty="0"/>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t>24</a:t>
            </a:fld>
            <a:endParaRPr lang="en-US"/>
          </a:p>
        </p:txBody>
      </p:sp>
      <p:sp>
        <p:nvSpPr>
          <p:cNvPr id="7" name="سهم إلى اليمين 6"/>
          <p:cNvSpPr/>
          <p:nvPr/>
        </p:nvSpPr>
        <p:spPr>
          <a:xfrm>
            <a:off x="1879600" y="2872740"/>
            <a:ext cx="6858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سهم إلى اليمين 7"/>
          <p:cNvSpPr/>
          <p:nvPr/>
        </p:nvSpPr>
        <p:spPr>
          <a:xfrm>
            <a:off x="1676400" y="4894580"/>
            <a:ext cx="6858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33533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arn(inVertical)">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circle(in)">
                                      <p:cBhvr>
                                        <p:cTn id="18" dur="2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barn(inVertical)">
                                      <p:cBhvr>
                                        <p:cTn id="34" dur="5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500"/>
                                        <p:tgtEl>
                                          <p:spTgt spid="3">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45" presetClass="entr" presetSubtype="0" fill="hold"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2000"/>
                                        <p:tgtEl>
                                          <p:spTgt spid="3">
                                            <p:txEl>
                                              <p:pRg st="7" end="7"/>
                                            </p:txEl>
                                          </p:spTgt>
                                        </p:tgtEl>
                                      </p:cBhvr>
                                    </p:animEffect>
                                    <p:anim calcmode="lin" valueType="num">
                                      <p:cBhvr>
                                        <p:cTn id="45"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46" dur="20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ID="21" presetClass="entr" presetSubtype="1" fill="hold"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wheel(1)">
                                      <p:cBhvr>
                                        <p:cTn id="51" dur="2000"/>
                                        <p:tgtEl>
                                          <p:spTgt spid="3">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wipe(down)">
                                      <p:cBhvr>
                                        <p:cTn id="56" dur="500"/>
                                        <p:tgtEl>
                                          <p:spTgt spid="3">
                                            <p:txEl>
                                              <p:pRg st="9" end="9"/>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Effect transition="in" filter="barn(inVertical)">
                                      <p:cBhvr>
                                        <p:cTn id="61"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90600"/>
            <a:ext cx="8229600" cy="5135563"/>
          </a:xfrm>
        </p:spPr>
        <p:txBody>
          <a:bodyPr>
            <a:normAutofit fontScale="77500" lnSpcReduction="20000"/>
          </a:bodyPr>
          <a:lstStyle/>
          <a:p>
            <a:pPr marL="0" indent="0">
              <a:buNone/>
            </a:pPr>
            <a:r>
              <a:rPr lang="en-US" sz="3100" b="1" dirty="0"/>
              <a:t>4</a:t>
            </a:r>
            <a:r>
              <a:rPr lang="ar-JO" sz="3100" b="1" dirty="0"/>
              <a:t>- </a:t>
            </a:r>
            <a:r>
              <a:rPr lang="ar-SA" sz="3100" b="1" dirty="0"/>
              <a:t>و</a:t>
            </a:r>
            <a:r>
              <a:rPr lang="ar-JO" sz="3100" b="1" dirty="0"/>
              <a:t>بما أن معادلة القيد ا</a:t>
            </a:r>
            <a:r>
              <a:rPr lang="ar-SA" sz="3100" b="1" dirty="0"/>
              <a:t>لثاني</a:t>
            </a:r>
            <a:r>
              <a:rPr lang="ar-JO" sz="3100" b="1" dirty="0"/>
              <a:t> </a:t>
            </a:r>
            <a:r>
              <a:rPr lang="en-US" sz="3100" b="1" dirty="0">
                <a:solidFill>
                  <a:srgbClr val="002060"/>
                </a:solidFill>
              </a:rPr>
              <a:t>8X</a:t>
            </a:r>
            <a:r>
              <a:rPr lang="en-US" sz="3100" b="1" baseline="-25000" dirty="0">
                <a:solidFill>
                  <a:srgbClr val="002060"/>
                </a:solidFill>
              </a:rPr>
              <a:t>1</a:t>
            </a:r>
            <a:r>
              <a:rPr lang="en-US" sz="3100" b="1" dirty="0">
                <a:solidFill>
                  <a:srgbClr val="002060"/>
                </a:solidFill>
              </a:rPr>
              <a:t> + 2X</a:t>
            </a:r>
            <a:r>
              <a:rPr lang="en-US" sz="3100" b="1" baseline="-25000" dirty="0">
                <a:solidFill>
                  <a:srgbClr val="002060"/>
                </a:solidFill>
              </a:rPr>
              <a:t>2</a:t>
            </a:r>
            <a:r>
              <a:rPr lang="en-US" sz="3100" b="1" dirty="0">
                <a:solidFill>
                  <a:srgbClr val="002060"/>
                </a:solidFill>
              </a:rPr>
              <a:t> = 160 </a:t>
            </a:r>
            <a:r>
              <a:rPr lang="ar-JO" sz="3100" b="1" dirty="0">
                <a:solidFill>
                  <a:srgbClr val="002060"/>
                </a:solidFill>
              </a:rPr>
              <a:t> </a:t>
            </a:r>
            <a:r>
              <a:rPr lang="ar-JO" sz="3100" b="1" dirty="0"/>
              <a:t>تحتوي على المتغيرين </a:t>
            </a:r>
            <a:r>
              <a:rPr lang="en-US" sz="3100" b="1" dirty="0">
                <a:solidFill>
                  <a:srgbClr val="002060"/>
                </a:solidFill>
              </a:rPr>
              <a:t>X</a:t>
            </a:r>
            <a:r>
              <a:rPr lang="en-US" sz="3100" b="1" baseline="-25000" dirty="0">
                <a:solidFill>
                  <a:srgbClr val="002060"/>
                </a:solidFill>
              </a:rPr>
              <a:t>1</a:t>
            </a:r>
            <a:r>
              <a:rPr lang="ar-JO" sz="3100" b="1" baseline="-25000" dirty="0">
                <a:solidFill>
                  <a:srgbClr val="002060"/>
                </a:solidFill>
              </a:rPr>
              <a:t> </a:t>
            </a:r>
            <a:r>
              <a:rPr lang="ar-JO" sz="3100" b="1" dirty="0"/>
              <a:t> و </a:t>
            </a:r>
            <a:r>
              <a:rPr lang="en-US" sz="3100" b="1" dirty="0">
                <a:solidFill>
                  <a:srgbClr val="002060"/>
                </a:solidFill>
              </a:rPr>
              <a:t>X</a:t>
            </a:r>
            <a:r>
              <a:rPr lang="en-US" sz="3100" b="1" baseline="-25000" dirty="0">
                <a:solidFill>
                  <a:srgbClr val="002060"/>
                </a:solidFill>
              </a:rPr>
              <a:t>2</a:t>
            </a:r>
            <a:r>
              <a:rPr lang="ar-JO" sz="3100" b="1" baseline="-25000" dirty="0">
                <a:solidFill>
                  <a:srgbClr val="002060"/>
                </a:solidFill>
              </a:rPr>
              <a:t>  </a:t>
            </a:r>
            <a:r>
              <a:rPr lang="ar-JO" sz="3100" b="1" dirty="0"/>
              <a:t>فهذا يعني أنها تقطع محور </a:t>
            </a:r>
            <a:r>
              <a:rPr lang="en-US" sz="3100" b="1" dirty="0">
                <a:solidFill>
                  <a:srgbClr val="002060"/>
                </a:solidFill>
              </a:rPr>
              <a:t>X</a:t>
            </a:r>
            <a:r>
              <a:rPr lang="en-US" sz="3100" b="1" baseline="-25000" dirty="0">
                <a:solidFill>
                  <a:srgbClr val="002060"/>
                </a:solidFill>
              </a:rPr>
              <a:t>1</a:t>
            </a:r>
            <a:r>
              <a:rPr lang="ar-JO" sz="3100" b="1" baseline="-25000" dirty="0">
                <a:solidFill>
                  <a:srgbClr val="002060"/>
                </a:solidFill>
              </a:rPr>
              <a:t> </a:t>
            </a:r>
            <a:r>
              <a:rPr lang="ar-JO" sz="3100" b="1" dirty="0"/>
              <a:t>وأيضاً </a:t>
            </a:r>
            <a:r>
              <a:rPr lang="en-US" sz="3100" b="1" dirty="0">
                <a:solidFill>
                  <a:srgbClr val="002060"/>
                </a:solidFill>
              </a:rPr>
              <a:t>X</a:t>
            </a:r>
            <a:r>
              <a:rPr lang="en-US" sz="3100" b="1" baseline="-25000" dirty="0">
                <a:solidFill>
                  <a:srgbClr val="002060"/>
                </a:solidFill>
              </a:rPr>
              <a:t>2</a:t>
            </a:r>
            <a:r>
              <a:rPr lang="ar-JO" sz="3100" b="1" baseline="-25000" dirty="0">
                <a:solidFill>
                  <a:srgbClr val="002060"/>
                </a:solidFill>
              </a:rPr>
              <a:t> </a:t>
            </a:r>
          </a:p>
          <a:p>
            <a:pPr marL="0" indent="0">
              <a:buNone/>
            </a:pPr>
            <a:r>
              <a:rPr lang="ar-JO" sz="3100" b="1" dirty="0">
                <a:solidFill>
                  <a:srgbClr val="FF0000"/>
                </a:solidFill>
              </a:rPr>
              <a:t>أ= يقطع </a:t>
            </a:r>
            <a:r>
              <a:rPr lang="en-US" sz="3100" b="1" dirty="0">
                <a:solidFill>
                  <a:srgbClr val="FF0000"/>
                </a:solidFill>
              </a:rPr>
              <a:t>X</a:t>
            </a:r>
            <a:r>
              <a:rPr lang="en-US" sz="3100" b="1" baseline="-25000" dirty="0">
                <a:solidFill>
                  <a:srgbClr val="FF0000"/>
                </a:solidFill>
              </a:rPr>
              <a:t>1</a:t>
            </a:r>
            <a:r>
              <a:rPr lang="ar-JO" sz="3100" b="1" dirty="0">
                <a:solidFill>
                  <a:srgbClr val="FF0000"/>
                </a:solidFill>
              </a:rPr>
              <a:t> عندما تكون </a:t>
            </a:r>
            <a:r>
              <a:rPr lang="en-US" sz="3100" b="1" dirty="0">
                <a:solidFill>
                  <a:srgbClr val="FF0000"/>
                </a:solidFill>
              </a:rPr>
              <a:t>X</a:t>
            </a:r>
            <a:r>
              <a:rPr lang="en-US" sz="3100" b="1" baseline="-25000" dirty="0">
                <a:solidFill>
                  <a:srgbClr val="FF0000"/>
                </a:solidFill>
              </a:rPr>
              <a:t>2</a:t>
            </a:r>
            <a:r>
              <a:rPr lang="ar-JO" sz="3100" b="1" dirty="0">
                <a:solidFill>
                  <a:srgbClr val="FF0000"/>
                </a:solidFill>
              </a:rPr>
              <a:t> = </a:t>
            </a:r>
            <a:r>
              <a:rPr lang="en-US" sz="3100" b="1" dirty="0">
                <a:solidFill>
                  <a:srgbClr val="FF0000"/>
                </a:solidFill>
              </a:rPr>
              <a:t>0</a:t>
            </a:r>
            <a:r>
              <a:rPr lang="ar-JO" sz="3100" b="1" dirty="0">
                <a:solidFill>
                  <a:srgbClr val="FF0000"/>
                </a:solidFill>
              </a:rPr>
              <a:t> </a:t>
            </a:r>
          </a:p>
          <a:p>
            <a:pPr marL="0" indent="0">
              <a:buNone/>
            </a:pPr>
            <a:r>
              <a:rPr lang="ar-JO" sz="3100" b="1" dirty="0"/>
              <a:t>وهذا يعني يجب تعويض مكان </a:t>
            </a:r>
            <a:r>
              <a:rPr lang="en-US" sz="3100" b="1" dirty="0">
                <a:solidFill>
                  <a:srgbClr val="FF0000"/>
                </a:solidFill>
              </a:rPr>
              <a:t>X</a:t>
            </a:r>
            <a:r>
              <a:rPr lang="en-US" sz="3100" b="1" baseline="-25000" dirty="0">
                <a:solidFill>
                  <a:srgbClr val="FF0000"/>
                </a:solidFill>
              </a:rPr>
              <a:t>2</a:t>
            </a:r>
            <a:r>
              <a:rPr lang="ar-JO" sz="3100" b="1" dirty="0"/>
              <a:t> في معادلة القيد ال</a:t>
            </a:r>
            <a:r>
              <a:rPr lang="ar-SA" sz="3100" b="1" dirty="0"/>
              <a:t>ثاني</a:t>
            </a:r>
            <a:r>
              <a:rPr lang="ar-JO" sz="3100" b="1" dirty="0"/>
              <a:t> </a:t>
            </a:r>
            <a:r>
              <a:rPr lang="ar-JO" sz="3100" b="1" dirty="0">
                <a:solidFill>
                  <a:srgbClr val="FF0000"/>
                </a:solidFill>
              </a:rPr>
              <a:t>صفر</a:t>
            </a:r>
            <a:r>
              <a:rPr lang="ar-JO" sz="3100" b="1" dirty="0"/>
              <a:t> ومنها نجد قيمة </a:t>
            </a:r>
            <a:r>
              <a:rPr lang="en-US" sz="3100" b="1" dirty="0">
                <a:solidFill>
                  <a:srgbClr val="FF0000"/>
                </a:solidFill>
              </a:rPr>
              <a:t>X</a:t>
            </a:r>
            <a:r>
              <a:rPr lang="en-US" sz="3100" b="1" baseline="-25000" dirty="0">
                <a:solidFill>
                  <a:srgbClr val="FF0000"/>
                </a:solidFill>
              </a:rPr>
              <a:t>1</a:t>
            </a:r>
            <a:r>
              <a:rPr lang="ar-JO" sz="3100" b="1" dirty="0"/>
              <a:t>  </a:t>
            </a:r>
          </a:p>
          <a:p>
            <a:pPr marL="0" indent="0" algn="l">
              <a:buNone/>
            </a:pPr>
            <a:r>
              <a:rPr lang="ar-SA" sz="3100" b="1" dirty="0">
                <a:solidFill>
                  <a:srgbClr val="002060"/>
                </a:solidFill>
              </a:rPr>
              <a:t>             </a:t>
            </a:r>
            <a:r>
              <a:rPr lang="en-US" sz="3100" b="1" dirty="0">
                <a:solidFill>
                  <a:srgbClr val="002060"/>
                </a:solidFill>
              </a:rPr>
              <a:t> </a:t>
            </a:r>
            <a:r>
              <a:rPr lang="en-US" sz="3100" b="1" dirty="0"/>
              <a:t>8X</a:t>
            </a:r>
            <a:r>
              <a:rPr lang="en-US" sz="3100" b="1" baseline="-25000" dirty="0"/>
              <a:t>1</a:t>
            </a:r>
            <a:r>
              <a:rPr lang="en-US" sz="3100" b="1" dirty="0"/>
              <a:t> + (2* O) = 160</a:t>
            </a:r>
            <a:r>
              <a:rPr lang="ar-JO" sz="3100" b="1" dirty="0"/>
              <a:t>  </a:t>
            </a:r>
          </a:p>
          <a:p>
            <a:pPr marL="0" indent="0" algn="l">
              <a:buNone/>
            </a:pPr>
            <a:r>
              <a:rPr lang="en-US" sz="3100" b="1" dirty="0"/>
              <a:t>8X</a:t>
            </a:r>
            <a:r>
              <a:rPr lang="en-US" sz="3100" b="1" baseline="-25000" dirty="0"/>
              <a:t>1</a:t>
            </a:r>
            <a:r>
              <a:rPr lang="en-US" sz="3100" b="1" dirty="0"/>
              <a:t> = 160            X</a:t>
            </a:r>
            <a:r>
              <a:rPr lang="en-US" sz="3100" b="1" baseline="-25000" dirty="0"/>
              <a:t>1</a:t>
            </a:r>
            <a:r>
              <a:rPr lang="en-US" sz="3100" b="1" dirty="0"/>
              <a:t> = 160/8 = 20 </a:t>
            </a:r>
          </a:p>
          <a:p>
            <a:pPr marL="0" indent="0">
              <a:buNone/>
            </a:pPr>
            <a:r>
              <a:rPr lang="en-US" sz="3100" b="1" dirty="0">
                <a:solidFill>
                  <a:srgbClr val="002060"/>
                </a:solidFill>
              </a:rPr>
              <a:t>            </a:t>
            </a:r>
            <a:r>
              <a:rPr lang="ar-JO" sz="3100" b="1" dirty="0">
                <a:solidFill>
                  <a:srgbClr val="002060"/>
                </a:solidFill>
              </a:rPr>
              <a:t>                  إذن نقطة التقاطع على محور </a:t>
            </a:r>
            <a:r>
              <a:rPr lang="en-US" sz="3100" b="1" dirty="0">
                <a:solidFill>
                  <a:srgbClr val="002060"/>
                </a:solidFill>
              </a:rPr>
              <a:t>X</a:t>
            </a:r>
            <a:r>
              <a:rPr lang="en-US" sz="3100" b="1" baseline="-25000" dirty="0">
                <a:solidFill>
                  <a:srgbClr val="002060"/>
                </a:solidFill>
              </a:rPr>
              <a:t>1</a:t>
            </a:r>
            <a:r>
              <a:rPr lang="ar-JO" sz="3100" b="1" dirty="0">
                <a:solidFill>
                  <a:srgbClr val="002060"/>
                </a:solidFill>
              </a:rPr>
              <a:t> هي ( </a:t>
            </a:r>
            <a:r>
              <a:rPr lang="en-US" sz="3100" b="1" dirty="0">
                <a:solidFill>
                  <a:srgbClr val="002060"/>
                </a:solidFill>
              </a:rPr>
              <a:t>0</a:t>
            </a:r>
            <a:r>
              <a:rPr lang="ar-JO" sz="3100" b="1" dirty="0">
                <a:solidFill>
                  <a:srgbClr val="002060"/>
                </a:solidFill>
              </a:rPr>
              <a:t> </a:t>
            </a:r>
            <a:r>
              <a:rPr lang="en-US" sz="3100" b="1" dirty="0">
                <a:solidFill>
                  <a:srgbClr val="002060"/>
                </a:solidFill>
              </a:rPr>
              <a:t>,</a:t>
            </a:r>
            <a:r>
              <a:rPr lang="ar-JO" sz="3100" b="1" dirty="0">
                <a:solidFill>
                  <a:srgbClr val="002060"/>
                </a:solidFill>
              </a:rPr>
              <a:t> </a:t>
            </a:r>
            <a:r>
              <a:rPr lang="en-US" sz="3100" b="1" dirty="0">
                <a:solidFill>
                  <a:srgbClr val="002060"/>
                </a:solidFill>
              </a:rPr>
              <a:t>20</a:t>
            </a:r>
            <a:r>
              <a:rPr lang="ar-JO" sz="3100" b="1" dirty="0">
                <a:solidFill>
                  <a:srgbClr val="002060"/>
                </a:solidFill>
              </a:rPr>
              <a:t> )</a:t>
            </a:r>
          </a:p>
          <a:p>
            <a:pPr marL="0" indent="0">
              <a:buNone/>
            </a:pPr>
            <a:r>
              <a:rPr lang="ar-JO" sz="3100" b="1" dirty="0">
                <a:solidFill>
                  <a:srgbClr val="FF0000"/>
                </a:solidFill>
              </a:rPr>
              <a:t>أ= يقطع </a:t>
            </a:r>
            <a:r>
              <a:rPr lang="en-US" sz="3100" b="1" dirty="0">
                <a:solidFill>
                  <a:srgbClr val="FF0000"/>
                </a:solidFill>
              </a:rPr>
              <a:t>X</a:t>
            </a:r>
            <a:r>
              <a:rPr lang="en-US" sz="3100" b="1" baseline="-25000" dirty="0">
                <a:solidFill>
                  <a:srgbClr val="FF0000"/>
                </a:solidFill>
              </a:rPr>
              <a:t>2</a:t>
            </a:r>
            <a:r>
              <a:rPr lang="ar-JO" sz="3100" b="1" dirty="0">
                <a:solidFill>
                  <a:srgbClr val="FF0000"/>
                </a:solidFill>
              </a:rPr>
              <a:t> عندما تكون </a:t>
            </a:r>
            <a:r>
              <a:rPr lang="en-US" sz="3100" b="1" dirty="0">
                <a:solidFill>
                  <a:srgbClr val="FF0000"/>
                </a:solidFill>
              </a:rPr>
              <a:t>X</a:t>
            </a:r>
            <a:r>
              <a:rPr lang="en-US" sz="3100" b="1" baseline="-25000" dirty="0">
                <a:solidFill>
                  <a:srgbClr val="FF0000"/>
                </a:solidFill>
              </a:rPr>
              <a:t>1</a:t>
            </a:r>
            <a:r>
              <a:rPr lang="ar-JO" sz="3100" b="1" dirty="0">
                <a:solidFill>
                  <a:srgbClr val="FF0000"/>
                </a:solidFill>
              </a:rPr>
              <a:t> = </a:t>
            </a:r>
            <a:r>
              <a:rPr lang="en-US" sz="3100" b="1" dirty="0">
                <a:solidFill>
                  <a:srgbClr val="FF0000"/>
                </a:solidFill>
              </a:rPr>
              <a:t>0</a:t>
            </a:r>
            <a:r>
              <a:rPr lang="ar-JO" sz="3100" b="1" dirty="0">
                <a:solidFill>
                  <a:srgbClr val="FF0000"/>
                </a:solidFill>
              </a:rPr>
              <a:t> </a:t>
            </a:r>
          </a:p>
          <a:p>
            <a:pPr marL="0" indent="0">
              <a:buNone/>
            </a:pPr>
            <a:r>
              <a:rPr lang="ar-JO" sz="3100" b="1" dirty="0"/>
              <a:t>وهذا يعني يجب تعويض مكان </a:t>
            </a:r>
            <a:r>
              <a:rPr lang="en-US" sz="3100" b="1" dirty="0">
                <a:solidFill>
                  <a:srgbClr val="FF0000"/>
                </a:solidFill>
              </a:rPr>
              <a:t>X</a:t>
            </a:r>
            <a:r>
              <a:rPr lang="en-US" sz="3100" b="1" baseline="-25000" dirty="0">
                <a:solidFill>
                  <a:srgbClr val="FF0000"/>
                </a:solidFill>
              </a:rPr>
              <a:t>1</a:t>
            </a:r>
            <a:r>
              <a:rPr lang="ar-JO" sz="3100" b="1" dirty="0"/>
              <a:t> في معادلة القيد الأول </a:t>
            </a:r>
            <a:r>
              <a:rPr lang="ar-JO" sz="3100" b="1" dirty="0">
                <a:solidFill>
                  <a:srgbClr val="FF0000"/>
                </a:solidFill>
              </a:rPr>
              <a:t>صفر</a:t>
            </a:r>
            <a:r>
              <a:rPr lang="ar-JO" sz="3100" b="1" dirty="0"/>
              <a:t> ومنها نجد قيمة </a:t>
            </a:r>
            <a:r>
              <a:rPr lang="en-US" sz="3100" b="1" dirty="0">
                <a:solidFill>
                  <a:srgbClr val="FF0000"/>
                </a:solidFill>
              </a:rPr>
              <a:t>X</a:t>
            </a:r>
            <a:r>
              <a:rPr lang="en-US" sz="3100" b="1" baseline="-25000" dirty="0">
                <a:solidFill>
                  <a:srgbClr val="FF0000"/>
                </a:solidFill>
              </a:rPr>
              <a:t>2</a:t>
            </a:r>
            <a:r>
              <a:rPr lang="ar-JO" sz="3100" b="1" dirty="0"/>
              <a:t>  </a:t>
            </a:r>
          </a:p>
          <a:p>
            <a:pPr marL="0" indent="0" algn="l">
              <a:buNone/>
            </a:pPr>
            <a:r>
              <a:rPr lang="ar-SA" sz="3100" b="1" dirty="0">
                <a:solidFill>
                  <a:srgbClr val="002060"/>
                </a:solidFill>
              </a:rPr>
              <a:t>             </a:t>
            </a:r>
            <a:r>
              <a:rPr lang="en-US" sz="3100" b="1" dirty="0">
                <a:solidFill>
                  <a:srgbClr val="002060"/>
                </a:solidFill>
              </a:rPr>
              <a:t> </a:t>
            </a:r>
            <a:r>
              <a:rPr lang="en-US" sz="3100" b="1" dirty="0"/>
              <a:t>(8* 0) + 2X</a:t>
            </a:r>
            <a:r>
              <a:rPr lang="en-US" sz="3100" b="1" baseline="-25000" dirty="0"/>
              <a:t>2</a:t>
            </a:r>
            <a:r>
              <a:rPr lang="en-US" sz="3100" b="1" dirty="0"/>
              <a:t>= 160</a:t>
            </a:r>
            <a:r>
              <a:rPr lang="ar-JO" sz="3100" b="1" dirty="0"/>
              <a:t>  </a:t>
            </a:r>
          </a:p>
          <a:p>
            <a:pPr marL="0" indent="0" algn="l">
              <a:buNone/>
            </a:pPr>
            <a:r>
              <a:rPr lang="en-US" sz="3100" b="1" dirty="0"/>
              <a:t>2X</a:t>
            </a:r>
            <a:r>
              <a:rPr lang="en-US" sz="3100" b="1" baseline="-25000" dirty="0"/>
              <a:t>2</a:t>
            </a:r>
            <a:r>
              <a:rPr lang="en-US" sz="3100" b="1" dirty="0"/>
              <a:t> = 160            X</a:t>
            </a:r>
            <a:r>
              <a:rPr lang="en-US" sz="3100" b="1" baseline="-25000" dirty="0"/>
              <a:t>2</a:t>
            </a:r>
            <a:r>
              <a:rPr lang="en-US" sz="3100" b="1" dirty="0"/>
              <a:t> = 160/2 = 80 </a:t>
            </a:r>
          </a:p>
          <a:p>
            <a:pPr marL="0" indent="0">
              <a:buNone/>
            </a:pPr>
            <a:r>
              <a:rPr lang="en-US" sz="3100" b="1" dirty="0">
                <a:solidFill>
                  <a:srgbClr val="002060"/>
                </a:solidFill>
              </a:rPr>
              <a:t>            </a:t>
            </a:r>
            <a:r>
              <a:rPr lang="ar-JO" sz="3100" b="1" dirty="0">
                <a:solidFill>
                  <a:srgbClr val="002060"/>
                </a:solidFill>
              </a:rPr>
              <a:t>                  إذن نقطة التقاطع على محور </a:t>
            </a:r>
            <a:r>
              <a:rPr lang="en-US" sz="3100" b="1" dirty="0">
                <a:solidFill>
                  <a:srgbClr val="002060"/>
                </a:solidFill>
              </a:rPr>
              <a:t>X</a:t>
            </a:r>
            <a:r>
              <a:rPr lang="en-US" sz="3100" b="1" baseline="-25000" dirty="0">
                <a:solidFill>
                  <a:srgbClr val="002060"/>
                </a:solidFill>
              </a:rPr>
              <a:t>2</a:t>
            </a:r>
            <a:r>
              <a:rPr lang="ar-JO" sz="3100" b="1" dirty="0">
                <a:solidFill>
                  <a:srgbClr val="002060"/>
                </a:solidFill>
              </a:rPr>
              <a:t> هي ( </a:t>
            </a:r>
            <a:r>
              <a:rPr lang="en-US" sz="3100" b="1" dirty="0">
                <a:solidFill>
                  <a:srgbClr val="002060"/>
                </a:solidFill>
              </a:rPr>
              <a:t>80</a:t>
            </a:r>
            <a:r>
              <a:rPr lang="ar-JO" sz="3100" b="1" dirty="0">
                <a:solidFill>
                  <a:srgbClr val="002060"/>
                </a:solidFill>
              </a:rPr>
              <a:t> </a:t>
            </a:r>
            <a:r>
              <a:rPr lang="en-US" sz="3100" b="1" dirty="0">
                <a:solidFill>
                  <a:srgbClr val="002060"/>
                </a:solidFill>
              </a:rPr>
              <a:t>,</a:t>
            </a:r>
            <a:r>
              <a:rPr lang="ar-JO" sz="3100" b="1" dirty="0">
                <a:solidFill>
                  <a:srgbClr val="002060"/>
                </a:solidFill>
              </a:rPr>
              <a:t> </a:t>
            </a:r>
            <a:r>
              <a:rPr lang="en-US" sz="3100" b="1" dirty="0">
                <a:solidFill>
                  <a:srgbClr val="002060"/>
                </a:solidFill>
              </a:rPr>
              <a:t>0</a:t>
            </a:r>
            <a:r>
              <a:rPr lang="ar-JO" sz="3100" b="1" dirty="0">
                <a:solidFill>
                  <a:srgbClr val="002060"/>
                </a:solidFill>
              </a:rPr>
              <a:t> )</a:t>
            </a:r>
            <a:r>
              <a:rPr lang="ar-SA" sz="3100" b="1" dirty="0">
                <a:solidFill>
                  <a:srgbClr val="002060"/>
                </a:solidFill>
              </a:rPr>
              <a:t> </a:t>
            </a:r>
            <a:endParaRPr lang="en-US" sz="3100" b="1" dirty="0"/>
          </a:p>
          <a:p>
            <a:pPr marL="0" indent="0">
              <a:buNone/>
            </a:pPr>
            <a:endParaRPr lang="en-US" dirty="0"/>
          </a:p>
        </p:txBody>
      </p:sp>
      <p:sp>
        <p:nvSpPr>
          <p:cNvPr id="4" name="عنصر نائب للتاريخ 3"/>
          <p:cNvSpPr>
            <a:spLocks noGrp="1"/>
          </p:cNvSpPr>
          <p:nvPr>
            <p:ph type="dt" sz="half" idx="10"/>
          </p:nvPr>
        </p:nvSpPr>
        <p:spPr/>
        <p:txBody>
          <a:bodyPr/>
          <a:lstStyle/>
          <a:p>
            <a:fld id="{0B8A65AA-0116-4997-B548-D2D8A0054EAC}" type="datetime1">
              <a:rPr lang="en-US" smtClean="0"/>
              <a:t>7/30/2024</a:t>
            </a:fld>
            <a:endParaRPr lang="en-US"/>
          </a:p>
        </p:txBody>
      </p:sp>
      <p:sp>
        <p:nvSpPr>
          <p:cNvPr id="5" name="عنصر نائب للتذييل 4"/>
          <p:cNvSpPr>
            <a:spLocks noGrp="1"/>
          </p:cNvSpPr>
          <p:nvPr>
            <p:ph type="ftr" sz="quarter" idx="11"/>
          </p:nvPr>
        </p:nvSpPr>
        <p:spPr/>
        <p:txBody>
          <a:bodyPr/>
          <a:lstStyle/>
          <a:p>
            <a:r>
              <a:rPr lang="ar-JO"/>
              <a:t>جامعة فلسطين الأهلية</a:t>
            </a:r>
            <a:endParaRPr lang="en-US" dirty="0"/>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t>25</a:t>
            </a:fld>
            <a:endParaRPr lang="en-US"/>
          </a:p>
        </p:txBody>
      </p:sp>
      <p:sp>
        <p:nvSpPr>
          <p:cNvPr id="7" name="سهم إلى اليمين 6"/>
          <p:cNvSpPr/>
          <p:nvPr/>
        </p:nvSpPr>
        <p:spPr>
          <a:xfrm>
            <a:off x="1920240" y="4572000"/>
            <a:ext cx="4572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سهم إلى اليمين 7"/>
          <p:cNvSpPr/>
          <p:nvPr/>
        </p:nvSpPr>
        <p:spPr>
          <a:xfrm>
            <a:off x="1920240" y="2743200"/>
            <a:ext cx="4572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45148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ipe(down)">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p:cTn id="38"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0"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1" dur="1000"/>
                                        <p:tgtEl>
                                          <p:spTgt spid="3">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nodeType="click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Effect transition="in" filter="barn(inVertical)">
                                      <p:cBhvr>
                                        <p:cTn id="46" dur="500"/>
                                        <p:tgtEl>
                                          <p:spTgt spid="3">
                                            <p:txEl>
                                              <p:pRg st="6" end="6"/>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nodeType="click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anim calcmode="lin" valueType="num">
                                      <p:cBhvr>
                                        <p:cTn id="51"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2"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3"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4" dur="1000"/>
                                        <p:tgtEl>
                                          <p:spTgt spid="3">
                                            <p:txEl>
                                              <p:pRg st="7" end="7"/>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nodeType="click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animEffect transition="in" filter="barn(inVertical)">
                                      <p:cBhvr>
                                        <p:cTn id="59" dur="500"/>
                                        <p:tgtEl>
                                          <p:spTgt spid="3">
                                            <p:txEl>
                                              <p:pRg st="8" end="8"/>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14" presetClass="entr" presetSubtype="10" fill="hold" nodeType="clickEffect">
                                  <p:stCondLst>
                                    <p:cond delay="0"/>
                                  </p:stCondLst>
                                  <p:childTnLst>
                                    <p:set>
                                      <p:cBhvr>
                                        <p:cTn id="63" dur="1" fill="hold">
                                          <p:stCondLst>
                                            <p:cond delay="0"/>
                                          </p:stCondLst>
                                        </p:cTn>
                                        <p:tgtEl>
                                          <p:spTgt spid="3">
                                            <p:txEl>
                                              <p:pRg st="9" end="9"/>
                                            </p:txEl>
                                          </p:spTgt>
                                        </p:tgtEl>
                                        <p:attrNameLst>
                                          <p:attrName>style.visibility</p:attrName>
                                        </p:attrNameLst>
                                      </p:cBhvr>
                                      <p:to>
                                        <p:strVal val="visible"/>
                                      </p:to>
                                    </p:set>
                                    <p:animEffect transition="in" filter="randombar(horizontal)">
                                      <p:cBhvr>
                                        <p:cTn id="64" dur="500"/>
                                        <p:tgtEl>
                                          <p:spTgt spid="3">
                                            <p:txEl>
                                              <p:pRg st="9" end="9"/>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6" presetClass="entr" presetSubtype="16" fill="hold" nodeType="clickEffect">
                                  <p:stCondLst>
                                    <p:cond delay="0"/>
                                  </p:stCondLst>
                                  <p:childTnLst>
                                    <p:set>
                                      <p:cBhvr>
                                        <p:cTn id="68" dur="1" fill="hold">
                                          <p:stCondLst>
                                            <p:cond delay="0"/>
                                          </p:stCondLst>
                                        </p:cTn>
                                        <p:tgtEl>
                                          <p:spTgt spid="3">
                                            <p:txEl>
                                              <p:pRg st="10" end="10"/>
                                            </p:txEl>
                                          </p:spTgt>
                                        </p:tgtEl>
                                        <p:attrNameLst>
                                          <p:attrName>style.visibility</p:attrName>
                                        </p:attrNameLst>
                                      </p:cBhvr>
                                      <p:to>
                                        <p:strVal val="visible"/>
                                      </p:to>
                                    </p:set>
                                    <p:animEffect transition="in" filter="circle(in)">
                                      <p:cBhvr>
                                        <p:cTn id="69"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90600"/>
            <a:ext cx="8229600" cy="5135563"/>
          </a:xfrm>
        </p:spPr>
        <p:txBody>
          <a:bodyPr>
            <a:normAutofit fontScale="70000" lnSpcReduction="20000"/>
          </a:bodyPr>
          <a:lstStyle/>
          <a:p>
            <a:pPr marL="0" indent="0">
              <a:buNone/>
            </a:pPr>
            <a:r>
              <a:rPr lang="en-US" sz="3100" b="1" dirty="0"/>
              <a:t>5</a:t>
            </a:r>
            <a:r>
              <a:rPr lang="ar-JO" sz="3100" b="1" dirty="0"/>
              <a:t>- </a:t>
            </a:r>
            <a:r>
              <a:rPr lang="ar-SA" sz="3100" b="1" dirty="0"/>
              <a:t>و</a:t>
            </a:r>
            <a:r>
              <a:rPr lang="ar-JO" sz="3100" b="1" dirty="0"/>
              <a:t>بما أن معادلة القيد ا</a:t>
            </a:r>
            <a:r>
              <a:rPr lang="ar-SA" sz="3100" b="1" dirty="0"/>
              <a:t>لثالث</a:t>
            </a:r>
            <a:r>
              <a:rPr lang="ar-JO" sz="3100" b="1" dirty="0"/>
              <a:t> </a:t>
            </a:r>
            <a:r>
              <a:rPr lang="en-US" sz="3100" b="1" dirty="0">
                <a:solidFill>
                  <a:srgbClr val="002060"/>
                </a:solidFill>
              </a:rPr>
              <a:t>3X</a:t>
            </a:r>
            <a:r>
              <a:rPr lang="en-US" sz="3100" b="1" baseline="-25000" dirty="0">
                <a:solidFill>
                  <a:srgbClr val="002060"/>
                </a:solidFill>
              </a:rPr>
              <a:t>1</a:t>
            </a:r>
            <a:r>
              <a:rPr lang="en-US" sz="3100" b="1" dirty="0">
                <a:solidFill>
                  <a:srgbClr val="002060"/>
                </a:solidFill>
              </a:rPr>
              <a:t> + 2X</a:t>
            </a:r>
            <a:r>
              <a:rPr lang="en-US" sz="3100" b="1" baseline="-25000" dirty="0">
                <a:solidFill>
                  <a:srgbClr val="002060"/>
                </a:solidFill>
              </a:rPr>
              <a:t>2</a:t>
            </a:r>
            <a:r>
              <a:rPr lang="en-US" sz="3100" b="1" dirty="0">
                <a:solidFill>
                  <a:srgbClr val="002060"/>
                </a:solidFill>
              </a:rPr>
              <a:t> = 120 </a:t>
            </a:r>
            <a:r>
              <a:rPr lang="ar-JO" sz="3100" b="1" dirty="0">
                <a:solidFill>
                  <a:srgbClr val="002060"/>
                </a:solidFill>
              </a:rPr>
              <a:t> </a:t>
            </a:r>
            <a:r>
              <a:rPr lang="ar-JO" sz="3100" b="1" dirty="0"/>
              <a:t>تحتوي على المتغيرين </a:t>
            </a:r>
            <a:r>
              <a:rPr lang="en-US" sz="3100" b="1" dirty="0">
                <a:solidFill>
                  <a:srgbClr val="002060"/>
                </a:solidFill>
              </a:rPr>
              <a:t>X</a:t>
            </a:r>
            <a:r>
              <a:rPr lang="en-US" sz="3100" b="1" baseline="-25000" dirty="0">
                <a:solidFill>
                  <a:srgbClr val="002060"/>
                </a:solidFill>
              </a:rPr>
              <a:t>1</a:t>
            </a:r>
            <a:r>
              <a:rPr lang="ar-JO" sz="3100" b="1" baseline="-25000" dirty="0">
                <a:solidFill>
                  <a:srgbClr val="002060"/>
                </a:solidFill>
              </a:rPr>
              <a:t> </a:t>
            </a:r>
            <a:r>
              <a:rPr lang="ar-JO" sz="3100" b="1" dirty="0"/>
              <a:t> و </a:t>
            </a:r>
            <a:r>
              <a:rPr lang="en-US" sz="3100" b="1" dirty="0">
                <a:solidFill>
                  <a:srgbClr val="002060"/>
                </a:solidFill>
              </a:rPr>
              <a:t>X</a:t>
            </a:r>
            <a:r>
              <a:rPr lang="en-US" sz="3100" b="1" baseline="-25000" dirty="0">
                <a:solidFill>
                  <a:srgbClr val="002060"/>
                </a:solidFill>
              </a:rPr>
              <a:t>2</a:t>
            </a:r>
            <a:r>
              <a:rPr lang="ar-JO" sz="3100" b="1" baseline="-25000" dirty="0">
                <a:solidFill>
                  <a:srgbClr val="002060"/>
                </a:solidFill>
              </a:rPr>
              <a:t>  </a:t>
            </a:r>
            <a:r>
              <a:rPr lang="ar-JO" sz="3100" b="1" dirty="0"/>
              <a:t>فهذا يعني أنها تقطع محور </a:t>
            </a:r>
            <a:r>
              <a:rPr lang="en-US" sz="3100" b="1" dirty="0">
                <a:solidFill>
                  <a:srgbClr val="002060"/>
                </a:solidFill>
              </a:rPr>
              <a:t>X</a:t>
            </a:r>
            <a:r>
              <a:rPr lang="en-US" sz="3100" b="1" baseline="-25000" dirty="0">
                <a:solidFill>
                  <a:srgbClr val="002060"/>
                </a:solidFill>
              </a:rPr>
              <a:t>1</a:t>
            </a:r>
            <a:r>
              <a:rPr lang="ar-JO" sz="3100" b="1" baseline="-25000" dirty="0">
                <a:solidFill>
                  <a:srgbClr val="002060"/>
                </a:solidFill>
              </a:rPr>
              <a:t> </a:t>
            </a:r>
            <a:r>
              <a:rPr lang="ar-JO" sz="3100" b="1" dirty="0"/>
              <a:t>وأيضاً </a:t>
            </a:r>
            <a:r>
              <a:rPr lang="en-US" sz="3100" b="1" dirty="0">
                <a:solidFill>
                  <a:srgbClr val="002060"/>
                </a:solidFill>
              </a:rPr>
              <a:t>X</a:t>
            </a:r>
            <a:r>
              <a:rPr lang="en-US" sz="3100" b="1" baseline="-25000" dirty="0">
                <a:solidFill>
                  <a:srgbClr val="002060"/>
                </a:solidFill>
              </a:rPr>
              <a:t>2</a:t>
            </a:r>
            <a:r>
              <a:rPr lang="ar-JO" sz="3100" b="1" baseline="-25000" dirty="0">
                <a:solidFill>
                  <a:srgbClr val="002060"/>
                </a:solidFill>
              </a:rPr>
              <a:t> </a:t>
            </a:r>
          </a:p>
          <a:p>
            <a:pPr marL="0" indent="0">
              <a:buNone/>
            </a:pPr>
            <a:r>
              <a:rPr lang="ar-JO" sz="3100" b="1" dirty="0">
                <a:solidFill>
                  <a:srgbClr val="FF0000"/>
                </a:solidFill>
              </a:rPr>
              <a:t>أ= يقطع </a:t>
            </a:r>
            <a:r>
              <a:rPr lang="en-US" sz="3100" b="1" dirty="0">
                <a:solidFill>
                  <a:srgbClr val="FF0000"/>
                </a:solidFill>
              </a:rPr>
              <a:t>X</a:t>
            </a:r>
            <a:r>
              <a:rPr lang="en-US" sz="3100" b="1" baseline="-25000" dirty="0">
                <a:solidFill>
                  <a:srgbClr val="FF0000"/>
                </a:solidFill>
              </a:rPr>
              <a:t>1</a:t>
            </a:r>
            <a:r>
              <a:rPr lang="ar-JO" sz="3100" b="1" dirty="0">
                <a:solidFill>
                  <a:srgbClr val="FF0000"/>
                </a:solidFill>
              </a:rPr>
              <a:t> عندما تكون </a:t>
            </a:r>
            <a:r>
              <a:rPr lang="en-US" sz="3100" b="1" dirty="0">
                <a:solidFill>
                  <a:srgbClr val="FF0000"/>
                </a:solidFill>
              </a:rPr>
              <a:t>X</a:t>
            </a:r>
            <a:r>
              <a:rPr lang="en-US" sz="3100" b="1" baseline="-25000" dirty="0">
                <a:solidFill>
                  <a:srgbClr val="FF0000"/>
                </a:solidFill>
              </a:rPr>
              <a:t>2</a:t>
            </a:r>
            <a:r>
              <a:rPr lang="ar-JO" sz="3100" b="1" dirty="0">
                <a:solidFill>
                  <a:srgbClr val="FF0000"/>
                </a:solidFill>
              </a:rPr>
              <a:t> = </a:t>
            </a:r>
            <a:r>
              <a:rPr lang="en-US" sz="3100" b="1" dirty="0">
                <a:solidFill>
                  <a:srgbClr val="FF0000"/>
                </a:solidFill>
              </a:rPr>
              <a:t>0</a:t>
            </a:r>
            <a:r>
              <a:rPr lang="ar-JO" sz="3100" b="1" dirty="0">
                <a:solidFill>
                  <a:srgbClr val="FF0000"/>
                </a:solidFill>
              </a:rPr>
              <a:t> </a:t>
            </a:r>
          </a:p>
          <a:p>
            <a:pPr marL="0" indent="0">
              <a:buNone/>
            </a:pPr>
            <a:r>
              <a:rPr lang="ar-JO" sz="3100" b="1" dirty="0"/>
              <a:t>وهذا يعني يجب تعويض مكان </a:t>
            </a:r>
            <a:r>
              <a:rPr lang="en-US" sz="3100" b="1" dirty="0">
                <a:solidFill>
                  <a:srgbClr val="FF0000"/>
                </a:solidFill>
              </a:rPr>
              <a:t>X</a:t>
            </a:r>
            <a:r>
              <a:rPr lang="en-US" sz="3100" b="1" baseline="-25000" dirty="0">
                <a:solidFill>
                  <a:srgbClr val="FF0000"/>
                </a:solidFill>
              </a:rPr>
              <a:t>2</a:t>
            </a:r>
            <a:r>
              <a:rPr lang="ar-JO" sz="3100" b="1" dirty="0"/>
              <a:t> في معادلة القيد ال</a:t>
            </a:r>
            <a:r>
              <a:rPr lang="ar-SA" sz="3100" b="1" dirty="0"/>
              <a:t>ثاني</a:t>
            </a:r>
            <a:r>
              <a:rPr lang="ar-JO" sz="3100" b="1" dirty="0"/>
              <a:t> </a:t>
            </a:r>
            <a:r>
              <a:rPr lang="ar-JO" sz="3100" b="1" dirty="0">
                <a:solidFill>
                  <a:srgbClr val="FF0000"/>
                </a:solidFill>
              </a:rPr>
              <a:t>صفر</a:t>
            </a:r>
            <a:r>
              <a:rPr lang="ar-JO" sz="3100" b="1" dirty="0"/>
              <a:t> ومنها نجد قيمة </a:t>
            </a:r>
            <a:r>
              <a:rPr lang="en-US" sz="3100" b="1" dirty="0">
                <a:solidFill>
                  <a:srgbClr val="FF0000"/>
                </a:solidFill>
              </a:rPr>
              <a:t>X</a:t>
            </a:r>
            <a:r>
              <a:rPr lang="en-US" sz="3100" b="1" baseline="-25000" dirty="0">
                <a:solidFill>
                  <a:srgbClr val="FF0000"/>
                </a:solidFill>
              </a:rPr>
              <a:t>1</a:t>
            </a:r>
            <a:r>
              <a:rPr lang="ar-JO" sz="3100" b="1" dirty="0"/>
              <a:t>  </a:t>
            </a:r>
          </a:p>
          <a:p>
            <a:pPr marL="0" indent="0" algn="l">
              <a:buNone/>
            </a:pPr>
            <a:r>
              <a:rPr lang="ar-SA" sz="3100" b="1" dirty="0">
                <a:solidFill>
                  <a:srgbClr val="002060"/>
                </a:solidFill>
              </a:rPr>
              <a:t>             </a:t>
            </a:r>
            <a:r>
              <a:rPr lang="en-US" sz="3100" b="1" dirty="0">
                <a:solidFill>
                  <a:srgbClr val="002060"/>
                </a:solidFill>
              </a:rPr>
              <a:t> </a:t>
            </a:r>
            <a:r>
              <a:rPr lang="en-US" sz="3100" b="1" dirty="0"/>
              <a:t>3X</a:t>
            </a:r>
            <a:r>
              <a:rPr lang="en-US" sz="3100" b="1" baseline="-25000" dirty="0"/>
              <a:t>1</a:t>
            </a:r>
            <a:r>
              <a:rPr lang="en-US" sz="3100" b="1" dirty="0"/>
              <a:t> + (2* O) = 120</a:t>
            </a:r>
            <a:r>
              <a:rPr lang="ar-JO" sz="3100" b="1" dirty="0"/>
              <a:t>  </a:t>
            </a:r>
          </a:p>
          <a:p>
            <a:pPr marL="0" indent="0" algn="l">
              <a:buNone/>
            </a:pPr>
            <a:r>
              <a:rPr lang="en-US" sz="3100" b="1" dirty="0"/>
              <a:t>3X</a:t>
            </a:r>
            <a:r>
              <a:rPr lang="en-US" sz="3100" b="1" baseline="-25000" dirty="0"/>
              <a:t>1</a:t>
            </a:r>
            <a:r>
              <a:rPr lang="en-US" sz="3100" b="1" dirty="0"/>
              <a:t> = 120            X</a:t>
            </a:r>
            <a:r>
              <a:rPr lang="en-US" sz="3100" b="1" baseline="-25000" dirty="0"/>
              <a:t>1</a:t>
            </a:r>
            <a:r>
              <a:rPr lang="en-US" sz="3100" b="1" dirty="0"/>
              <a:t> = 120/3 = 40 </a:t>
            </a:r>
          </a:p>
          <a:p>
            <a:pPr marL="0" indent="0">
              <a:buNone/>
            </a:pPr>
            <a:r>
              <a:rPr lang="en-US" sz="3100" b="1" dirty="0">
                <a:solidFill>
                  <a:srgbClr val="002060"/>
                </a:solidFill>
              </a:rPr>
              <a:t>            </a:t>
            </a:r>
            <a:r>
              <a:rPr lang="ar-JO" sz="3100" b="1" dirty="0">
                <a:solidFill>
                  <a:srgbClr val="002060"/>
                </a:solidFill>
              </a:rPr>
              <a:t>                  إذن نقطة التقاطع على محور </a:t>
            </a:r>
            <a:r>
              <a:rPr lang="en-US" sz="3100" b="1" dirty="0">
                <a:solidFill>
                  <a:srgbClr val="002060"/>
                </a:solidFill>
              </a:rPr>
              <a:t>X</a:t>
            </a:r>
            <a:r>
              <a:rPr lang="en-US" sz="3100" b="1" baseline="-25000" dirty="0">
                <a:solidFill>
                  <a:srgbClr val="002060"/>
                </a:solidFill>
              </a:rPr>
              <a:t>1</a:t>
            </a:r>
            <a:r>
              <a:rPr lang="ar-JO" sz="3100" b="1" dirty="0">
                <a:solidFill>
                  <a:srgbClr val="002060"/>
                </a:solidFill>
              </a:rPr>
              <a:t> هي ( </a:t>
            </a:r>
            <a:r>
              <a:rPr lang="en-US" sz="3100" b="1" dirty="0">
                <a:solidFill>
                  <a:srgbClr val="002060"/>
                </a:solidFill>
              </a:rPr>
              <a:t>0</a:t>
            </a:r>
            <a:r>
              <a:rPr lang="ar-JO" sz="3100" b="1" dirty="0">
                <a:solidFill>
                  <a:srgbClr val="002060"/>
                </a:solidFill>
              </a:rPr>
              <a:t> </a:t>
            </a:r>
            <a:r>
              <a:rPr lang="en-US" sz="3100" b="1" dirty="0">
                <a:solidFill>
                  <a:srgbClr val="002060"/>
                </a:solidFill>
              </a:rPr>
              <a:t>,</a:t>
            </a:r>
            <a:r>
              <a:rPr lang="ar-JO" sz="3100" b="1" dirty="0">
                <a:solidFill>
                  <a:srgbClr val="002060"/>
                </a:solidFill>
              </a:rPr>
              <a:t> </a:t>
            </a:r>
            <a:r>
              <a:rPr lang="en-US" sz="3100" b="1" dirty="0">
                <a:solidFill>
                  <a:srgbClr val="002060"/>
                </a:solidFill>
              </a:rPr>
              <a:t>40</a:t>
            </a:r>
            <a:r>
              <a:rPr lang="ar-JO" sz="3100" b="1" dirty="0">
                <a:solidFill>
                  <a:srgbClr val="002060"/>
                </a:solidFill>
              </a:rPr>
              <a:t> )</a:t>
            </a:r>
          </a:p>
          <a:p>
            <a:pPr marL="0" indent="0">
              <a:buNone/>
            </a:pPr>
            <a:r>
              <a:rPr lang="ar-JO" sz="3100" b="1" dirty="0">
                <a:solidFill>
                  <a:srgbClr val="FF0000"/>
                </a:solidFill>
              </a:rPr>
              <a:t>أ= يقطع </a:t>
            </a:r>
            <a:r>
              <a:rPr lang="en-US" sz="3100" b="1" dirty="0">
                <a:solidFill>
                  <a:srgbClr val="FF0000"/>
                </a:solidFill>
              </a:rPr>
              <a:t>X</a:t>
            </a:r>
            <a:r>
              <a:rPr lang="en-US" sz="3100" b="1" baseline="-25000" dirty="0">
                <a:solidFill>
                  <a:srgbClr val="FF0000"/>
                </a:solidFill>
              </a:rPr>
              <a:t>2</a:t>
            </a:r>
            <a:r>
              <a:rPr lang="ar-JO" sz="3100" b="1" dirty="0">
                <a:solidFill>
                  <a:srgbClr val="FF0000"/>
                </a:solidFill>
              </a:rPr>
              <a:t> عندما تكون </a:t>
            </a:r>
            <a:r>
              <a:rPr lang="en-US" sz="3100" b="1" dirty="0">
                <a:solidFill>
                  <a:srgbClr val="FF0000"/>
                </a:solidFill>
              </a:rPr>
              <a:t>X</a:t>
            </a:r>
            <a:r>
              <a:rPr lang="en-US" sz="3100" b="1" baseline="-25000" dirty="0">
                <a:solidFill>
                  <a:srgbClr val="FF0000"/>
                </a:solidFill>
              </a:rPr>
              <a:t>1</a:t>
            </a:r>
            <a:r>
              <a:rPr lang="ar-JO" sz="3100" b="1" dirty="0">
                <a:solidFill>
                  <a:srgbClr val="FF0000"/>
                </a:solidFill>
              </a:rPr>
              <a:t> = </a:t>
            </a:r>
            <a:r>
              <a:rPr lang="en-US" sz="3100" b="1" dirty="0">
                <a:solidFill>
                  <a:srgbClr val="FF0000"/>
                </a:solidFill>
              </a:rPr>
              <a:t>0</a:t>
            </a:r>
            <a:r>
              <a:rPr lang="ar-JO" sz="3100" b="1" dirty="0">
                <a:solidFill>
                  <a:srgbClr val="FF0000"/>
                </a:solidFill>
              </a:rPr>
              <a:t> </a:t>
            </a:r>
          </a:p>
          <a:p>
            <a:pPr marL="0" indent="0">
              <a:buNone/>
            </a:pPr>
            <a:r>
              <a:rPr lang="ar-JO" sz="3100" b="1" dirty="0"/>
              <a:t>وهذا يعني يجب تعويض مكان </a:t>
            </a:r>
            <a:r>
              <a:rPr lang="en-US" sz="3100" b="1" dirty="0">
                <a:solidFill>
                  <a:srgbClr val="FF0000"/>
                </a:solidFill>
              </a:rPr>
              <a:t>X</a:t>
            </a:r>
            <a:r>
              <a:rPr lang="en-US" sz="3100" b="1" baseline="-25000" dirty="0">
                <a:solidFill>
                  <a:srgbClr val="FF0000"/>
                </a:solidFill>
              </a:rPr>
              <a:t>1</a:t>
            </a:r>
            <a:r>
              <a:rPr lang="ar-JO" sz="3100" b="1" dirty="0"/>
              <a:t> في معادلة القيد الأول </a:t>
            </a:r>
            <a:r>
              <a:rPr lang="ar-JO" sz="3100" b="1" dirty="0">
                <a:solidFill>
                  <a:srgbClr val="FF0000"/>
                </a:solidFill>
              </a:rPr>
              <a:t>صفر</a:t>
            </a:r>
            <a:r>
              <a:rPr lang="ar-JO" sz="3100" b="1" dirty="0"/>
              <a:t> ومنها نجد قيمة </a:t>
            </a:r>
            <a:r>
              <a:rPr lang="en-US" sz="3100" b="1" dirty="0">
                <a:solidFill>
                  <a:srgbClr val="FF0000"/>
                </a:solidFill>
              </a:rPr>
              <a:t>X</a:t>
            </a:r>
            <a:r>
              <a:rPr lang="en-US" sz="3100" b="1" baseline="-25000" dirty="0">
                <a:solidFill>
                  <a:srgbClr val="FF0000"/>
                </a:solidFill>
              </a:rPr>
              <a:t>2</a:t>
            </a:r>
            <a:r>
              <a:rPr lang="ar-JO" sz="3100" b="1" dirty="0"/>
              <a:t>  </a:t>
            </a:r>
          </a:p>
          <a:p>
            <a:pPr marL="0" indent="0" algn="l">
              <a:buNone/>
            </a:pPr>
            <a:r>
              <a:rPr lang="ar-SA" sz="3100" b="1" dirty="0">
                <a:solidFill>
                  <a:srgbClr val="002060"/>
                </a:solidFill>
              </a:rPr>
              <a:t>             </a:t>
            </a:r>
            <a:r>
              <a:rPr lang="en-US" sz="3100" b="1" dirty="0">
                <a:solidFill>
                  <a:srgbClr val="002060"/>
                </a:solidFill>
              </a:rPr>
              <a:t> </a:t>
            </a:r>
            <a:r>
              <a:rPr lang="en-US" sz="3100" b="1" dirty="0"/>
              <a:t>(3* 0) + 2X</a:t>
            </a:r>
            <a:r>
              <a:rPr lang="en-US" sz="3100" b="1" baseline="-25000" dirty="0"/>
              <a:t>2</a:t>
            </a:r>
            <a:r>
              <a:rPr lang="en-US" sz="3100" b="1" dirty="0"/>
              <a:t>= 120</a:t>
            </a:r>
            <a:r>
              <a:rPr lang="ar-JO" sz="3100" b="1" dirty="0"/>
              <a:t>  </a:t>
            </a:r>
          </a:p>
          <a:p>
            <a:pPr marL="0" indent="0" algn="l">
              <a:buNone/>
            </a:pPr>
            <a:r>
              <a:rPr lang="en-US" sz="3100" b="1" dirty="0"/>
              <a:t>2X</a:t>
            </a:r>
            <a:r>
              <a:rPr lang="en-US" sz="3100" b="1" baseline="-25000" dirty="0"/>
              <a:t>2</a:t>
            </a:r>
            <a:r>
              <a:rPr lang="en-US" sz="3100" b="1" dirty="0"/>
              <a:t> = 120            X</a:t>
            </a:r>
            <a:r>
              <a:rPr lang="en-US" sz="3100" b="1" baseline="-25000" dirty="0"/>
              <a:t>2</a:t>
            </a:r>
            <a:r>
              <a:rPr lang="en-US" sz="3100" b="1" dirty="0"/>
              <a:t> = 120/2 = 60 </a:t>
            </a:r>
          </a:p>
          <a:p>
            <a:pPr marL="0" indent="0">
              <a:buNone/>
            </a:pPr>
            <a:r>
              <a:rPr lang="en-US" sz="3100" b="1" dirty="0">
                <a:solidFill>
                  <a:srgbClr val="002060"/>
                </a:solidFill>
              </a:rPr>
              <a:t>            </a:t>
            </a:r>
            <a:r>
              <a:rPr lang="ar-JO" sz="3100" b="1" dirty="0">
                <a:solidFill>
                  <a:srgbClr val="002060"/>
                </a:solidFill>
              </a:rPr>
              <a:t>                  إذن نقطة التقاطع على محور </a:t>
            </a:r>
            <a:r>
              <a:rPr lang="en-US" sz="3100" b="1" dirty="0">
                <a:solidFill>
                  <a:srgbClr val="002060"/>
                </a:solidFill>
              </a:rPr>
              <a:t>X</a:t>
            </a:r>
            <a:r>
              <a:rPr lang="en-US" sz="3100" b="1" baseline="-25000" dirty="0">
                <a:solidFill>
                  <a:srgbClr val="002060"/>
                </a:solidFill>
              </a:rPr>
              <a:t>2</a:t>
            </a:r>
            <a:r>
              <a:rPr lang="ar-JO" sz="3100" b="1" dirty="0">
                <a:solidFill>
                  <a:srgbClr val="002060"/>
                </a:solidFill>
              </a:rPr>
              <a:t> هي ( </a:t>
            </a:r>
            <a:r>
              <a:rPr lang="en-US" sz="3100" b="1" dirty="0">
                <a:solidFill>
                  <a:srgbClr val="002060"/>
                </a:solidFill>
              </a:rPr>
              <a:t>60</a:t>
            </a:r>
            <a:r>
              <a:rPr lang="ar-JO" sz="3100" b="1" dirty="0">
                <a:solidFill>
                  <a:srgbClr val="002060"/>
                </a:solidFill>
              </a:rPr>
              <a:t> </a:t>
            </a:r>
            <a:r>
              <a:rPr lang="en-US" sz="3100" b="1" dirty="0">
                <a:solidFill>
                  <a:srgbClr val="002060"/>
                </a:solidFill>
              </a:rPr>
              <a:t>,</a:t>
            </a:r>
            <a:r>
              <a:rPr lang="ar-JO" sz="3100" b="1" dirty="0">
                <a:solidFill>
                  <a:srgbClr val="002060"/>
                </a:solidFill>
              </a:rPr>
              <a:t> </a:t>
            </a:r>
            <a:r>
              <a:rPr lang="en-US" sz="3100" b="1" dirty="0">
                <a:solidFill>
                  <a:srgbClr val="002060"/>
                </a:solidFill>
              </a:rPr>
              <a:t>0</a:t>
            </a:r>
            <a:r>
              <a:rPr lang="ar-JO" sz="3100" b="1" dirty="0">
                <a:solidFill>
                  <a:srgbClr val="002060"/>
                </a:solidFill>
              </a:rPr>
              <a:t> )</a:t>
            </a:r>
            <a:r>
              <a:rPr lang="ar-SA" sz="3100" b="1" dirty="0">
                <a:solidFill>
                  <a:srgbClr val="002060"/>
                </a:solidFill>
              </a:rPr>
              <a:t> </a:t>
            </a:r>
            <a:endParaRPr lang="en-US" sz="3100" b="1" dirty="0">
              <a:solidFill>
                <a:srgbClr val="002060"/>
              </a:solidFill>
            </a:endParaRPr>
          </a:p>
          <a:p>
            <a:pPr marL="0" indent="0">
              <a:buNone/>
            </a:pPr>
            <a:r>
              <a:rPr lang="en-US" sz="3100" b="1" dirty="0"/>
              <a:t>6</a:t>
            </a:r>
            <a:r>
              <a:rPr lang="ar-JO" sz="3100" b="1" dirty="0"/>
              <a:t>- </a:t>
            </a:r>
            <a:r>
              <a:rPr lang="ar-SA" sz="3100" b="1" dirty="0"/>
              <a:t>و</a:t>
            </a:r>
            <a:r>
              <a:rPr lang="ar-JO" sz="3100" b="1" dirty="0"/>
              <a:t>بما أن معادلة القيد ا</a:t>
            </a:r>
            <a:r>
              <a:rPr lang="ar-SA" sz="3100" b="1" dirty="0"/>
              <a:t>ل</a:t>
            </a:r>
            <a:r>
              <a:rPr lang="ar-JO" sz="3100" b="1" dirty="0"/>
              <a:t>رابع </a:t>
            </a:r>
            <a:r>
              <a:rPr lang="en-US" sz="3100" b="1" dirty="0">
                <a:solidFill>
                  <a:srgbClr val="002060"/>
                </a:solidFill>
              </a:rPr>
              <a:t>X</a:t>
            </a:r>
            <a:r>
              <a:rPr lang="en-US" sz="3100" b="1" baseline="-25000" dirty="0">
                <a:solidFill>
                  <a:srgbClr val="002060"/>
                </a:solidFill>
              </a:rPr>
              <a:t>2</a:t>
            </a:r>
            <a:r>
              <a:rPr lang="en-US" sz="3100" b="1" dirty="0">
                <a:solidFill>
                  <a:srgbClr val="002060"/>
                </a:solidFill>
              </a:rPr>
              <a:t> = 100 </a:t>
            </a:r>
            <a:r>
              <a:rPr lang="ar-JO" sz="3100" b="1" dirty="0">
                <a:solidFill>
                  <a:srgbClr val="002060"/>
                </a:solidFill>
              </a:rPr>
              <a:t> </a:t>
            </a:r>
            <a:r>
              <a:rPr lang="ar-JO" sz="3100" b="1" dirty="0"/>
              <a:t>تحتوي على متغير </a:t>
            </a:r>
            <a:r>
              <a:rPr lang="en-US" sz="3100" b="1" dirty="0">
                <a:solidFill>
                  <a:srgbClr val="002060"/>
                </a:solidFill>
              </a:rPr>
              <a:t>X</a:t>
            </a:r>
            <a:r>
              <a:rPr lang="en-US" sz="3100" b="1" baseline="-25000" dirty="0">
                <a:solidFill>
                  <a:srgbClr val="002060"/>
                </a:solidFill>
              </a:rPr>
              <a:t>2</a:t>
            </a:r>
            <a:r>
              <a:rPr lang="ar-JO" sz="3100" b="1" baseline="-25000" dirty="0">
                <a:solidFill>
                  <a:srgbClr val="002060"/>
                </a:solidFill>
              </a:rPr>
              <a:t>  </a:t>
            </a:r>
            <a:r>
              <a:rPr lang="ar-JO" sz="3100" b="1" dirty="0"/>
              <a:t>فهذا يعني أنها تقطع محور </a:t>
            </a:r>
            <a:r>
              <a:rPr lang="en-US" sz="3100" b="1" dirty="0">
                <a:solidFill>
                  <a:srgbClr val="002060"/>
                </a:solidFill>
              </a:rPr>
              <a:t>X</a:t>
            </a:r>
            <a:r>
              <a:rPr lang="en-US" sz="3100" b="1" baseline="-25000" dirty="0">
                <a:solidFill>
                  <a:srgbClr val="002060"/>
                </a:solidFill>
              </a:rPr>
              <a:t>2 </a:t>
            </a:r>
            <a:r>
              <a:rPr lang="ar-JO" sz="3100" b="1" baseline="-25000" dirty="0">
                <a:solidFill>
                  <a:srgbClr val="002060"/>
                </a:solidFill>
              </a:rPr>
              <a:t>  </a:t>
            </a:r>
            <a:r>
              <a:rPr lang="ar-JO" sz="3100" b="1" dirty="0"/>
              <a:t>فقط وعندها تكون </a:t>
            </a:r>
            <a:r>
              <a:rPr lang="en-US" sz="3100" b="1" dirty="0">
                <a:solidFill>
                  <a:srgbClr val="002060"/>
                </a:solidFill>
              </a:rPr>
              <a:t>X</a:t>
            </a:r>
            <a:r>
              <a:rPr lang="en-US" sz="3100" b="1" baseline="-25000" dirty="0">
                <a:solidFill>
                  <a:srgbClr val="002060"/>
                </a:solidFill>
              </a:rPr>
              <a:t>1</a:t>
            </a:r>
            <a:r>
              <a:rPr lang="ar-JO" sz="3100" b="1" dirty="0"/>
              <a:t> </a:t>
            </a:r>
            <a:r>
              <a:rPr lang="en-US" sz="3100" b="1" dirty="0"/>
              <a:t>=</a:t>
            </a:r>
            <a:r>
              <a:rPr lang="ar-JO" sz="3100" b="1" dirty="0"/>
              <a:t> </a:t>
            </a:r>
            <a:r>
              <a:rPr lang="en-US" sz="3100" b="1" dirty="0"/>
              <a:t>0</a:t>
            </a:r>
            <a:endParaRPr lang="ar-JO" sz="3100" b="1" dirty="0"/>
          </a:p>
          <a:p>
            <a:pPr marL="0" indent="0">
              <a:buNone/>
            </a:pPr>
            <a:r>
              <a:rPr lang="ar-JO" sz="3100" b="1" dirty="0">
                <a:solidFill>
                  <a:srgbClr val="002060"/>
                </a:solidFill>
              </a:rPr>
              <a:t>إذن نقطة التقاطع على محور </a:t>
            </a:r>
            <a:r>
              <a:rPr lang="en-US" sz="3100" b="1" dirty="0">
                <a:solidFill>
                  <a:srgbClr val="002060"/>
                </a:solidFill>
              </a:rPr>
              <a:t>X</a:t>
            </a:r>
            <a:r>
              <a:rPr lang="en-US" sz="3100" b="1" baseline="-25000" dirty="0">
                <a:solidFill>
                  <a:srgbClr val="002060"/>
                </a:solidFill>
              </a:rPr>
              <a:t>2</a:t>
            </a:r>
            <a:r>
              <a:rPr lang="ar-JO" sz="3100" b="1" dirty="0">
                <a:solidFill>
                  <a:srgbClr val="002060"/>
                </a:solidFill>
              </a:rPr>
              <a:t> هي ( </a:t>
            </a:r>
            <a:r>
              <a:rPr lang="en-US" sz="3100" b="1" dirty="0">
                <a:solidFill>
                  <a:srgbClr val="002060"/>
                </a:solidFill>
              </a:rPr>
              <a:t>100</a:t>
            </a:r>
            <a:r>
              <a:rPr lang="ar-JO" sz="3100" b="1" dirty="0">
                <a:solidFill>
                  <a:srgbClr val="002060"/>
                </a:solidFill>
              </a:rPr>
              <a:t> </a:t>
            </a:r>
            <a:r>
              <a:rPr lang="en-US" sz="3100" b="1" dirty="0">
                <a:solidFill>
                  <a:srgbClr val="002060"/>
                </a:solidFill>
              </a:rPr>
              <a:t>,</a:t>
            </a:r>
            <a:r>
              <a:rPr lang="ar-JO" sz="3100" b="1" dirty="0">
                <a:solidFill>
                  <a:srgbClr val="002060"/>
                </a:solidFill>
              </a:rPr>
              <a:t> </a:t>
            </a:r>
            <a:r>
              <a:rPr lang="en-US" sz="3100" b="1" dirty="0">
                <a:solidFill>
                  <a:srgbClr val="002060"/>
                </a:solidFill>
              </a:rPr>
              <a:t>0</a:t>
            </a:r>
            <a:r>
              <a:rPr lang="ar-JO" sz="3100" b="1" dirty="0">
                <a:solidFill>
                  <a:srgbClr val="002060"/>
                </a:solidFill>
              </a:rPr>
              <a:t> )</a:t>
            </a:r>
            <a:r>
              <a:rPr lang="ar-SA" sz="3100" b="1" dirty="0">
                <a:solidFill>
                  <a:srgbClr val="002060"/>
                </a:solidFill>
              </a:rPr>
              <a:t> </a:t>
            </a:r>
            <a:endParaRPr lang="en-US" sz="3100" b="1" dirty="0">
              <a:solidFill>
                <a:srgbClr val="002060"/>
              </a:solidFill>
            </a:endParaRPr>
          </a:p>
          <a:p>
            <a:pPr marL="0" indent="0">
              <a:buNone/>
            </a:pPr>
            <a:endParaRPr lang="en-US" sz="3100" b="1" dirty="0"/>
          </a:p>
          <a:p>
            <a:pPr marL="0" indent="0">
              <a:buNone/>
            </a:pPr>
            <a:endParaRPr lang="en-US" dirty="0"/>
          </a:p>
        </p:txBody>
      </p:sp>
      <p:sp>
        <p:nvSpPr>
          <p:cNvPr id="4" name="عنصر نائب للتاريخ 3"/>
          <p:cNvSpPr>
            <a:spLocks noGrp="1"/>
          </p:cNvSpPr>
          <p:nvPr>
            <p:ph type="dt" sz="half" idx="10"/>
          </p:nvPr>
        </p:nvSpPr>
        <p:spPr/>
        <p:txBody>
          <a:bodyPr/>
          <a:lstStyle/>
          <a:p>
            <a:fld id="{0B8A65AA-0116-4997-B548-D2D8A0054EAC}" type="datetime1">
              <a:rPr lang="en-US" smtClean="0"/>
              <a:t>7/30/2024</a:t>
            </a:fld>
            <a:endParaRPr lang="en-US"/>
          </a:p>
        </p:txBody>
      </p:sp>
      <p:sp>
        <p:nvSpPr>
          <p:cNvPr id="5" name="عنصر نائب للتذييل 4"/>
          <p:cNvSpPr>
            <a:spLocks noGrp="1"/>
          </p:cNvSpPr>
          <p:nvPr>
            <p:ph type="ftr" sz="quarter" idx="11"/>
          </p:nvPr>
        </p:nvSpPr>
        <p:spPr/>
        <p:txBody>
          <a:bodyPr/>
          <a:lstStyle/>
          <a:p>
            <a:r>
              <a:rPr lang="ar-JO"/>
              <a:t>جامعة فلسطين الأهلية</a:t>
            </a:r>
            <a:endParaRPr lang="en-US" dirty="0"/>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t>26</a:t>
            </a:fld>
            <a:endParaRPr lang="en-US"/>
          </a:p>
        </p:txBody>
      </p:sp>
      <p:sp>
        <p:nvSpPr>
          <p:cNvPr id="7" name="سهم إلى اليمين 6"/>
          <p:cNvSpPr/>
          <p:nvPr/>
        </p:nvSpPr>
        <p:spPr>
          <a:xfrm>
            <a:off x="1828800" y="4267200"/>
            <a:ext cx="4572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سهم إلى اليمين 7"/>
          <p:cNvSpPr/>
          <p:nvPr/>
        </p:nvSpPr>
        <p:spPr>
          <a:xfrm>
            <a:off x="1828800" y="2552700"/>
            <a:ext cx="4572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20822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ipe(down)">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p:cTn id="38"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0"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1" dur="1000"/>
                                        <p:tgtEl>
                                          <p:spTgt spid="3">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nodeType="click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Effect transition="in" filter="barn(inVertical)">
                                      <p:cBhvr>
                                        <p:cTn id="46" dur="500"/>
                                        <p:tgtEl>
                                          <p:spTgt spid="3">
                                            <p:txEl>
                                              <p:pRg st="6" end="6"/>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nodeType="click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anim calcmode="lin" valueType="num">
                                      <p:cBhvr>
                                        <p:cTn id="51"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2"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3"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4" dur="1000"/>
                                        <p:tgtEl>
                                          <p:spTgt spid="3">
                                            <p:txEl>
                                              <p:pRg st="7" end="7"/>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nodeType="click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animEffect transition="in" filter="barn(inVertical)">
                                      <p:cBhvr>
                                        <p:cTn id="59" dur="500"/>
                                        <p:tgtEl>
                                          <p:spTgt spid="3">
                                            <p:txEl>
                                              <p:pRg st="8" end="8"/>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14" presetClass="entr" presetSubtype="10" fill="hold" nodeType="clickEffect">
                                  <p:stCondLst>
                                    <p:cond delay="0"/>
                                  </p:stCondLst>
                                  <p:childTnLst>
                                    <p:set>
                                      <p:cBhvr>
                                        <p:cTn id="63" dur="1" fill="hold">
                                          <p:stCondLst>
                                            <p:cond delay="0"/>
                                          </p:stCondLst>
                                        </p:cTn>
                                        <p:tgtEl>
                                          <p:spTgt spid="3">
                                            <p:txEl>
                                              <p:pRg st="9" end="9"/>
                                            </p:txEl>
                                          </p:spTgt>
                                        </p:tgtEl>
                                        <p:attrNameLst>
                                          <p:attrName>style.visibility</p:attrName>
                                        </p:attrNameLst>
                                      </p:cBhvr>
                                      <p:to>
                                        <p:strVal val="visible"/>
                                      </p:to>
                                    </p:set>
                                    <p:animEffect transition="in" filter="randombar(horizontal)">
                                      <p:cBhvr>
                                        <p:cTn id="64" dur="500"/>
                                        <p:tgtEl>
                                          <p:spTgt spid="3">
                                            <p:txEl>
                                              <p:pRg st="9" end="9"/>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6" presetClass="entr" presetSubtype="16" fill="hold" nodeType="clickEffect">
                                  <p:stCondLst>
                                    <p:cond delay="0"/>
                                  </p:stCondLst>
                                  <p:childTnLst>
                                    <p:set>
                                      <p:cBhvr>
                                        <p:cTn id="68" dur="1" fill="hold">
                                          <p:stCondLst>
                                            <p:cond delay="0"/>
                                          </p:stCondLst>
                                        </p:cTn>
                                        <p:tgtEl>
                                          <p:spTgt spid="3">
                                            <p:txEl>
                                              <p:pRg st="10" end="10"/>
                                            </p:txEl>
                                          </p:spTgt>
                                        </p:tgtEl>
                                        <p:attrNameLst>
                                          <p:attrName>style.visibility</p:attrName>
                                        </p:attrNameLst>
                                      </p:cBhvr>
                                      <p:to>
                                        <p:strVal val="visible"/>
                                      </p:to>
                                    </p:set>
                                    <p:animEffect transition="in" filter="circle(in)">
                                      <p:cBhvr>
                                        <p:cTn id="69" dur="2000"/>
                                        <p:tgtEl>
                                          <p:spTgt spid="3">
                                            <p:txEl>
                                              <p:pRg st="10" end="10"/>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6" presetClass="entr" presetSubtype="16" fill="hold" nodeType="clickEffect">
                                  <p:stCondLst>
                                    <p:cond delay="0"/>
                                  </p:stCondLst>
                                  <p:childTnLst>
                                    <p:set>
                                      <p:cBhvr>
                                        <p:cTn id="73" dur="1" fill="hold">
                                          <p:stCondLst>
                                            <p:cond delay="0"/>
                                          </p:stCondLst>
                                        </p:cTn>
                                        <p:tgtEl>
                                          <p:spTgt spid="3">
                                            <p:txEl>
                                              <p:pRg st="11" end="11"/>
                                            </p:txEl>
                                          </p:spTgt>
                                        </p:tgtEl>
                                        <p:attrNameLst>
                                          <p:attrName>style.visibility</p:attrName>
                                        </p:attrNameLst>
                                      </p:cBhvr>
                                      <p:to>
                                        <p:strVal val="visible"/>
                                      </p:to>
                                    </p:set>
                                    <p:animEffect transition="in" filter="circle(in)">
                                      <p:cBhvr>
                                        <p:cTn id="74" dur="2000"/>
                                        <p:tgtEl>
                                          <p:spTgt spid="3">
                                            <p:txEl>
                                              <p:pRg st="11" end="11"/>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6" presetClass="entr" presetSubtype="16" fill="hold"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Effect transition="in" filter="circle(in)">
                                      <p:cBhvr>
                                        <p:cTn id="79" dur="2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90600"/>
            <a:ext cx="8229600" cy="5135563"/>
          </a:xfrm>
        </p:spPr>
        <p:txBody>
          <a:bodyPr>
            <a:normAutofit lnSpcReduction="10000"/>
          </a:bodyPr>
          <a:lstStyle/>
          <a:p>
            <a:pPr marL="0" indent="0">
              <a:buNone/>
            </a:pPr>
            <a:r>
              <a:rPr lang="en-US" sz="2400" b="1" dirty="0"/>
              <a:t>7</a:t>
            </a:r>
            <a:r>
              <a:rPr lang="ar-JO" sz="2400" b="1" dirty="0"/>
              <a:t>- لإيجاد النقطة </a:t>
            </a:r>
            <a:r>
              <a:rPr lang="en-US" sz="2400" b="1" dirty="0"/>
              <a:t>C</a:t>
            </a:r>
            <a:r>
              <a:rPr lang="ar-JO" sz="2400" b="1" dirty="0"/>
              <a:t>: نجد أنها ناتجة من تقاطع المحور الناتج من معادلة القيد </a:t>
            </a:r>
            <a:r>
              <a:rPr lang="ar-SA" sz="2400" b="1" dirty="0"/>
              <a:t>الثاني</a:t>
            </a:r>
            <a:r>
              <a:rPr lang="ar-JO" sz="2400" b="1" dirty="0"/>
              <a:t> وتقاطع المحور الناتج من معادلة القيد </a:t>
            </a:r>
            <a:r>
              <a:rPr lang="ar-JO" sz="2400" b="1" dirty="0" err="1"/>
              <a:t>الثا</a:t>
            </a:r>
            <a:r>
              <a:rPr lang="ar-SA" sz="2400" b="1" dirty="0"/>
              <a:t>لث</a:t>
            </a:r>
            <a:r>
              <a:rPr lang="ar-JO" sz="2400" b="1" dirty="0"/>
              <a:t> أي من:</a:t>
            </a:r>
          </a:p>
          <a:p>
            <a:pPr marL="0" indent="0">
              <a:buNone/>
            </a:pPr>
            <a:r>
              <a:rPr lang="en-US" sz="2400" b="1" dirty="0">
                <a:solidFill>
                  <a:srgbClr val="002060"/>
                </a:solidFill>
              </a:rPr>
              <a:t>8X</a:t>
            </a:r>
            <a:r>
              <a:rPr lang="en-US" sz="2400" b="1" baseline="-25000" dirty="0">
                <a:solidFill>
                  <a:srgbClr val="002060"/>
                </a:solidFill>
              </a:rPr>
              <a:t>1</a:t>
            </a:r>
            <a:r>
              <a:rPr lang="en-US" sz="2400" b="1" dirty="0">
                <a:solidFill>
                  <a:srgbClr val="002060"/>
                </a:solidFill>
              </a:rPr>
              <a:t> + 2X</a:t>
            </a:r>
            <a:r>
              <a:rPr lang="en-US" sz="2400" b="1" baseline="-25000" dirty="0">
                <a:solidFill>
                  <a:srgbClr val="002060"/>
                </a:solidFill>
              </a:rPr>
              <a:t>2</a:t>
            </a:r>
            <a:r>
              <a:rPr lang="en-US" sz="2400" b="1" dirty="0">
                <a:solidFill>
                  <a:srgbClr val="002060"/>
                </a:solidFill>
              </a:rPr>
              <a:t> = 160</a:t>
            </a:r>
            <a:r>
              <a:rPr lang="ar-JO" sz="2400" b="1" dirty="0">
                <a:solidFill>
                  <a:srgbClr val="002060"/>
                </a:solidFill>
              </a:rPr>
              <a:t> </a:t>
            </a:r>
            <a:r>
              <a:rPr lang="ar-JO" sz="2400" b="1" dirty="0"/>
              <a:t>مع</a:t>
            </a:r>
            <a:r>
              <a:rPr lang="ar-JO" sz="2400" b="1" dirty="0">
                <a:solidFill>
                  <a:srgbClr val="002060"/>
                </a:solidFill>
              </a:rPr>
              <a:t> </a:t>
            </a:r>
            <a:r>
              <a:rPr lang="en-US" sz="2400" b="1" dirty="0">
                <a:solidFill>
                  <a:srgbClr val="002060"/>
                </a:solidFill>
              </a:rPr>
              <a:t>3X</a:t>
            </a:r>
            <a:r>
              <a:rPr lang="en-US" sz="2400" b="1" baseline="-25000" dirty="0">
                <a:solidFill>
                  <a:srgbClr val="002060"/>
                </a:solidFill>
              </a:rPr>
              <a:t>1</a:t>
            </a:r>
            <a:r>
              <a:rPr lang="en-US" sz="2400" b="1" dirty="0">
                <a:solidFill>
                  <a:srgbClr val="002060"/>
                </a:solidFill>
              </a:rPr>
              <a:t> + 2X</a:t>
            </a:r>
            <a:r>
              <a:rPr lang="en-US" sz="2400" b="1" baseline="-25000" dirty="0">
                <a:solidFill>
                  <a:srgbClr val="002060"/>
                </a:solidFill>
              </a:rPr>
              <a:t>2</a:t>
            </a:r>
            <a:r>
              <a:rPr lang="en-US" sz="2400" b="1" dirty="0">
                <a:solidFill>
                  <a:srgbClr val="002060"/>
                </a:solidFill>
              </a:rPr>
              <a:t> = 120</a:t>
            </a:r>
            <a:r>
              <a:rPr lang="ar-JO" sz="2400" b="1" dirty="0">
                <a:solidFill>
                  <a:srgbClr val="002060"/>
                </a:solidFill>
              </a:rPr>
              <a:t> </a:t>
            </a:r>
            <a:r>
              <a:rPr lang="ar-JO" sz="2400" b="1" dirty="0"/>
              <a:t>عليه نستطيع ايجاد قيم </a:t>
            </a:r>
            <a:r>
              <a:rPr lang="en-US" sz="2400" b="1" dirty="0">
                <a:solidFill>
                  <a:srgbClr val="002060"/>
                </a:solidFill>
              </a:rPr>
              <a:t>X</a:t>
            </a:r>
            <a:r>
              <a:rPr lang="en-US" sz="2400" b="1" baseline="-25000" dirty="0">
                <a:solidFill>
                  <a:srgbClr val="002060"/>
                </a:solidFill>
              </a:rPr>
              <a:t>1</a:t>
            </a:r>
            <a:r>
              <a:rPr lang="ar-JO" sz="2400" b="1" dirty="0">
                <a:solidFill>
                  <a:srgbClr val="002060"/>
                </a:solidFill>
              </a:rPr>
              <a:t> </a:t>
            </a:r>
            <a:r>
              <a:rPr lang="ar-JO" sz="2400" b="1" dirty="0"/>
              <a:t>و</a:t>
            </a:r>
            <a:r>
              <a:rPr lang="en-US" sz="2400" b="1" dirty="0">
                <a:solidFill>
                  <a:srgbClr val="002060"/>
                </a:solidFill>
              </a:rPr>
              <a:t> </a:t>
            </a:r>
            <a:r>
              <a:rPr lang="ar-JO" sz="2400" b="1" dirty="0">
                <a:solidFill>
                  <a:srgbClr val="002060"/>
                </a:solidFill>
              </a:rPr>
              <a:t> </a:t>
            </a:r>
            <a:r>
              <a:rPr lang="en-US" sz="2400" b="1" dirty="0">
                <a:solidFill>
                  <a:srgbClr val="002060"/>
                </a:solidFill>
              </a:rPr>
              <a:t>X</a:t>
            </a:r>
            <a:r>
              <a:rPr lang="en-US" sz="2400" b="1" baseline="-25000" dirty="0">
                <a:solidFill>
                  <a:srgbClr val="002060"/>
                </a:solidFill>
              </a:rPr>
              <a:t>2</a:t>
            </a:r>
            <a:r>
              <a:rPr lang="ar-JO" sz="2400" b="1" dirty="0">
                <a:solidFill>
                  <a:srgbClr val="002060"/>
                </a:solidFill>
              </a:rPr>
              <a:t> </a:t>
            </a:r>
            <a:r>
              <a:rPr lang="ar-JO" sz="2400" b="1" dirty="0"/>
              <a:t>بطريقة الحذف ثم التعويض.</a:t>
            </a:r>
          </a:p>
          <a:p>
            <a:pPr marL="0" indent="0">
              <a:buNone/>
            </a:pPr>
            <a:r>
              <a:rPr lang="en-US" sz="2400" b="1" dirty="0">
                <a:solidFill>
                  <a:srgbClr val="002060"/>
                </a:solidFill>
              </a:rPr>
              <a:t>8X</a:t>
            </a:r>
            <a:r>
              <a:rPr lang="en-US" sz="2400" b="1" baseline="-25000" dirty="0">
                <a:solidFill>
                  <a:srgbClr val="002060"/>
                </a:solidFill>
              </a:rPr>
              <a:t>1</a:t>
            </a:r>
            <a:r>
              <a:rPr lang="en-US" sz="2400" b="1" dirty="0">
                <a:solidFill>
                  <a:srgbClr val="002060"/>
                </a:solidFill>
              </a:rPr>
              <a:t> + 2X</a:t>
            </a:r>
            <a:r>
              <a:rPr lang="en-US" sz="2400" b="1" baseline="-25000" dirty="0">
                <a:solidFill>
                  <a:srgbClr val="002060"/>
                </a:solidFill>
              </a:rPr>
              <a:t>2</a:t>
            </a:r>
            <a:r>
              <a:rPr lang="en-US" sz="2400" b="1" dirty="0">
                <a:solidFill>
                  <a:srgbClr val="002060"/>
                </a:solidFill>
              </a:rPr>
              <a:t> = 160 )*-1    </a:t>
            </a:r>
            <a:r>
              <a:rPr lang="ar-JO" sz="2400" b="1" dirty="0">
                <a:solidFill>
                  <a:srgbClr val="002060"/>
                </a:solidFill>
              </a:rPr>
              <a:t> </a:t>
            </a:r>
            <a:r>
              <a:rPr lang="en-US" sz="2400" b="1" dirty="0">
                <a:solidFill>
                  <a:srgbClr val="002060"/>
                </a:solidFill>
              </a:rPr>
              <a:t>(</a:t>
            </a:r>
            <a:endParaRPr lang="ar-JO" sz="2400" b="1" dirty="0">
              <a:solidFill>
                <a:srgbClr val="002060"/>
              </a:solidFill>
            </a:endParaRPr>
          </a:p>
          <a:p>
            <a:pPr marL="0" indent="0">
              <a:buNone/>
            </a:pPr>
            <a:r>
              <a:rPr lang="ar-JO" sz="2400" b="1" dirty="0">
                <a:solidFill>
                  <a:srgbClr val="002060"/>
                </a:solidFill>
              </a:rPr>
              <a:t>+ </a:t>
            </a:r>
            <a:r>
              <a:rPr lang="en-US" sz="2400" b="1" dirty="0">
                <a:solidFill>
                  <a:srgbClr val="002060"/>
                </a:solidFill>
              </a:rPr>
              <a:t> 3X</a:t>
            </a:r>
            <a:r>
              <a:rPr lang="en-US" sz="2400" b="1" baseline="-25000" dirty="0">
                <a:solidFill>
                  <a:srgbClr val="002060"/>
                </a:solidFill>
              </a:rPr>
              <a:t>1</a:t>
            </a:r>
            <a:r>
              <a:rPr lang="en-US" sz="2400" b="1" dirty="0">
                <a:solidFill>
                  <a:srgbClr val="002060"/>
                </a:solidFill>
              </a:rPr>
              <a:t> + 2X</a:t>
            </a:r>
            <a:r>
              <a:rPr lang="en-US" sz="2400" b="1" baseline="-25000" dirty="0">
                <a:solidFill>
                  <a:srgbClr val="002060"/>
                </a:solidFill>
              </a:rPr>
              <a:t>2</a:t>
            </a:r>
            <a:r>
              <a:rPr lang="en-US" sz="2400" b="1" dirty="0">
                <a:solidFill>
                  <a:srgbClr val="002060"/>
                </a:solidFill>
              </a:rPr>
              <a:t> = 120 </a:t>
            </a:r>
            <a:r>
              <a:rPr lang="ar-JO" sz="2400" b="1" dirty="0">
                <a:solidFill>
                  <a:srgbClr val="002060"/>
                </a:solidFill>
              </a:rPr>
              <a:t> </a:t>
            </a:r>
            <a:r>
              <a:rPr lang="ar-JO" sz="2400" b="1" dirty="0"/>
              <a:t>ولكي نحذف أحد المتغيرات وليكن </a:t>
            </a:r>
            <a:r>
              <a:rPr lang="en-US" sz="2400" b="1" dirty="0">
                <a:solidFill>
                  <a:srgbClr val="002060"/>
                </a:solidFill>
              </a:rPr>
              <a:t>X</a:t>
            </a:r>
            <a:r>
              <a:rPr lang="en-US" sz="2400" b="1" baseline="-25000" dirty="0">
                <a:solidFill>
                  <a:srgbClr val="002060"/>
                </a:solidFill>
              </a:rPr>
              <a:t>2</a:t>
            </a:r>
            <a:r>
              <a:rPr lang="ar-JO" sz="2400" b="1" dirty="0">
                <a:solidFill>
                  <a:srgbClr val="002060"/>
                </a:solidFill>
              </a:rPr>
              <a:t> </a:t>
            </a:r>
            <a:r>
              <a:rPr lang="ar-JO" sz="2400" b="1" dirty="0"/>
              <a:t>نقم بضرب المعادلة الأولى في</a:t>
            </a:r>
            <a:r>
              <a:rPr lang="ar-JO" sz="2400" b="1" dirty="0">
                <a:solidFill>
                  <a:srgbClr val="002060"/>
                </a:solidFill>
              </a:rPr>
              <a:t> ( -</a:t>
            </a:r>
            <a:r>
              <a:rPr lang="en-US" sz="2400" b="1" dirty="0">
                <a:solidFill>
                  <a:srgbClr val="002060"/>
                </a:solidFill>
              </a:rPr>
              <a:t>1</a:t>
            </a:r>
            <a:r>
              <a:rPr lang="ar-JO" sz="2400" b="1" dirty="0">
                <a:solidFill>
                  <a:srgbClr val="002060"/>
                </a:solidFill>
              </a:rPr>
              <a:t> ) </a:t>
            </a:r>
            <a:r>
              <a:rPr lang="ar-JO" sz="2400" b="1" dirty="0"/>
              <a:t>فتصبح المعادلات</a:t>
            </a:r>
            <a:r>
              <a:rPr lang="ar-JO" sz="2400" b="1" dirty="0">
                <a:solidFill>
                  <a:srgbClr val="002060"/>
                </a:solidFill>
              </a:rPr>
              <a:t>:</a:t>
            </a:r>
          </a:p>
          <a:p>
            <a:pPr marL="0" indent="0">
              <a:buNone/>
            </a:pPr>
            <a:r>
              <a:rPr lang="en-US" sz="2400" b="1" dirty="0">
                <a:solidFill>
                  <a:srgbClr val="002060"/>
                </a:solidFill>
              </a:rPr>
              <a:t>-8X</a:t>
            </a:r>
            <a:r>
              <a:rPr lang="en-US" sz="2400" b="1" baseline="-25000" dirty="0">
                <a:solidFill>
                  <a:srgbClr val="002060"/>
                </a:solidFill>
              </a:rPr>
              <a:t>1</a:t>
            </a:r>
            <a:r>
              <a:rPr lang="en-US" sz="2400" b="1" dirty="0">
                <a:solidFill>
                  <a:srgbClr val="002060"/>
                </a:solidFill>
              </a:rPr>
              <a:t> - 2X</a:t>
            </a:r>
            <a:r>
              <a:rPr lang="en-US" sz="2400" b="1" baseline="-25000" dirty="0">
                <a:solidFill>
                  <a:srgbClr val="002060"/>
                </a:solidFill>
              </a:rPr>
              <a:t>2</a:t>
            </a:r>
            <a:r>
              <a:rPr lang="en-US" sz="2400" b="1" dirty="0">
                <a:solidFill>
                  <a:srgbClr val="002060"/>
                </a:solidFill>
              </a:rPr>
              <a:t> = 160-           </a:t>
            </a:r>
            <a:endParaRPr lang="ar-JO" sz="2400" b="1" dirty="0">
              <a:solidFill>
                <a:srgbClr val="002060"/>
              </a:solidFill>
            </a:endParaRPr>
          </a:p>
          <a:p>
            <a:pPr marL="0" indent="0">
              <a:buNone/>
            </a:pPr>
            <a:r>
              <a:rPr lang="en-US" sz="2400" b="1" dirty="0">
                <a:solidFill>
                  <a:srgbClr val="002060"/>
                </a:solidFill>
              </a:rPr>
              <a:t>   </a:t>
            </a:r>
            <a:r>
              <a:rPr lang="ar-JO" sz="2400" b="1" dirty="0">
                <a:solidFill>
                  <a:srgbClr val="002060"/>
                </a:solidFill>
              </a:rPr>
              <a:t> +   </a:t>
            </a:r>
            <a:r>
              <a:rPr lang="en-US" sz="2400" b="1" dirty="0">
                <a:solidFill>
                  <a:srgbClr val="002060"/>
                </a:solidFill>
              </a:rPr>
              <a:t>3X</a:t>
            </a:r>
            <a:r>
              <a:rPr lang="en-US" sz="2400" b="1" baseline="-25000" dirty="0">
                <a:solidFill>
                  <a:srgbClr val="002060"/>
                </a:solidFill>
              </a:rPr>
              <a:t>1</a:t>
            </a:r>
            <a:r>
              <a:rPr lang="en-US" sz="2400" b="1" dirty="0">
                <a:solidFill>
                  <a:srgbClr val="002060"/>
                </a:solidFill>
              </a:rPr>
              <a:t> + 2X</a:t>
            </a:r>
            <a:r>
              <a:rPr lang="en-US" sz="2400" b="1" baseline="-25000" dirty="0">
                <a:solidFill>
                  <a:srgbClr val="002060"/>
                </a:solidFill>
              </a:rPr>
              <a:t>2</a:t>
            </a:r>
            <a:r>
              <a:rPr lang="en-US" sz="2400" b="1" dirty="0">
                <a:solidFill>
                  <a:srgbClr val="002060"/>
                </a:solidFill>
              </a:rPr>
              <a:t> = 120 </a:t>
            </a:r>
            <a:r>
              <a:rPr lang="ar-JO" sz="2400" b="1" dirty="0">
                <a:solidFill>
                  <a:srgbClr val="002060"/>
                </a:solidFill>
              </a:rPr>
              <a:t> </a:t>
            </a:r>
          </a:p>
          <a:p>
            <a:pPr marL="0" indent="0">
              <a:buNone/>
            </a:pPr>
            <a:r>
              <a:rPr lang="ar-JO" sz="2400" b="1" dirty="0">
                <a:solidFill>
                  <a:srgbClr val="002060"/>
                </a:solidFill>
              </a:rPr>
              <a:t> = </a:t>
            </a:r>
            <a:r>
              <a:rPr lang="en-US" sz="2400" b="1" dirty="0">
                <a:solidFill>
                  <a:srgbClr val="002060"/>
                </a:solidFill>
              </a:rPr>
              <a:t>-5X</a:t>
            </a:r>
            <a:r>
              <a:rPr lang="en-US" sz="2400" b="1" baseline="-25000" dirty="0">
                <a:solidFill>
                  <a:srgbClr val="002060"/>
                </a:solidFill>
              </a:rPr>
              <a:t>1 </a:t>
            </a:r>
            <a:r>
              <a:rPr lang="ar-JO" sz="2400" b="1" baseline="-25000" dirty="0">
                <a:solidFill>
                  <a:srgbClr val="002060"/>
                </a:solidFill>
              </a:rPr>
              <a:t> </a:t>
            </a:r>
            <a:r>
              <a:rPr lang="ar-JO" sz="2400" b="1" dirty="0">
                <a:solidFill>
                  <a:srgbClr val="002060"/>
                </a:solidFill>
              </a:rPr>
              <a:t>= </a:t>
            </a:r>
            <a:r>
              <a:rPr lang="en-US" sz="2400" b="1" dirty="0">
                <a:solidFill>
                  <a:srgbClr val="002060"/>
                </a:solidFill>
              </a:rPr>
              <a:t>-40 </a:t>
            </a:r>
            <a:r>
              <a:rPr lang="ar-JO" sz="2400" b="1" dirty="0">
                <a:solidFill>
                  <a:srgbClr val="002060"/>
                </a:solidFill>
              </a:rPr>
              <a:t> </a:t>
            </a:r>
            <a:r>
              <a:rPr lang="ar-JO" sz="2400" b="1" dirty="0"/>
              <a:t>وهذا يعني أن </a:t>
            </a:r>
            <a:r>
              <a:rPr lang="en-US" sz="2400" b="1" dirty="0">
                <a:solidFill>
                  <a:srgbClr val="002060"/>
                </a:solidFill>
              </a:rPr>
              <a:t>X</a:t>
            </a:r>
            <a:r>
              <a:rPr lang="en-US" sz="2400" b="1" baseline="-25000" dirty="0">
                <a:solidFill>
                  <a:srgbClr val="002060"/>
                </a:solidFill>
              </a:rPr>
              <a:t>1</a:t>
            </a:r>
            <a:r>
              <a:rPr lang="ar-JO" sz="2400" b="1" dirty="0">
                <a:solidFill>
                  <a:srgbClr val="002060"/>
                </a:solidFill>
              </a:rPr>
              <a:t> = </a:t>
            </a:r>
            <a:r>
              <a:rPr lang="en-US" sz="2400" b="1" dirty="0">
                <a:solidFill>
                  <a:srgbClr val="002060"/>
                </a:solidFill>
              </a:rPr>
              <a:t>-40</a:t>
            </a:r>
            <a:r>
              <a:rPr lang="ar-JO" sz="2400" b="1" dirty="0">
                <a:solidFill>
                  <a:srgbClr val="002060"/>
                </a:solidFill>
              </a:rPr>
              <a:t> ÷ </a:t>
            </a:r>
            <a:r>
              <a:rPr lang="en-US" sz="2400" b="1" dirty="0">
                <a:solidFill>
                  <a:srgbClr val="002060"/>
                </a:solidFill>
              </a:rPr>
              <a:t>-5</a:t>
            </a:r>
            <a:r>
              <a:rPr lang="ar-JO" sz="2400" b="1" dirty="0">
                <a:solidFill>
                  <a:srgbClr val="002060"/>
                </a:solidFill>
              </a:rPr>
              <a:t> = </a:t>
            </a:r>
            <a:r>
              <a:rPr lang="en-US" sz="2400" b="1" dirty="0">
                <a:solidFill>
                  <a:srgbClr val="002060"/>
                </a:solidFill>
              </a:rPr>
              <a:t>8</a:t>
            </a:r>
            <a:r>
              <a:rPr lang="ar-JO" sz="2400" b="1" dirty="0">
                <a:solidFill>
                  <a:srgbClr val="002060"/>
                </a:solidFill>
              </a:rPr>
              <a:t> </a:t>
            </a:r>
          </a:p>
          <a:p>
            <a:pPr marL="0" indent="0">
              <a:buNone/>
            </a:pPr>
            <a:r>
              <a:rPr lang="ar-JO" sz="2400" b="1" dirty="0"/>
              <a:t>ثم نقوم بتعويض قيمة</a:t>
            </a:r>
            <a:r>
              <a:rPr lang="ar-JO" sz="2400" b="1" dirty="0">
                <a:solidFill>
                  <a:srgbClr val="002060"/>
                </a:solidFill>
              </a:rPr>
              <a:t> </a:t>
            </a:r>
            <a:r>
              <a:rPr lang="en-US" sz="2400" b="1" dirty="0">
                <a:solidFill>
                  <a:srgbClr val="002060"/>
                </a:solidFill>
              </a:rPr>
              <a:t>X</a:t>
            </a:r>
            <a:r>
              <a:rPr lang="en-US" sz="2400" b="1" baseline="-25000" dirty="0">
                <a:solidFill>
                  <a:srgbClr val="002060"/>
                </a:solidFill>
              </a:rPr>
              <a:t>1</a:t>
            </a:r>
            <a:r>
              <a:rPr lang="ar-JO" sz="2400" b="1" dirty="0">
                <a:solidFill>
                  <a:srgbClr val="002060"/>
                </a:solidFill>
              </a:rPr>
              <a:t> </a:t>
            </a:r>
            <a:r>
              <a:rPr lang="ar-JO" sz="2400" b="1" dirty="0"/>
              <a:t>في أي من معادلات القيدين ولتكن معدلة القيد </a:t>
            </a:r>
            <a:r>
              <a:rPr lang="ar-SA" sz="2400" b="1" dirty="0"/>
              <a:t>الثاني</a:t>
            </a:r>
            <a:endParaRPr lang="ar-JO" sz="2400" b="1" dirty="0"/>
          </a:p>
          <a:p>
            <a:pPr marL="0" indent="0">
              <a:buNone/>
            </a:pPr>
            <a:r>
              <a:rPr lang="ar-JO" sz="2400" b="1" dirty="0">
                <a:solidFill>
                  <a:srgbClr val="002060"/>
                </a:solidFill>
              </a:rPr>
              <a:t> </a:t>
            </a:r>
            <a:r>
              <a:rPr lang="en-US" sz="2400" b="1" dirty="0">
                <a:solidFill>
                  <a:srgbClr val="002060"/>
                </a:solidFill>
              </a:rPr>
              <a:t>8 * 8) + 2X</a:t>
            </a:r>
            <a:r>
              <a:rPr lang="en-US" sz="2400" b="1" baseline="-25000" dirty="0">
                <a:solidFill>
                  <a:srgbClr val="002060"/>
                </a:solidFill>
              </a:rPr>
              <a:t>2</a:t>
            </a:r>
            <a:r>
              <a:rPr lang="en-US" sz="2400" b="1" dirty="0">
                <a:solidFill>
                  <a:srgbClr val="002060"/>
                </a:solidFill>
              </a:rPr>
              <a:t> = 160</a:t>
            </a:r>
            <a:r>
              <a:rPr lang="ar-JO" sz="2400" b="1" dirty="0">
                <a:solidFill>
                  <a:srgbClr val="002060"/>
                </a:solidFill>
              </a:rPr>
              <a:t> </a:t>
            </a:r>
            <a:r>
              <a:rPr lang="en-US" sz="2400" b="1" dirty="0">
                <a:solidFill>
                  <a:srgbClr val="002060"/>
                </a:solidFill>
              </a:rPr>
              <a:t>(</a:t>
            </a:r>
            <a:r>
              <a:rPr lang="ar-JO" sz="2400" b="1" dirty="0">
                <a:solidFill>
                  <a:srgbClr val="002060"/>
                </a:solidFill>
              </a:rPr>
              <a:t> </a:t>
            </a:r>
            <a:r>
              <a:rPr lang="ar-JO" sz="2400" b="1" dirty="0"/>
              <a:t>ومنها</a:t>
            </a:r>
            <a:r>
              <a:rPr lang="ar-JO" sz="2400" b="1" dirty="0">
                <a:solidFill>
                  <a:srgbClr val="002060"/>
                </a:solidFill>
              </a:rPr>
              <a:t> </a:t>
            </a:r>
            <a:r>
              <a:rPr lang="en-US" sz="2400" b="1" dirty="0">
                <a:solidFill>
                  <a:srgbClr val="002060"/>
                </a:solidFill>
              </a:rPr>
              <a:t>2X</a:t>
            </a:r>
            <a:r>
              <a:rPr lang="en-US" sz="2400" b="1" baseline="-25000" dirty="0">
                <a:solidFill>
                  <a:srgbClr val="002060"/>
                </a:solidFill>
              </a:rPr>
              <a:t>2</a:t>
            </a:r>
            <a:r>
              <a:rPr lang="ar-JO" sz="2400" b="1" dirty="0">
                <a:solidFill>
                  <a:srgbClr val="002060"/>
                </a:solidFill>
              </a:rPr>
              <a:t> = </a:t>
            </a:r>
            <a:r>
              <a:rPr lang="en-US" sz="2400" b="1" dirty="0">
                <a:solidFill>
                  <a:srgbClr val="002060"/>
                </a:solidFill>
              </a:rPr>
              <a:t>160</a:t>
            </a:r>
            <a:r>
              <a:rPr lang="ar-JO" sz="2400" b="1" dirty="0">
                <a:solidFill>
                  <a:srgbClr val="002060"/>
                </a:solidFill>
              </a:rPr>
              <a:t> – </a:t>
            </a:r>
            <a:r>
              <a:rPr lang="en-US" sz="2400" b="1" dirty="0">
                <a:solidFill>
                  <a:srgbClr val="002060"/>
                </a:solidFill>
              </a:rPr>
              <a:t>64</a:t>
            </a:r>
            <a:r>
              <a:rPr lang="ar-JO" sz="2400" b="1" dirty="0">
                <a:solidFill>
                  <a:srgbClr val="002060"/>
                </a:solidFill>
              </a:rPr>
              <a:t> </a:t>
            </a:r>
            <a:r>
              <a:rPr lang="ar-JO" sz="2400" b="1" dirty="0"/>
              <a:t>أي أن</a:t>
            </a:r>
            <a:r>
              <a:rPr lang="ar-JO" sz="2400" b="1" dirty="0">
                <a:solidFill>
                  <a:srgbClr val="002060"/>
                </a:solidFill>
              </a:rPr>
              <a:t> </a:t>
            </a:r>
            <a:r>
              <a:rPr lang="en-US" sz="2400" b="1" dirty="0">
                <a:solidFill>
                  <a:srgbClr val="002060"/>
                </a:solidFill>
              </a:rPr>
              <a:t>X</a:t>
            </a:r>
            <a:r>
              <a:rPr lang="en-US" sz="2400" b="1" baseline="-25000" dirty="0">
                <a:solidFill>
                  <a:srgbClr val="002060"/>
                </a:solidFill>
              </a:rPr>
              <a:t>2</a:t>
            </a:r>
            <a:r>
              <a:rPr lang="ar-JO" sz="2400" b="1" dirty="0">
                <a:solidFill>
                  <a:srgbClr val="002060"/>
                </a:solidFill>
              </a:rPr>
              <a:t> = </a:t>
            </a:r>
            <a:r>
              <a:rPr lang="en-US" sz="2400" b="1" dirty="0">
                <a:solidFill>
                  <a:srgbClr val="002060"/>
                </a:solidFill>
              </a:rPr>
              <a:t>96</a:t>
            </a:r>
            <a:r>
              <a:rPr lang="ar-JO" sz="2400" b="1" dirty="0">
                <a:solidFill>
                  <a:srgbClr val="002060"/>
                </a:solidFill>
              </a:rPr>
              <a:t>÷ </a:t>
            </a:r>
            <a:r>
              <a:rPr lang="en-US" sz="2400" b="1" dirty="0">
                <a:solidFill>
                  <a:srgbClr val="002060"/>
                </a:solidFill>
              </a:rPr>
              <a:t>2</a:t>
            </a:r>
            <a:r>
              <a:rPr lang="ar-JO" sz="2400" b="1" dirty="0">
                <a:solidFill>
                  <a:srgbClr val="002060"/>
                </a:solidFill>
              </a:rPr>
              <a:t> = </a:t>
            </a:r>
            <a:r>
              <a:rPr lang="en-US" sz="2400" b="1" dirty="0">
                <a:solidFill>
                  <a:srgbClr val="002060"/>
                </a:solidFill>
              </a:rPr>
              <a:t>48</a:t>
            </a:r>
            <a:r>
              <a:rPr lang="ar-JO" sz="2400" b="1" dirty="0">
                <a:solidFill>
                  <a:srgbClr val="002060"/>
                </a:solidFill>
              </a:rPr>
              <a:t> </a:t>
            </a:r>
          </a:p>
          <a:p>
            <a:pPr marL="0" indent="0">
              <a:buNone/>
            </a:pPr>
            <a:r>
              <a:rPr lang="ar-JO" sz="2400" b="1" dirty="0">
                <a:solidFill>
                  <a:srgbClr val="FF0000"/>
                </a:solidFill>
              </a:rPr>
              <a:t>ومن ذلك نجد أن نقطة </a:t>
            </a:r>
            <a:r>
              <a:rPr lang="en-US" sz="2400" b="1" dirty="0">
                <a:solidFill>
                  <a:srgbClr val="FF0000"/>
                </a:solidFill>
              </a:rPr>
              <a:t>C = ( 8 , 48 )</a:t>
            </a:r>
          </a:p>
        </p:txBody>
      </p:sp>
      <p:sp>
        <p:nvSpPr>
          <p:cNvPr id="4" name="عنصر نائب للتاريخ 3"/>
          <p:cNvSpPr>
            <a:spLocks noGrp="1"/>
          </p:cNvSpPr>
          <p:nvPr>
            <p:ph type="dt" sz="half" idx="10"/>
          </p:nvPr>
        </p:nvSpPr>
        <p:spPr/>
        <p:txBody>
          <a:bodyPr/>
          <a:lstStyle/>
          <a:p>
            <a:fld id="{0B8A65AA-0116-4997-B548-D2D8A0054EAC}" type="datetime1">
              <a:rPr lang="en-US" smtClean="0"/>
              <a:t>7/30/2024</a:t>
            </a:fld>
            <a:endParaRPr lang="en-US"/>
          </a:p>
        </p:txBody>
      </p:sp>
      <p:sp>
        <p:nvSpPr>
          <p:cNvPr id="5" name="عنصر نائب للتذييل 4"/>
          <p:cNvSpPr>
            <a:spLocks noGrp="1"/>
          </p:cNvSpPr>
          <p:nvPr>
            <p:ph type="ftr" sz="quarter" idx="11"/>
          </p:nvPr>
        </p:nvSpPr>
        <p:spPr/>
        <p:txBody>
          <a:bodyPr/>
          <a:lstStyle/>
          <a:p>
            <a:r>
              <a:rPr lang="ar-JO"/>
              <a:t>جامعة فلسطين الأهلية</a:t>
            </a:r>
            <a:endParaRPr lang="en-US" dirty="0"/>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t>27</a:t>
            </a:fld>
            <a:endParaRPr lang="en-US"/>
          </a:p>
        </p:txBody>
      </p:sp>
    </p:spTree>
    <p:extLst>
      <p:ext uri="{BB962C8B-B14F-4D97-AF65-F5344CB8AC3E}">
        <p14:creationId xmlns:p14="http://schemas.microsoft.com/office/powerpoint/2010/main" val="382239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anim calcmode="lin" valueType="num">
                                      <p:cBhvr>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wipe(down)">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randombar(horizontal)">
                                      <p:cBhvr>
                                        <p:cTn id="43" dur="500"/>
                                        <p:tgtEl>
                                          <p:spTgt spid="3">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45" presetClass="entr" presetSubtype="0" fill="hold"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2000"/>
                                        <p:tgtEl>
                                          <p:spTgt spid="3">
                                            <p:txEl>
                                              <p:pRg st="7" end="7"/>
                                            </p:txEl>
                                          </p:spTgt>
                                        </p:tgtEl>
                                      </p:cBhvr>
                                    </p:animEffect>
                                    <p:anim calcmode="lin" valueType="num">
                                      <p:cBhvr>
                                        <p:cTn id="49"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50" dur="20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barn(inVertical)">
                                      <p:cBhvr>
                                        <p:cTn id="55" dur="500"/>
                                        <p:tgtEl>
                                          <p:spTgt spid="3">
                                            <p:txEl>
                                              <p:pRg st="8" end="8"/>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nodeType="clickEffect">
                                  <p:stCondLst>
                                    <p:cond delay="0"/>
                                  </p:stCondLst>
                                  <p:childTnLst>
                                    <p:set>
                                      <p:cBhvr>
                                        <p:cTn id="59" dur="1" fill="hold">
                                          <p:stCondLst>
                                            <p:cond delay="0"/>
                                          </p:stCondLst>
                                        </p:cTn>
                                        <p:tgtEl>
                                          <p:spTgt spid="3">
                                            <p:txEl>
                                              <p:pRg st="9" end="9"/>
                                            </p:txEl>
                                          </p:spTgt>
                                        </p:tgtEl>
                                        <p:attrNameLst>
                                          <p:attrName>style.visibility</p:attrName>
                                        </p:attrNameLst>
                                      </p:cBhvr>
                                      <p:to>
                                        <p:strVal val="visible"/>
                                      </p:to>
                                    </p:set>
                                    <p:anim calcmode="lin" valueType="num">
                                      <p:cBhvr additive="base">
                                        <p:cTn id="60"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90600"/>
            <a:ext cx="8229600" cy="5135563"/>
          </a:xfrm>
        </p:spPr>
        <p:txBody>
          <a:bodyPr>
            <a:normAutofit lnSpcReduction="10000"/>
          </a:bodyPr>
          <a:lstStyle/>
          <a:p>
            <a:pPr marL="0" indent="0">
              <a:buNone/>
            </a:pPr>
            <a:r>
              <a:rPr lang="en-US" sz="2400" b="1" dirty="0"/>
              <a:t>7</a:t>
            </a:r>
            <a:r>
              <a:rPr lang="ar-JO" sz="2400" b="1" dirty="0"/>
              <a:t>- لإيجاد النقطة </a:t>
            </a:r>
            <a:r>
              <a:rPr lang="en-US" sz="2400" b="1" dirty="0"/>
              <a:t>D</a:t>
            </a:r>
            <a:r>
              <a:rPr lang="ar-JO" sz="2400" b="1" dirty="0"/>
              <a:t>: نجد أنها ناتجة من تقاطع المحور الناتج من معادلة القيد </a:t>
            </a:r>
            <a:r>
              <a:rPr lang="ar-SA" sz="2400" b="1" dirty="0"/>
              <a:t>الأول</a:t>
            </a:r>
            <a:r>
              <a:rPr lang="ar-JO" sz="2400" b="1" dirty="0"/>
              <a:t> وتقاطع المحور الناتج من معادلة القيد </a:t>
            </a:r>
            <a:r>
              <a:rPr lang="ar-JO" sz="2400" b="1" dirty="0" err="1"/>
              <a:t>الثا</a:t>
            </a:r>
            <a:r>
              <a:rPr lang="ar-SA" sz="2400" b="1" dirty="0"/>
              <a:t>لث</a:t>
            </a:r>
            <a:r>
              <a:rPr lang="ar-JO" sz="2400" b="1" dirty="0"/>
              <a:t> أي من:</a:t>
            </a:r>
          </a:p>
          <a:p>
            <a:pPr marL="0" indent="0">
              <a:buNone/>
            </a:pPr>
            <a:r>
              <a:rPr lang="en-US" sz="2400" b="1" dirty="0">
                <a:solidFill>
                  <a:srgbClr val="002060"/>
                </a:solidFill>
              </a:rPr>
              <a:t>X</a:t>
            </a:r>
            <a:r>
              <a:rPr lang="en-US" sz="2400" b="1" baseline="-25000" dirty="0">
                <a:solidFill>
                  <a:srgbClr val="002060"/>
                </a:solidFill>
              </a:rPr>
              <a:t>1</a:t>
            </a:r>
            <a:r>
              <a:rPr lang="en-US" sz="2400" b="1" dirty="0">
                <a:solidFill>
                  <a:srgbClr val="002060"/>
                </a:solidFill>
              </a:rPr>
              <a:t> + 3X</a:t>
            </a:r>
            <a:r>
              <a:rPr lang="en-US" sz="2400" b="1" baseline="-25000" dirty="0">
                <a:solidFill>
                  <a:srgbClr val="002060"/>
                </a:solidFill>
              </a:rPr>
              <a:t>2</a:t>
            </a:r>
            <a:r>
              <a:rPr lang="en-US" sz="2400" b="1" dirty="0">
                <a:solidFill>
                  <a:srgbClr val="002060"/>
                </a:solidFill>
              </a:rPr>
              <a:t> = 90</a:t>
            </a:r>
            <a:r>
              <a:rPr lang="ar-JO" sz="2400" b="1" dirty="0">
                <a:solidFill>
                  <a:srgbClr val="002060"/>
                </a:solidFill>
              </a:rPr>
              <a:t> </a:t>
            </a:r>
            <a:r>
              <a:rPr lang="ar-JO" sz="2400" b="1" dirty="0"/>
              <a:t>مع</a:t>
            </a:r>
            <a:r>
              <a:rPr lang="ar-JO" sz="2400" b="1" dirty="0">
                <a:solidFill>
                  <a:srgbClr val="002060"/>
                </a:solidFill>
              </a:rPr>
              <a:t> </a:t>
            </a:r>
            <a:r>
              <a:rPr lang="en-US" sz="2400" b="1" dirty="0">
                <a:solidFill>
                  <a:srgbClr val="002060"/>
                </a:solidFill>
              </a:rPr>
              <a:t>3X</a:t>
            </a:r>
            <a:r>
              <a:rPr lang="en-US" sz="2400" b="1" baseline="-25000" dirty="0">
                <a:solidFill>
                  <a:srgbClr val="002060"/>
                </a:solidFill>
              </a:rPr>
              <a:t>1</a:t>
            </a:r>
            <a:r>
              <a:rPr lang="en-US" sz="2400" b="1" dirty="0">
                <a:solidFill>
                  <a:srgbClr val="002060"/>
                </a:solidFill>
              </a:rPr>
              <a:t> + 2X</a:t>
            </a:r>
            <a:r>
              <a:rPr lang="en-US" sz="2400" b="1" baseline="-25000" dirty="0">
                <a:solidFill>
                  <a:srgbClr val="002060"/>
                </a:solidFill>
              </a:rPr>
              <a:t>2</a:t>
            </a:r>
            <a:r>
              <a:rPr lang="en-US" sz="2400" b="1" dirty="0">
                <a:solidFill>
                  <a:srgbClr val="002060"/>
                </a:solidFill>
              </a:rPr>
              <a:t> = 120</a:t>
            </a:r>
            <a:r>
              <a:rPr lang="ar-JO" sz="2400" b="1" dirty="0">
                <a:solidFill>
                  <a:srgbClr val="002060"/>
                </a:solidFill>
              </a:rPr>
              <a:t> </a:t>
            </a:r>
            <a:r>
              <a:rPr lang="ar-JO" sz="2400" b="1" dirty="0"/>
              <a:t>عليه نستطيع ايجاد قيم </a:t>
            </a:r>
            <a:r>
              <a:rPr lang="en-US" sz="2400" b="1" dirty="0">
                <a:solidFill>
                  <a:srgbClr val="002060"/>
                </a:solidFill>
              </a:rPr>
              <a:t>X</a:t>
            </a:r>
            <a:r>
              <a:rPr lang="en-US" sz="2400" b="1" baseline="-25000" dirty="0">
                <a:solidFill>
                  <a:srgbClr val="002060"/>
                </a:solidFill>
              </a:rPr>
              <a:t>1</a:t>
            </a:r>
            <a:r>
              <a:rPr lang="ar-JO" sz="2400" b="1" dirty="0">
                <a:solidFill>
                  <a:srgbClr val="002060"/>
                </a:solidFill>
              </a:rPr>
              <a:t> </a:t>
            </a:r>
            <a:r>
              <a:rPr lang="ar-JO" sz="2400" b="1" dirty="0"/>
              <a:t>و</a:t>
            </a:r>
            <a:r>
              <a:rPr lang="en-US" sz="2400" b="1" dirty="0">
                <a:solidFill>
                  <a:srgbClr val="002060"/>
                </a:solidFill>
              </a:rPr>
              <a:t> </a:t>
            </a:r>
            <a:r>
              <a:rPr lang="ar-JO" sz="2400" b="1" dirty="0">
                <a:solidFill>
                  <a:srgbClr val="002060"/>
                </a:solidFill>
              </a:rPr>
              <a:t> </a:t>
            </a:r>
            <a:r>
              <a:rPr lang="en-US" sz="2400" b="1" dirty="0">
                <a:solidFill>
                  <a:srgbClr val="002060"/>
                </a:solidFill>
              </a:rPr>
              <a:t>X</a:t>
            </a:r>
            <a:r>
              <a:rPr lang="en-US" sz="2400" b="1" baseline="-25000" dirty="0">
                <a:solidFill>
                  <a:srgbClr val="002060"/>
                </a:solidFill>
              </a:rPr>
              <a:t>2</a:t>
            </a:r>
            <a:r>
              <a:rPr lang="ar-JO" sz="2400" b="1" dirty="0">
                <a:solidFill>
                  <a:srgbClr val="002060"/>
                </a:solidFill>
              </a:rPr>
              <a:t> </a:t>
            </a:r>
            <a:r>
              <a:rPr lang="ar-JO" sz="2400" b="1" dirty="0"/>
              <a:t>بطريقة الحذف ثم التعويض.</a:t>
            </a:r>
          </a:p>
          <a:p>
            <a:pPr marL="0" indent="0">
              <a:buNone/>
            </a:pPr>
            <a:r>
              <a:rPr lang="en-US" sz="2400" b="1" dirty="0">
                <a:solidFill>
                  <a:srgbClr val="002060"/>
                </a:solidFill>
              </a:rPr>
              <a:t>X</a:t>
            </a:r>
            <a:r>
              <a:rPr lang="en-US" sz="2400" b="1" baseline="-25000" dirty="0">
                <a:solidFill>
                  <a:srgbClr val="002060"/>
                </a:solidFill>
              </a:rPr>
              <a:t>1</a:t>
            </a:r>
            <a:r>
              <a:rPr lang="en-US" sz="2400" b="1" dirty="0">
                <a:solidFill>
                  <a:srgbClr val="002060"/>
                </a:solidFill>
              </a:rPr>
              <a:t> + 3X</a:t>
            </a:r>
            <a:r>
              <a:rPr lang="en-US" sz="2400" b="1" baseline="-25000" dirty="0">
                <a:solidFill>
                  <a:srgbClr val="002060"/>
                </a:solidFill>
              </a:rPr>
              <a:t>2</a:t>
            </a:r>
            <a:r>
              <a:rPr lang="en-US" sz="2400" b="1" dirty="0">
                <a:solidFill>
                  <a:srgbClr val="002060"/>
                </a:solidFill>
              </a:rPr>
              <a:t> = 90 )*-3    </a:t>
            </a:r>
            <a:r>
              <a:rPr lang="ar-JO" sz="2400" b="1" dirty="0">
                <a:solidFill>
                  <a:srgbClr val="002060"/>
                </a:solidFill>
              </a:rPr>
              <a:t> </a:t>
            </a:r>
            <a:r>
              <a:rPr lang="en-US" sz="2400" b="1" dirty="0">
                <a:solidFill>
                  <a:srgbClr val="002060"/>
                </a:solidFill>
              </a:rPr>
              <a:t>(</a:t>
            </a:r>
            <a:endParaRPr lang="ar-JO" sz="2400" b="1" dirty="0">
              <a:solidFill>
                <a:srgbClr val="002060"/>
              </a:solidFill>
            </a:endParaRPr>
          </a:p>
          <a:p>
            <a:pPr marL="0" indent="0">
              <a:buNone/>
            </a:pPr>
            <a:r>
              <a:rPr lang="ar-JO" sz="2400" b="1" dirty="0">
                <a:solidFill>
                  <a:srgbClr val="002060"/>
                </a:solidFill>
              </a:rPr>
              <a:t>+ </a:t>
            </a:r>
            <a:r>
              <a:rPr lang="en-US" sz="2400" b="1" dirty="0">
                <a:solidFill>
                  <a:srgbClr val="002060"/>
                </a:solidFill>
              </a:rPr>
              <a:t> 3X</a:t>
            </a:r>
            <a:r>
              <a:rPr lang="en-US" sz="2400" b="1" baseline="-25000" dirty="0">
                <a:solidFill>
                  <a:srgbClr val="002060"/>
                </a:solidFill>
              </a:rPr>
              <a:t>1</a:t>
            </a:r>
            <a:r>
              <a:rPr lang="en-US" sz="2400" b="1" dirty="0">
                <a:solidFill>
                  <a:srgbClr val="002060"/>
                </a:solidFill>
              </a:rPr>
              <a:t> + 2X</a:t>
            </a:r>
            <a:r>
              <a:rPr lang="en-US" sz="2400" b="1" baseline="-25000" dirty="0">
                <a:solidFill>
                  <a:srgbClr val="002060"/>
                </a:solidFill>
              </a:rPr>
              <a:t>2</a:t>
            </a:r>
            <a:r>
              <a:rPr lang="en-US" sz="2400" b="1" dirty="0">
                <a:solidFill>
                  <a:srgbClr val="002060"/>
                </a:solidFill>
              </a:rPr>
              <a:t> = 120 </a:t>
            </a:r>
            <a:r>
              <a:rPr lang="ar-JO" sz="2400" b="1" dirty="0">
                <a:solidFill>
                  <a:srgbClr val="002060"/>
                </a:solidFill>
              </a:rPr>
              <a:t> </a:t>
            </a:r>
            <a:r>
              <a:rPr lang="ar-JO" sz="2400" b="1" dirty="0"/>
              <a:t>ولكي نحذف أحد المتغيرات وليكن </a:t>
            </a:r>
            <a:r>
              <a:rPr lang="en-US" sz="2400" b="1" dirty="0">
                <a:solidFill>
                  <a:srgbClr val="002060"/>
                </a:solidFill>
              </a:rPr>
              <a:t>X</a:t>
            </a:r>
            <a:r>
              <a:rPr lang="en-US" sz="2400" b="1" baseline="-25000" dirty="0">
                <a:solidFill>
                  <a:srgbClr val="002060"/>
                </a:solidFill>
              </a:rPr>
              <a:t>1</a:t>
            </a:r>
            <a:r>
              <a:rPr lang="ar-JO" sz="2400" b="1" dirty="0">
                <a:solidFill>
                  <a:srgbClr val="002060"/>
                </a:solidFill>
              </a:rPr>
              <a:t> </a:t>
            </a:r>
            <a:r>
              <a:rPr lang="ar-JO" sz="2400" b="1" dirty="0"/>
              <a:t>نقم بضرب المعادلة الأولى في</a:t>
            </a:r>
            <a:r>
              <a:rPr lang="ar-JO" sz="2400" b="1" dirty="0">
                <a:solidFill>
                  <a:srgbClr val="002060"/>
                </a:solidFill>
              </a:rPr>
              <a:t> ( -</a:t>
            </a:r>
            <a:r>
              <a:rPr lang="en-US" sz="2400" b="1" dirty="0">
                <a:solidFill>
                  <a:srgbClr val="002060"/>
                </a:solidFill>
              </a:rPr>
              <a:t>3</a:t>
            </a:r>
            <a:r>
              <a:rPr lang="ar-JO" sz="2400" b="1" dirty="0">
                <a:solidFill>
                  <a:srgbClr val="002060"/>
                </a:solidFill>
              </a:rPr>
              <a:t> ) </a:t>
            </a:r>
            <a:r>
              <a:rPr lang="ar-JO" sz="2400" b="1" dirty="0"/>
              <a:t>فتصبح المعادلات</a:t>
            </a:r>
            <a:r>
              <a:rPr lang="ar-JO" sz="2400" b="1" dirty="0">
                <a:solidFill>
                  <a:srgbClr val="002060"/>
                </a:solidFill>
              </a:rPr>
              <a:t>:</a:t>
            </a:r>
          </a:p>
          <a:p>
            <a:pPr marL="0" indent="0">
              <a:buNone/>
            </a:pPr>
            <a:r>
              <a:rPr lang="en-US" sz="2400" b="1" dirty="0">
                <a:solidFill>
                  <a:srgbClr val="002060"/>
                </a:solidFill>
              </a:rPr>
              <a:t>-3X</a:t>
            </a:r>
            <a:r>
              <a:rPr lang="en-US" sz="2400" b="1" baseline="-25000" dirty="0">
                <a:solidFill>
                  <a:srgbClr val="002060"/>
                </a:solidFill>
              </a:rPr>
              <a:t>1</a:t>
            </a:r>
            <a:r>
              <a:rPr lang="en-US" sz="2400" b="1" dirty="0">
                <a:solidFill>
                  <a:srgbClr val="002060"/>
                </a:solidFill>
              </a:rPr>
              <a:t> - 9X</a:t>
            </a:r>
            <a:r>
              <a:rPr lang="en-US" sz="2400" b="1" baseline="-25000" dirty="0">
                <a:solidFill>
                  <a:srgbClr val="002060"/>
                </a:solidFill>
              </a:rPr>
              <a:t>2</a:t>
            </a:r>
            <a:r>
              <a:rPr lang="en-US" sz="2400" b="1" dirty="0">
                <a:solidFill>
                  <a:srgbClr val="002060"/>
                </a:solidFill>
              </a:rPr>
              <a:t> = 270-           </a:t>
            </a:r>
            <a:endParaRPr lang="ar-JO" sz="2400" b="1" dirty="0">
              <a:solidFill>
                <a:srgbClr val="002060"/>
              </a:solidFill>
            </a:endParaRPr>
          </a:p>
          <a:p>
            <a:pPr marL="0" indent="0">
              <a:buNone/>
            </a:pPr>
            <a:r>
              <a:rPr lang="en-US" sz="2400" b="1" dirty="0">
                <a:solidFill>
                  <a:srgbClr val="002060"/>
                </a:solidFill>
              </a:rPr>
              <a:t>   </a:t>
            </a:r>
            <a:r>
              <a:rPr lang="ar-JO" sz="2400" b="1" dirty="0">
                <a:solidFill>
                  <a:srgbClr val="002060"/>
                </a:solidFill>
              </a:rPr>
              <a:t> +   </a:t>
            </a:r>
            <a:r>
              <a:rPr lang="en-US" sz="2400" b="1" dirty="0">
                <a:solidFill>
                  <a:srgbClr val="002060"/>
                </a:solidFill>
              </a:rPr>
              <a:t>3X</a:t>
            </a:r>
            <a:r>
              <a:rPr lang="en-US" sz="2400" b="1" baseline="-25000" dirty="0">
                <a:solidFill>
                  <a:srgbClr val="002060"/>
                </a:solidFill>
              </a:rPr>
              <a:t>1</a:t>
            </a:r>
            <a:r>
              <a:rPr lang="en-US" sz="2400" b="1" dirty="0">
                <a:solidFill>
                  <a:srgbClr val="002060"/>
                </a:solidFill>
              </a:rPr>
              <a:t> + 2X</a:t>
            </a:r>
            <a:r>
              <a:rPr lang="en-US" sz="2400" b="1" baseline="-25000" dirty="0">
                <a:solidFill>
                  <a:srgbClr val="002060"/>
                </a:solidFill>
              </a:rPr>
              <a:t>2</a:t>
            </a:r>
            <a:r>
              <a:rPr lang="en-US" sz="2400" b="1" dirty="0">
                <a:solidFill>
                  <a:srgbClr val="002060"/>
                </a:solidFill>
              </a:rPr>
              <a:t> = 120 </a:t>
            </a:r>
            <a:r>
              <a:rPr lang="ar-JO" sz="2400" b="1" dirty="0">
                <a:solidFill>
                  <a:srgbClr val="002060"/>
                </a:solidFill>
              </a:rPr>
              <a:t> </a:t>
            </a:r>
          </a:p>
          <a:p>
            <a:pPr marL="0" indent="0">
              <a:buNone/>
            </a:pPr>
            <a:r>
              <a:rPr lang="ar-JO" sz="2400" b="1" dirty="0">
                <a:solidFill>
                  <a:srgbClr val="002060"/>
                </a:solidFill>
              </a:rPr>
              <a:t> = </a:t>
            </a:r>
            <a:r>
              <a:rPr lang="en-US" sz="2400" b="1" dirty="0">
                <a:solidFill>
                  <a:srgbClr val="002060"/>
                </a:solidFill>
              </a:rPr>
              <a:t>-7X</a:t>
            </a:r>
            <a:r>
              <a:rPr lang="en-US" sz="2400" b="1" baseline="-25000" dirty="0">
                <a:solidFill>
                  <a:srgbClr val="002060"/>
                </a:solidFill>
              </a:rPr>
              <a:t>2 </a:t>
            </a:r>
            <a:r>
              <a:rPr lang="ar-JO" sz="2400" b="1" baseline="-25000" dirty="0">
                <a:solidFill>
                  <a:srgbClr val="002060"/>
                </a:solidFill>
              </a:rPr>
              <a:t> </a:t>
            </a:r>
            <a:r>
              <a:rPr lang="ar-JO" sz="2400" b="1" dirty="0">
                <a:solidFill>
                  <a:srgbClr val="002060"/>
                </a:solidFill>
              </a:rPr>
              <a:t>= </a:t>
            </a:r>
            <a:r>
              <a:rPr lang="en-US" sz="2400" b="1" dirty="0">
                <a:solidFill>
                  <a:srgbClr val="002060"/>
                </a:solidFill>
              </a:rPr>
              <a:t>-150 </a:t>
            </a:r>
            <a:r>
              <a:rPr lang="ar-JO" sz="2400" b="1" dirty="0">
                <a:solidFill>
                  <a:srgbClr val="002060"/>
                </a:solidFill>
              </a:rPr>
              <a:t> </a:t>
            </a:r>
            <a:r>
              <a:rPr lang="ar-JO" sz="2400" b="1" dirty="0"/>
              <a:t>وهذا يعني أن </a:t>
            </a:r>
            <a:r>
              <a:rPr lang="en-US" sz="2400" b="1" dirty="0">
                <a:solidFill>
                  <a:srgbClr val="002060"/>
                </a:solidFill>
              </a:rPr>
              <a:t>X</a:t>
            </a:r>
            <a:r>
              <a:rPr lang="en-US" sz="2400" b="1" baseline="-25000" dirty="0">
                <a:solidFill>
                  <a:srgbClr val="002060"/>
                </a:solidFill>
              </a:rPr>
              <a:t>2</a:t>
            </a:r>
            <a:r>
              <a:rPr lang="ar-JO" sz="2400" b="1" dirty="0">
                <a:solidFill>
                  <a:srgbClr val="002060"/>
                </a:solidFill>
              </a:rPr>
              <a:t> = </a:t>
            </a:r>
            <a:r>
              <a:rPr lang="en-US" sz="2400" b="1" dirty="0">
                <a:solidFill>
                  <a:srgbClr val="002060"/>
                </a:solidFill>
              </a:rPr>
              <a:t>-150</a:t>
            </a:r>
            <a:r>
              <a:rPr lang="ar-JO" sz="2400" b="1" dirty="0">
                <a:solidFill>
                  <a:srgbClr val="002060"/>
                </a:solidFill>
              </a:rPr>
              <a:t> ÷ </a:t>
            </a:r>
            <a:r>
              <a:rPr lang="en-US" sz="2400" b="1" dirty="0">
                <a:solidFill>
                  <a:srgbClr val="002060"/>
                </a:solidFill>
              </a:rPr>
              <a:t>-7</a:t>
            </a:r>
            <a:r>
              <a:rPr lang="ar-JO" sz="2400" b="1" dirty="0">
                <a:solidFill>
                  <a:srgbClr val="002060"/>
                </a:solidFill>
              </a:rPr>
              <a:t> = </a:t>
            </a:r>
            <a:r>
              <a:rPr lang="en-US" sz="2400" b="1" dirty="0">
                <a:solidFill>
                  <a:srgbClr val="002060"/>
                </a:solidFill>
              </a:rPr>
              <a:t>21.43</a:t>
            </a:r>
            <a:r>
              <a:rPr lang="ar-JO" sz="2400" b="1" dirty="0">
                <a:solidFill>
                  <a:srgbClr val="002060"/>
                </a:solidFill>
              </a:rPr>
              <a:t> </a:t>
            </a:r>
          </a:p>
          <a:p>
            <a:pPr marL="0" indent="0">
              <a:buNone/>
            </a:pPr>
            <a:r>
              <a:rPr lang="ar-JO" sz="2400" b="1" dirty="0"/>
              <a:t>ثم نقوم بتعويض قيمة</a:t>
            </a:r>
            <a:r>
              <a:rPr lang="ar-JO" sz="2400" b="1" dirty="0">
                <a:solidFill>
                  <a:srgbClr val="002060"/>
                </a:solidFill>
              </a:rPr>
              <a:t> </a:t>
            </a:r>
            <a:r>
              <a:rPr lang="en-US" sz="2400" b="1" dirty="0">
                <a:solidFill>
                  <a:srgbClr val="002060"/>
                </a:solidFill>
              </a:rPr>
              <a:t>X</a:t>
            </a:r>
            <a:r>
              <a:rPr lang="en-US" sz="2400" b="1" baseline="-25000" dirty="0">
                <a:solidFill>
                  <a:srgbClr val="002060"/>
                </a:solidFill>
              </a:rPr>
              <a:t>2</a:t>
            </a:r>
            <a:r>
              <a:rPr lang="ar-JO" sz="2400" b="1" dirty="0">
                <a:solidFill>
                  <a:srgbClr val="002060"/>
                </a:solidFill>
              </a:rPr>
              <a:t> </a:t>
            </a:r>
            <a:r>
              <a:rPr lang="ar-JO" sz="2400" b="1" dirty="0"/>
              <a:t>في أي من معادلات القيدين ولتكن معدلة القيد </a:t>
            </a:r>
            <a:r>
              <a:rPr lang="ar-SA" sz="2400" b="1" dirty="0"/>
              <a:t>الأول</a:t>
            </a:r>
            <a:endParaRPr lang="ar-JO" sz="2400" b="1" dirty="0"/>
          </a:p>
          <a:p>
            <a:pPr marL="0" indent="0">
              <a:buNone/>
            </a:pPr>
            <a:r>
              <a:rPr lang="en-US" sz="2400" b="1" dirty="0">
                <a:solidFill>
                  <a:srgbClr val="002060"/>
                </a:solidFill>
              </a:rPr>
              <a:t>+ (3*21.43) = 90</a:t>
            </a:r>
            <a:r>
              <a:rPr lang="ar-JO" sz="2400" b="1" dirty="0">
                <a:solidFill>
                  <a:srgbClr val="002060"/>
                </a:solidFill>
              </a:rPr>
              <a:t> </a:t>
            </a:r>
            <a:r>
              <a:rPr lang="en-US" sz="2400" b="1" dirty="0">
                <a:solidFill>
                  <a:srgbClr val="002060"/>
                </a:solidFill>
              </a:rPr>
              <a:t>X</a:t>
            </a:r>
            <a:r>
              <a:rPr lang="en-US" sz="2400" b="1" baseline="-25000" dirty="0">
                <a:solidFill>
                  <a:srgbClr val="002060"/>
                </a:solidFill>
              </a:rPr>
              <a:t>1</a:t>
            </a:r>
            <a:r>
              <a:rPr lang="ar-JO" sz="2400" b="1" dirty="0">
                <a:solidFill>
                  <a:srgbClr val="002060"/>
                </a:solidFill>
              </a:rPr>
              <a:t> </a:t>
            </a:r>
            <a:r>
              <a:rPr lang="ar-JO" sz="2400" b="1" dirty="0"/>
              <a:t>ومنها</a:t>
            </a:r>
            <a:r>
              <a:rPr lang="ar-JO" sz="2400" b="1" dirty="0">
                <a:solidFill>
                  <a:srgbClr val="002060"/>
                </a:solidFill>
              </a:rPr>
              <a:t> </a:t>
            </a:r>
            <a:r>
              <a:rPr lang="en-US" sz="2400" b="1" dirty="0">
                <a:solidFill>
                  <a:srgbClr val="002060"/>
                </a:solidFill>
              </a:rPr>
              <a:t>X</a:t>
            </a:r>
            <a:r>
              <a:rPr lang="en-US" sz="2400" b="1" baseline="-25000" dirty="0">
                <a:solidFill>
                  <a:srgbClr val="002060"/>
                </a:solidFill>
              </a:rPr>
              <a:t>1</a:t>
            </a:r>
            <a:r>
              <a:rPr lang="ar-JO" sz="2400" b="1" dirty="0">
                <a:solidFill>
                  <a:srgbClr val="002060"/>
                </a:solidFill>
              </a:rPr>
              <a:t> = </a:t>
            </a:r>
            <a:r>
              <a:rPr lang="en-US" sz="2400" b="1" dirty="0">
                <a:solidFill>
                  <a:srgbClr val="002060"/>
                </a:solidFill>
              </a:rPr>
              <a:t>90</a:t>
            </a:r>
            <a:r>
              <a:rPr lang="ar-JO" sz="2400" b="1" dirty="0">
                <a:solidFill>
                  <a:srgbClr val="002060"/>
                </a:solidFill>
              </a:rPr>
              <a:t> – </a:t>
            </a:r>
            <a:r>
              <a:rPr lang="en-US" sz="2400" b="1" dirty="0">
                <a:solidFill>
                  <a:srgbClr val="002060"/>
                </a:solidFill>
              </a:rPr>
              <a:t>64.3</a:t>
            </a:r>
            <a:r>
              <a:rPr lang="ar-JO" sz="2400" b="1" dirty="0">
                <a:solidFill>
                  <a:srgbClr val="002060"/>
                </a:solidFill>
              </a:rPr>
              <a:t>  = </a:t>
            </a:r>
            <a:r>
              <a:rPr lang="en-US" sz="2400" b="1" dirty="0">
                <a:solidFill>
                  <a:srgbClr val="002060"/>
                </a:solidFill>
              </a:rPr>
              <a:t>25.7</a:t>
            </a:r>
            <a:endParaRPr lang="ar-JO" sz="2400" b="1" dirty="0">
              <a:solidFill>
                <a:srgbClr val="002060"/>
              </a:solidFill>
            </a:endParaRPr>
          </a:p>
          <a:p>
            <a:pPr marL="0" indent="0">
              <a:buNone/>
            </a:pPr>
            <a:r>
              <a:rPr lang="ar-JO" sz="2400" b="1" dirty="0">
                <a:solidFill>
                  <a:srgbClr val="FF0000"/>
                </a:solidFill>
              </a:rPr>
              <a:t>ومن ذلك نجد أن نقطة </a:t>
            </a:r>
            <a:r>
              <a:rPr lang="en-US" sz="2400" b="1" dirty="0">
                <a:solidFill>
                  <a:srgbClr val="FF0000"/>
                </a:solidFill>
              </a:rPr>
              <a:t>D = ( 25.7 , 21.43 )</a:t>
            </a:r>
          </a:p>
        </p:txBody>
      </p:sp>
      <p:sp>
        <p:nvSpPr>
          <p:cNvPr id="4" name="عنصر نائب للتاريخ 3"/>
          <p:cNvSpPr>
            <a:spLocks noGrp="1"/>
          </p:cNvSpPr>
          <p:nvPr>
            <p:ph type="dt" sz="half" idx="10"/>
          </p:nvPr>
        </p:nvSpPr>
        <p:spPr/>
        <p:txBody>
          <a:bodyPr/>
          <a:lstStyle/>
          <a:p>
            <a:fld id="{0B8A65AA-0116-4997-B548-D2D8A0054EAC}" type="datetime1">
              <a:rPr lang="en-US" smtClean="0"/>
              <a:t>7/30/2024</a:t>
            </a:fld>
            <a:endParaRPr lang="en-US"/>
          </a:p>
        </p:txBody>
      </p:sp>
      <p:sp>
        <p:nvSpPr>
          <p:cNvPr id="5" name="عنصر نائب للتذييل 4"/>
          <p:cNvSpPr>
            <a:spLocks noGrp="1"/>
          </p:cNvSpPr>
          <p:nvPr>
            <p:ph type="ftr" sz="quarter" idx="11"/>
          </p:nvPr>
        </p:nvSpPr>
        <p:spPr/>
        <p:txBody>
          <a:bodyPr/>
          <a:lstStyle/>
          <a:p>
            <a:r>
              <a:rPr lang="ar-JO"/>
              <a:t>جامعة فلسطين الأهلية</a:t>
            </a:r>
            <a:endParaRPr lang="en-US" dirty="0"/>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t>28</a:t>
            </a:fld>
            <a:endParaRPr lang="en-US"/>
          </a:p>
        </p:txBody>
      </p:sp>
    </p:spTree>
    <p:extLst>
      <p:ext uri="{BB962C8B-B14F-4D97-AF65-F5344CB8AC3E}">
        <p14:creationId xmlns:p14="http://schemas.microsoft.com/office/powerpoint/2010/main" val="3909242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anim calcmode="lin" valueType="num">
                                      <p:cBhvr>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wipe(down)">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randombar(horizontal)">
                                      <p:cBhvr>
                                        <p:cTn id="43" dur="500"/>
                                        <p:tgtEl>
                                          <p:spTgt spid="3">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45" presetClass="entr" presetSubtype="0" fill="hold"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2000"/>
                                        <p:tgtEl>
                                          <p:spTgt spid="3">
                                            <p:txEl>
                                              <p:pRg st="7" end="7"/>
                                            </p:txEl>
                                          </p:spTgt>
                                        </p:tgtEl>
                                      </p:cBhvr>
                                    </p:animEffect>
                                    <p:anim calcmode="lin" valueType="num">
                                      <p:cBhvr>
                                        <p:cTn id="49"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50" dur="20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barn(inVertical)">
                                      <p:cBhvr>
                                        <p:cTn id="55" dur="500"/>
                                        <p:tgtEl>
                                          <p:spTgt spid="3">
                                            <p:txEl>
                                              <p:pRg st="8" end="8"/>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nodeType="clickEffect">
                                  <p:stCondLst>
                                    <p:cond delay="0"/>
                                  </p:stCondLst>
                                  <p:childTnLst>
                                    <p:set>
                                      <p:cBhvr>
                                        <p:cTn id="59" dur="1" fill="hold">
                                          <p:stCondLst>
                                            <p:cond delay="0"/>
                                          </p:stCondLst>
                                        </p:cTn>
                                        <p:tgtEl>
                                          <p:spTgt spid="3">
                                            <p:txEl>
                                              <p:pRg st="9" end="9"/>
                                            </p:txEl>
                                          </p:spTgt>
                                        </p:tgtEl>
                                        <p:attrNameLst>
                                          <p:attrName>style.visibility</p:attrName>
                                        </p:attrNameLst>
                                      </p:cBhvr>
                                      <p:to>
                                        <p:strVal val="visible"/>
                                      </p:to>
                                    </p:set>
                                    <p:anim calcmode="lin" valueType="num">
                                      <p:cBhvr additive="base">
                                        <p:cTn id="60"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90600"/>
            <a:ext cx="8229600" cy="5135563"/>
          </a:xfrm>
        </p:spPr>
        <p:txBody>
          <a:bodyPr>
            <a:normAutofit fontScale="77500" lnSpcReduction="20000"/>
          </a:bodyPr>
          <a:lstStyle/>
          <a:p>
            <a:pPr marL="0" indent="0">
              <a:buNone/>
            </a:pPr>
            <a:r>
              <a:rPr lang="ar-JO" sz="2800" b="1" dirty="0"/>
              <a:t>نفرغ المعلومات التي توصلنا لها في الجدول التالي:</a:t>
            </a:r>
            <a:r>
              <a:rPr lang="en-US" sz="2800" b="1" dirty="0"/>
              <a:t> </a:t>
            </a:r>
            <a:r>
              <a:rPr lang="ar-JO" sz="2800" b="1" dirty="0"/>
              <a:t> </a:t>
            </a:r>
          </a:p>
          <a:p>
            <a:pPr marL="0" indent="0">
              <a:buNone/>
            </a:pPr>
            <a:endParaRPr lang="ar-JO"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ar-JO" sz="2800" b="1" dirty="0"/>
          </a:p>
          <a:p>
            <a:pPr marL="0" indent="0">
              <a:buNone/>
            </a:pPr>
            <a:endParaRPr lang="ar-JO" sz="2800" b="1" dirty="0"/>
          </a:p>
          <a:p>
            <a:pPr marL="0" indent="0">
              <a:buNone/>
            </a:pPr>
            <a:endParaRPr lang="ar-JO" sz="2800" b="1" dirty="0"/>
          </a:p>
          <a:p>
            <a:pPr marL="0" indent="0">
              <a:buNone/>
            </a:pPr>
            <a:r>
              <a:rPr lang="ar-JO" sz="2800" b="1" dirty="0"/>
              <a:t>الحل الأمثل عند النقطة </a:t>
            </a:r>
            <a:r>
              <a:rPr lang="en-US" sz="2800" b="1" dirty="0">
                <a:solidFill>
                  <a:srgbClr val="FF0000"/>
                </a:solidFill>
              </a:rPr>
              <a:t>D</a:t>
            </a:r>
            <a:r>
              <a:rPr lang="ar-JO" sz="2800" b="1" dirty="0"/>
              <a:t> لأنه عندها يتحقق </a:t>
            </a:r>
            <a:r>
              <a:rPr lang="ar-SA" sz="2800" b="1" dirty="0"/>
              <a:t>أقل تكلفة</a:t>
            </a:r>
            <a:r>
              <a:rPr lang="ar-JO" sz="2800" b="1" dirty="0"/>
              <a:t> ممكن</a:t>
            </a:r>
            <a:r>
              <a:rPr lang="ar-SA" sz="2800" b="1" dirty="0"/>
              <a:t>ة.</a:t>
            </a:r>
          </a:p>
          <a:p>
            <a:pPr marL="0" indent="0">
              <a:buNone/>
            </a:pPr>
            <a:r>
              <a:rPr lang="ar-SA" sz="2800" b="1" dirty="0">
                <a:solidFill>
                  <a:srgbClr val="FF0000"/>
                </a:solidFill>
              </a:rPr>
              <a:t>القرار الإداري: </a:t>
            </a:r>
            <a:endParaRPr lang="ar-SA" sz="2800" b="1" dirty="0"/>
          </a:p>
          <a:p>
            <a:pPr marL="0" indent="0">
              <a:buNone/>
            </a:pPr>
            <a:r>
              <a:rPr lang="ar-SA" sz="2800" b="1" dirty="0">
                <a:solidFill>
                  <a:srgbClr val="FF0000"/>
                </a:solidFill>
              </a:rPr>
              <a:t>يجب انتاج من المنتج الأول</a:t>
            </a:r>
            <a:r>
              <a:rPr lang="ar-JO" sz="2800" b="1" dirty="0"/>
              <a:t> </a:t>
            </a:r>
            <a:r>
              <a:rPr lang="en-US" sz="2800" b="1" dirty="0">
                <a:solidFill>
                  <a:srgbClr val="FF0000"/>
                </a:solidFill>
              </a:rPr>
              <a:t>X1</a:t>
            </a:r>
            <a:r>
              <a:rPr lang="ar-JO" sz="2800" b="1" dirty="0">
                <a:solidFill>
                  <a:srgbClr val="FF0000"/>
                </a:solidFill>
              </a:rPr>
              <a:t> = </a:t>
            </a:r>
            <a:r>
              <a:rPr lang="en-US" sz="2800" b="1" dirty="0">
                <a:solidFill>
                  <a:srgbClr val="FF0000"/>
                </a:solidFill>
              </a:rPr>
              <a:t>25.7</a:t>
            </a:r>
            <a:r>
              <a:rPr lang="ar-JO" sz="2800" b="1" dirty="0"/>
              <a:t> </a:t>
            </a:r>
            <a:r>
              <a:rPr lang="ar-SA" sz="2800" b="1" dirty="0"/>
              <a:t>أي </a:t>
            </a:r>
            <a:r>
              <a:rPr lang="en-US" sz="2800" b="1" dirty="0"/>
              <a:t>25</a:t>
            </a:r>
            <a:r>
              <a:rPr lang="ar-JO" sz="2800" b="1" dirty="0"/>
              <a:t> وحدة</a:t>
            </a:r>
            <a:endParaRPr lang="ar-SA" sz="2800" b="1" dirty="0"/>
          </a:p>
          <a:p>
            <a:pPr marL="0" indent="0">
              <a:buNone/>
            </a:pPr>
            <a:r>
              <a:rPr lang="ar-JO" sz="2800" b="1" dirty="0"/>
              <a:t>وانتاج من المنتج الثاني </a:t>
            </a:r>
            <a:r>
              <a:rPr lang="en-US" sz="2800" b="1" dirty="0">
                <a:solidFill>
                  <a:srgbClr val="FF0000"/>
                </a:solidFill>
              </a:rPr>
              <a:t>X2</a:t>
            </a:r>
            <a:r>
              <a:rPr lang="ar-JO" sz="2800" b="1" dirty="0"/>
              <a:t> </a:t>
            </a:r>
            <a:r>
              <a:rPr lang="ar-JO" sz="2800" b="1" dirty="0">
                <a:solidFill>
                  <a:srgbClr val="FF0000"/>
                </a:solidFill>
              </a:rPr>
              <a:t>= </a:t>
            </a:r>
            <a:r>
              <a:rPr lang="en-US" sz="2800" b="1" dirty="0">
                <a:solidFill>
                  <a:srgbClr val="FF0000"/>
                </a:solidFill>
              </a:rPr>
              <a:t>21.4</a:t>
            </a:r>
            <a:r>
              <a:rPr lang="ar-JO" sz="2800" b="1" dirty="0">
                <a:solidFill>
                  <a:srgbClr val="FF0000"/>
                </a:solidFill>
              </a:rPr>
              <a:t> أي </a:t>
            </a:r>
            <a:r>
              <a:rPr lang="en-US" sz="2800" b="1" dirty="0">
                <a:solidFill>
                  <a:srgbClr val="FF0000"/>
                </a:solidFill>
              </a:rPr>
              <a:t>21</a:t>
            </a:r>
            <a:r>
              <a:rPr lang="ar-JO" sz="2800" b="1" dirty="0">
                <a:solidFill>
                  <a:srgbClr val="FF0000"/>
                </a:solidFill>
              </a:rPr>
              <a:t> وحدة </a:t>
            </a:r>
          </a:p>
          <a:p>
            <a:pPr marL="0" indent="0">
              <a:buNone/>
            </a:pPr>
            <a:r>
              <a:rPr lang="ar-JO" sz="2800" b="1" dirty="0"/>
              <a:t>وذلك لتحقيق أقل تكلفة ممكنة </a:t>
            </a:r>
            <a:r>
              <a:rPr lang="en-US" sz="2800" b="1" dirty="0">
                <a:solidFill>
                  <a:srgbClr val="FF0000"/>
                </a:solidFill>
              </a:rPr>
              <a:t>Z</a:t>
            </a:r>
            <a:r>
              <a:rPr lang="ar-JO" sz="2800" b="1" dirty="0">
                <a:solidFill>
                  <a:srgbClr val="FF0000"/>
                </a:solidFill>
              </a:rPr>
              <a:t> = </a:t>
            </a:r>
            <a:r>
              <a:rPr lang="en-US" sz="2800" b="1" dirty="0">
                <a:solidFill>
                  <a:srgbClr val="FF0000"/>
                </a:solidFill>
              </a:rPr>
              <a:t>68.5</a:t>
            </a:r>
            <a:r>
              <a:rPr lang="ar-SA" sz="2800" b="1" dirty="0">
                <a:solidFill>
                  <a:srgbClr val="FF0000"/>
                </a:solidFill>
              </a:rPr>
              <a:t> </a:t>
            </a:r>
            <a:r>
              <a:rPr lang="ar-JO" sz="2800" b="1" dirty="0">
                <a:solidFill>
                  <a:srgbClr val="FF0000"/>
                </a:solidFill>
              </a:rPr>
              <a:t>أي </a:t>
            </a:r>
            <a:r>
              <a:rPr lang="en-US" sz="2800" b="1" dirty="0">
                <a:solidFill>
                  <a:srgbClr val="FF0000"/>
                </a:solidFill>
              </a:rPr>
              <a:t>67</a:t>
            </a:r>
            <a:r>
              <a:rPr lang="ar-JO" sz="2800" b="1" dirty="0">
                <a:solidFill>
                  <a:srgbClr val="FF0000"/>
                </a:solidFill>
              </a:rPr>
              <a:t> </a:t>
            </a:r>
          </a:p>
          <a:p>
            <a:pPr marL="0" indent="0">
              <a:buNone/>
            </a:pPr>
            <a:r>
              <a:rPr lang="en-US" sz="2800" b="1" dirty="0">
                <a:solidFill>
                  <a:srgbClr val="FF0000"/>
                </a:solidFill>
              </a:rPr>
              <a:t>Z= (1*25) + (2*21) = 67</a:t>
            </a:r>
            <a:endParaRPr lang="ar-SA" sz="2800" b="1" dirty="0">
              <a:solidFill>
                <a:srgbClr val="FF0000"/>
              </a:solidFill>
            </a:endParaRPr>
          </a:p>
        </p:txBody>
      </p:sp>
      <p:sp>
        <p:nvSpPr>
          <p:cNvPr id="4" name="عنصر نائب للتاريخ 3"/>
          <p:cNvSpPr>
            <a:spLocks noGrp="1"/>
          </p:cNvSpPr>
          <p:nvPr>
            <p:ph type="dt" sz="half" idx="10"/>
          </p:nvPr>
        </p:nvSpPr>
        <p:spPr/>
        <p:txBody>
          <a:bodyPr/>
          <a:lstStyle/>
          <a:p>
            <a:fld id="{0B8A65AA-0116-4997-B548-D2D8A0054EAC}" type="datetime1">
              <a:rPr lang="en-US" smtClean="0"/>
              <a:t>7/30/2024</a:t>
            </a:fld>
            <a:endParaRPr lang="en-US"/>
          </a:p>
        </p:txBody>
      </p:sp>
      <p:sp>
        <p:nvSpPr>
          <p:cNvPr id="5" name="عنصر نائب للتذييل 4"/>
          <p:cNvSpPr>
            <a:spLocks noGrp="1"/>
          </p:cNvSpPr>
          <p:nvPr>
            <p:ph type="ftr" sz="quarter" idx="11"/>
          </p:nvPr>
        </p:nvSpPr>
        <p:spPr/>
        <p:txBody>
          <a:bodyPr/>
          <a:lstStyle/>
          <a:p>
            <a:r>
              <a:rPr lang="ar-JO"/>
              <a:t>جامعة فلسطين الأهلية</a:t>
            </a:r>
            <a:endParaRPr lang="en-US" dirty="0"/>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t>29</a:t>
            </a:fld>
            <a:endParaRPr lang="en-US"/>
          </a:p>
        </p:txBody>
      </p:sp>
      <p:graphicFrame>
        <p:nvGraphicFramePr>
          <p:cNvPr id="7" name="جدول 6"/>
          <p:cNvGraphicFramePr>
            <a:graphicFrameLocks noGrp="1"/>
          </p:cNvGraphicFramePr>
          <p:nvPr>
            <p:extLst>
              <p:ext uri="{D42A27DB-BD31-4B8C-83A1-F6EECF244321}">
                <p14:modId xmlns:p14="http://schemas.microsoft.com/office/powerpoint/2010/main" val="3581696652"/>
              </p:ext>
            </p:extLst>
          </p:nvPr>
        </p:nvGraphicFramePr>
        <p:xfrm>
          <a:off x="1828800" y="1600200"/>
          <a:ext cx="6096000" cy="226568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29210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tblGrid>
              <a:tr h="370840">
                <a:tc>
                  <a:txBody>
                    <a:bodyPr/>
                    <a:lstStyle/>
                    <a:p>
                      <a:pPr algn="ctr"/>
                      <a:r>
                        <a:rPr lang="ar-JO" dirty="0"/>
                        <a:t>النقطة</a:t>
                      </a:r>
                      <a:endParaRPr lang="en-US" dirty="0"/>
                    </a:p>
                  </a:txBody>
                  <a:tcPr/>
                </a:tc>
                <a:tc>
                  <a:txBody>
                    <a:bodyPr/>
                    <a:lstStyle/>
                    <a:p>
                      <a:r>
                        <a:rPr lang="en-US"/>
                        <a:t>MIN </a:t>
                      </a:r>
                      <a:r>
                        <a:rPr lang="en-US" dirty="0"/>
                        <a:t>Z = X</a:t>
                      </a:r>
                      <a:r>
                        <a:rPr lang="en-US" sz="1800" b="1" kern="1200" baseline="-25000" dirty="0">
                          <a:solidFill>
                            <a:schemeClr val="lt1"/>
                          </a:solidFill>
                          <a:latin typeface="+mn-lt"/>
                          <a:ea typeface="+mn-ea"/>
                          <a:cs typeface="+mn-cs"/>
                        </a:rPr>
                        <a:t>1  </a:t>
                      </a:r>
                      <a:r>
                        <a:rPr lang="en-US" dirty="0"/>
                        <a:t>+ 2X</a:t>
                      </a:r>
                      <a:r>
                        <a:rPr lang="en-US" baseline="-25000" dirty="0"/>
                        <a:t>2</a:t>
                      </a:r>
                    </a:p>
                  </a:txBody>
                  <a:tcPr/>
                </a:tc>
                <a:tc>
                  <a:txBody>
                    <a:bodyPr/>
                    <a:lstStyle/>
                    <a:p>
                      <a:pPr algn="ctr"/>
                      <a:r>
                        <a:rPr lang="ar-JO" dirty="0"/>
                        <a:t>النتيجة</a:t>
                      </a:r>
                      <a:endParaRPr lang="en-US" dirty="0"/>
                    </a:p>
                  </a:txBody>
                  <a:tcPr/>
                </a:tc>
                <a:extLst>
                  <a:ext uri="{0D108BD9-81ED-4DB2-BD59-A6C34878D82A}">
                    <a16:rowId xmlns:a16="http://schemas.microsoft.com/office/drawing/2014/main" val="10000"/>
                  </a:ext>
                </a:extLst>
              </a:tr>
              <a:tr h="370840">
                <a:tc>
                  <a:txBody>
                    <a:bodyPr/>
                    <a:lstStyle/>
                    <a:p>
                      <a:r>
                        <a:rPr lang="en-US" dirty="0"/>
                        <a:t>A = ( 0 , 100 )</a:t>
                      </a:r>
                    </a:p>
                  </a:txBody>
                  <a:tcPr/>
                </a:tc>
                <a:tc>
                  <a:txBody>
                    <a:bodyPr/>
                    <a:lstStyle/>
                    <a:p>
                      <a:r>
                        <a:rPr lang="en-US" dirty="0"/>
                        <a:t>( 1 * O ) + ( 2 * 100 )</a:t>
                      </a:r>
                    </a:p>
                  </a:txBody>
                  <a:tcPr/>
                </a:tc>
                <a:tc>
                  <a:txBody>
                    <a:bodyPr/>
                    <a:lstStyle/>
                    <a:p>
                      <a:pPr algn="ctr"/>
                      <a:r>
                        <a:rPr lang="en-US" dirty="0"/>
                        <a:t>200</a:t>
                      </a:r>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B = ( 0 , 80 )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( 1 * O ) + ( 2 * 80 )</a:t>
                      </a:r>
                    </a:p>
                  </a:txBody>
                  <a:tcPr/>
                </a:tc>
                <a:tc>
                  <a:txBody>
                    <a:bodyPr/>
                    <a:lstStyle/>
                    <a:p>
                      <a:pPr algn="ctr"/>
                      <a:r>
                        <a:rPr lang="en-US" dirty="0"/>
                        <a:t>160</a:t>
                      </a:r>
                    </a:p>
                  </a:txBody>
                  <a:tcPr/>
                </a:tc>
                <a:extLst>
                  <a:ext uri="{0D108BD9-81ED-4DB2-BD59-A6C34878D82A}">
                    <a16:rowId xmlns:a16="http://schemas.microsoft.com/office/drawing/2014/main" val="10002"/>
                  </a:ext>
                </a:extLst>
              </a:tr>
              <a:tr h="411480">
                <a:tc>
                  <a:txBody>
                    <a:bodyPr/>
                    <a:lstStyle/>
                    <a:p>
                      <a:r>
                        <a:rPr lang="en-US" dirty="0"/>
                        <a:t>C = ( 8 , 48 )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( 1 * 8 ) + ( 2 * 48)</a:t>
                      </a:r>
                    </a:p>
                  </a:txBody>
                  <a:tcPr/>
                </a:tc>
                <a:tc>
                  <a:txBody>
                    <a:bodyPr/>
                    <a:lstStyle/>
                    <a:p>
                      <a:pPr algn="ctr"/>
                      <a:r>
                        <a:rPr lang="en-US" dirty="0"/>
                        <a:t>104</a:t>
                      </a:r>
                    </a:p>
                  </a:txBody>
                  <a:tcPr/>
                </a:tc>
                <a:extLst>
                  <a:ext uri="{0D108BD9-81ED-4DB2-BD59-A6C34878D82A}">
                    <a16:rowId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D = ( 25.7 , 21.4 )</a:t>
                      </a:r>
                    </a:p>
                  </a:txBody>
                  <a:tcPr/>
                </a:tc>
                <a:tc>
                  <a:txBody>
                    <a:bodyPr/>
                    <a:lstStyle/>
                    <a:p>
                      <a:r>
                        <a:rPr lang="en-US" dirty="0"/>
                        <a:t>( 1 * 25.7 ) + ( 2 * 21.4 )</a:t>
                      </a:r>
                    </a:p>
                  </a:txBody>
                  <a:tcPr/>
                </a:tc>
                <a:tc>
                  <a:txBody>
                    <a:bodyPr/>
                    <a:lstStyle/>
                    <a:p>
                      <a:pPr algn="ctr"/>
                      <a:r>
                        <a:rPr lang="en-US" dirty="0"/>
                        <a:t>68.5</a:t>
                      </a:r>
                    </a:p>
                  </a:txBody>
                  <a:tcPr/>
                </a:tc>
                <a:extLst>
                  <a:ext uri="{0D108BD9-81ED-4DB2-BD59-A6C34878D82A}">
                    <a16:rowId xmlns:a16="http://schemas.microsoft.com/office/drawing/2014/main"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E = ( 90 , 0 )</a:t>
                      </a:r>
                    </a:p>
                  </a:txBody>
                  <a:tcPr/>
                </a:tc>
                <a:tc>
                  <a:txBody>
                    <a:bodyPr/>
                    <a:lstStyle/>
                    <a:p>
                      <a:r>
                        <a:rPr lang="en-US" dirty="0"/>
                        <a:t>( 1 * 90 ) + ( 2 * 0 )</a:t>
                      </a:r>
                    </a:p>
                  </a:txBody>
                  <a:tcPr/>
                </a:tc>
                <a:tc>
                  <a:txBody>
                    <a:bodyPr/>
                    <a:lstStyle/>
                    <a:p>
                      <a:pPr algn="ctr"/>
                      <a:r>
                        <a:rPr lang="en-US" dirty="0"/>
                        <a:t>90</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86023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nodeType="clickEffect">
                                  <p:stCondLst>
                                    <p:cond delay="0"/>
                                  </p:stCondLst>
                                  <p:childTnLst>
                                    <p:set>
                                      <p:cBhvr>
                                        <p:cTn id="17" dur="1" fill="hold">
                                          <p:stCondLst>
                                            <p:cond delay="0"/>
                                          </p:stCondLst>
                                        </p:cTn>
                                        <p:tgtEl>
                                          <p:spTgt spid="3">
                                            <p:txEl>
                                              <p:pRg st="9" end="9"/>
                                            </p:txEl>
                                          </p:spTgt>
                                        </p:tgtEl>
                                        <p:attrNameLst>
                                          <p:attrName>style.visibility</p:attrName>
                                        </p:attrNameLst>
                                      </p:cBhvr>
                                      <p:to>
                                        <p:strVal val="visible"/>
                                      </p:to>
                                    </p:set>
                                    <p:animEffect transition="in" filter="randombar(horizontal)">
                                      <p:cBhvr>
                                        <p:cTn id="18" dur="500"/>
                                        <p:tgtEl>
                                          <p:spTgt spid="3">
                                            <p:txEl>
                                              <p:pRg st="9" end="9"/>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23" dur="500"/>
                                        <p:tgtEl>
                                          <p:spTgt spid="3">
                                            <p:txEl>
                                              <p:pRg st="10" end="1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nodeType="clickEffect">
                                  <p:stCondLst>
                                    <p:cond delay="0"/>
                                  </p:stCondLst>
                                  <p:childTnLst>
                                    <p:set>
                                      <p:cBhvr>
                                        <p:cTn id="27"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28" dur="500"/>
                                        <p:tgtEl>
                                          <p:spTgt spid="3">
                                            <p:txEl>
                                              <p:pRg st="11" end="1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nodeType="click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33" dur="500"/>
                                        <p:tgtEl>
                                          <p:spTgt spid="3">
                                            <p:txEl>
                                              <p:pRg st="12" end="1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nodeType="clickEffect">
                                  <p:stCondLst>
                                    <p:cond delay="0"/>
                                  </p:stCondLst>
                                  <p:childTnLst>
                                    <p:set>
                                      <p:cBhvr>
                                        <p:cTn id="37" dur="1" fill="hold">
                                          <p:stCondLst>
                                            <p:cond delay="0"/>
                                          </p:stCondLst>
                                        </p:cTn>
                                        <p:tgtEl>
                                          <p:spTgt spid="3">
                                            <p:txEl>
                                              <p:pRg st="13" end="13"/>
                                            </p:txEl>
                                          </p:spTgt>
                                        </p:tgtEl>
                                        <p:attrNameLst>
                                          <p:attrName>style.visibility</p:attrName>
                                        </p:attrNameLst>
                                      </p:cBhvr>
                                      <p:to>
                                        <p:strVal val="visible"/>
                                      </p:to>
                                    </p:set>
                                    <p:animEffect transition="in" filter="randombar(horizontal)">
                                      <p:cBhvr>
                                        <p:cTn id="38" dur="500"/>
                                        <p:tgtEl>
                                          <p:spTgt spid="3">
                                            <p:txEl>
                                              <p:pRg st="13" end="1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nodeType="click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animEffect transition="in" filter="randombar(horizontal)">
                                      <p:cBhvr>
                                        <p:cTn id="43"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JO" sz="3600" b="1" dirty="0">
                <a:solidFill>
                  <a:srgbClr val="0070C0"/>
                </a:solidFill>
              </a:rPr>
              <a:t>الحل: </a:t>
            </a:r>
            <a:r>
              <a:rPr lang="ar-JO" sz="3600" b="1" dirty="0">
                <a:solidFill>
                  <a:srgbClr val="FF0000"/>
                </a:solidFill>
              </a:rPr>
              <a:t>أولاً- صياغة النموذج الرياضي:</a:t>
            </a:r>
            <a:endParaRPr lang="en-US" sz="3600" b="1" dirty="0">
              <a:solidFill>
                <a:srgbClr val="FF0000"/>
              </a:solidFill>
            </a:endParaRPr>
          </a:p>
        </p:txBody>
      </p:sp>
      <p:sp>
        <p:nvSpPr>
          <p:cNvPr id="3" name="عنصر نائب للمحتوى 2"/>
          <p:cNvSpPr>
            <a:spLocks noGrp="1"/>
          </p:cNvSpPr>
          <p:nvPr>
            <p:ph idx="1"/>
          </p:nvPr>
        </p:nvSpPr>
        <p:spPr/>
        <p:txBody>
          <a:bodyPr>
            <a:normAutofit lnSpcReduction="10000"/>
          </a:bodyPr>
          <a:lstStyle/>
          <a:p>
            <a:pPr marL="0" indent="0">
              <a:buNone/>
            </a:pPr>
            <a:r>
              <a:rPr lang="ar-JO" dirty="0"/>
              <a:t>نفرض أن النوع الأول كولا بطعم الليمون   </a:t>
            </a:r>
            <a:r>
              <a:rPr lang="en-US" dirty="0"/>
              <a:t>X</a:t>
            </a:r>
            <a:r>
              <a:rPr lang="en-US" baseline="-25000" dirty="0"/>
              <a:t>1</a:t>
            </a:r>
            <a:r>
              <a:rPr lang="ar-JO" dirty="0"/>
              <a:t>  </a:t>
            </a:r>
          </a:p>
          <a:p>
            <a:pPr marL="0" indent="0">
              <a:buNone/>
            </a:pPr>
            <a:r>
              <a:rPr lang="ar-JO" dirty="0"/>
              <a:t>       وأن النوع الثاني كولا بطعم البرتقال  </a:t>
            </a:r>
            <a:r>
              <a:rPr lang="en-US" dirty="0"/>
              <a:t>X</a:t>
            </a:r>
            <a:r>
              <a:rPr lang="en-US" baseline="-25000" dirty="0"/>
              <a:t>2</a:t>
            </a:r>
            <a:r>
              <a:rPr lang="ar-JO" baseline="-25000" dirty="0"/>
              <a:t>    </a:t>
            </a:r>
            <a:r>
              <a:rPr lang="ar-JO" dirty="0"/>
              <a:t>  </a:t>
            </a:r>
          </a:p>
          <a:p>
            <a:pPr marL="0" indent="0">
              <a:buNone/>
            </a:pPr>
            <a:r>
              <a:rPr lang="ar-JO" dirty="0" err="1"/>
              <a:t>بناءاً</a:t>
            </a:r>
            <a:r>
              <a:rPr lang="ar-JO" dirty="0"/>
              <a:t> على ذلك يكون النموذج الرياضي:</a:t>
            </a:r>
          </a:p>
          <a:p>
            <a:pPr marL="0" indent="0" algn="l">
              <a:buNone/>
            </a:pPr>
            <a:r>
              <a:rPr lang="en-US" dirty="0"/>
              <a:t>MAX Z = 30X</a:t>
            </a:r>
            <a:r>
              <a:rPr lang="en-US" baseline="-25000" dirty="0"/>
              <a:t>1</a:t>
            </a:r>
            <a:r>
              <a:rPr lang="en-US" dirty="0"/>
              <a:t> + 40X</a:t>
            </a:r>
            <a:r>
              <a:rPr lang="en-US" baseline="-25000" dirty="0"/>
              <a:t>2</a:t>
            </a:r>
          </a:p>
          <a:p>
            <a:pPr marL="0" indent="0" algn="l">
              <a:buNone/>
            </a:pPr>
            <a:r>
              <a:rPr lang="en-US" dirty="0"/>
              <a:t>          Subject to,</a:t>
            </a:r>
          </a:p>
          <a:p>
            <a:pPr marL="0" indent="0" algn="ctr">
              <a:buNone/>
            </a:pPr>
            <a:r>
              <a:rPr lang="en-US" dirty="0"/>
              <a:t>2X</a:t>
            </a:r>
            <a:r>
              <a:rPr lang="en-US" baseline="-25000" dirty="0"/>
              <a:t>1</a:t>
            </a:r>
            <a:r>
              <a:rPr lang="en-US" dirty="0"/>
              <a:t> + 3X</a:t>
            </a:r>
            <a:r>
              <a:rPr lang="en-US" baseline="-25000" dirty="0"/>
              <a:t>2</a:t>
            </a:r>
            <a:r>
              <a:rPr lang="en-US" dirty="0"/>
              <a:t> ≤ 6     </a:t>
            </a:r>
            <a:endParaRPr lang="en-US" baseline="-25000" dirty="0"/>
          </a:p>
          <a:p>
            <a:pPr marL="0" indent="0" algn="ctr">
              <a:buNone/>
            </a:pPr>
            <a:r>
              <a:rPr lang="en-US" dirty="0"/>
              <a:t>6X</a:t>
            </a:r>
            <a:r>
              <a:rPr lang="en-US" baseline="-25000" dirty="0"/>
              <a:t>1</a:t>
            </a:r>
            <a:r>
              <a:rPr lang="en-US" dirty="0"/>
              <a:t> + 3x</a:t>
            </a:r>
            <a:r>
              <a:rPr lang="en-US" baseline="-25000" dirty="0"/>
              <a:t>2</a:t>
            </a:r>
            <a:r>
              <a:rPr lang="en-US" dirty="0"/>
              <a:t> ≤ 12   </a:t>
            </a:r>
          </a:p>
          <a:p>
            <a:pPr marL="0" indent="0" algn="ctr">
              <a:buNone/>
            </a:pPr>
            <a:r>
              <a:rPr lang="en-US" dirty="0"/>
              <a:t>  X</a:t>
            </a:r>
            <a:r>
              <a:rPr lang="en-US" baseline="-25000" dirty="0"/>
              <a:t>1</a:t>
            </a:r>
            <a:r>
              <a:rPr lang="en-US" dirty="0"/>
              <a:t>,x</a:t>
            </a:r>
            <a:r>
              <a:rPr lang="en-US" baseline="-25000" dirty="0"/>
              <a:t>2</a:t>
            </a:r>
            <a:r>
              <a:rPr lang="en-US" dirty="0"/>
              <a:t> ≥ 0  </a:t>
            </a:r>
          </a:p>
          <a:p>
            <a:pPr marL="0" indent="0" algn="l">
              <a:buNone/>
            </a:pPr>
            <a:endParaRPr lang="en-US" dirty="0"/>
          </a:p>
        </p:txBody>
      </p:sp>
      <p:sp>
        <p:nvSpPr>
          <p:cNvPr id="4" name="عنصر نائب للتاريخ 3"/>
          <p:cNvSpPr>
            <a:spLocks noGrp="1"/>
          </p:cNvSpPr>
          <p:nvPr>
            <p:ph type="dt" sz="half" idx="10"/>
          </p:nvPr>
        </p:nvSpPr>
        <p:spPr/>
        <p:txBody>
          <a:bodyPr/>
          <a:lstStyle/>
          <a:p>
            <a:fld id="{0B8A65AA-0116-4997-B548-D2D8A0054EAC}" type="datetime1">
              <a:rPr lang="en-US" smtClean="0"/>
              <a:t>7/30/2024</a:t>
            </a:fld>
            <a:endParaRPr lang="en-US"/>
          </a:p>
        </p:txBody>
      </p:sp>
      <p:sp>
        <p:nvSpPr>
          <p:cNvPr id="5" name="عنصر نائب للتذييل 4"/>
          <p:cNvSpPr>
            <a:spLocks noGrp="1"/>
          </p:cNvSpPr>
          <p:nvPr>
            <p:ph type="ftr" sz="quarter" idx="11"/>
          </p:nvPr>
        </p:nvSpPr>
        <p:spPr/>
        <p:txBody>
          <a:bodyPr/>
          <a:lstStyle/>
          <a:p>
            <a:r>
              <a:rPr lang="ar-JO"/>
              <a:t>جامعة فلسطين الأهلية</a:t>
            </a:r>
            <a:endParaRPr lang="en-US" dirty="0"/>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t>3</a:t>
            </a:fld>
            <a:endParaRPr lang="en-US"/>
          </a:p>
        </p:txBody>
      </p:sp>
    </p:spTree>
    <p:extLst>
      <p:ext uri="{BB962C8B-B14F-4D97-AF65-F5344CB8AC3E}">
        <p14:creationId xmlns:p14="http://schemas.microsoft.com/office/powerpoint/2010/main" val="3019931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1"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7"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8"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9" dur="10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barn(inVertical)">
                                      <p:cBhvr>
                                        <p:cTn id="34" dur="5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circle(in)">
                                      <p:cBhvr>
                                        <p:cTn id="39" dur="2000"/>
                                        <p:tgtEl>
                                          <p:spTgt spid="3">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1" presetClass="entr" presetSubtype="1" fill="hold"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Effect transition="in" filter="wheel(1)">
                                      <p:cBhvr>
                                        <p:cTn id="44" dur="20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wipe(down)">
                                      <p:cBhvr>
                                        <p:cTn id="5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JO" sz="3600" b="1" dirty="0">
                <a:solidFill>
                  <a:srgbClr val="FF0000"/>
                </a:solidFill>
              </a:rPr>
              <a:t>ثانياً - الحل الأمثل لنموذج البرمجة الخطية بالرسم البياني:</a:t>
            </a:r>
            <a:endParaRPr lang="en-US" sz="3600" b="1" dirty="0">
              <a:solidFill>
                <a:srgbClr val="FF0000"/>
              </a:solidFill>
            </a:endParaRPr>
          </a:p>
        </p:txBody>
      </p:sp>
      <p:sp>
        <p:nvSpPr>
          <p:cNvPr id="3" name="عنصر نائب للمحتوى 2"/>
          <p:cNvSpPr>
            <a:spLocks noGrp="1"/>
          </p:cNvSpPr>
          <p:nvPr>
            <p:ph idx="1"/>
          </p:nvPr>
        </p:nvSpPr>
        <p:spPr/>
        <p:txBody>
          <a:bodyPr/>
          <a:lstStyle/>
          <a:p>
            <a:pPr marL="0" indent="0">
              <a:buNone/>
            </a:pPr>
            <a:r>
              <a:rPr lang="en-US" dirty="0"/>
              <a:t>1</a:t>
            </a:r>
            <a:r>
              <a:rPr lang="ar-JO" dirty="0"/>
              <a:t>- نقوم بتحويل المتباينات إلى معادلات كما يلي: </a:t>
            </a:r>
          </a:p>
          <a:p>
            <a:pPr marL="0" indent="0">
              <a:buNone/>
            </a:pPr>
            <a:r>
              <a:rPr lang="ar-JO" dirty="0"/>
              <a:t> </a:t>
            </a:r>
            <a:r>
              <a:rPr lang="en-US" dirty="0"/>
              <a:t>2X</a:t>
            </a:r>
            <a:r>
              <a:rPr lang="en-US" baseline="-25000" dirty="0"/>
              <a:t>1</a:t>
            </a:r>
            <a:r>
              <a:rPr lang="en-US" dirty="0"/>
              <a:t> + 3X</a:t>
            </a:r>
            <a:r>
              <a:rPr lang="en-US" baseline="-25000" dirty="0"/>
              <a:t>2</a:t>
            </a:r>
            <a:r>
              <a:rPr lang="en-US" dirty="0"/>
              <a:t> ≤ 6     </a:t>
            </a:r>
            <a:r>
              <a:rPr lang="ar-JO" dirty="0"/>
              <a:t> </a:t>
            </a:r>
            <a:r>
              <a:rPr lang="ar-JO" b="1" dirty="0">
                <a:solidFill>
                  <a:srgbClr val="002060"/>
                </a:solidFill>
              </a:rPr>
              <a:t>تصبح </a:t>
            </a:r>
            <a:r>
              <a:rPr lang="en-US" b="1" dirty="0">
                <a:solidFill>
                  <a:srgbClr val="002060"/>
                </a:solidFill>
              </a:rPr>
              <a:t>2X</a:t>
            </a:r>
            <a:r>
              <a:rPr lang="en-US" b="1" baseline="-25000" dirty="0">
                <a:solidFill>
                  <a:srgbClr val="002060"/>
                </a:solidFill>
              </a:rPr>
              <a:t>1</a:t>
            </a:r>
            <a:r>
              <a:rPr lang="en-US" b="1" dirty="0">
                <a:solidFill>
                  <a:srgbClr val="002060"/>
                </a:solidFill>
              </a:rPr>
              <a:t> + 3X</a:t>
            </a:r>
            <a:r>
              <a:rPr lang="en-US" b="1" baseline="-25000" dirty="0">
                <a:solidFill>
                  <a:srgbClr val="002060"/>
                </a:solidFill>
              </a:rPr>
              <a:t>2</a:t>
            </a:r>
            <a:r>
              <a:rPr lang="en-US" b="1" dirty="0">
                <a:solidFill>
                  <a:srgbClr val="002060"/>
                </a:solidFill>
              </a:rPr>
              <a:t> = 6 </a:t>
            </a:r>
            <a:r>
              <a:rPr lang="ar-JO" b="1" dirty="0">
                <a:solidFill>
                  <a:srgbClr val="002060"/>
                </a:solidFill>
              </a:rPr>
              <a:t>  </a:t>
            </a:r>
          </a:p>
          <a:p>
            <a:pPr marL="0" indent="0">
              <a:buNone/>
            </a:pPr>
            <a:r>
              <a:rPr lang="ar-JO" baseline="-25000" dirty="0"/>
              <a:t> </a:t>
            </a:r>
            <a:r>
              <a:rPr lang="en-US" dirty="0"/>
              <a:t>6X</a:t>
            </a:r>
            <a:r>
              <a:rPr lang="en-US" baseline="-25000" dirty="0"/>
              <a:t>1</a:t>
            </a:r>
            <a:r>
              <a:rPr lang="en-US" dirty="0"/>
              <a:t> + 3X</a:t>
            </a:r>
            <a:r>
              <a:rPr lang="en-US" baseline="-25000" dirty="0"/>
              <a:t>2</a:t>
            </a:r>
            <a:r>
              <a:rPr lang="en-US" dirty="0"/>
              <a:t> ≤ 12     </a:t>
            </a:r>
            <a:r>
              <a:rPr lang="ar-JO" dirty="0"/>
              <a:t> </a:t>
            </a:r>
            <a:r>
              <a:rPr lang="ar-JO" b="1" dirty="0">
                <a:solidFill>
                  <a:srgbClr val="002060"/>
                </a:solidFill>
              </a:rPr>
              <a:t>تصبح </a:t>
            </a:r>
            <a:r>
              <a:rPr lang="en-US" b="1" dirty="0">
                <a:solidFill>
                  <a:srgbClr val="002060"/>
                </a:solidFill>
              </a:rPr>
              <a:t>6X1 + 3X2 = 12</a:t>
            </a:r>
            <a:r>
              <a:rPr lang="ar-JO" b="1" dirty="0">
                <a:solidFill>
                  <a:srgbClr val="002060"/>
                </a:solidFill>
              </a:rPr>
              <a:t>   </a:t>
            </a:r>
          </a:p>
          <a:p>
            <a:pPr marL="0" indent="0">
              <a:buNone/>
            </a:pPr>
            <a:r>
              <a:rPr lang="en-US" dirty="0"/>
              <a:t>2</a:t>
            </a:r>
            <a:r>
              <a:rPr lang="ar-JO" dirty="0"/>
              <a:t>- نرسم المحورين السيني ونطلق علي </a:t>
            </a:r>
            <a:r>
              <a:rPr lang="en-US" dirty="0"/>
              <a:t>X</a:t>
            </a:r>
            <a:r>
              <a:rPr lang="en-US" baseline="-25000" dirty="0"/>
              <a:t>1</a:t>
            </a:r>
            <a:r>
              <a:rPr lang="ar-SA" baseline="-25000" dirty="0"/>
              <a:t>  </a:t>
            </a:r>
            <a:r>
              <a:rPr lang="ar-SA" dirty="0"/>
              <a:t>والصادي ونطلق عليه </a:t>
            </a:r>
            <a:r>
              <a:rPr lang="en-US" dirty="0"/>
              <a:t>X</a:t>
            </a:r>
            <a:r>
              <a:rPr lang="en-US" baseline="-25000" dirty="0"/>
              <a:t>2</a:t>
            </a:r>
            <a:r>
              <a:rPr lang="ar-JO" baseline="-25000" dirty="0"/>
              <a:t>  </a:t>
            </a:r>
            <a:r>
              <a:rPr lang="ar-JO" dirty="0"/>
              <a:t>ونحتاج فقط إلي المربع الأول فقط وذلك تحقيقاً لشرط عدم السالبية.</a:t>
            </a:r>
            <a:endParaRPr lang="en-US" dirty="0"/>
          </a:p>
        </p:txBody>
      </p:sp>
      <p:sp>
        <p:nvSpPr>
          <p:cNvPr id="4" name="عنصر نائب للتاريخ 3"/>
          <p:cNvSpPr>
            <a:spLocks noGrp="1"/>
          </p:cNvSpPr>
          <p:nvPr>
            <p:ph type="dt" sz="half" idx="10"/>
          </p:nvPr>
        </p:nvSpPr>
        <p:spPr/>
        <p:txBody>
          <a:bodyPr/>
          <a:lstStyle/>
          <a:p>
            <a:fld id="{0B8A65AA-0116-4997-B548-D2D8A0054EAC}" type="datetime1">
              <a:rPr lang="en-US" smtClean="0"/>
              <a:t>7/30/2024</a:t>
            </a:fld>
            <a:endParaRPr lang="en-US"/>
          </a:p>
        </p:txBody>
      </p:sp>
      <p:sp>
        <p:nvSpPr>
          <p:cNvPr id="5" name="عنصر نائب للتذييل 4"/>
          <p:cNvSpPr>
            <a:spLocks noGrp="1"/>
          </p:cNvSpPr>
          <p:nvPr>
            <p:ph type="ftr" sz="quarter" idx="11"/>
          </p:nvPr>
        </p:nvSpPr>
        <p:spPr/>
        <p:txBody>
          <a:bodyPr/>
          <a:lstStyle/>
          <a:p>
            <a:r>
              <a:rPr lang="ar-JO"/>
              <a:t>جامعة فلسطين الأهلية</a:t>
            </a:r>
            <a:endParaRPr lang="en-US" dirty="0"/>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t>4</a:t>
            </a:fld>
            <a:endParaRPr lang="en-US"/>
          </a:p>
        </p:txBody>
      </p:sp>
    </p:spTree>
    <p:extLst>
      <p:ext uri="{BB962C8B-B14F-4D97-AF65-F5344CB8AC3E}">
        <p14:creationId xmlns:p14="http://schemas.microsoft.com/office/powerpoint/2010/main" val="4170343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arn(inVertic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5"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2000"/>
                                        <p:tgtEl>
                                          <p:spTgt spid="3">
                                            <p:txEl>
                                              <p:pRg st="3" end="3"/>
                                            </p:txEl>
                                          </p:spTgt>
                                        </p:tgtEl>
                                      </p:cBhvr>
                                    </p:animEffect>
                                    <p:anim calcmode="lin" valueType="num">
                                      <p:cBhvr>
                                        <p:cTn id="32"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33"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14400"/>
            <a:ext cx="8229600" cy="5211763"/>
          </a:xfrm>
        </p:spPr>
        <p:txBody>
          <a:bodyPr/>
          <a:lstStyle/>
          <a:p>
            <a:pPr marL="0" indent="0">
              <a:buNone/>
            </a:pPr>
            <a:r>
              <a:rPr lang="en-US" dirty="0"/>
              <a:t>   </a:t>
            </a:r>
            <a:r>
              <a:rPr lang="ar-JO" dirty="0"/>
              <a:t>                                  </a:t>
            </a:r>
            <a:r>
              <a:rPr lang="en-US" dirty="0"/>
              <a:t>X</a:t>
            </a:r>
            <a:r>
              <a:rPr lang="en-US" baseline="-25000" dirty="0"/>
              <a:t>2</a:t>
            </a:r>
            <a:endParaRPr lang="ar-SA" baseline="-25000" dirty="0"/>
          </a:p>
          <a:p>
            <a:pPr marL="0" indent="0">
              <a:buNone/>
            </a:pPr>
            <a:r>
              <a:rPr lang="ar-JO" dirty="0"/>
              <a:t>                                   ×</a:t>
            </a:r>
            <a:r>
              <a:rPr lang="ar-SA" dirty="0"/>
              <a:t>- </a:t>
            </a:r>
            <a:r>
              <a:rPr lang="en-US" dirty="0"/>
              <a:t>4</a:t>
            </a:r>
            <a:r>
              <a:rPr lang="ar-JO" dirty="0"/>
              <a:t> </a:t>
            </a:r>
          </a:p>
          <a:p>
            <a:pPr marL="0" indent="0">
              <a:buNone/>
            </a:pPr>
            <a:r>
              <a:rPr lang="ar-JO" dirty="0"/>
              <a:t>                                     - </a:t>
            </a:r>
            <a:r>
              <a:rPr lang="en-US" dirty="0"/>
              <a:t>3</a:t>
            </a:r>
            <a:r>
              <a:rPr lang="ar-JO" dirty="0"/>
              <a:t> </a:t>
            </a:r>
          </a:p>
          <a:p>
            <a:pPr marL="0" indent="0">
              <a:buNone/>
            </a:pPr>
            <a:r>
              <a:rPr lang="ar-JO" dirty="0"/>
              <a:t>                                   ×- </a:t>
            </a:r>
            <a:r>
              <a:rPr lang="en-US" dirty="0"/>
              <a:t>2</a:t>
            </a:r>
            <a:r>
              <a:rPr lang="ar-JO" dirty="0"/>
              <a:t> </a:t>
            </a:r>
          </a:p>
          <a:p>
            <a:pPr marL="0" indent="0">
              <a:buNone/>
            </a:pPr>
            <a:r>
              <a:rPr lang="ar-JO" dirty="0"/>
              <a:t>                                     - </a:t>
            </a:r>
            <a:r>
              <a:rPr lang="en-US" dirty="0"/>
              <a:t>1</a:t>
            </a:r>
            <a:r>
              <a:rPr lang="ar-JO" dirty="0"/>
              <a:t> </a:t>
            </a:r>
          </a:p>
          <a:p>
            <a:pPr marL="0" indent="0">
              <a:buNone/>
            </a:pPr>
            <a:r>
              <a:rPr lang="ar-JO" dirty="0"/>
              <a:t>     ×        ×</a:t>
            </a:r>
          </a:p>
          <a:p>
            <a:pPr marL="0" indent="0">
              <a:buNone/>
            </a:pPr>
            <a:r>
              <a:rPr lang="en-US" dirty="0"/>
              <a:t>X</a:t>
            </a:r>
            <a:r>
              <a:rPr lang="en-US" baseline="-25000" dirty="0"/>
              <a:t>1</a:t>
            </a:r>
            <a:r>
              <a:rPr lang="ar-JO" dirty="0"/>
              <a:t>  </a:t>
            </a:r>
            <a:r>
              <a:rPr lang="en-US" dirty="0"/>
              <a:t>3</a:t>
            </a:r>
            <a:r>
              <a:rPr lang="ar-JO" dirty="0"/>
              <a:t>  </a:t>
            </a:r>
            <a:r>
              <a:rPr lang="en-US" dirty="0"/>
              <a:t>2.5</a:t>
            </a:r>
            <a:r>
              <a:rPr lang="ar-JO" dirty="0"/>
              <a:t>  </a:t>
            </a:r>
            <a:r>
              <a:rPr lang="en-US" dirty="0"/>
              <a:t>2</a:t>
            </a:r>
            <a:r>
              <a:rPr lang="ar-JO" dirty="0"/>
              <a:t>  </a:t>
            </a:r>
            <a:r>
              <a:rPr lang="en-US" dirty="0"/>
              <a:t>1.5</a:t>
            </a:r>
            <a:r>
              <a:rPr lang="ar-JO" dirty="0"/>
              <a:t>  </a:t>
            </a:r>
            <a:r>
              <a:rPr lang="en-US" dirty="0"/>
              <a:t>1</a:t>
            </a:r>
            <a:r>
              <a:rPr lang="ar-JO" dirty="0"/>
              <a:t>  </a:t>
            </a:r>
            <a:r>
              <a:rPr lang="en-US" dirty="0"/>
              <a:t>0.5</a:t>
            </a:r>
            <a:r>
              <a:rPr lang="ar-JO" dirty="0"/>
              <a:t> </a:t>
            </a:r>
          </a:p>
        </p:txBody>
      </p:sp>
      <p:sp>
        <p:nvSpPr>
          <p:cNvPr id="4" name="عنصر نائب للتاريخ 3"/>
          <p:cNvSpPr>
            <a:spLocks noGrp="1"/>
          </p:cNvSpPr>
          <p:nvPr>
            <p:ph type="dt" sz="half" idx="10"/>
          </p:nvPr>
        </p:nvSpPr>
        <p:spPr/>
        <p:txBody>
          <a:bodyPr/>
          <a:lstStyle/>
          <a:p>
            <a:fld id="{0B8A65AA-0116-4997-B548-D2D8A0054EAC}" type="datetime1">
              <a:rPr lang="en-US" smtClean="0"/>
              <a:t>7/30/2024</a:t>
            </a:fld>
            <a:endParaRPr lang="en-US"/>
          </a:p>
        </p:txBody>
      </p:sp>
      <p:sp>
        <p:nvSpPr>
          <p:cNvPr id="5" name="عنصر نائب للتذييل 4"/>
          <p:cNvSpPr>
            <a:spLocks noGrp="1"/>
          </p:cNvSpPr>
          <p:nvPr>
            <p:ph type="ftr" sz="quarter" idx="11"/>
          </p:nvPr>
        </p:nvSpPr>
        <p:spPr/>
        <p:txBody>
          <a:bodyPr/>
          <a:lstStyle/>
          <a:p>
            <a:r>
              <a:rPr lang="ar-JO"/>
              <a:t>جامعة فلسطين الأهلية</a:t>
            </a:r>
            <a:endParaRPr lang="en-US" dirty="0"/>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t>5</a:t>
            </a:fld>
            <a:endParaRPr lang="en-US"/>
          </a:p>
        </p:txBody>
      </p:sp>
      <p:cxnSp>
        <p:nvCxnSpPr>
          <p:cNvPr id="8" name="رابط كسهم مستقيم 7"/>
          <p:cNvCxnSpPr/>
          <p:nvPr/>
        </p:nvCxnSpPr>
        <p:spPr>
          <a:xfrm>
            <a:off x="4475480" y="4066540"/>
            <a:ext cx="36576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رابط كسهم مستقيم 10"/>
          <p:cNvCxnSpPr/>
          <p:nvPr/>
        </p:nvCxnSpPr>
        <p:spPr>
          <a:xfrm flipV="1">
            <a:off x="4521200" y="1402873"/>
            <a:ext cx="0" cy="26568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رابط مستقيم 23"/>
          <p:cNvCxnSpPr/>
          <p:nvPr/>
        </p:nvCxnSpPr>
        <p:spPr>
          <a:xfrm>
            <a:off x="7924800" y="4142740"/>
            <a:ext cx="0" cy="50546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رابط مستقيم 24"/>
          <p:cNvCxnSpPr/>
          <p:nvPr/>
        </p:nvCxnSpPr>
        <p:spPr>
          <a:xfrm>
            <a:off x="7315200" y="4090670"/>
            <a:ext cx="0" cy="50546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رابط مستقيم 25"/>
          <p:cNvCxnSpPr/>
          <p:nvPr/>
        </p:nvCxnSpPr>
        <p:spPr>
          <a:xfrm>
            <a:off x="6786880" y="4156710"/>
            <a:ext cx="0" cy="505460"/>
          </a:xfrm>
          <a:prstGeom prst="line">
            <a:avLst/>
          </a:prstGeom>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2600" y="4066540"/>
            <a:ext cx="12700"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8" name="رابط مستقيم 27"/>
          <p:cNvCxnSpPr/>
          <p:nvPr/>
        </p:nvCxnSpPr>
        <p:spPr>
          <a:xfrm>
            <a:off x="6172200" y="4066540"/>
            <a:ext cx="0" cy="50546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رابط مستقيم 28"/>
          <p:cNvCxnSpPr/>
          <p:nvPr/>
        </p:nvCxnSpPr>
        <p:spPr>
          <a:xfrm>
            <a:off x="5029200" y="4059713"/>
            <a:ext cx="0" cy="50546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رابط مستقيم 29"/>
          <p:cNvCxnSpPr/>
          <p:nvPr/>
        </p:nvCxnSpPr>
        <p:spPr>
          <a:xfrm>
            <a:off x="4381500" y="1600200"/>
            <a:ext cx="2705100" cy="2895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رابط مستقيم 34"/>
          <p:cNvCxnSpPr/>
          <p:nvPr/>
        </p:nvCxnSpPr>
        <p:spPr>
          <a:xfrm>
            <a:off x="4094480" y="2819400"/>
            <a:ext cx="4516120" cy="1590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34" name="رابط مستقيم 1033"/>
          <p:cNvCxnSpPr/>
          <p:nvPr/>
        </p:nvCxnSpPr>
        <p:spPr>
          <a:xfrm flipH="1">
            <a:off x="6131560" y="3352800"/>
            <a:ext cx="220980" cy="34036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رابط مستقيم 46"/>
          <p:cNvCxnSpPr/>
          <p:nvPr/>
        </p:nvCxnSpPr>
        <p:spPr>
          <a:xfrm flipH="1">
            <a:off x="5990590" y="3472180"/>
            <a:ext cx="502920"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1040" name="مربع نص 1039"/>
          <p:cNvSpPr txBox="1"/>
          <p:nvPr/>
        </p:nvSpPr>
        <p:spPr>
          <a:xfrm>
            <a:off x="6316634" y="3179048"/>
            <a:ext cx="1227166" cy="369332"/>
          </a:xfrm>
          <a:prstGeom prst="rect">
            <a:avLst/>
          </a:prstGeom>
          <a:noFill/>
        </p:spPr>
        <p:txBody>
          <a:bodyPr wrap="square" rtlCol="0">
            <a:spAutoFit/>
          </a:bodyPr>
          <a:lstStyle/>
          <a:p>
            <a:r>
              <a:rPr lang="en-US" dirty="0">
                <a:solidFill>
                  <a:srgbClr val="FF0000"/>
                </a:solidFill>
              </a:rPr>
              <a:t>C ( 1.5, 1)</a:t>
            </a:r>
          </a:p>
        </p:txBody>
      </p:sp>
      <p:sp>
        <p:nvSpPr>
          <p:cNvPr id="51" name="مربع نص 50"/>
          <p:cNvSpPr txBox="1"/>
          <p:nvPr/>
        </p:nvSpPr>
        <p:spPr>
          <a:xfrm>
            <a:off x="4354657" y="1420614"/>
            <a:ext cx="1227166" cy="369332"/>
          </a:xfrm>
          <a:prstGeom prst="rect">
            <a:avLst/>
          </a:prstGeom>
          <a:noFill/>
        </p:spPr>
        <p:txBody>
          <a:bodyPr wrap="square" rtlCol="0">
            <a:spAutoFit/>
          </a:bodyPr>
          <a:lstStyle/>
          <a:p>
            <a:r>
              <a:rPr lang="en-US" dirty="0"/>
              <a:t> </a:t>
            </a:r>
            <a:r>
              <a:rPr lang="en-US" dirty="0">
                <a:solidFill>
                  <a:srgbClr val="00B050"/>
                </a:solidFill>
              </a:rPr>
              <a:t>( 0, 4)</a:t>
            </a:r>
          </a:p>
        </p:txBody>
      </p:sp>
      <p:sp>
        <p:nvSpPr>
          <p:cNvPr id="52" name="مربع نص 51"/>
          <p:cNvSpPr txBox="1"/>
          <p:nvPr/>
        </p:nvSpPr>
        <p:spPr>
          <a:xfrm>
            <a:off x="2979766" y="21352"/>
            <a:ext cx="1227166" cy="369332"/>
          </a:xfrm>
          <a:prstGeom prst="rect">
            <a:avLst/>
          </a:prstGeom>
          <a:noFill/>
        </p:spPr>
        <p:txBody>
          <a:bodyPr wrap="square" rtlCol="0">
            <a:spAutoFit/>
          </a:bodyPr>
          <a:lstStyle/>
          <a:p>
            <a:r>
              <a:rPr lang="en-US" dirty="0"/>
              <a:t>C ( 1.5, 1)</a:t>
            </a:r>
          </a:p>
        </p:txBody>
      </p:sp>
      <p:sp>
        <p:nvSpPr>
          <p:cNvPr id="53" name="مربع نص 52"/>
          <p:cNvSpPr txBox="1"/>
          <p:nvPr/>
        </p:nvSpPr>
        <p:spPr>
          <a:xfrm>
            <a:off x="7582246" y="3710146"/>
            <a:ext cx="1227166" cy="369332"/>
          </a:xfrm>
          <a:prstGeom prst="rect">
            <a:avLst/>
          </a:prstGeom>
          <a:noFill/>
        </p:spPr>
        <p:txBody>
          <a:bodyPr wrap="square" rtlCol="0">
            <a:spAutoFit/>
          </a:bodyPr>
          <a:lstStyle/>
          <a:p>
            <a:r>
              <a:rPr lang="en-US" dirty="0">
                <a:solidFill>
                  <a:srgbClr val="00B050"/>
                </a:solidFill>
              </a:rPr>
              <a:t> ( 3, 0)</a:t>
            </a:r>
          </a:p>
        </p:txBody>
      </p:sp>
      <p:sp>
        <p:nvSpPr>
          <p:cNvPr id="54" name="مربع نص 53"/>
          <p:cNvSpPr txBox="1"/>
          <p:nvPr/>
        </p:nvSpPr>
        <p:spPr>
          <a:xfrm>
            <a:off x="6131560" y="3787378"/>
            <a:ext cx="1227166" cy="369332"/>
          </a:xfrm>
          <a:prstGeom prst="rect">
            <a:avLst/>
          </a:prstGeom>
          <a:noFill/>
        </p:spPr>
        <p:txBody>
          <a:bodyPr wrap="square" rtlCol="0">
            <a:spAutoFit/>
          </a:bodyPr>
          <a:lstStyle/>
          <a:p>
            <a:r>
              <a:rPr lang="en-US" dirty="0">
                <a:solidFill>
                  <a:srgbClr val="FF0000"/>
                </a:solidFill>
              </a:rPr>
              <a:t>D (2, 0)</a:t>
            </a:r>
          </a:p>
        </p:txBody>
      </p:sp>
      <p:sp>
        <p:nvSpPr>
          <p:cNvPr id="55" name="مربع نص 54"/>
          <p:cNvSpPr txBox="1"/>
          <p:nvPr/>
        </p:nvSpPr>
        <p:spPr>
          <a:xfrm>
            <a:off x="3882217" y="4040108"/>
            <a:ext cx="1227166" cy="369332"/>
          </a:xfrm>
          <a:prstGeom prst="rect">
            <a:avLst/>
          </a:prstGeom>
          <a:noFill/>
        </p:spPr>
        <p:txBody>
          <a:bodyPr wrap="square" rtlCol="0">
            <a:spAutoFit/>
          </a:bodyPr>
          <a:lstStyle/>
          <a:p>
            <a:r>
              <a:rPr lang="en-US" dirty="0">
                <a:solidFill>
                  <a:srgbClr val="FF0000"/>
                </a:solidFill>
              </a:rPr>
              <a:t>A ( 0, 0)</a:t>
            </a:r>
          </a:p>
        </p:txBody>
      </p:sp>
      <p:sp>
        <p:nvSpPr>
          <p:cNvPr id="56" name="مربع نص 55"/>
          <p:cNvSpPr txBox="1"/>
          <p:nvPr/>
        </p:nvSpPr>
        <p:spPr>
          <a:xfrm>
            <a:off x="3907617" y="2553454"/>
            <a:ext cx="1227166" cy="369332"/>
          </a:xfrm>
          <a:prstGeom prst="rect">
            <a:avLst/>
          </a:prstGeom>
          <a:noFill/>
        </p:spPr>
        <p:txBody>
          <a:bodyPr wrap="square" rtlCol="0">
            <a:spAutoFit/>
          </a:bodyPr>
          <a:lstStyle/>
          <a:p>
            <a:r>
              <a:rPr lang="en-US" dirty="0">
                <a:solidFill>
                  <a:srgbClr val="FF0000"/>
                </a:solidFill>
              </a:rPr>
              <a:t>B ( 0, 2)</a:t>
            </a:r>
          </a:p>
        </p:txBody>
      </p:sp>
    </p:spTree>
    <p:extLst>
      <p:ext uri="{BB962C8B-B14F-4D97-AF65-F5344CB8AC3E}">
        <p14:creationId xmlns:p14="http://schemas.microsoft.com/office/powerpoint/2010/main" val="2356037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additive="base">
                                        <p:cTn id="3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additive="base">
                                        <p:cTn id="4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additive="base">
                                        <p:cTn id="4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 calcmode="lin" valueType="num">
                                      <p:cBhvr additive="base">
                                        <p:cTn id="5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grpId="0" nodeType="clickEffect">
                                  <p:stCondLst>
                                    <p:cond delay="0"/>
                                  </p:stCondLst>
                                  <p:childTnLst>
                                    <p:set>
                                      <p:cBhvr>
                                        <p:cTn id="58" dur="1" fill="hold">
                                          <p:stCondLst>
                                            <p:cond delay="0"/>
                                          </p:stCondLst>
                                        </p:cTn>
                                        <p:tgtEl>
                                          <p:spTgt spid="53"/>
                                        </p:tgtEl>
                                        <p:attrNameLst>
                                          <p:attrName>style.visibility</p:attrName>
                                        </p:attrNameLst>
                                      </p:cBhvr>
                                      <p:to>
                                        <p:strVal val="visible"/>
                                      </p:to>
                                    </p:set>
                                    <p:animEffect transition="in" filter="wipe(down)">
                                      <p:cBhvr>
                                        <p:cTn id="59" dur="500"/>
                                        <p:tgtEl>
                                          <p:spTgt spid="53"/>
                                        </p:tgtEl>
                                      </p:cBhvr>
                                    </p:animEffect>
                                  </p:childTnLst>
                                </p:cTn>
                              </p:par>
                            </p:childTnLst>
                          </p:cTn>
                        </p:par>
                      </p:childTnLst>
                    </p:cTn>
                  </p:par>
                  <p:par>
                    <p:cTn id="60" fill="hold">
                      <p:stCondLst>
                        <p:cond delay="indefinite"/>
                      </p:stCondLst>
                      <p:childTnLst>
                        <p:par>
                          <p:cTn id="61" fill="hold">
                            <p:stCondLst>
                              <p:cond delay="0"/>
                            </p:stCondLst>
                            <p:childTnLst>
                              <p:par>
                                <p:cTn id="62" presetID="14" presetClass="entr" presetSubtype="10" fill="hold" grpId="0" nodeType="clickEffect">
                                  <p:stCondLst>
                                    <p:cond delay="0"/>
                                  </p:stCondLst>
                                  <p:childTnLst>
                                    <p:set>
                                      <p:cBhvr>
                                        <p:cTn id="63" dur="1" fill="hold">
                                          <p:stCondLst>
                                            <p:cond delay="0"/>
                                          </p:stCondLst>
                                        </p:cTn>
                                        <p:tgtEl>
                                          <p:spTgt spid="56"/>
                                        </p:tgtEl>
                                        <p:attrNameLst>
                                          <p:attrName>style.visibility</p:attrName>
                                        </p:attrNameLst>
                                      </p:cBhvr>
                                      <p:to>
                                        <p:strVal val="visible"/>
                                      </p:to>
                                    </p:set>
                                    <p:animEffect transition="in" filter="randombar(horizontal)">
                                      <p:cBhvr>
                                        <p:cTn id="64" dur="500"/>
                                        <p:tgtEl>
                                          <p:spTgt spid="56"/>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4" fill="hold" nodeType="clickEffect">
                                  <p:stCondLst>
                                    <p:cond delay="0"/>
                                  </p:stCondLst>
                                  <p:childTnLst>
                                    <p:set>
                                      <p:cBhvr>
                                        <p:cTn id="68" dur="1" fill="hold">
                                          <p:stCondLst>
                                            <p:cond delay="0"/>
                                          </p:stCondLst>
                                        </p:cTn>
                                        <p:tgtEl>
                                          <p:spTgt spid="35"/>
                                        </p:tgtEl>
                                        <p:attrNameLst>
                                          <p:attrName>style.visibility</p:attrName>
                                        </p:attrNameLst>
                                      </p:cBhvr>
                                      <p:to>
                                        <p:strVal val="visible"/>
                                      </p:to>
                                    </p:set>
                                    <p:animEffect transition="in" filter="wipe(down)">
                                      <p:cBhvr>
                                        <p:cTn id="69" dur="500"/>
                                        <p:tgtEl>
                                          <p:spTgt spid="35"/>
                                        </p:tgtEl>
                                      </p:cBhvr>
                                    </p:animEffect>
                                  </p:childTnLst>
                                </p:cTn>
                              </p:par>
                            </p:childTnLst>
                          </p:cTn>
                        </p:par>
                      </p:childTnLst>
                    </p:cTn>
                  </p:par>
                  <p:par>
                    <p:cTn id="70" fill="hold">
                      <p:stCondLst>
                        <p:cond delay="indefinite"/>
                      </p:stCondLst>
                      <p:childTnLst>
                        <p:par>
                          <p:cTn id="71" fill="hold">
                            <p:stCondLst>
                              <p:cond delay="0"/>
                            </p:stCondLst>
                            <p:childTnLst>
                              <p:par>
                                <p:cTn id="72" presetID="53" presetClass="entr" presetSubtype="16" fill="hold" grpId="0" nodeType="clickEffect">
                                  <p:stCondLst>
                                    <p:cond delay="0"/>
                                  </p:stCondLst>
                                  <p:childTnLst>
                                    <p:set>
                                      <p:cBhvr>
                                        <p:cTn id="73" dur="1" fill="hold">
                                          <p:stCondLst>
                                            <p:cond delay="0"/>
                                          </p:stCondLst>
                                        </p:cTn>
                                        <p:tgtEl>
                                          <p:spTgt spid="54"/>
                                        </p:tgtEl>
                                        <p:attrNameLst>
                                          <p:attrName>style.visibility</p:attrName>
                                        </p:attrNameLst>
                                      </p:cBhvr>
                                      <p:to>
                                        <p:strVal val="visible"/>
                                      </p:to>
                                    </p:set>
                                    <p:anim calcmode="lin" valueType="num">
                                      <p:cBhvr>
                                        <p:cTn id="74" dur="500" fill="hold"/>
                                        <p:tgtEl>
                                          <p:spTgt spid="54"/>
                                        </p:tgtEl>
                                        <p:attrNameLst>
                                          <p:attrName>ppt_w</p:attrName>
                                        </p:attrNameLst>
                                      </p:cBhvr>
                                      <p:tavLst>
                                        <p:tav tm="0">
                                          <p:val>
                                            <p:fltVal val="0"/>
                                          </p:val>
                                        </p:tav>
                                        <p:tav tm="100000">
                                          <p:val>
                                            <p:strVal val="#ppt_w"/>
                                          </p:val>
                                        </p:tav>
                                      </p:tavLst>
                                    </p:anim>
                                    <p:anim calcmode="lin" valueType="num">
                                      <p:cBhvr>
                                        <p:cTn id="75" dur="500" fill="hold"/>
                                        <p:tgtEl>
                                          <p:spTgt spid="54"/>
                                        </p:tgtEl>
                                        <p:attrNameLst>
                                          <p:attrName>ppt_h</p:attrName>
                                        </p:attrNameLst>
                                      </p:cBhvr>
                                      <p:tavLst>
                                        <p:tav tm="0">
                                          <p:val>
                                            <p:fltVal val="0"/>
                                          </p:val>
                                        </p:tav>
                                        <p:tav tm="100000">
                                          <p:val>
                                            <p:strVal val="#ppt_h"/>
                                          </p:val>
                                        </p:tav>
                                      </p:tavLst>
                                    </p:anim>
                                    <p:animEffect transition="in" filter="fade">
                                      <p:cBhvr>
                                        <p:cTn id="76" dur="500"/>
                                        <p:tgtEl>
                                          <p:spTgt spid="54"/>
                                        </p:tgtEl>
                                      </p:cBhvr>
                                    </p:animEffect>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51"/>
                                        </p:tgtEl>
                                        <p:attrNameLst>
                                          <p:attrName>style.visibility</p:attrName>
                                        </p:attrNameLst>
                                      </p:cBhvr>
                                      <p:to>
                                        <p:strVal val="visible"/>
                                      </p:to>
                                    </p:set>
                                    <p:anim calcmode="lin" valueType="num">
                                      <p:cBhvr additive="base">
                                        <p:cTn id="81" dur="500" fill="hold"/>
                                        <p:tgtEl>
                                          <p:spTgt spid="51"/>
                                        </p:tgtEl>
                                        <p:attrNameLst>
                                          <p:attrName>ppt_x</p:attrName>
                                        </p:attrNameLst>
                                      </p:cBhvr>
                                      <p:tavLst>
                                        <p:tav tm="0">
                                          <p:val>
                                            <p:strVal val="#ppt_x"/>
                                          </p:val>
                                        </p:tav>
                                        <p:tav tm="100000">
                                          <p:val>
                                            <p:strVal val="#ppt_x"/>
                                          </p:val>
                                        </p:tav>
                                      </p:tavLst>
                                    </p:anim>
                                    <p:anim calcmode="lin" valueType="num">
                                      <p:cBhvr additive="base">
                                        <p:cTn id="82" dur="500" fill="hold"/>
                                        <p:tgtEl>
                                          <p:spTgt spid="51"/>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nodeType="clickEffect">
                                  <p:stCondLst>
                                    <p:cond delay="0"/>
                                  </p:stCondLst>
                                  <p:childTnLst>
                                    <p:set>
                                      <p:cBhvr>
                                        <p:cTn id="86" dur="1" fill="hold">
                                          <p:stCondLst>
                                            <p:cond delay="0"/>
                                          </p:stCondLst>
                                        </p:cTn>
                                        <p:tgtEl>
                                          <p:spTgt spid="30"/>
                                        </p:tgtEl>
                                        <p:attrNameLst>
                                          <p:attrName>style.visibility</p:attrName>
                                        </p:attrNameLst>
                                      </p:cBhvr>
                                      <p:to>
                                        <p:strVal val="visible"/>
                                      </p:to>
                                    </p:set>
                                    <p:animEffect transition="in" filter="wipe(down)">
                                      <p:cBhvr>
                                        <p:cTn id="87" dur="500"/>
                                        <p:tgtEl>
                                          <p:spTgt spid="30"/>
                                        </p:tgtEl>
                                      </p:cBhvr>
                                    </p:animEffect>
                                  </p:childTnLst>
                                </p:cTn>
                              </p:par>
                            </p:childTnLst>
                          </p:cTn>
                        </p:par>
                      </p:childTnLst>
                    </p:cTn>
                  </p:par>
                  <p:par>
                    <p:cTn id="88" fill="hold">
                      <p:stCondLst>
                        <p:cond delay="indefinite"/>
                      </p:stCondLst>
                      <p:childTnLst>
                        <p:par>
                          <p:cTn id="89" fill="hold">
                            <p:stCondLst>
                              <p:cond delay="0"/>
                            </p:stCondLst>
                            <p:childTnLst>
                              <p:par>
                                <p:cTn id="90" presetID="42" presetClass="entr" presetSubtype="0" fill="hold" nodeType="clickEffect">
                                  <p:stCondLst>
                                    <p:cond delay="0"/>
                                  </p:stCondLst>
                                  <p:childTnLst>
                                    <p:set>
                                      <p:cBhvr>
                                        <p:cTn id="91" dur="1" fill="hold">
                                          <p:stCondLst>
                                            <p:cond delay="0"/>
                                          </p:stCondLst>
                                        </p:cTn>
                                        <p:tgtEl>
                                          <p:spTgt spid="47"/>
                                        </p:tgtEl>
                                        <p:attrNameLst>
                                          <p:attrName>style.visibility</p:attrName>
                                        </p:attrNameLst>
                                      </p:cBhvr>
                                      <p:to>
                                        <p:strVal val="visible"/>
                                      </p:to>
                                    </p:set>
                                    <p:animEffect transition="in" filter="fade">
                                      <p:cBhvr>
                                        <p:cTn id="92" dur="1000"/>
                                        <p:tgtEl>
                                          <p:spTgt spid="47"/>
                                        </p:tgtEl>
                                      </p:cBhvr>
                                    </p:animEffect>
                                    <p:anim calcmode="lin" valueType="num">
                                      <p:cBhvr>
                                        <p:cTn id="93" dur="1000" fill="hold"/>
                                        <p:tgtEl>
                                          <p:spTgt spid="47"/>
                                        </p:tgtEl>
                                        <p:attrNameLst>
                                          <p:attrName>ppt_x</p:attrName>
                                        </p:attrNameLst>
                                      </p:cBhvr>
                                      <p:tavLst>
                                        <p:tav tm="0">
                                          <p:val>
                                            <p:strVal val="#ppt_x"/>
                                          </p:val>
                                        </p:tav>
                                        <p:tav tm="100000">
                                          <p:val>
                                            <p:strVal val="#ppt_x"/>
                                          </p:val>
                                        </p:tav>
                                      </p:tavLst>
                                    </p:anim>
                                    <p:anim calcmode="lin" valueType="num">
                                      <p:cBhvr>
                                        <p:cTn id="94"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2" presetClass="entr" presetSubtype="4" fill="hold" nodeType="clickEffect">
                                  <p:stCondLst>
                                    <p:cond delay="0"/>
                                  </p:stCondLst>
                                  <p:childTnLst>
                                    <p:set>
                                      <p:cBhvr>
                                        <p:cTn id="98" dur="1" fill="hold">
                                          <p:stCondLst>
                                            <p:cond delay="0"/>
                                          </p:stCondLst>
                                        </p:cTn>
                                        <p:tgtEl>
                                          <p:spTgt spid="1034"/>
                                        </p:tgtEl>
                                        <p:attrNameLst>
                                          <p:attrName>style.visibility</p:attrName>
                                        </p:attrNameLst>
                                      </p:cBhvr>
                                      <p:to>
                                        <p:strVal val="visible"/>
                                      </p:to>
                                    </p:set>
                                    <p:animEffect transition="in" filter="wipe(down)">
                                      <p:cBhvr>
                                        <p:cTn id="99" dur="500"/>
                                        <p:tgtEl>
                                          <p:spTgt spid="1034"/>
                                        </p:tgtEl>
                                      </p:cBhvr>
                                    </p:animEffect>
                                  </p:childTnLst>
                                </p:cTn>
                              </p:par>
                            </p:childTnLst>
                          </p:cTn>
                        </p:par>
                      </p:childTnLst>
                    </p:cTn>
                  </p:par>
                  <p:par>
                    <p:cTn id="100" fill="hold">
                      <p:stCondLst>
                        <p:cond delay="indefinite"/>
                      </p:stCondLst>
                      <p:childTnLst>
                        <p:par>
                          <p:cTn id="101" fill="hold">
                            <p:stCondLst>
                              <p:cond delay="0"/>
                            </p:stCondLst>
                            <p:childTnLst>
                              <p:par>
                                <p:cTn id="102" presetID="2" presetClass="entr" presetSubtype="4" fill="hold" grpId="0" nodeType="clickEffect">
                                  <p:stCondLst>
                                    <p:cond delay="0"/>
                                  </p:stCondLst>
                                  <p:childTnLst>
                                    <p:set>
                                      <p:cBhvr>
                                        <p:cTn id="103" dur="1" fill="hold">
                                          <p:stCondLst>
                                            <p:cond delay="0"/>
                                          </p:stCondLst>
                                        </p:cTn>
                                        <p:tgtEl>
                                          <p:spTgt spid="1040"/>
                                        </p:tgtEl>
                                        <p:attrNameLst>
                                          <p:attrName>style.visibility</p:attrName>
                                        </p:attrNameLst>
                                      </p:cBhvr>
                                      <p:to>
                                        <p:strVal val="visible"/>
                                      </p:to>
                                    </p:set>
                                    <p:anim calcmode="lin" valueType="num">
                                      <p:cBhvr additive="base">
                                        <p:cTn id="104" dur="500" fill="hold"/>
                                        <p:tgtEl>
                                          <p:spTgt spid="1040"/>
                                        </p:tgtEl>
                                        <p:attrNameLst>
                                          <p:attrName>ppt_x</p:attrName>
                                        </p:attrNameLst>
                                      </p:cBhvr>
                                      <p:tavLst>
                                        <p:tav tm="0">
                                          <p:val>
                                            <p:strVal val="#ppt_x"/>
                                          </p:val>
                                        </p:tav>
                                        <p:tav tm="100000">
                                          <p:val>
                                            <p:strVal val="#ppt_x"/>
                                          </p:val>
                                        </p:tav>
                                      </p:tavLst>
                                    </p:anim>
                                    <p:anim calcmode="lin" valueType="num">
                                      <p:cBhvr additive="base">
                                        <p:cTn id="105" dur="500" fill="hold"/>
                                        <p:tgtEl>
                                          <p:spTgt spid="1040"/>
                                        </p:tgtEl>
                                        <p:attrNameLst>
                                          <p:attrName>ppt_y</p:attrName>
                                        </p:attrNameLst>
                                      </p:cBhvr>
                                      <p:tavLst>
                                        <p:tav tm="0">
                                          <p:val>
                                            <p:strVal val="1+#ppt_h/2"/>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16" presetClass="entr" presetSubtype="21" fill="hold" grpId="0" nodeType="clickEffect">
                                  <p:stCondLst>
                                    <p:cond delay="0"/>
                                  </p:stCondLst>
                                  <p:childTnLst>
                                    <p:set>
                                      <p:cBhvr>
                                        <p:cTn id="109" dur="1" fill="hold">
                                          <p:stCondLst>
                                            <p:cond delay="0"/>
                                          </p:stCondLst>
                                        </p:cTn>
                                        <p:tgtEl>
                                          <p:spTgt spid="55"/>
                                        </p:tgtEl>
                                        <p:attrNameLst>
                                          <p:attrName>style.visibility</p:attrName>
                                        </p:attrNameLst>
                                      </p:cBhvr>
                                      <p:to>
                                        <p:strVal val="visible"/>
                                      </p:to>
                                    </p:set>
                                    <p:animEffect transition="in" filter="barn(inVertical)">
                                      <p:cBhvr>
                                        <p:cTn id="110"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40" grpId="0"/>
      <p:bldP spid="51" grpId="0"/>
      <p:bldP spid="53" grpId="0"/>
      <p:bldP spid="54" grpId="0"/>
      <p:bldP spid="55" grpId="0"/>
      <p:bldP spid="5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14400"/>
            <a:ext cx="8229600" cy="5211763"/>
          </a:xfrm>
        </p:spPr>
        <p:txBody>
          <a:bodyPr>
            <a:normAutofit lnSpcReduction="10000"/>
          </a:bodyPr>
          <a:lstStyle/>
          <a:p>
            <a:pPr marL="0" indent="0">
              <a:buNone/>
            </a:pPr>
            <a:r>
              <a:rPr lang="en-US" sz="2400" b="1" dirty="0"/>
              <a:t>3</a:t>
            </a:r>
            <a:r>
              <a:rPr lang="ar-JO" sz="2400" b="1" dirty="0"/>
              <a:t>- بما أن معادلة القيد الأول </a:t>
            </a:r>
            <a:r>
              <a:rPr lang="en-US" sz="2400" b="1" dirty="0">
                <a:solidFill>
                  <a:srgbClr val="002060"/>
                </a:solidFill>
              </a:rPr>
              <a:t>2X</a:t>
            </a:r>
            <a:r>
              <a:rPr lang="en-US" sz="2400" b="1" baseline="-25000" dirty="0">
                <a:solidFill>
                  <a:srgbClr val="002060"/>
                </a:solidFill>
              </a:rPr>
              <a:t>1</a:t>
            </a:r>
            <a:r>
              <a:rPr lang="en-US" sz="2400" b="1" dirty="0">
                <a:solidFill>
                  <a:srgbClr val="002060"/>
                </a:solidFill>
              </a:rPr>
              <a:t> + 3X</a:t>
            </a:r>
            <a:r>
              <a:rPr lang="en-US" sz="2400" b="1" baseline="-25000" dirty="0">
                <a:solidFill>
                  <a:srgbClr val="002060"/>
                </a:solidFill>
              </a:rPr>
              <a:t>2</a:t>
            </a:r>
            <a:r>
              <a:rPr lang="en-US" sz="2400" b="1" dirty="0">
                <a:solidFill>
                  <a:srgbClr val="002060"/>
                </a:solidFill>
              </a:rPr>
              <a:t> = 6 </a:t>
            </a:r>
            <a:r>
              <a:rPr lang="ar-JO" sz="2400" b="1" dirty="0">
                <a:solidFill>
                  <a:srgbClr val="002060"/>
                </a:solidFill>
              </a:rPr>
              <a:t> </a:t>
            </a:r>
            <a:r>
              <a:rPr lang="ar-JO" sz="2400" b="1" dirty="0"/>
              <a:t>تحتوي على المتغيرين </a:t>
            </a:r>
            <a:r>
              <a:rPr lang="en-US" sz="2400" b="1" dirty="0">
                <a:solidFill>
                  <a:srgbClr val="002060"/>
                </a:solidFill>
              </a:rPr>
              <a:t>X</a:t>
            </a:r>
            <a:r>
              <a:rPr lang="en-US" sz="2400" b="1" baseline="-25000" dirty="0">
                <a:solidFill>
                  <a:srgbClr val="002060"/>
                </a:solidFill>
              </a:rPr>
              <a:t>1</a:t>
            </a:r>
            <a:r>
              <a:rPr lang="ar-JO" sz="2400" b="1" baseline="-25000" dirty="0">
                <a:solidFill>
                  <a:srgbClr val="002060"/>
                </a:solidFill>
              </a:rPr>
              <a:t> </a:t>
            </a:r>
            <a:r>
              <a:rPr lang="ar-JO" sz="2400" b="1" dirty="0"/>
              <a:t> و </a:t>
            </a:r>
            <a:r>
              <a:rPr lang="en-US" sz="2400" b="1" dirty="0">
                <a:solidFill>
                  <a:srgbClr val="002060"/>
                </a:solidFill>
              </a:rPr>
              <a:t>X</a:t>
            </a:r>
            <a:r>
              <a:rPr lang="en-US" sz="2400" b="1" baseline="-25000" dirty="0">
                <a:solidFill>
                  <a:srgbClr val="002060"/>
                </a:solidFill>
              </a:rPr>
              <a:t>2</a:t>
            </a:r>
            <a:r>
              <a:rPr lang="ar-JO" sz="2400" b="1" baseline="-25000" dirty="0">
                <a:solidFill>
                  <a:srgbClr val="002060"/>
                </a:solidFill>
              </a:rPr>
              <a:t>  </a:t>
            </a:r>
            <a:r>
              <a:rPr lang="ar-JO" sz="2400" b="1" dirty="0"/>
              <a:t>فهذا يعني أنها تقطع محور </a:t>
            </a:r>
            <a:r>
              <a:rPr lang="en-US" sz="2400" b="1" dirty="0">
                <a:solidFill>
                  <a:srgbClr val="002060"/>
                </a:solidFill>
              </a:rPr>
              <a:t>X</a:t>
            </a:r>
            <a:r>
              <a:rPr lang="en-US" sz="2400" b="1" baseline="-25000" dirty="0">
                <a:solidFill>
                  <a:srgbClr val="002060"/>
                </a:solidFill>
              </a:rPr>
              <a:t>1</a:t>
            </a:r>
            <a:r>
              <a:rPr lang="ar-JO" sz="2400" b="1" baseline="-25000" dirty="0">
                <a:solidFill>
                  <a:srgbClr val="002060"/>
                </a:solidFill>
              </a:rPr>
              <a:t> </a:t>
            </a:r>
            <a:r>
              <a:rPr lang="ar-JO" sz="2400" b="1" dirty="0"/>
              <a:t>وأيضاً </a:t>
            </a:r>
            <a:r>
              <a:rPr lang="en-US" sz="2400" b="1" dirty="0">
                <a:solidFill>
                  <a:srgbClr val="002060"/>
                </a:solidFill>
              </a:rPr>
              <a:t>X</a:t>
            </a:r>
            <a:r>
              <a:rPr lang="en-US" sz="2400" b="1" baseline="-25000" dirty="0">
                <a:solidFill>
                  <a:srgbClr val="002060"/>
                </a:solidFill>
              </a:rPr>
              <a:t>2</a:t>
            </a:r>
            <a:r>
              <a:rPr lang="ar-JO" sz="2400" b="1" baseline="-25000" dirty="0">
                <a:solidFill>
                  <a:srgbClr val="002060"/>
                </a:solidFill>
              </a:rPr>
              <a:t> </a:t>
            </a:r>
          </a:p>
          <a:p>
            <a:pPr marL="0" indent="0">
              <a:buNone/>
            </a:pPr>
            <a:r>
              <a:rPr lang="ar-JO" sz="2400" b="1" dirty="0">
                <a:solidFill>
                  <a:srgbClr val="FF0000"/>
                </a:solidFill>
              </a:rPr>
              <a:t>أ= يقطع </a:t>
            </a:r>
            <a:r>
              <a:rPr lang="en-US" sz="2400" b="1" dirty="0">
                <a:solidFill>
                  <a:srgbClr val="FF0000"/>
                </a:solidFill>
              </a:rPr>
              <a:t>X</a:t>
            </a:r>
            <a:r>
              <a:rPr lang="en-US" sz="2400" b="1" baseline="-25000" dirty="0">
                <a:solidFill>
                  <a:srgbClr val="FF0000"/>
                </a:solidFill>
              </a:rPr>
              <a:t>1</a:t>
            </a:r>
            <a:r>
              <a:rPr lang="ar-JO" sz="2400" b="1" dirty="0">
                <a:solidFill>
                  <a:srgbClr val="FF0000"/>
                </a:solidFill>
              </a:rPr>
              <a:t> عندما تكون </a:t>
            </a:r>
            <a:r>
              <a:rPr lang="en-US" sz="2400" b="1" dirty="0">
                <a:solidFill>
                  <a:srgbClr val="FF0000"/>
                </a:solidFill>
              </a:rPr>
              <a:t>X</a:t>
            </a:r>
            <a:r>
              <a:rPr lang="en-US" sz="2400" b="1" baseline="-25000" dirty="0">
                <a:solidFill>
                  <a:srgbClr val="FF0000"/>
                </a:solidFill>
              </a:rPr>
              <a:t>2</a:t>
            </a:r>
            <a:r>
              <a:rPr lang="ar-JO" sz="2400" b="1" dirty="0">
                <a:solidFill>
                  <a:srgbClr val="FF0000"/>
                </a:solidFill>
              </a:rPr>
              <a:t> = </a:t>
            </a:r>
            <a:r>
              <a:rPr lang="en-US" sz="2400" b="1" dirty="0">
                <a:solidFill>
                  <a:srgbClr val="FF0000"/>
                </a:solidFill>
              </a:rPr>
              <a:t>0</a:t>
            </a:r>
            <a:r>
              <a:rPr lang="ar-JO" sz="2400" b="1" dirty="0">
                <a:solidFill>
                  <a:srgbClr val="FF0000"/>
                </a:solidFill>
              </a:rPr>
              <a:t> </a:t>
            </a:r>
          </a:p>
          <a:p>
            <a:pPr marL="0" indent="0">
              <a:buNone/>
            </a:pPr>
            <a:r>
              <a:rPr lang="ar-JO" sz="2400" b="1" dirty="0"/>
              <a:t>وهذا يعني يجب تعويض مكان </a:t>
            </a:r>
            <a:r>
              <a:rPr lang="en-US" sz="2400" b="1" dirty="0">
                <a:solidFill>
                  <a:srgbClr val="FF0000"/>
                </a:solidFill>
              </a:rPr>
              <a:t>X</a:t>
            </a:r>
            <a:r>
              <a:rPr lang="en-US" sz="2400" b="1" baseline="-25000" dirty="0">
                <a:solidFill>
                  <a:srgbClr val="FF0000"/>
                </a:solidFill>
              </a:rPr>
              <a:t>2</a:t>
            </a:r>
            <a:r>
              <a:rPr lang="ar-JO" sz="2400" b="1" dirty="0"/>
              <a:t> في معادلة القيد الأول </a:t>
            </a:r>
            <a:r>
              <a:rPr lang="ar-JO" sz="2400" b="1" dirty="0">
                <a:solidFill>
                  <a:srgbClr val="FF0000"/>
                </a:solidFill>
              </a:rPr>
              <a:t>صفر</a:t>
            </a:r>
            <a:r>
              <a:rPr lang="ar-JO" sz="2400" b="1" dirty="0"/>
              <a:t> ومنها نجد قيمة </a:t>
            </a:r>
            <a:r>
              <a:rPr lang="en-US" sz="2400" b="1" dirty="0">
                <a:solidFill>
                  <a:srgbClr val="FF0000"/>
                </a:solidFill>
              </a:rPr>
              <a:t>X</a:t>
            </a:r>
            <a:r>
              <a:rPr lang="en-US" sz="2400" b="1" baseline="-25000" dirty="0">
                <a:solidFill>
                  <a:srgbClr val="FF0000"/>
                </a:solidFill>
              </a:rPr>
              <a:t>1</a:t>
            </a:r>
            <a:r>
              <a:rPr lang="ar-JO" sz="2400" b="1" dirty="0"/>
              <a:t>  </a:t>
            </a:r>
          </a:p>
          <a:p>
            <a:pPr marL="0" indent="0" algn="l">
              <a:buNone/>
            </a:pPr>
            <a:r>
              <a:rPr lang="ar-SA" sz="2400" b="1" dirty="0">
                <a:solidFill>
                  <a:srgbClr val="002060"/>
                </a:solidFill>
              </a:rPr>
              <a:t>             </a:t>
            </a:r>
            <a:r>
              <a:rPr lang="en-US" sz="2400" b="1" dirty="0">
                <a:solidFill>
                  <a:srgbClr val="002060"/>
                </a:solidFill>
              </a:rPr>
              <a:t> </a:t>
            </a:r>
            <a:r>
              <a:rPr lang="en-US" sz="2400" b="1" dirty="0"/>
              <a:t>2X</a:t>
            </a:r>
            <a:r>
              <a:rPr lang="en-US" sz="2400" b="1" baseline="-25000" dirty="0"/>
              <a:t>1</a:t>
            </a:r>
            <a:r>
              <a:rPr lang="en-US" sz="2400" b="1" dirty="0"/>
              <a:t> + (3* O) = 6</a:t>
            </a:r>
            <a:r>
              <a:rPr lang="ar-JO" sz="2400" b="1" dirty="0"/>
              <a:t>  </a:t>
            </a:r>
          </a:p>
          <a:p>
            <a:pPr marL="0" indent="0" algn="l">
              <a:buNone/>
            </a:pPr>
            <a:r>
              <a:rPr lang="en-US" sz="2400" b="1" dirty="0"/>
              <a:t>2X</a:t>
            </a:r>
            <a:r>
              <a:rPr lang="en-US" sz="2400" b="1" baseline="-25000" dirty="0"/>
              <a:t>1</a:t>
            </a:r>
            <a:r>
              <a:rPr lang="en-US" sz="2400" b="1" dirty="0"/>
              <a:t> = 6            X</a:t>
            </a:r>
            <a:r>
              <a:rPr lang="en-US" sz="2400" b="1" baseline="-25000" dirty="0"/>
              <a:t>1</a:t>
            </a:r>
            <a:r>
              <a:rPr lang="en-US" sz="2400" b="1" dirty="0"/>
              <a:t> = 6/2 = 3 </a:t>
            </a:r>
          </a:p>
          <a:p>
            <a:pPr marL="0" indent="0">
              <a:buNone/>
            </a:pPr>
            <a:r>
              <a:rPr lang="en-US" sz="2400" b="1" dirty="0">
                <a:solidFill>
                  <a:srgbClr val="002060"/>
                </a:solidFill>
              </a:rPr>
              <a:t>            </a:t>
            </a:r>
            <a:r>
              <a:rPr lang="ar-JO" sz="2400" b="1" dirty="0">
                <a:solidFill>
                  <a:srgbClr val="002060"/>
                </a:solidFill>
              </a:rPr>
              <a:t>                  إذن نقطة التقاطع على محور </a:t>
            </a:r>
            <a:r>
              <a:rPr lang="en-US" sz="2400" b="1" dirty="0">
                <a:solidFill>
                  <a:srgbClr val="002060"/>
                </a:solidFill>
              </a:rPr>
              <a:t>X</a:t>
            </a:r>
            <a:r>
              <a:rPr lang="en-US" sz="2400" b="1" baseline="-25000" dirty="0">
                <a:solidFill>
                  <a:srgbClr val="002060"/>
                </a:solidFill>
              </a:rPr>
              <a:t>1</a:t>
            </a:r>
            <a:r>
              <a:rPr lang="ar-JO" sz="2400" b="1" dirty="0">
                <a:solidFill>
                  <a:srgbClr val="002060"/>
                </a:solidFill>
              </a:rPr>
              <a:t> هي ( </a:t>
            </a:r>
            <a:r>
              <a:rPr lang="en-US" sz="2400" b="1" dirty="0">
                <a:solidFill>
                  <a:srgbClr val="002060"/>
                </a:solidFill>
              </a:rPr>
              <a:t>0</a:t>
            </a:r>
            <a:r>
              <a:rPr lang="ar-JO" sz="2400" b="1" dirty="0">
                <a:solidFill>
                  <a:srgbClr val="002060"/>
                </a:solidFill>
              </a:rPr>
              <a:t> </a:t>
            </a:r>
            <a:r>
              <a:rPr lang="en-US" sz="2400" b="1" dirty="0">
                <a:solidFill>
                  <a:srgbClr val="002060"/>
                </a:solidFill>
              </a:rPr>
              <a:t>,</a:t>
            </a:r>
            <a:r>
              <a:rPr lang="ar-JO" sz="2400" b="1" dirty="0">
                <a:solidFill>
                  <a:srgbClr val="002060"/>
                </a:solidFill>
              </a:rPr>
              <a:t> </a:t>
            </a:r>
            <a:r>
              <a:rPr lang="en-US" sz="2400" b="1" dirty="0">
                <a:solidFill>
                  <a:srgbClr val="002060"/>
                </a:solidFill>
              </a:rPr>
              <a:t>3</a:t>
            </a:r>
            <a:r>
              <a:rPr lang="ar-JO" sz="2400" b="1" dirty="0">
                <a:solidFill>
                  <a:srgbClr val="002060"/>
                </a:solidFill>
              </a:rPr>
              <a:t> )</a:t>
            </a:r>
          </a:p>
          <a:p>
            <a:pPr marL="0" indent="0">
              <a:buNone/>
            </a:pPr>
            <a:r>
              <a:rPr lang="ar-JO" sz="2400" b="1" dirty="0">
                <a:solidFill>
                  <a:srgbClr val="FF0000"/>
                </a:solidFill>
              </a:rPr>
              <a:t>أ= يقطع </a:t>
            </a:r>
            <a:r>
              <a:rPr lang="en-US" sz="2400" b="1" dirty="0">
                <a:solidFill>
                  <a:srgbClr val="FF0000"/>
                </a:solidFill>
              </a:rPr>
              <a:t>X</a:t>
            </a:r>
            <a:r>
              <a:rPr lang="en-US" sz="2400" b="1" baseline="-25000" dirty="0">
                <a:solidFill>
                  <a:srgbClr val="FF0000"/>
                </a:solidFill>
              </a:rPr>
              <a:t>2</a:t>
            </a:r>
            <a:r>
              <a:rPr lang="ar-JO" sz="2400" b="1" dirty="0">
                <a:solidFill>
                  <a:srgbClr val="FF0000"/>
                </a:solidFill>
              </a:rPr>
              <a:t> عندما تكون </a:t>
            </a:r>
            <a:r>
              <a:rPr lang="en-US" sz="2400" b="1" dirty="0">
                <a:solidFill>
                  <a:srgbClr val="FF0000"/>
                </a:solidFill>
              </a:rPr>
              <a:t>X</a:t>
            </a:r>
            <a:r>
              <a:rPr lang="en-US" sz="2400" b="1" baseline="-25000" dirty="0">
                <a:solidFill>
                  <a:srgbClr val="FF0000"/>
                </a:solidFill>
              </a:rPr>
              <a:t>1</a:t>
            </a:r>
            <a:r>
              <a:rPr lang="ar-JO" sz="2400" b="1" dirty="0">
                <a:solidFill>
                  <a:srgbClr val="FF0000"/>
                </a:solidFill>
              </a:rPr>
              <a:t> = </a:t>
            </a:r>
            <a:r>
              <a:rPr lang="en-US" sz="2400" b="1" dirty="0">
                <a:solidFill>
                  <a:srgbClr val="FF0000"/>
                </a:solidFill>
              </a:rPr>
              <a:t>0</a:t>
            </a:r>
            <a:r>
              <a:rPr lang="ar-JO" sz="2400" b="1" dirty="0">
                <a:solidFill>
                  <a:srgbClr val="FF0000"/>
                </a:solidFill>
              </a:rPr>
              <a:t> </a:t>
            </a:r>
          </a:p>
          <a:p>
            <a:pPr marL="0" indent="0">
              <a:buNone/>
            </a:pPr>
            <a:r>
              <a:rPr lang="ar-JO" sz="2400" b="1" dirty="0"/>
              <a:t>وهذا يعني يجب تعويض مكان </a:t>
            </a:r>
            <a:r>
              <a:rPr lang="en-US" sz="2400" b="1" dirty="0">
                <a:solidFill>
                  <a:srgbClr val="FF0000"/>
                </a:solidFill>
              </a:rPr>
              <a:t>X</a:t>
            </a:r>
            <a:r>
              <a:rPr lang="en-US" sz="2400" b="1" baseline="-25000" dirty="0">
                <a:solidFill>
                  <a:srgbClr val="FF0000"/>
                </a:solidFill>
              </a:rPr>
              <a:t>1</a:t>
            </a:r>
            <a:r>
              <a:rPr lang="ar-JO" sz="2400" b="1" dirty="0"/>
              <a:t> في معادلة القيد الأول </a:t>
            </a:r>
            <a:r>
              <a:rPr lang="ar-JO" sz="2400" b="1" dirty="0">
                <a:solidFill>
                  <a:srgbClr val="FF0000"/>
                </a:solidFill>
              </a:rPr>
              <a:t>صفر</a:t>
            </a:r>
            <a:r>
              <a:rPr lang="ar-JO" sz="2400" b="1" dirty="0"/>
              <a:t> ومنها نجد قيمة </a:t>
            </a:r>
            <a:r>
              <a:rPr lang="en-US" sz="2400" b="1" dirty="0">
                <a:solidFill>
                  <a:srgbClr val="FF0000"/>
                </a:solidFill>
              </a:rPr>
              <a:t>X</a:t>
            </a:r>
            <a:r>
              <a:rPr lang="en-US" sz="2400" b="1" baseline="-25000" dirty="0">
                <a:solidFill>
                  <a:srgbClr val="FF0000"/>
                </a:solidFill>
              </a:rPr>
              <a:t>2</a:t>
            </a:r>
            <a:r>
              <a:rPr lang="ar-JO" sz="2400" b="1" dirty="0"/>
              <a:t>  </a:t>
            </a:r>
          </a:p>
          <a:p>
            <a:pPr marL="0" indent="0" algn="l">
              <a:buNone/>
            </a:pPr>
            <a:r>
              <a:rPr lang="ar-SA" sz="2400" b="1" dirty="0">
                <a:solidFill>
                  <a:srgbClr val="002060"/>
                </a:solidFill>
              </a:rPr>
              <a:t>             </a:t>
            </a:r>
            <a:r>
              <a:rPr lang="en-US" sz="2400" b="1" dirty="0">
                <a:solidFill>
                  <a:srgbClr val="002060"/>
                </a:solidFill>
              </a:rPr>
              <a:t> </a:t>
            </a:r>
            <a:r>
              <a:rPr lang="en-US" sz="2400" b="1" dirty="0"/>
              <a:t>(2 * 0) + 3X</a:t>
            </a:r>
            <a:r>
              <a:rPr lang="en-US" sz="2400" b="1" baseline="-25000" dirty="0"/>
              <a:t>2</a:t>
            </a:r>
            <a:r>
              <a:rPr lang="en-US" sz="2400" b="1" dirty="0"/>
              <a:t>= 6</a:t>
            </a:r>
            <a:r>
              <a:rPr lang="ar-JO" sz="2400" b="1" dirty="0"/>
              <a:t>  </a:t>
            </a:r>
          </a:p>
          <a:p>
            <a:pPr marL="0" indent="0" algn="l">
              <a:buNone/>
            </a:pPr>
            <a:r>
              <a:rPr lang="en-US" sz="2400" b="1" dirty="0"/>
              <a:t>3X</a:t>
            </a:r>
            <a:r>
              <a:rPr lang="en-US" sz="2400" b="1" baseline="-25000" dirty="0"/>
              <a:t>2</a:t>
            </a:r>
            <a:r>
              <a:rPr lang="en-US" sz="2400" b="1" dirty="0"/>
              <a:t> = 6            X</a:t>
            </a:r>
            <a:r>
              <a:rPr lang="en-US" sz="2400" b="1" baseline="-25000" dirty="0"/>
              <a:t>2</a:t>
            </a:r>
            <a:r>
              <a:rPr lang="en-US" sz="2400" b="1" dirty="0"/>
              <a:t> = 6/3 = 2 </a:t>
            </a:r>
          </a:p>
          <a:p>
            <a:pPr marL="0" indent="0">
              <a:buNone/>
            </a:pPr>
            <a:r>
              <a:rPr lang="en-US" sz="2400" b="1" dirty="0">
                <a:solidFill>
                  <a:srgbClr val="002060"/>
                </a:solidFill>
              </a:rPr>
              <a:t>            </a:t>
            </a:r>
            <a:r>
              <a:rPr lang="ar-JO" sz="2400" b="1" dirty="0">
                <a:solidFill>
                  <a:srgbClr val="002060"/>
                </a:solidFill>
              </a:rPr>
              <a:t>                  إذن نقطة التقاطع على محور </a:t>
            </a:r>
            <a:r>
              <a:rPr lang="en-US" sz="2400" b="1" dirty="0">
                <a:solidFill>
                  <a:srgbClr val="002060"/>
                </a:solidFill>
              </a:rPr>
              <a:t>X</a:t>
            </a:r>
            <a:r>
              <a:rPr lang="en-US" sz="2400" b="1" baseline="-25000" dirty="0">
                <a:solidFill>
                  <a:srgbClr val="002060"/>
                </a:solidFill>
              </a:rPr>
              <a:t>2</a:t>
            </a:r>
            <a:r>
              <a:rPr lang="ar-JO" sz="2400" b="1" dirty="0">
                <a:solidFill>
                  <a:srgbClr val="002060"/>
                </a:solidFill>
              </a:rPr>
              <a:t> هي ( </a:t>
            </a:r>
            <a:r>
              <a:rPr lang="en-US" sz="2400" b="1" dirty="0">
                <a:solidFill>
                  <a:srgbClr val="002060"/>
                </a:solidFill>
              </a:rPr>
              <a:t>2</a:t>
            </a:r>
            <a:r>
              <a:rPr lang="ar-JO" sz="2400" b="1" dirty="0">
                <a:solidFill>
                  <a:srgbClr val="002060"/>
                </a:solidFill>
              </a:rPr>
              <a:t> </a:t>
            </a:r>
            <a:r>
              <a:rPr lang="en-US" sz="2400" b="1" dirty="0">
                <a:solidFill>
                  <a:srgbClr val="002060"/>
                </a:solidFill>
              </a:rPr>
              <a:t>,</a:t>
            </a:r>
            <a:r>
              <a:rPr lang="ar-JO" sz="2400" b="1" dirty="0">
                <a:solidFill>
                  <a:srgbClr val="002060"/>
                </a:solidFill>
              </a:rPr>
              <a:t> </a:t>
            </a:r>
            <a:r>
              <a:rPr lang="en-US" sz="2400" b="1" dirty="0">
                <a:solidFill>
                  <a:srgbClr val="002060"/>
                </a:solidFill>
              </a:rPr>
              <a:t>0</a:t>
            </a:r>
            <a:r>
              <a:rPr lang="ar-JO" sz="2400" b="1" dirty="0">
                <a:solidFill>
                  <a:srgbClr val="002060"/>
                </a:solidFill>
              </a:rPr>
              <a:t> )</a:t>
            </a:r>
            <a:r>
              <a:rPr lang="ar-SA" sz="2400" b="1" dirty="0">
                <a:solidFill>
                  <a:srgbClr val="002060"/>
                </a:solidFill>
              </a:rPr>
              <a:t> </a:t>
            </a:r>
            <a:endParaRPr lang="en-US" sz="2400" b="1" dirty="0"/>
          </a:p>
          <a:p>
            <a:pPr marL="0" indent="0">
              <a:buNone/>
            </a:pPr>
            <a:endParaRPr lang="en-US" sz="2400" b="1" dirty="0"/>
          </a:p>
        </p:txBody>
      </p:sp>
      <p:sp>
        <p:nvSpPr>
          <p:cNvPr id="4" name="عنصر نائب للتاريخ 3"/>
          <p:cNvSpPr>
            <a:spLocks noGrp="1"/>
          </p:cNvSpPr>
          <p:nvPr>
            <p:ph type="dt" sz="half" idx="10"/>
          </p:nvPr>
        </p:nvSpPr>
        <p:spPr/>
        <p:txBody>
          <a:bodyPr/>
          <a:lstStyle/>
          <a:p>
            <a:fld id="{0B8A65AA-0116-4997-B548-D2D8A0054EAC}" type="datetime1">
              <a:rPr lang="en-US" smtClean="0"/>
              <a:t>7/30/2024</a:t>
            </a:fld>
            <a:endParaRPr lang="en-US"/>
          </a:p>
        </p:txBody>
      </p:sp>
      <p:sp>
        <p:nvSpPr>
          <p:cNvPr id="5" name="عنصر نائب للتذييل 4"/>
          <p:cNvSpPr>
            <a:spLocks noGrp="1"/>
          </p:cNvSpPr>
          <p:nvPr>
            <p:ph type="ftr" sz="quarter" idx="11"/>
          </p:nvPr>
        </p:nvSpPr>
        <p:spPr/>
        <p:txBody>
          <a:bodyPr/>
          <a:lstStyle/>
          <a:p>
            <a:r>
              <a:rPr lang="ar-JO"/>
              <a:t>جامعة فلسطين الأهلية</a:t>
            </a:r>
            <a:endParaRPr lang="en-US" dirty="0"/>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t>6</a:t>
            </a:fld>
            <a:endParaRPr lang="en-US"/>
          </a:p>
        </p:txBody>
      </p:sp>
      <p:sp>
        <p:nvSpPr>
          <p:cNvPr id="7" name="سهم إلى اليمين 6"/>
          <p:cNvSpPr/>
          <p:nvPr/>
        </p:nvSpPr>
        <p:spPr>
          <a:xfrm>
            <a:off x="1478280" y="2865120"/>
            <a:ext cx="6858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سهم إلى اليمين 7"/>
          <p:cNvSpPr/>
          <p:nvPr/>
        </p:nvSpPr>
        <p:spPr>
          <a:xfrm>
            <a:off x="1478280" y="4894580"/>
            <a:ext cx="6858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4380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arn(inVertical)">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circle(in)">
                                      <p:cBhvr>
                                        <p:cTn id="18" dur="2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barn(inVertical)">
                                      <p:cBhvr>
                                        <p:cTn id="34" dur="5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500"/>
                                        <p:tgtEl>
                                          <p:spTgt spid="3">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45" presetClass="entr" presetSubtype="0" fill="hold"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2000"/>
                                        <p:tgtEl>
                                          <p:spTgt spid="3">
                                            <p:txEl>
                                              <p:pRg st="7" end="7"/>
                                            </p:txEl>
                                          </p:spTgt>
                                        </p:tgtEl>
                                      </p:cBhvr>
                                    </p:animEffect>
                                    <p:anim calcmode="lin" valueType="num">
                                      <p:cBhvr>
                                        <p:cTn id="45"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46" dur="20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ID="21" presetClass="entr" presetSubtype="1" fill="hold"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wheel(1)">
                                      <p:cBhvr>
                                        <p:cTn id="51" dur="2000"/>
                                        <p:tgtEl>
                                          <p:spTgt spid="3">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wipe(down)">
                                      <p:cBhvr>
                                        <p:cTn id="56" dur="500"/>
                                        <p:tgtEl>
                                          <p:spTgt spid="3">
                                            <p:txEl>
                                              <p:pRg st="9" end="9"/>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Effect transition="in" filter="barn(inVertical)">
                                      <p:cBhvr>
                                        <p:cTn id="61"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90600"/>
            <a:ext cx="8229600" cy="5135563"/>
          </a:xfrm>
        </p:spPr>
        <p:txBody>
          <a:bodyPr>
            <a:normAutofit fontScale="77500" lnSpcReduction="20000"/>
          </a:bodyPr>
          <a:lstStyle/>
          <a:p>
            <a:pPr marL="0" indent="0">
              <a:buNone/>
            </a:pPr>
            <a:r>
              <a:rPr lang="en-US" sz="3100" b="1" dirty="0"/>
              <a:t>4</a:t>
            </a:r>
            <a:r>
              <a:rPr lang="ar-JO" sz="3100" b="1" dirty="0"/>
              <a:t>- </a:t>
            </a:r>
            <a:r>
              <a:rPr lang="ar-SA" sz="3100" b="1" dirty="0"/>
              <a:t>و</a:t>
            </a:r>
            <a:r>
              <a:rPr lang="ar-JO" sz="3100" b="1" dirty="0"/>
              <a:t>بما أن معادلة القيد ال</a:t>
            </a:r>
            <a:r>
              <a:rPr lang="ar-SA" sz="3100" b="1" dirty="0"/>
              <a:t>الثاني</a:t>
            </a:r>
            <a:r>
              <a:rPr lang="ar-JO" sz="3100" b="1" dirty="0"/>
              <a:t> </a:t>
            </a:r>
            <a:r>
              <a:rPr lang="en-US" sz="3100" b="1" dirty="0">
                <a:solidFill>
                  <a:srgbClr val="002060"/>
                </a:solidFill>
              </a:rPr>
              <a:t>6X</a:t>
            </a:r>
            <a:r>
              <a:rPr lang="en-US" sz="3100" b="1" baseline="-25000" dirty="0">
                <a:solidFill>
                  <a:srgbClr val="002060"/>
                </a:solidFill>
              </a:rPr>
              <a:t>1</a:t>
            </a:r>
            <a:r>
              <a:rPr lang="en-US" sz="3100" b="1" dirty="0">
                <a:solidFill>
                  <a:srgbClr val="002060"/>
                </a:solidFill>
              </a:rPr>
              <a:t> + 3X</a:t>
            </a:r>
            <a:r>
              <a:rPr lang="en-US" sz="3100" b="1" baseline="-25000" dirty="0">
                <a:solidFill>
                  <a:srgbClr val="002060"/>
                </a:solidFill>
              </a:rPr>
              <a:t>2</a:t>
            </a:r>
            <a:r>
              <a:rPr lang="en-US" sz="3100" b="1" dirty="0">
                <a:solidFill>
                  <a:srgbClr val="002060"/>
                </a:solidFill>
              </a:rPr>
              <a:t> = 12 </a:t>
            </a:r>
            <a:r>
              <a:rPr lang="ar-JO" sz="3100" b="1" dirty="0">
                <a:solidFill>
                  <a:srgbClr val="002060"/>
                </a:solidFill>
              </a:rPr>
              <a:t> </a:t>
            </a:r>
            <a:r>
              <a:rPr lang="ar-JO" sz="3100" b="1" dirty="0"/>
              <a:t>تحتوي على المتغيرين </a:t>
            </a:r>
            <a:r>
              <a:rPr lang="en-US" sz="3100" b="1" dirty="0">
                <a:solidFill>
                  <a:srgbClr val="002060"/>
                </a:solidFill>
              </a:rPr>
              <a:t>X</a:t>
            </a:r>
            <a:r>
              <a:rPr lang="en-US" sz="3100" b="1" baseline="-25000" dirty="0">
                <a:solidFill>
                  <a:srgbClr val="002060"/>
                </a:solidFill>
              </a:rPr>
              <a:t>1</a:t>
            </a:r>
            <a:r>
              <a:rPr lang="ar-JO" sz="3100" b="1" baseline="-25000" dirty="0">
                <a:solidFill>
                  <a:srgbClr val="002060"/>
                </a:solidFill>
              </a:rPr>
              <a:t> </a:t>
            </a:r>
            <a:r>
              <a:rPr lang="ar-JO" sz="3100" b="1" dirty="0"/>
              <a:t> و </a:t>
            </a:r>
            <a:r>
              <a:rPr lang="en-US" sz="3100" b="1" dirty="0">
                <a:solidFill>
                  <a:srgbClr val="002060"/>
                </a:solidFill>
              </a:rPr>
              <a:t>X</a:t>
            </a:r>
            <a:r>
              <a:rPr lang="en-US" sz="3100" b="1" baseline="-25000" dirty="0">
                <a:solidFill>
                  <a:srgbClr val="002060"/>
                </a:solidFill>
              </a:rPr>
              <a:t>2</a:t>
            </a:r>
            <a:r>
              <a:rPr lang="ar-JO" sz="3100" b="1" baseline="-25000" dirty="0">
                <a:solidFill>
                  <a:srgbClr val="002060"/>
                </a:solidFill>
              </a:rPr>
              <a:t>  </a:t>
            </a:r>
            <a:r>
              <a:rPr lang="ar-JO" sz="3100" b="1" dirty="0"/>
              <a:t>فهذا يعني أنها تقطع محور </a:t>
            </a:r>
            <a:r>
              <a:rPr lang="en-US" sz="3100" b="1" dirty="0">
                <a:solidFill>
                  <a:srgbClr val="002060"/>
                </a:solidFill>
              </a:rPr>
              <a:t>X</a:t>
            </a:r>
            <a:r>
              <a:rPr lang="en-US" sz="3100" b="1" baseline="-25000" dirty="0">
                <a:solidFill>
                  <a:srgbClr val="002060"/>
                </a:solidFill>
              </a:rPr>
              <a:t>1</a:t>
            </a:r>
            <a:r>
              <a:rPr lang="ar-JO" sz="3100" b="1" baseline="-25000" dirty="0">
                <a:solidFill>
                  <a:srgbClr val="002060"/>
                </a:solidFill>
              </a:rPr>
              <a:t> </a:t>
            </a:r>
            <a:r>
              <a:rPr lang="ar-JO" sz="3100" b="1" dirty="0"/>
              <a:t>وأيضاً </a:t>
            </a:r>
            <a:r>
              <a:rPr lang="en-US" sz="3100" b="1" dirty="0">
                <a:solidFill>
                  <a:srgbClr val="002060"/>
                </a:solidFill>
              </a:rPr>
              <a:t>X</a:t>
            </a:r>
            <a:r>
              <a:rPr lang="en-US" sz="3100" b="1" baseline="-25000" dirty="0">
                <a:solidFill>
                  <a:srgbClr val="002060"/>
                </a:solidFill>
              </a:rPr>
              <a:t>2</a:t>
            </a:r>
            <a:r>
              <a:rPr lang="ar-JO" sz="3100" b="1" baseline="-25000" dirty="0">
                <a:solidFill>
                  <a:srgbClr val="002060"/>
                </a:solidFill>
              </a:rPr>
              <a:t> </a:t>
            </a:r>
          </a:p>
          <a:p>
            <a:pPr marL="0" indent="0">
              <a:buNone/>
            </a:pPr>
            <a:r>
              <a:rPr lang="ar-JO" sz="3100" b="1" dirty="0">
                <a:solidFill>
                  <a:srgbClr val="FF0000"/>
                </a:solidFill>
              </a:rPr>
              <a:t>أ= يقطع </a:t>
            </a:r>
            <a:r>
              <a:rPr lang="en-US" sz="3100" b="1" dirty="0">
                <a:solidFill>
                  <a:srgbClr val="FF0000"/>
                </a:solidFill>
              </a:rPr>
              <a:t>X</a:t>
            </a:r>
            <a:r>
              <a:rPr lang="en-US" sz="3100" b="1" baseline="-25000" dirty="0">
                <a:solidFill>
                  <a:srgbClr val="FF0000"/>
                </a:solidFill>
              </a:rPr>
              <a:t>1</a:t>
            </a:r>
            <a:r>
              <a:rPr lang="ar-JO" sz="3100" b="1" dirty="0">
                <a:solidFill>
                  <a:srgbClr val="FF0000"/>
                </a:solidFill>
              </a:rPr>
              <a:t> عندما تكون </a:t>
            </a:r>
            <a:r>
              <a:rPr lang="en-US" sz="3100" b="1" dirty="0">
                <a:solidFill>
                  <a:srgbClr val="FF0000"/>
                </a:solidFill>
              </a:rPr>
              <a:t>X</a:t>
            </a:r>
            <a:r>
              <a:rPr lang="en-US" sz="3100" b="1" baseline="-25000" dirty="0">
                <a:solidFill>
                  <a:srgbClr val="FF0000"/>
                </a:solidFill>
              </a:rPr>
              <a:t>2</a:t>
            </a:r>
            <a:r>
              <a:rPr lang="ar-JO" sz="3100" b="1" dirty="0">
                <a:solidFill>
                  <a:srgbClr val="FF0000"/>
                </a:solidFill>
              </a:rPr>
              <a:t> = </a:t>
            </a:r>
            <a:r>
              <a:rPr lang="en-US" sz="3100" b="1" dirty="0">
                <a:solidFill>
                  <a:srgbClr val="FF0000"/>
                </a:solidFill>
              </a:rPr>
              <a:t>0</a:t>
            </a:r>
            <a:r>
              <a:rPr lang="ar-JO" sz="3100" b="1" dirty="0">
                <a:solidFill>
                  <a:srgbClr val="FF0000"/>
                </a:solidFill>
              </a:rPr>
              <a:t> </a:t>
            </a:r>
          </a:p>
          <a:p>
            <a:pPr marL="0" indent="0">
              <a:buNone/>
            </a:pPr>
            <a:r>
              <a:rPr lang="ar-JO" sz="3100" b="1" dirty="0"/>
              <a:t>وهذا يعني يجب تعويض مكان </a:t>
            </a:r>
            <a:r>
              <a:rPr lang="en-US" sz="3100" b="1" dirty="0">
                <a:solidFill>
                  <a:srgbClr val="FF0000"/>
                </a:solidFill>
              </a:rPr>
              <a:t>X</a:t>
            </a:r>
            <a:r>
              <a:rPr lang="en-US" sz="3100" b="1" baseline="-25000" dirty="0">
                <a:solidFill>
                  <a:srgbClr val="FF0000"/>
                </a:solidFill>
              </a:rPr>
              <a:t>2</a:t>
            </a:r>
            <a:r>
              <a:rPr lang="ar-JO" sz="3100" b="1" dirty="0"/>
              <a:t> في معادلة القيد ال</a:t>
            </a:r>
            <a:r>
              <a:rPr lang="ar-SA" sz="3100" b="1" dirty="0"/>
              <a:t>ثاني</a:t>
            </a:r>
            <a:r>
              <a:rPr lang="ar-JO" sz="3100" b="1" dirty="0"/>
              <a:t> </a:t>
            </a:r>
            <a:r>
              <a:rPr lang="ar-JO" sz="3100" b="1" dirty="0">
                <a:solidFill>
                  <a:srgbClr val="FF0000"/>
                </a:solidFill>
              </a:rPr>
              <a:t>صفر</a:t>
            </a:r>
            <a:r>
              <a:rPr lang="ar-JO" sz="3100" b="1" dirty="0"/>
              <a:t> ومنها نجد قيمة </a:t>
            </a:r>
            <a:r>
              <a:rPr lang="en-US" sz="3100" b="1" dirty="0">
                <a:solidFill>
                  <a:srgbClr val="FF0000"/>
                </a:solidFill>
              </a:rPr>
              <a:t>X</a:t>
            </a:r>
            <a:r>
              <a:rPr lang="en-US" sz="3100" b="1" baseline="-25000" dirty="0">
                <a:solidFill>
                  <a:srgbClr val="FF0000"/>
                </a:solidFill>
              </a:rPr>
              <a:t>1</a:t>
            </a:r>
            <a:r>
              <a:rPr lang="ar-JO" sz="3100" b="1" dirty="0"/>
              <a:t>  </a:t>
            </a:r>
          </a:p>
          <a:p>
            <a:pPr marL="0" indent="0" algn="l">
              <a:buNone/>
            </a:pPr>
            <a:r>
              <a:rPr lang="ar-SA" sz="3100" b="1" dirty="0">
                <a:solidFill>
                  <a:srgbClr val="002060"/>
                </a:solidFill>
              </a:rPr>
              <a:t>             </a:t>
            </a:r>
            <a:r>
              <a:rPr lang="en-US" sz="3100" b="1" dirty="0">
                <a:solidFill>
                  <a:srgbClr val="002060"/>
                </a:solidFill>
              </a:rPr>
              <a:t> </a:t>
            </a:r>
            <a:r>
              <a:rPr lang="en-US" sz="3100" b="1" dirty="0"/>
              <a:t>6X</a:t>
            </a:r>
            <a:r>
              <a:rPr lang="en-US" sz="3100" b="1" baseline="-25000" dirty="0"/>
              <a:t>1</a:t>
            </a:r>
            <a:r>
              <a:rPr lang="en-US" sz="3100" b="1" dirty="0"/>
              <a:t> + (3* O) = 12</a:t>
            </a:r>
            <a:r>
              <a:rPr lang="ar-JO" sz="3100" b="1" dirty="0"/>
              <a:t>  </a:t>
            </a:r>
          </a:p>
          <a:p>
            <a:pPr marL="0" indent="0" algn="l">
              <a:buNone/>
            </a:pPr>
            <a:r>
              <a:rPr lang="en-US" sz="3100" b="1" dirty="0"/>
              <a:t>6X</a:t>
            </a:r>
            <a:r>
              <a:rPr lang="en-US" sz="3100" b="1" baseline="-25000" dirty="0"/>
              <a:t>1</a:t>
            </a:r>
            <a:r>
              <a:rPr lang="en-US" sz="3100" b="1" dirty="0"/>
              <a:t> = 12            X</a:t>
            </a:r>
            <a:r>
              <a:rPr lang="en-US" sz="3100" b="1" baseline="-25000" dirty="0"/>
              <a:t>1</a:t>
            </a:r>
            <a:r>
              <a:rPr lang="en-US" sz="3100" b="1" dirty="0"/>
              <a:t> = 12/6 = 2 </a:t>
            </a:r>
          </a:p>
          <a:p>
            <a:pPr marL="0" indent="0">
              <a:buNone/>
            </a:pPr>
            <a:r>
              <a:rPr lang="en-US" sz="3100" b="1" dirty="0">
                <a:solidFill>
                  <a:srgbClr val="002060"/>
                </a:solidFill>
              </a:rPr>
              <a:t>            </a:t>
            </a:r>
            <a:r>
              <a:rPr lang="ar-JO" sz="3100" b="1" dirty="0">
                <a:solidFill>
                  <a:srgbClr val="002060"/>
                </a:solidFill>
              </a:rPr>
              <a:t>                  إذن نقطة التقاطع على محور </a:t>
            </a:r>
            <a:r>
              <a:rPr lang="en-US" sz="3100" b="1" dirty="0">
                <a:solidFill>
                  <a:srgbClr val="002060"/>
                </a:solidFill>
              </a:rPr>
              <a:t>X</a:t>
            </a:r>
            <a:r>
              <a:rPr lang="en-US" sz="3100" b="1" baseline="-25000" dirty="0">
                <a:solidFill>
                  <a:srgbClr val="002060"/>
                </a:solidFill>
              </a:rPr>
              <a:t>1</a:t>
            </a:r>
            <a:r>
              <a:rPr lang="ar-JO" sz="3100" b="1" dirty="0">
                <a:solidFill>
                  <a:srgbClr val="002060"/>
                </a:solidFill>
              </a:rPr>
              <a:t> هي ( </a:t>
            </a:r>
            <a:r>
              <a:rPr lang="en-US" sz="3100" b="1" dirty="0">
                <a:solidFill>
                  <a:srgbClr val="002060"/>
                </a:solidFill>
              </a:rPr>
              <a:t>0</a:t>
            </a:r>
            <a:r>
              <a:rPr lang="ar-JO" sz="3100" b="1" dirty="0">
                <a:solidFill>
                  <a:srgbClr val="002060"/>
                </a:solidFill>
              </a:rPr>
              <a:t> </a:t>
            </a:r>
            <a:r>
              <a:rPr lang="en-US" sz="3100" b="1" dirty="0">
                <a:solidFill>
                  <a:srgbClr val="002060"/>
                </a:solidFill>
              </a:rPr>
              <a:t>,</a:t>
            </a:r>
            <a:r>
              <a:rPr lang="ar-JO" sz="3100" b="1" dirty="0">
                <a:solidFill>
                  <a:srgbClr val="002060"/>
                </a:solidFill>
              </a:rPr>
              <a:t> </a:t>
            </a:r>
            <a:r>
              <a:rPr lang="en-US" sz="3100" b="1" dirty="0">
                <a:solidFill>
                  <a:srgbClr val="002060"/>
                </a:solidFill>
              </a:rPr>
              <a:t>2</a:t>
            </a:r>
            <a:r>
              <a:rPr lang="ar-JO" sz="3100" b="1" dirty="0">
                <a:solidFill>
                  <a:srgbClr val="002060"/>
                </a:solidFill>
              </a:rPr>
              <a:t> )</a:t>
            </a:r>
          </a:p>
          <a:p>
            <a:pPr marL="0" indent="0">
              <a:buNone/>
            </a:pPr>
            <a:r>
              <a:rPr lang="ar-JO" sz="3100" b="1" dirty="0">
                <a:solidFill>
                  <a:srgbClr val="FF0000"/>
                </a:solidFill>
              </a:rPr>
              <a:t>أ= يقطع </a:t>
            </a:r>
            <a:r>
              <a:rPr lang="en-US" sz="3100" b="1" dirty="0">
                <a:solidFill>
                  <a:srgbClr val="FF0000"/>
                </a:solidFill>
              </a:rPr>
              <a:t>X</a:t>
            </a:r>
            <a:r>
              <a:rPr lang="en-US" sz="3100" b="1" baseline="-25000" dirty="0">
                <a:solidFill>
                  <a:srgbClr val="FF0000"/>
                </a:solidFill>
              </a:rPr>
              <a:t>2</a:t>
            </a:r>
            <a:r>
              <a:rPr lang="ar-JO" sz="3100" b="1" dirty="0">
                <a:solidFill>
                  <a:srgbClr val="FF0000"/>
                </a:solidFill>
              </a:rPr>
              <a:t> عندما تكون </a:t>
            </a:r>
            <a:r>
              <a:rPr lang="en-US" sz="3100" b="1" dirty="0">
                <a:solidFill>
                  <a:srgbClr val="FF0000"/>
                </a:solidFill>
              </a:rPr>
              <a:t>X</a:t>
            </a:r>
            <a:r>
              <a:rPr lang="en-US" sz="3100" b="1" baseline="-25000" dirty="0">
                <a:solidFill>
                  <a:srgbClr val="FF0000"/>
                </a:solidFill>
              </a:rPr>
              <a:t>1</a:t>
            </a:r>
            <a:r>
              <a:rPr lang="ar-JO" sz="3100" b="1" dirty="0">
                <a:solidFill>
                  <a:srgbClr val="FF0000"/>
                </a:solidFill>
              </a:rPr>
              <a:t> = </a:t>
            </a:r>
            <a:r>
              <a:rPr lang="en-US" sz="3100" b="1" dirty="0">
                <a:solidFill>
                  <a:srgbClr val="FF0000"/>
                </a:solidFill>
              </a:rPr>
              <a:t>0</a:t>
            </a:r>
            <a:r>
              <a:rPr lang="ar-JO" sz="3100" b="1" dirty="0">
                <a:solidFill>
                  <a:srgbClr val="FF0000"/>
                </a:solidFill>
              </a:rPr>
              <a:t> </a:t>
            </a:r>
          </a:p>
          <a:p>
            <a:pPr marL="0" indent="0">
              <a:buNone/>
            </a:pPr>
            <a:r>
              <a:rPr lang="ar-JO" sz="3100" b="1" dirty="0"/>
              <a:t>وهذا يعني يجب تعويض مكان </a:t>
            </a:r>
            <a:r>
              <a:rPr lang="en-US" sz="3100" b="1" dirty="0">
                <a:solidFill>
                  <a:srgbClr val="FF0000"/>
                </a:solidFill>
              </a:rPr>
              <a:t>X</a:t>
            </a:r>
            <a:r>
              <a:rPr lang="en-US" sz="3100" b="1" baseline="-25000" dirty="0">
                <a:solidFill>
                  <a:srgbClr val="FF0000"/>
                </a:solidFill>
              </a:rPr>
              <a:t>1</a:t>
            </a:r>
            <a:r>
              <a:rPr lang="ar-JO" sz="3100" b="1" dirty="0"/>
              <a:t> في معادلة القيد الأول </a:t>
            </a:r>
            <a:r>
              <a:rPr lang="ar-JO" sz="3100" b="1" dirty="0">
                <a:solidFill>
                  <a:srgbClr val="FF0000"/>
                </a:solidFill>
              </a:rPr>
              <a:t>صفر</a:t>
            </a:r>
            <a:r>
              <a:rPr lang="ar-JO" sz="3100" b="1" dirty="0"/>
              <a:t> ومنها نجد قيمة </a:t>
            </a:r>
            <a:r>
              <a:rPr lang="en-US" sz="3100" b="1" dirty="0">
                <a:solidFill>
                  <a:srgbClr val="FF0000"/>
                </a:solidFill>
              </a:rPr>
              <a:t>X</a:t>
            </a:r>
            <a:r>
              <a:rPr lang="en-US" sz="3100" b="1" baseline="-25000" dirty="0">
                <a:solidFill>
                  <a:srgbClr val="FF0000"/>
                </a:solidFill>
              </a:rPr>
              <a:t>2</a:t>
            </a:r>
            <a:r>
              <a:rPr lang="ar-JO" sz="3100" b="1" dirty="0"/>
              <a:t>  </a:t>
            </a:r>
          </a:p>
          <a:p>
            <a:pPr marL="0" indent="0" algn="l">
              <a:buNone/>
            </a:pPr>
            <a:r>
              <a:rPr lang="ar-SA" sz="3100" b="1" dirty="0">
                <a:solidFill>
                  <a:srgbClr val="002060"/>
                </a:solidFill>
              </a:rPr>
              <a:t>             </a:t>
            </a:r>
            <a:r>
              <a:rPr lang="en-US" sz="3100" b="1" dirty="0">
                <a:solidFill>
                  <a:srgbClr val="002060"/>
                </a:solidFill>
              </a:rPr>
              <a:t> </a:t>
            </a:r>
            <a:r>
              <a:rPr lang="en-US" sz="3100" b="1" dirty="0"/>
              <a:t>(6* 0) + 3X</a:t>
            </a:r>
            <a:r>
              <a:rPr lang="en-US" sz="3100" b="1" baseline="-25000" dirty="0"/>
              <a:t>2</a:t>
            </a:r>
            <a:r>
              <a:rPr lang="en-US" sz="3100" b="1" dirty="0"/>
              <a:t>= 12</a:t>
            </a:r>
            <a:r>
              <a:rPr lang="ar-JO" sz="3100" b="1" dirty="0"/>
              <a:t>  </a:t>
            </a:r>
          </a:p>
          <a:p>
            <a:pPr marL="0" indent="0" algn="l">
              <a:buNone/>
            </a:pPr>
            <a:r>
              <a:rPr lang="en-US" sz="3100" b="1" dirty="0"/>
              <a:t>3X</a:t>
            </a:r>
            <a:r>
              <a:rPr lang="en-US" sz="3100" b="1" baseline="-25000" dirty="0"/>
              <a:t>2</a:t>
            </a:r>
            <a:r>
              <a:rPr lang="en-US" sz="3100" b="1" dirty="0"/>
              <a:t> = 12            X</a:t>
            </a:r>
            <a:r>
              <a:rPr lang="en-US" sz="3100" b="1" baseline="-25000" dirty="0"/>
              <a:t>2</a:t>
            </a:r>
            <a:r>
              <a:rPr lang="en-US" sz="3100" b="1" dirty="0"/>
              <a:t> = 12/3 = 4 </a:t>
            </a:r>
          </a:p>
          <a:p>
            <a:pPr marL="0" indent="0">
              <a:buNone/>
            </a:pPr>
            <a:r>
              <a:rPr lang="en-US" sz="3100" b="1" dirty="0">
                <a:solidFill>
                  <a:srgbClr val="002060"/>
                </a:solidFill>
              </a:rPr>
              <a:t>            </a:t>
            </a:r>
            <a:r>
              <a:rPr lang="ar-JO" sz="3100" b="1" dirty="0">
                <a:solidFill>
                  <a:srgbClr val="002060"/>
                </a:solidFill>
              </a:rPr>
              <a:t>                  إذن نقطة التقاطع على محور </a:t>
            </a:r>
            <a:r>
              <a:rPr lang="en-US" sz="3100" b="1" dirty="0">
                <a:solidFill>
                  <a:srgbClr val="002060"/>
                </a:solidFill>
              </a:rPr>
              <a:t>X</a:t>
            </a:r>
            <a:r>
              <a:rPr lang="en-US" sz="3100" b="1" baseline="-25000" dirty="0">
                <a:solidFill>
                  <a:srgbClr val="002060"/>
                </a:solidFill>
              </a:rPr>
              <a:t>2</a:t>
            </a:r>
            <a:r>
              <a:rPr lang="ar-JO" sz="3100" b="1" dirty="0">
                <a:solidFill>
                  <a:srgbClr val="002060"/>
                </a:solidFill>
              </a:rPr>
              <a:t> هي ( </a:t>
            </a:r>
            <a:r>
              <a:rPr lang="en-US" sz="3100" b="1" dirty="0">
                <a:solidFill>
                  <a:srgbClr val="002060"/>
                </a:solidFill>
              </a:rPr>
              <a:t>4</a:t>
            </a:r>
            <a:r>
              <a:rPr lang="ar-JO" sz="3100" b="1" dirty="0">
                <a:solidFill>
                  <a:srgbClr val="002060"/>
                </a:solidFill>
              </a:rPr>
              <a:t> </a:t>
            </a:r>
            <a:r>
              <a:rPr lang="en-US" sz="3100" b="1" dirty="0">
                <a:solidFill>
                  <a:srgbClr val="002060"/>
                </a:solidFill>
              </a:rPr>
              <a:t>,</a:t>
            </a:r>
            <a:r>
              <a:rPr lang="ar-JO" sz="3100" b="1" dirty="0">
                <a:solidFill>
                  <a:srgbClr val="002060"/>
                </a:solidFill>
              </a:rPr>
              <a:t> </a:t>
            </a:r>
            <a:r>
              <a:rPr lang="en-US" sz="3100" b="1" dirty="0">
                <a:solidFill>
                  <a:srgbClr val="002060"/>
                </a:solidFill>
              </a:rPr>
              <a:t>0</a:t>
            </a:r>
            <a:r>
              <a:rPr lang="ar-JO" sz="3100" b="1" dirty="0">
                <a:solidFill>
                  <a:srgbClr val="002060"/>
                </a:solidFill>
              </a:rPr>
              <a:t> )</a:t>
            </a:r>
            <a:r>
              <a:rPr lang="ar-SA" sz="3100" b="1" dirty="0">
                <a:solidFill>
                  <a:srgbClr val="002060"/>
                </a:solidFill>
              </a:rPr>
              <a:t> </a:t>
            </a:r>
            <a:endParaRPr lang="en-US" sz="3100" b="1" dirty="0"/>
          </a:p>
          <a:p>
            <a:pPr marL="0" indent="0">
              <a:buNone/>
            </a:pPr>
            <a:endParaRPr lang="en-US" dirty="0"/>
          </a:p>
        </p:txBody>
      </p:sp>
      <p:sp>
        <p:nvSpPr>
          <p:cNvPr id="4" name="عنصر نائب للتاريخ 3"/>
          <p:cNvSpPr>
            <a:spLocks noGrp="1"/>
          </p:cNvSpPr>
          <p:nvPr>
            <p:ph type="dt" sz="half" idx="10"/>
          </p:nvPr>
        </p:nvSpPr>
        <p:spPr/>
        <p:txBody>
          <a:bodyPr/>
          <a:lstStyle/>
          <a:p>
            <a:fld id="{0B8A65AA-0116-4997-B548-D2D8A0054EAC}" type="datetime1">
              <a:rPr lang="en-US" smtClean="0"/>
              <a:t>7/30/2024</a:t>
            </a:fld>
            <a:endParaRPr lang="en-US"/>
          </a:p>
        </p:txBody>
      </p:sp>
      <p:sp>
        <p:nvSpPr>
          <p:cNvPr id="5" name="عنصر نائب للتذييل 4"/>
          <p:cNvSpPr>
            <a:spLocks noGrp="1"/>
          </p:cNvSpPr>
          <p:nvPr>
            <p:ph type="ftr" sz="quarter" idx="11"/>
          </p:nvPr>
        </p:nvSpPr>
        <p:spPr/>
        <p:txBody>
          <a:bodyPr/>
          <a:lstStyle/>
          <a:p>
            <a:r>
              <a:rPr lang="ar-JO"/>
              <a:t>جامعة فلسطين الأهلية</a:t>
            </a:r>
            <a:endParaRPr lang="en-US" dirty="0"/>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t>7</a:t>
            </a:fld>
            <a:endParaRPr lang="en-US"/>
          </a:p>
        </p:txBody>
      </p:sp>
      <p:sp>
        <p:nvSpPr>
          <p:cNvPr id="7" name="سهم إلى اليمين 6"/>
          <p:cNvSpPr/>
          <p:nvPr/>
        </p:nvSpPr>
        <p:spPr>
          <a:xfrm>
            <a:off x="1752600" y="4572000"/>
            <a:ext cx="4572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سهم إلى اليمين 7"/>
          <p:cNvSpPr/>
          <p:nvPr/>
        </p:nvSpPr>
        <p:spPr>
          <a:xfrm>
            <a:off x="1752600" y="2743200"/>
            <a:ext cx="4572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50384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ipe(down)">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p:cTn id="38"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0"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1" dur="1000"/>
                                        <p:tgtEl>
                                          <p:spTgt spid="3">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nodeType="click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Effect transition="in" filter="barn(inVertical)">
                                      <p:cBhvr>
                                        <p:cTn id="46" dur="500"/>
                                        <p:tgtEl>
                                          <p:spTgt spid="3">
                                            <p:txEl>
                                              <p:pRg st="6" end="6"/>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nodeType="click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anim calcmode="lin" valueType="num">
                                      <p:cBhvr>
                                        <p:cTn id="51"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2"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3"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4" dur="1000"/>
                                        <p:tgtEl>
                                          <p:spTgt spid="3">
                                            <p:txEl>
                                              <p:pRg st="7" end="7"/>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nodeType="click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animEffect transition="in" filter="barn(inVertical)">
                                      <p:cBhvr>
                                        <p:cTn id="59" dur="500"/>
                                        <p:tgtEl>
                                          <p:spTgt spid="3">
                                            <p:txEl>
                                              <p:pRg st="8" end="8"/>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14" presetClass="entr" presetSubtype="10" fill="hold" nodeType="clickEffect">
                                  <p:stCondLst>
                                    <p:cond delay="0"/>
                                  </p:stCondLst>
                                  <p:childTnLst>
                                    <p:set>
                                      <p:cBhvr>
                                        <p:cTn id="63" dur="1" fill="hold">
                                          <p:stCondLst>
                                            <p:cond delay="0"/>
                                          </p:stCondLst>
                                        </p:cTn>
                                        <p:tgtEl>
                                          <p:spTgt spid="3">
                                            <p:txEl>
                                              <p:pRg st="9" end="9"/>
                                            </p:txEl>
                                          </p:spTgt>
                                        </p:tgtEl>
                                        <p:attrNameLst>
                                          <p:attrName>style.visibility</p:attrName>
                                        </p:attrNameLst>
                                      </p:cBhvr>
                                      <p:to>
                                        <p:strVal val="visible"/>
                                      </p:to>
                                    </p:set>
                                    <p:animEffect transition="in" filter="randombar(horizontal)">
                                      <p:cBhvr>
                                        <p:cTn id="64" dur="500"/>
                                        <p:tgtEl>
                                          <p:spTgt spid="3">
                                            <p:txEl>
                                              <p:pRg st="9" end="9"/>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6" presetClass="entr" presetSubtype="16" fill="hold" nodeType="clickEffect">
                                  <p:stCondLst>
                                    <p:cond delay="0"/>
                                  </p:stCondLst>
                                  <p:childTnLst>
                                    <p:set>
                                      <p:cBhvr>
                                        <p:cTn id="68" dur="1" fill="hold">
                                          <p:stCondLst>
                                            <p:cond delay="0"/>
                                          </p:stCondLst>
                                        </p:cTn>
                                        <p:tgtEl>
                                          <p:spTgt spid="3">
                                            <p:txEl>
                                              <p:pRg st="10" end="10"/>
                                            </p:txEl>
                                          </p:spTgt>
                                        </p:tgtEl>
                                        <p:attrNameLst>
                                          <p:attrName>style.visibility</p:attrName>
                                        </p:attrNameLst>
                                      </p:cBhvr>
                                      <p:to>
                                        <p:strVal val="visible"/>
                                      </p:to>
                                    </p:set>
                                    <p:animEffect transition="in" filter="circle(in)">
                                      <p:cBhvr>
                                        <p:cTn id="69"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90600"/>
            <a:ext cx="8229600" cy="5135563"/>
          </a:xfrm>
        </p:spPr>
        <p:txBody>
          <a:bodyPr>
            <a:normAutofit lnSpcReduction="10000"/>
          </a:bodyPr>
          <a:lstStyle/>
          <a:p>
            <a:pPr marL="0" indent="0">
              <a:buNone/>
            </a:pPr>
            <a:r>
              <a:rPr lang="en-US" sz="2400" b="1" dirty="0"/>
              <a:t>5</a:t>
            </a:r>
            <a:r>
              <a:rPr lang="ar-JO" sz="2400" b="1" dirty="0"/>
              <a:t>- لإيجاد النقطة </a:t>
            </a:r>
            <a:r>
              <a:rPr lang="en-US" sz="2400" b="1" dirty="0"/>
              <a:t>C</a:t>
            </a:r>
            <a:r>
              <a:rPr lang="ar-JO" sz="2400" b="1" dirty="0"/>
              <a:t>: نجد أنها ناتجة من تقاطع المحور الناتج من معادلة القيد الأول     وتقاطع المحور الناتج من معادلة القيد الثاني أي من:</a:t>
            </a:r>
          </a:p>
          <a:p>
            <a:pPr marL="0" indent="0">
              <a:buNone/>
            </a:pPr>
            <a:r>
              <a:rPr lang="en-US" sz="2400" b="1" dirty="0">
                <a:solidFill>
                  <a:srgbClr val="002060"/>
                </a:solidFill>
              </a:rPr>
              <a:t>2X</a:t>
            </a:r>
            <a:r>
              <a:rPr lang="en-US" sz="2400" b="1" baseline="-25000" dirty="0">
                <a:solidFill>
                  <a:srgbClr val="002060"/>
                </a:solidFill>
              </a:rPr>
              <a:t>1</a:t>
            </a:r>
            <a:r>
              <a:rPr lang="en-US" sz="2400" b="1" dirty="0">
                <a:solidFill>
                  <a:srgbClr val="002060"/>
                </a:solidFill>
              </a:rPr>
              <a:t> + 3X</a:t>
            </a:r>
            <a:r>
              <a:rPr lang="en-US" sz="2400" b="1" baseline="-25000" dirty="0">
                <a:solidFill>
                  <a:srgbClr val="002060"/>
                </a:solidFill>
              </a:rPr>
              <a:t>2</a:t>
            </a:r>
            <a:r>
              <a:rPr lang="en-US" sz="2400" b="1" dirty="0">
                <a:solidFill>
                  <a:srgbClr val="002060"/>
                </a:solidFill>
              </a:rPr>
              <a:t> = 6</a:t>
            </a:r>
            <a:r>
              <a:rPr lang="ar-JO" sz="2400" b="1" dirty="0">
                <a:solidFill>
                  <a:srgbClr val="002060"/>
                </a:solidFill>
              </a:rPr>
              <a:t> </a:t>
            </a:r>
            <a:r>
              <a:rPr lang="ar-JO" sz="2400" b="1" dirty="0"/>
              <a:t>مع</a:t>
            </a:r>
            <a:r>
              <a:rPr lang="ar-JO" sz="2400" b="1" dirty="0">
                <a:solidFill>
                  <a:srgbClr val="002060"/>
                </a:solidFill>
              </a:rPr>
              <a:t> </a:t>
            </a:r>
            <a:r>
              <a:rPr lang="en-US" sz="2400" b="1" dirty="0">
                <a:solidFill>
                  <a:srgbClr val="002060"/>
                </a:solidFill>
              </a:rPr>
              <a:t>6X</a:t>
            </a:r>
            <a:r>
              <a:rPr lang="en-US" sz="2400" b="1" baseline="-25000" dirty="0">
                <a:solidFill>
                  <a:srgbClr val="002060"/>
                </a:solidFill>
              </a:rPr>
              <a:t>1</a:t>
            </a:r>
            <a:r>
              <a:rPr lang="en-US" sz="2400" b="1" dirty="0">
                <a:solidFill>
                  <a:srgbClr val="002060"/>
                </a:solidFill>
              </a:rPr>
              <a:t> + 3X</a:t>
            </a:r>
            <a:r>
              <a:rPr lang="en-US" sz="2400" b="1" baseline="-25000" dirty="0">
                <a:solidFill>
                  <a:srgbClr val="002060"/>
                </a:solidFill>
              </a:rPr>
              <a:t>2</a:t>
            </a:r>
            <a:r>
              <a:rPr lang="en-US" sz="2400" b="1" dirty="0">
                <a:solidFill>
                  <a:srgbClr val="002060"/>
                </a:solidFill>
              </a:rPr>
              <a:t> = 12</a:t>
            </a:r>
            <a:r>
              <a:rPr lang="ar-JO" sz="2400" b="1" dirty="0">
                <a:solidFill>
                  <a:srgbClr val="002060"/>
                </a:solidFill>
              </a:rPr>
              <a:t> </a:t>
            </a:r>
            <a:r>
              <a:rPr lang="ar-JO" sz="2400" b="1" dirty="0"/>
              <a:t>عليه نستطيع ايجاد قيم </a:t>
            </a:r>
            <a:r>
              <a:rPr lang="en-US" sz="2400" b="1" dirty="0">
                <a:solidFill>
                  <a:srgbClr val="002060"/>
                </a:solidFill>
              </a:rPr>
              <a:t>X</a:t>
            </a:r>
            <a:r>
              <a:rPr lang="en-US" sz="2400" b="1" baseline="-25000" dirty="0">
                <a:solidFill>
                  <a:srgbClr val="002060"/>
                </a:solidFill>
              </a:rPr>
              <a:t>1</a:t>
            </a:r>
            <a:r>
              <a:rPr lang="ar-JO" sz="2400" b="1" dirty="0">
                <a:solidFill>
                  <a:srgbClr val="002060"/>
                </a:solidFill>
              </a:rPr>
              <a:t> </a:t>
            </a:r>
            <a:r>
              <a:rPr lang="ar-JO" sz="2400" b="1" dirty="0"/>
              <a:t>و</a:t>
            </a:r>
            <a:r>
              <a:rPr lang="en-US" sz="2400" b="1" dirty="0">
                <a:solidFill>
                  <a:srgbClr val="002060"/>
                </a:solidFill>
              </a:rPr>
              <a:t> </a:t>
            </a:r>
            <a:r>
              <a:rPr lang="ar-JO" sz="2400" b="1" dirty="0">
                <a:solidFill>
                  <a:srgbClr val="002060"/>
                </a:solidFill>
              </a:rPr>
              <a:t> </a:t>
            </a:r>
            <a:r>
              <a:rPr lang="en-US" sz="2400" b="1" dirty="0">
                <a:solidFill>
                  <a:srgbClr val="002060"/>
                </a:solidFill>
              </a:rPr>
              <a:t>X</a:t>
            </a:r>
            <a:r>
              <a:rPr lang="en-US" sz="2400" b="1" baseline="-25000" dirty="0">
                <a:solidFill>
                  <a:srgbClr val="002060"/>
                </a:solidFill>
              </a:rPr>
              <a:t>2</a:t>
            </a:r>
            <a:r>
              <a:rPr lang="ar-JO" sz="2400" b="1" dirty="0">
                <a:solidFill>
                  <a:srgbClr val="002060"/>
                </a:solidFill>
              </a:rPr>
              <a:t> </a:t>
            </a:r>
            <a:r>
              <a:rPr lang="ar-JO" sz="2400" b="1" dirty="0"/>
              <a:t>بطريقة الحذف ثم التعويض.</a:t>
            </a:r>
          </a:p>
          <a:p>
            <a:pPr marL="0" indent="0">
              <a:buNone/>
            </a:pPr>
            <a:r>
              <a:rPr lang="en-US" sz="2400" b="1" dirty="0">
                <a:solidFill>
                  <a:srgbClr val="002060"/>
                </a:solidFill>
              </a:rPr>
              <a:t>2X</a:t>
            </a:r>
            <a:r>
              <a:rPr lang="en-US" sz="2400" b="1" baseline="-25000" dirty="0">
                <a:solidFill>
                  <a:srgbClr val="002060"/>
                </a:solidFill>
              </a:rPr>
              <a:t>1</a:t>
            </a:r>
            <a:r>
              <a:rPr lang="en-US" sz="2400" b="1" dirty="0">
                <a:solidFill>
                  <a:srgbClr val="002060"/>
                </a:solidFill>
              </a:rPr>
              <a:t> + 3X</a:t>
            </a:r>
            <a:r>
              <a:rPr lang="en-US" sz="2400" b="1" baseline="-25000" dirty="0">
                <a:solidFill>
                  <a:srgbClr val="002060"/>
                </a:solidFill>
              </a:rPr>
              <a:t>2</a:t>
            </a:r>
            <a:r>
              <a:rPr lang="en-US" sz="2400" b="1" dirty="0">
                <a:solidFill>
                  <a:srgbClr val="002060"/>
                </a:solidFill>
              </a:rPr>
              <a:t> = 6 )*-1    </a:t>
            </a:r>
            <a:r>
              <a:rPr lang="ar-JO" sz="2400" b="1" dirty="0">
                <a:solidFill>
                  <a:srgbClr val="002060"/>
                </a:solidFill>
              </a:rPr>
              <a:t> </a:t>
            </a:r>
            <a:r>
              <a:rPr lang="en-US" sz="2400" b="1" dirty="0">
                <a:solidFill>
                  <a:srgbClr val="002060"/>
                </a:solidFill>
              </a:rPr>
              <a:t>(</a:t>
            </a:r>
            <a:endParaRPr lang="ar-JO" sz="2400" b="1" dirty="0">
              <a:solidFill>
                <a:srgbClr val="002060"/>
              </a:solidFill>
            </a:endParaRPr>
          </a:p>
          <a:p>
            <a:pPr marL="0" indent="0">
              <a:buNone/>
            </a:pPr>
            <a:r>
              <a:rPr lang="ar-JO" sz="2400" b="1" dirty="0">
                <a:solidFill>
                  <a:srgbClr val="002060"/>
                </a:solidFill>
              </a:rPr>
              <a:t>+ </a:t>
            </a:r>
            <a:r>
              <a:rPr lang="en-US" sz="2400" b="1" dirty="0">
                <a:solidFill>
                  <a:srgbClr val="002060"/>
                </a:solidFill>
              </a:rPr>
              <a:t> 6X</a:t>
            </a:r>
            <a:r>
              <a:rPr lang="en-US" sz="2400" b="1" baseline="-25000" dirty="0">
                <a:solidFill>
                  <a:srgbClr val="002060"/>
                </a:solidFill>
              </a:rPr>
              <a:t>1</a:t>
            </a:r>
            <a:r>
              <a:rPr lang="en-US" sz="2400" b="1" dirty="0">
                <a:solidFill>
                  <a:srgbClr val="002060"/>
                </a:solidFill>
              </a:rPr>
              <a:t> + 3X</a:t>
            </a:r>
            <a:r>
              <a:rPr lang="en-US" sz="2400" b="1" baseline="-25000" dirty="0">
                <a:solidFill>
                  <a:srgbClr val="002060"/>
                </a:solidFill>
              </a:rPr>
              <a:t>2</a:t>
            </a:r>
            <a:r>
              <a:rPr lang="en-US" sz="2400" b="1" dirty="0">
                <a:solidFill>
                  <a:srgbClr val="002060"/>
                </a:solidFill>
              </a:rPr>
              <a:t> = 12 </a:t>
            </a:r>
            <a:r>
              <a:rPr lang="ar-JO" sz="2400" b="1" dirty="0">
                <a:solidFill>
                  <a:srgbClr val="002060"/>
                </a:solidFill>
              </a:rPr>
              <a:t> </a:t>
            </a:r>
            <a:r>
              <a:rPr lang="ar-JO" sz="2400" b="1" dirty="0"/>
              <a:t>ولكي نحذف أحد المتغيرات وليكن </a:t>
            </a:r>
            <a:r>
              <a:rPr lang="en-US" sz="2400" b="1" dirty="0">
                <a:solidFill>
                  <a:srgbClr val="002060"/>
                </a:solidFill>
              </a:rPr>
              <a:t>X</a:t>
            </a:r>
            <a:r>
              <a:rPr lang="en-US" sz="2400" b="1" baseline="-25000" dirty="0">
                <a:solidFill>
                  <a:srgbClr val="002060"/>
                </a:solidFill>
              </a:rPr>
              <a:t>2</a:t>
            </a:r>
            <a:r>
              <a:rPr lang="ar-JO" sz="2400" b="1" dirty="0">
                <a:solidFill>
                  <a:srgbClr val="002060"/>
                </a:solidFill>
              </a:rPr>
              <a:t> </a:t>
            </a:r>
            <a:r>
              <a:rPr lang="ar-JO" sz="2400" b="1" dirty="0"/>
              <a:t>نقم بضرب المعادلة الأولى في</a:t>
            </a:r>
            <a:r>
              <a:rPr lang="ar-JO" sz="2400" b="1" dirty="0">
                <a:solidFill>
                  <a:srgbClr val="002060"/>
                </a:solidFill>
              </a:rPr>
              <a:t> ( -</a:t>
            </a:r>
            <a:r>
              <a:rPr lang="en-US" sz="2400" b="1" dirty="0">
                <a:solidFill>
                  <a:srgbClr val="002060"/>
                </a:solidFill>
              </a:rPr>
              <a:t>1</a:t>
            </a:r>
            <a:r>
              <a:rPr lang="ar-JO" sz="2400" b="1" dirty="0">
                <a:solidFill>
                  <a:srgbClr val="002060"/>
                </a:solidFill>
              </a:rPr>
              <a:t> ) </a:t>
            </a:r>
            <a:r>
              <a:rPr lang="ar-JO" sz="2400" b="1" dirty="0"/>
              <a:t>فتصبح المعادلات</a:t>
            </a:r>
            <a:r>
              <a:rPr lang="ar-JO" sz="2400" b="1" dirty="0">
                <a:solidFill>
                  <a:srgbClr val="002060"/>
                </a:solidFill>
              </a:rPr>
              <a:t>:</a:t>
            </a:r>
          </a:p>
          <a:p>
            <a:pPr marL="0" indent="0">
              <a:buNone/>
            </a:pPr>
            <a:r>
              <a:rPr lang="en-US" sz="2400" b="1" dirty="0">
                <a:solidFill>
                  <a:srgbClr val="002060"/>
                </a:solidFill>
              </a:rPr>
              <a:t>-2X</a:t>
            </a:r>
            <a:r>
              <a:rPr lang="en-US" sz="2400" b="1" baseline="-25000" dirty="0">
                <a:solidFill>
                  <a:srgbClr val="002060"/>
                </a:solidFill>
              </a:rPr>
              <a:t>1</a:t>
            </a:r>
            <a:r>
              <a:rPr lang="en-US" sz="2400" b="1" dirty="0">
                <a:solidFill>
                  <a:srgbClr val="002060"/>
                </a:solidFill>
              </a:rPr>
              <a:t> - 3X</a:t>
            </a:r>
            <a:r>
              <a:rPr lang="en-US" sz="2400" b="1" baseline="-25000" dirty="0">
                <a:solidFill>
                  <a:srgbClr val="002060"/>
                </a:solidFill>
              </a:rPr>
              <a:t>2</a:t>
            </a:r>
            <a:r>
              <a:rPr lang="en-US" sz="2400" b="1" dirty="0">
                <a:solidFill>
                  <a:srgbClr val="002060"/>
                </a:solidFill>
              </a:rPr>
              <a:t> = 6-       </a:t>
            </a:r>
            <a:r>
              <a:rPr lang="ar-JO" sz="2400" b="1" dirty="0">
                <a:solidFill>
                  <a:srgbClr val="002060"/>
                </a:solidFill>
              </a:rPr>
              <a:t>  </a:t>
            </a:r>
          </a:p>
          <a:p>
            <a:pPr marL="0" indent="0">
              <a:buNone/>
            </a:pPr>
            <a:r>
              <a:rPr lang="ar-JO" sz="2400" b="1" dirty="0">
                <a:solidFill>
                  <a:srgbClr val="002060"/>
                </a:solidFill>
              </a:rPr>
              <a:t> +   </a:t>
            </a:r>
            <a:r>
              <a:rPr lang="en-US" sz="2400" b="1" dirty="0">
                <a:solidFill>
                  <a:srgbClr val="002060"/>
                </a:solidFill>
              </a:rPr>
              <a:t>6X</a:t>
            </a:r>
            <a:r>
              <a:rPr lang="en-US" sz="2400" b="1" baseline="-25000" dirty="0">
                <a:solidFill>
                  <a:srgbClr val="002060"/>
                </a:solidFill>
              </a:rPr>
              <a:t>1</a:t>
            </a:r>
            <a:r>
              <a:rPr lang="en-US" sz="2400" b="1" dirty="0">
                <a:solidFill>
                  <a:srgbClr val="002060"/>
                </a:solidFill>
              </a:rPr>
              <a:t> + 3X</a:t>
            </a:r>
            <a:r>
              <a:rPr lang="en-US" sz="2400" b="1" baseline="-25000" dirty="0">
                <a:solidFill>
                  <a:srgbClr val="002060"/>
                </a:solidFill>
              </a:rPr>
              <a:t>2</a:t>
            </a:r>
            <a:r>
              <a:rPr lang="en-US" sz="2400" b="1" dirty="0">
                <a:solidFill>
                  <a:srgbClr val="002060"/>
                </a:solidFill>
              </a:rPr>
              <a:t> = 12 </a:t>
            </a:r>
            <a:r>
              <a:rPr lang="ar-JO" sz="2400" b="1" dirty="0">
                <a:solidFill>
                  <a:srgbClr val="002060"/>
                </a:solidFill>
              </a:rPr>
              <a:t> </a:t>
            </a:r>
          </a:p>
          <a:p>
            <a:pPr marL="0" indent="0">
              <a:buNone/>
            </a:pPr>
            <a:r>
              <a:rPr lang="ar-JO" sz="2400" b="1" dirty="0">
                <a:solidFill>
                  <a:srgbClr val="002060"/>
                </a:solidFill>
              </a:rPr>
              <a:t> = </a:t>
            </a:r>
            <a:r>
              <a:rPr lang="en-US" sz="2400" b="1" dirty="0">
                <a:solidFill>
                  <a:srgbClr val="002060"/>
                </a:solidFill>
              </a:rPr>
              <a:t>4X</a:t>
            </a:r>
            <a:r>
              <a:rPr lang="en-US" sz="2400" b="1" baseline="-25000" dirty="0">
                <a:solidFill>
                  <a:srgbClr val="002060"/>
                </a:solidFill>
              </a:rPr>
              <a:t>1 </a:t>
            </a:r>
            <a:r>
              <a:rPr lang="ar-JO" sz="2400" b="1" baseline="-25000" dirty="0">
                <a:solidFill>
                  <a:srgbClr val="002060"/>
                </a:solidFill>
              </a:rPr>
              <a:t> </a:t>
            </a:r>
            <a:r>
              <a:rPr lang="ar-JO" sz="2400" b="1" dirty="0">
                <a:solidFill>
                  <a:srgbClr val="002060"/>
                </a:solidFill>
              </a:rPr>
              <a:t>= </a:t>
            </a:r>
            <a:r>
              <a:rPr lang="en-US" sz="2400" b="1" dirty="0">
                <a:solidFill>
                  <a:srgbClr val="002060"/>
                </a:solidFill>
              </a:rPr>
              <a:t>6 </a:t>
            </a:r>
            <a:r>
              <a:rPr lang="ar-JO" sz="2400" b="1" dirty="0">
                <a:solidFill>
                  <a:srgbClr val="002060"/>
                </a:solidFill>
              </a:rPr>
              <a:t> </a:t>
            </a:r>
            <a:r>
              <a:rPr lang="ar-JO" sz="2400" b="1" dirty="0"/>
              <a:t>وهذا يعني أن </a:t>
            </a:r>
            <a:r>
              <a:rPr lang="en-US" sz="2400" b="1" dirty="0">
                <a:solidFill>
                  <a:srgbClr val="002060"/>
                </a:solidFill>
              </a:rPr>
              <a:t>X</a:t>
            </a:r>
            <a:r>
              <a:rPr lang="en-US" sz="2400" b="1" baseline="-25000" dirty="0">
                <a:solidFill>
                  <a:srgbClr val="002060"/>
                </a:solidFill>
              </a:rPr>
              <a:t>1</a:t>
            </a:r>
            <a:r>
              <a:rPr lang="ar-JO" sz="2400" b="1" dirty="0">
                <a:solidFill>
                  <a:srgbClr val="002060"/>
                </a:solidFill>
              </a:rPr>
              <a:t> = </a:t>
            </a:r>
            <a:r>
              <a:rPr lang="en-US" sz="2400" b="1" dirty="0">
                <a:solidFill>
                  <a:srgbClr val="002060"/>
                </a:solidFill>
              </a:rPr>
              <a:t>6</a:t>
            </a:r>
            <a:r>
              <a:rPr lang="ar-JO" sz="2400" b="1" dirty="0">
                <a:solidFill>
                  <a:srgbClr val="002060"/>
                </a:solidFill>
              </a:rPr>
              <a:t> ÷ </a:t>
            </a:r>
            <a:r>
              <a:rPr lang="en-US" sz="2400" b="1" dirty="0">
                <a:solidFill>
                  <a:srgbClr val="002060"/>
                </a:solidFill>
              </a:rPr>
              <a:t>4</a:t>
            </a:r>
            <a:r>
              <a:rPr lang="ar-JO" sz="2400" b="1" dirty="0">
                <a:solidFill>
                  <a:srgbClr val="002060"/>
                </a:solidFill>
              </a:rPr>
              <a:t> = </a:t>
            </a:r>
            <a:r>
              <a:rPr lang="en-US" sz="2400" b="1" dirty="0">
                <a:solidFill>
                  <a:srgbClr val="002060"/>
                </a:solidFill>
              </a:rPr>
              <a:t>1.5</a:t>
            </a:r>
            <a:r>
              <a:rPr lang="ar-JO" sz="2400" b="1" dirty="0">
                <a:solidFill>
                  <a:srgbClr val="002060"/>
                </a:solidFill>
              </a:rPr>
              <a:t> </a:t>
            </a:r>
          </a:p>
          <a:p>
            <a:pPr marL="0" indent="0">
              <a:buNone/>
            </a:pPr>
            <a:r>
              <a:rPr lang="ar-JO" sz="2400" b="1" dirty="0"/>
              <a:t>ثم نقوم بتعويض قيمة</a:t>
            </a:r>
            <a:r>
              <a:rPr lang="ar-JO" sz="2400" b="1" dirty="0">
                <a:solidFill>
                  <a:srgbClr val="002060"/>
                </a:solidFill>
              </a:rPr>
              <a:t> </a:t>
            </a:r>
            <a:r>
              <a:rPr lang="en-US" sz="2400" b="1" dirty="0">
                <a:solidFill>
                  <a:srgbClr val="002060"/>
                </a:solidFill>
              </a:rPr>
              <a:t>X</a:t>
            </a:r>
            <a:r>
              <a:rPr lang="en-US" sz="2400" b="1" baseline="-25000" dirty="0">
                <a:solidFill>
                  <a:srgbClr val="002060"/>
                </a:solidFill>
              </a:rPr>
              <a:t>1</a:t>
            </a:r>
            <a:r>
              <a:rPr lang="ar-JO" sz="2400" b="1" dirty="0">
                <a:solidFill>
                  <a:srgbClr val="002060"/>
                </a:solidFill>
              </a:rPr>
              <a:t> </a:t>
            </a:r>
            <a:r>
              <a:rPr lang="ar-JO" sz="2400" b="1" dirty="0"/>
              <a:t>في أي من معادلات القيدين ولتكن معدلة القيد الأول</a:t>
            </a:r>
          </a:p>
          <a:p>
            <a:pPr marL="0" indent="0">
              <a:buNone/>
            </a:pPr>
            <a:r>
              <a:rPr lang="ar-JO" sz="2400" b="1" dirty="0">
                <a:solidFill>
                  <a:srgbClr val="002060"/>
                </a:solidFill>
              </a:rPr>
              <a:t> </a:t>
            </a:r>
            <a:r>
              <a:rPr lang="en-US" sz="2400" b="1" dirty="0">
                <a:solidFill>
                  <a:srgbClr val="002060"/>
                </a:solidFill>
              </a:rPr>
              <a:t>2 * 1.5) + 3X</a:t>
            </a:r>
            <a:r>
              <a:rPr lang="en-US" sz="2400" b="1" baseline="-25000" dirty="0">
                <a:solidFill>
                  <a:srgbClr val="002060"/>
                </a:solidFill>
              </a:rPr>
              <a:t>2</a:t>
            </a:r>
            <a:r>
              <a:rPr lang="en-US" sz="2400" b="1" dirty="0">
                <a:solidFill>
                  <a:srgbClr val="002060"/>
                </a:solidFill>
              </a:rPr>
              <a:t> = 6</a:t>
            </a:r>
            <a:r>
              <a:rPr lang="ar-JO" sz="2400" b="1" dirty="0">
                <a:solidFill>
                  <a:srgbClr val="002060"/>
                </a:solidFill>
              </a:rPr>
              <a:t> </a:t>
            </a:r>
            <a:r>
              <a:rPr lang="en-US" sz="2400" b="1" dirty="0">
                <a:solidFill>
                  <a:srgbClr val="002060"/>
                </a:solidFill>
              </a:rPr>
              <a:t>(</a:t>
            </a:r>
            <a:r>
              <a:rPr lang="ar-JO" sz="2400" b="1" dirty="0">
                <a:solidFill>
                  <a:srgbClr val="002060"/>
                </a:solidFill>
              </a:rPr>
              <a:t> </a:t>
            </a:r>
            <a:r>
              <a:rPr lang="ar-JO" sz="2400" b="1" dirty="0"/>
              <a:t>ومنها</a:t>
            </a:r>
            <a:r>
              <a:rPr lang="ar-JO" sz="2400" b="1" dirty="0">
                <a:solidFill>
                  <a:srgbClr val="002060"/>
                </a:solidFill>
              </a:rPr>
              <a:t> </a:t>
            </a:r>
            <a:r>
              <a:rPr lang="en-US" sz="2400" b="1" dirty="0">
                <a:solidFill>
                  <a:srgbClr val="002060"/>
                </a:solidFill>
              </a:rPr>
              <a:t>3X</a:t>
            </a:r>
            <a:r>
              <a:rPr lang="en-US" sz="2400" b="1" baseline="-25000" dirty="0">
                <a:solidFill>
                  <a:srgbClr val="002060"/>
                </a:solidFill>
              </a:rPr>
              <a:t>2</a:t>
            </a:r>
            <a:r>
              <a:rPr lang="ar-JO" sz="2400" b="1" dirty="0">
                <a:solidFill>
                  <a:srgbClr val="002060"/>
                </a:solidFill>
              </a:rPr>
              <a:t> = </a:t>
            </a:r>
            <a:r>
              <a:rPr lang="en-US" sz="2400" b="1" dirty="0">
                <a:solidFill>
                  <a:srgbClr val="002060"/>
                </a:solidFill>
              </a:rPr>
              <a:t>6</a:t>
            </a:r>
            <a:r>
              <a:rPr lang="ar-JO" sz="2400" b="1" dirty="0">
                <a:solidFill>
                  <a:srgbClr val="002060"/>
                </a:solidFill>
              </a:rPr>
              <a:t> – </a:t>
            </a:r>
            <a:r>
              <a:rPr lang="en-US" sz="2400" b="1" dirty="0">
                <a:solidFill>
                  <a:srgbClr val="002060"/>
                </a:solidFill>
              </a:rPr>
              <a:t>3</a:t>
            </a:r>
            <a:r>
              <a:rPr lang="ar-JO" sz="2400" b="1" dirty="0">
                <a:solidFill>
                  <a:srgbClr val="002060"/>
                </a:solidFill>
              </a:rPr>
              <a:t> </a:t>
            </a:r>
            <a:r>
              <a:rPr lang="ar-JO" sz="2400" b="1" dirty="0"/>
              <a:t>أي أن</a:t>
            </a:r>
            <a:r>
              <a:rPr lang="ar-JO" sz="2400" b="1" dirty="0">
                <a:solidFill>
                  <a:srgbClr val="002060"/>
                </a:solidFill>
              </a:rPr>
              <a:t> </a:t>
            </a:r>
            <a:r>
              <a:rPr lang="en-US" sz="2400" b="1" dirty="0">
                <a:solidFill>
                  <a:srgbClr val="002060"/>
                </a:solidFill>
              </a:rPr>
              <a:t>X</a:t>
            </a:r>
            <a:r>
              <a:rPr lang="en-US" sz="2400" b="1" baseline="-25000" dirty="0">
                <a:solidFill>
                  <a:srgbClr val="002060"/>
                </a:solidFill>
              </a:rPr>
              <a:t>2</a:t>
            </a:r>
            <a:r>
              <a:rPr lang="ar-JO" sz="2400" b="1" dirty="0">
                <a:solidFill>
                  <a:srgbClr val="002060"/>
                </a:solidFill>
              </a:rPr>
              <a:t> = </a:t>
            </a:r>
            <a:r>
              <a:rPr lang="en-US" sz="2400" b="1" dirty="0">
                <a:solidFill>
                  <a:srgbClr val="002060"/>
                </a:solidFill>
              </a:rPr>
              <a:t>3</a:t>
            </a:r>
            <a:r>
              <a:rPr lang="ar-JO" sz="2400" b="1" dirty="0">
                <a:solidFill>
                  <a:srgbClr val="002060"/>
                </a:solidFill>
              </a:rPr>
              <a:t>÷ </a:t>
            </a:r>
            <a:r>
              <a:rPr lang="en-US" sz="2400" b="1" dirty="0">
                <a:solidFill>
                  <a:srgbClr val="002060"/>
                </a:solidFill>
              </a:rPr>
              <a:t>3</a:t>
            </a:r>
            <a:r>
              <a:rPr lang="ar-JO" sz="2400" b="1" dirty="0">
                <a:solidFill>
                  <a:srgbClr val="002060"/>
                </a:solidFill>
              </a:rPr>
              <a:t> = </a:t>
            </a:r>
            <a:r>
              <a:rPr lang="en-US" sz="2400" b="1" dirty="0">
                <a:solidFill>
                  <a:srgbClr val="002060"/>
                </a:solidFill>
              </a:rPr>
              <a:t>1</a:t>
            </a:r>
            <a:r>
              <a:rPr lang="ar-JO" sz="2400" b="1" dirty="0">
                <a:solidFill>
                  <a:srgbClr val="002060"/>
                </a:solidFill>
              </a:rPr>
              <a:t> </a:t>
            </a:r>
          </a:p>
          <a:p>
            <a:pPr marL="0" indent="0">
              <a:buNone/>
            </a:pPr>
            <a:r>
              <a:rPr lang="ar-JO" sz="2400" b="1" dirty="0">
                <a:solidFill>
                  <a:srgbClr val="FF0000"/>
                </a:solidFill>
              </a:rPr>
              <a:t>ومن ذلك نجد أن نقطة </a:t>
            </a:r>
            <a:r>
              <a:rPr lang="en-US" sz="2400" b="1" dirty="0">
                <a:solidFill>
                  <a:srgbClr val="FF0000"/>
                </a:solidFill>
              </a:rPr>
              <a:t>C = ( 1.5 , 1 )</a:t>
            </a:r>
          </a:p>
        </p:txBody>
      </p:sp>
      <p:sp>
        <p:nvSpPr>
          <p:cNvPr id="4" name="عنصر نائب للتاريخ 3"/>
          <p:cNvSpPr>
            <a:spLocks noGrp="1"/>
          </p:cNvSpPr>
          <p:nvPr>
            <p:ph type="dt" sz="half" idx="10"/>
          </p:nvPr>
        </p:nvSpPr>
        <p:spPr/>
        <p:txBody>
          <a:bodyPr/>
          <a:lstStyle/>
          <a:p>
            <a:fld id="{0B8A65AA-0116-4997-B548-D2D8A0054EAC}" type="datetime1">
              <a:rPr lang="en-US" smtClean="0"/>
              <a:t>7/30/2024</a:t>
            </a:fld>
            <a:endParaRPr lang="en-US"/>
          </a:p>
        </p:txBody>
      </p:sp>
      <p:sp>
        <p:nvSpPr>
          <p:cNvPr id="5" name="عنصر نائب للتذييل 4"/>
          <p:cNvSpPr>
            <a:spLocks noGrp="1"/>
          </p:cNvSpPr>
          <p:nvPr>
            <p:ph type="ftr" sz="quarter" idx="11"/>
          </p:nvPr>
        </p:nvSpPr>
        <p:spPr/>
        <p:txBody>
          <a:bodyPr/>
          <a:lstStyle/>
          <a:p>
            <a:r>
              <a:rPr lang="ar-JO"/>
              <a:t>جامعة فلسطين الأهلية</a:t>
            </a:r>
            <a:endParaRPr lang="en-US" dirty="0"/>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t>8</a:t>
            </a:fld>
            <a:endParaRPr lang="en-US"/>
          </a:p>
        </p:txBody>
      </p:sp>
    </p:spTree>
    <p:extLst>
      <p:ext uri="{BB962C8B-B14F-4D97-AF65-F5344CB8AC3E}">
        <p14:creationId xmlns:p14="http://schemas.microsoft.com/office/powerpoint/2010/main" val="852910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anim calcmode="lin" valueType="num">
                                      <p:cBhvr>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wipe(down)">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randombar(horizontal)">
                                      <p:cBhvr>
                                        <p:cTn id="43" dur="500"/>
                                        <p:tgtEl>
                                          <p:spTgt spid="3">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45" presetClass="entr" presetSubtype="0" fill="hold"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2000"/>
                                        <p:tgtEl>
                                          <p:spTgt spid="3">
                                            <p:txEl>
                                              <p:pRg st="7" end="7"/>
                                            </p:txEl>
                                          </p:spTgt>
                                        </p:tgtEl>
                                      </p:cBhvr>
                                    </p:animEffect>
                                    <p:anim calcmode="lin" valueType="num">
                                      <p:cBhvr>
                                        <p:cTn id="49"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50" dur="20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barn(inVertical)">
                                      <p:cBhvr>
                                        <p:cTn id="55" dur="500"/>
                                        <p:tgtEl>
                                          <p:spTgt spid="3">
                                            <p:txEl>
                                              <p:pRg st="8" end="8"/>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nodeType="clickEffect">
                                  <p:stCondLst>
                                    <p:cond delay="0"/>
                                  </p:stCondLst>
                                  <p:childTnLst>
                                    <p:set>
                                      <p:cBhvr>
                                        <p:cTn id="59" dur="1" fill="hold">
                                          <p:stCondLst>
                                            <p:cond delay="0"/>
                                          </p:stCondLst>
                                        </p:cTn>
                                        <p:tgtEl>
                                          <p:spTgt spid="3">
                                            <p:txEl>
                                              <p:pRg st="9" end="9"/>
                                            </p:txEl>
                                          </p:spTgt>
                                        </p:tgtEl>
                                        <p:attrNameLst>
                                          <p:attrName>style.visibility</p:attrName>
                                        </p:attrNameLst>
                                      </p:cBhvr>
                                      <p:to>
                                        <p:strVal val="visible"/>
                                      </p:to>
                                    </p:set>
                                    <p:anim calcmode="lin" valueType="num">
                                      <p:cBhvr additive="base">
                                        <p:cTn id="60"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90600"/>
            <a:ext cx="8229600" cy="5135563"/>
          </a:xfrm>
        </p:spPr>
        <p:txBody>
          <a:bodyPr>
            <a:normAutofit/>
          </a:bodyPr>
          <a:lstStyle/>
          <a:p>
            <a:pPr marL="0" indent="0">
              <a:buNone/>
            </a:pPr>
            <a:r>
              <a:rPr lang="ar-JO" sz="2800" b="1" dirty="0"/>
              <a:t>نفرغ المعلومات التي توصلنا لها في الجدول التالي:</a:t>
            </a:r>
            <a:r>
              <a:rPr lang="en-US" sz="2800" b="1" dirty="0"/>
              <a:t> </a:t>
            </a:r>
            <a:r>
              <a:rPr lang="ar-JO" sz="2800" b="1" dirty="0"/>
              <a:t> </a:t>
            </a:r>
          </a:p>
          <a:p>
            <a:pPr marL="0" indent="0">
              <a:buNone/>
            </a:pPr>
            <a:endParaRPr lang="ar-JO" sz="2800" b="1" dirty="0"/>
          </a:p>
          <a:p>
            <a:pPr marL="0" indent="0">
              <a:buNone/>
            </a:pPr>
            <a:endParaRPr lang="ar-JO" sz="2800" b="1" dirty="0"/>
          </a:p>
          <a:p>
            <a:pPr marL="0" indent="0">
              <a:buNone/>
            </a:pPr>
            <a:endParaRPr lang="ar-JO" sz="2800" b="1" dirty="0"/>
          </a:p>
          <a:p>
            <a:pPr marL="0" indent="0">
              <a:buNone/>
            </a:pPr>
            <a:endParaRPr lang="ar-JO" sz="2800" b="1" dirty="0"/>
          </a:p>
          <a:p>
            <a:pPr marL="0" indent="0">
              <a:buNone/>
            </a:pPr>
            <a:r>
              <a:rPr lang="ar-JO" sz="2800" b="1" dirty="0"/>
              <a:t>الحل الأمثل عند النقطة </a:t>
            </a:r>
            <a:r>
              <a:rPr lang="en-US" sz="2800" b="1" dirty="0">
                <a:solidFill>
                  <a:srgbClr val="FF0000"/>
                </a:solidFill>
              </a:rPr>
              <a:t>C</a:t>
            </a:r>
            <a:r>
              <a:rPr lang="ar-JO" sz="2800" b="1" dirty="0"/>
              <a:t> لأنه عندها يتحقق أعلى ربح ممكن وعليه </a:t>
            </a:r>
            <a:r>
              <a:rPr lang="ar-JO" sz="2800" b="1" dirty="0">
                <a:solidFill>
                  <a:srgbClr val="FF0000"/>
                </a:solidFill>
              </a:rPr>
              <a:t>فإن الحل الأمثل </a:t>
            </a:r>
            <a:r>
              <a:rPr lang="ar-JO" sz="2800" b="1" dirty="0"/>
              <a:t>يكون عندما </a:t>
            </a:r>
            <a:r>
              <a:rPr lang="en-US" sz="2800" b="1" dirty="0">
                <a:solidFill>
                  <a:srgbClr val="FF0000"/>
                </a:solidFill>
              </a:rPr>
              <a:t>X1</a:t>
            </a:r>
            <a:r>
              <a:rPr lang="ar-JO" sz="2800" b="1" dirty="0">
                <a:solidFill>
                  <a:srgbClr val="FF0000"/>
                </a:solidFill>
              </a:rPr>
              <a:t> = </a:t>
            </a:r>
            <a:r>
              <a:rPr lang="en-US" sz="2800" b="1" dirty="0">
                <a:solidFill>
                  <a:srgbClr val="FF0000"/>
                </a:solidFill>
              </a:rPr>
              <a:t>1.5</a:t>
            </a:r>
            <a:r>
              <a:rPr lang="ar-JO" sz="2800" b="1" dirty="0"/>
              <a:t> و </a:t>
            </a:r>
            <a:r>
              <a:rPr lang="en-US" sz="2800" b="1" dirty="0">
                <a:solidFill>
                  <a:srgbClr val="FF0000"/>
                </a:solidFill>
              </a:rPr>
              <a:t>X2</a:t>
            </a:r>
            <a:r>
              <a:rPr lang="ar-JO" sz="2800" b="1" dirty="0"/>
              <a:t> </a:t>
            </a:r>
            <a:r>
              <a:rPr lang="ar-JO" sz="2800" b="1" dirty="0">
                <a:solidFill>
                  <a:srgbClr val="FF0000"/>
                </a:solidFill>
              </a:rPr>
              <a:t>= </a:t>
            </a:r>
            <a:r>
              <a:rPr lang="en-US" sz="2800" b="1" dirty="0">
                <a:solidFill>
                  <a:srgbClr val="FF0000"/>
                </a:solidFill>
              </a:rPr>
              <a:t>1</a:t>
            </a:r>
            <a:r>
              <a:rPr lang="ar-JO" sz="2800" b="1" dirty="0">
                <a:solidFill>
                  <a:srgbClr val="FF0000"/>
                </a:solidFill>
              </a:rPr>
              <a:t> </a:t>
            </a:r>
            <a:r>
              <a:rPr lang="ar-JO" sz="2800" b="1" dirty="0"/>
              <a:t>فتكون </a:t>
            </a:r>
            <a:r>
              <a:rPr lang="en-US" sz="2800" b="1" dirty="0">
                <a:solidFill>
                  <a:srgbClr val="FF0000"/>
                </a:solidFill>
              </a:rPr>
              <a:t>Z</a:t>
            </a:r>
            <a:r>
              <a:rPr lang="ar-JO" sz="2800" b="1" dirty="0">
                <a:solidFill>
                  <a:srgbClr val="FF0000"/>
                </a:solidFill>
              </a:rPr>
              <a:t> = </a:t>
            </a:r>
            <a:r>
              <a:rPr lang="en-US" sz="2800" b="1" dirty="0">
                <a:solidFill>
                  <a:srgbClr val="FF0000"/>
                </a:solidFill>
              </a:rPr>
              <a:t>85</a:t>
            </a:r>
            <a:endParaRPr lang="ar-JO" sz="2800" b="1" dirty="0">
              <a:solidFill>
                <a:srgbClr val="FF0000"/>
              </a:solidFill>
            </a:endParaRPr>
          </a:p>
        </p:txBody>
      </p:sp>
      <p:sp>
        <p:nvSpPr>
          <p:cNvPr id="4" name="عنصر نائب للتاريخ 3"/>
          <p:cNvSpPr>
            <a:spLocks noGrp="1"/>
          </p:cNvSpPr>
          <p:nvPr>
            <p:ph type="dt" sz="half" idx="10"/>
          </p:nvPr>
        </p:nvSpPr>
        <p:spPr/>
        <p:txBody>
          <a:bodyPr/>
          <a:lstStyle/>
          <a:p>
            <a:fld id="{0B8A65AA-0116-4997-B548-D2D8A0054EAC}" type="datetime1">
              <a:rPr lang="en-US" smtClean="0"/>
              <a:t>7/30/2024</a:t>
            </a:fld>
            <a:endParaRPr lang="en-US"/>
          </a:p>
        </p:txBody>
      </p:sp>
      <p:sp>
        <p:nvSpPr>
          <p:cNvPr id="5" name="عنصر نائب للتذييل 4"/>
          <p:cNvSpPr>
            <a:spLocks noGrp="1"/>
          </p:cNvSpPr>
          <p:nvPr>
            <p:ph type="ftr" sz="quarter" idx="11"/>
          </p:nvPr>
        </p:nvSpPr>
        <p:spPr/>
        <p:txBody>
          <a:bodyPr/>
          <a:lstStyle/>
          <a:p>
            <a:r>
              <a:rPr lang="ar-JO"/>
              <a:t>جامعة فلسطين الأهلية</a:t>
            </a:r>
            <a:endParaRPr lang="en-US" dirty="0"/>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t>9</a:t>
            </a:fld>
            <a:endParaRPr lang="en-US"/>
          </a:p>
        </p:txBody>
      </p:sp>
      <p:graphicFrame>
        <p:nvGraphicFramePr>
          <p:cNvPr id="7" name="جدول 6"/>
          <p:cNvGraphicFramePr>
            <a:graphicFrameLocks noGrp="1"/>
          </p:cNvGraphicFramePr>
          <p:nvPr>
            <p:extLst>
              <p:ext uri="{D42A27DB-BD31-4B8C-83A1-F6EECF244321}">
                <p14:modId xmlns:p14="http://schemas.microsoft.com/office/powerpoint/2010/main" val="1422901514"/>
              </p:ext>
            </p:extLst>
          </p:nvPr>
        </p:nvGraphicFramePr>
        <p:xfrm>
          <a:off x="1828800" y="1600200"/>
          <a:ext cx="6096000" cy="185420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29210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tblGrid>
              <a:tr h="370840">
                <a:tc>
                  <a:txBody>
                    <a:bodyPr/>
                    <a:lstStyle/>
                    <a:p>
                      <a:pPr algn="ctr"/>
                      <a:r>
                        <a:rPr lang="ar-JO" dirty="0"/>
                        <a:t>النقطة</a:t>
                      </a:r>
                      <a:endParaRPr lang="en-US" dirty="0"/>
                    </a:p>
                  </a:txBody>
                  <a:tcPr/>
                </a:tc>
                <a:tc>
                  <a:txBody>
                    <a:bodyPr/>
                    <a:lstStyle/>
                    <a:p>
                      <a:r>
                        <a:rPr lang="en-US" dirty="0"/>
                        <a:t>Max Z = 30 X</a:t>
                      </a:r>
                      <a:r>
                        <a:rPr lang="en-US" sz="1800" b="1" kern="1200" baseline="-25000" dirty="0">
                          <a:solidFill>
                            <a:schemeClr val="lt1"/>
                          </a:solidFill>
                          <a:latin typeface="+mn-lt"/>
                          <a:ea typeface="+mn-ea"/>
                          <a:cs typeface="+mn-cs"/>
                        </a:rPr>
                        <a:t>1  </a:t>
                      </a:r>
                      <a:r>
                        <a:rPr lang="en-US" dirty="0"/>
                        <a:t>+ 40X</a:t>
                      </a:r>
                      <a:r>
                        <a:rPr lang="en-US" baseline="-25000" dirty="0"/>
                        <a:t>2</a:t>
                      </a:r>
                    </a:p>
                  </a:txBody>
                  <a:tcPr/>
                </a:tc>
                <a:tc>
                  <a:txBody>
                    <a:bodyPr/>
                    <a:lstStyle/>
                    <a:p>
                      <a:pPr algn="ctr"/>
                      <a:r>
                        <a:rPr lang="ar-JO" dirty="0"/>
                        <a:t>النتيجة</a:t>
                      </a:r>
                      <a:endParaRPr lang="en-US" dirty="0"/>
                    </a:p>
                  </a:txBody>
                  <a:tcPr/>
                </a:tc>
                <a:extLst>
                  <a:ext uri="{0D108BD9-81ED-4DB2-BD59-A6C34878D82A}">
                    <a16:rowId xmlns:a16="http://schemas.microsoft.com/office/drawing/2014/main" val="10000"/>
                  </a:ext>
                </a:extLst>
              </a:tr>
              <a:tr h="370840">
                <a:tc>
                  <a:txBody>
                    <a:bodyPr/>
                    <a:lstStyle/>
                    <a:p>
                      <a:r>
                        <a:rPr lang="en-US" dirty="0"/>
                        <a:t>A = ( 0 , 0 )</a:t>
                      </a:r>
                    </a:p>
                  </a:txBody>
                  <a:tcPr/>
                </a:tc>
                <a:tc>
                  <a:txBody>
                    <a:bodyPr/>
                    <a:lstStyle/>
                    <a:p>
                      <a:r>
                        <a:rPr lang="en-US" dirty="0"/>
                        <a:t>( 30 * O ) + ( 40 * 0 )</a:t>
                      </a:r>
                    </a:p>
                  </a:txBody>
                  <a:tcPr/>
                </a:tc>
                <a:tc>
                  <a:txBody>
                    <a:bodyPr/>
                    <a:lstStyle/>
                    <a:p>
                      <a:pPr algn="ctr"/>
                      <a:r>
                        <a:rPr lang="en-US" dirty="0"/>
                        <a:t>0</a:t>
                      </a:r>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B = ( 0 , 2 )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( 30 * O ) + ( 40 * 2 )</a:t>
                      </a:r>
                    </a:p>
                  </a:txBody>
                  <a:tcPr/>
                </a:tc>
                <a:tc>
                  <a:txBody>
                    <a:bodyPr/>
                    <a:lstStyle/>
                    <a:p>
                      <a:pPr algn="ctr"/>
                      <a:r>
                        <a:rPr lang="en-US" dirty="0"/>
                        <a:t>80</a:t>
                      </a:r>
                    </a:p>
                  </a:txBody>
                  <a:tcPr/>
                </a:tc>
                <a:extLst>
                  <a:ext uri="{0D108BD9-81ED-4DB2-BD59-A6C34878D82A}">
                    <a16:rowId xmlns:a16="http://schemas.microsoft.com/office/drawing/2014/main" val="10002"/>
                  </a:ext>
                </a:extLst>
              </a:tr>
              <a:tr h="370840">
                <a:tc>
                  <a:txBody>
                    <a:bodyPr/>
                    <a:lstStyle/>
                    <a:p>
                      <a:r>
                        <a:rPr lang="en-US" dirty="0"/>
                        <a:t>C = ( 1.5 , 1 )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( 30 * 1.5 ) + ( 40 * 1)</a:t>
                      </a:r>
                    </a:p>
                  </a:txBody>
                  <a:tcPr/>
                </a:tc>
                <a:tc>
                  <a:txBody>
                    <a:bodyPr/>
                    <a:lstStyle/>
                    <a:p>
                      <a:pPr algn="ctr"/>
                      <a:r>
                        <a:rPr lang="en-US" dirty="0"/>
                        <a:t>85</a:t>
                      </a:r>
                    </a:p>
                  </a:txBody>
                  <a:tcPr/>
                </a:tc>
                <a:extLst>
                  <a:ext uri="{0D108BD9-81ED-4DB2-BD59-A6C34878D82A}">
                    <a16:rowId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D = ( 2 , 0 )</a:t>
                      </a:r>
                    </a:p>
                  </a:txBody>
                  <a:tcPr/>
                </a:tc>
                <a:tc>
                  <a:txBody>
                    <a:bodyPr/>
                    <a:lstStyle/>
                    <a:p>
                      <a:r>
                        <a:rPr lang="en-US" dirty="0"/>
                        <a:t>( 30 * 2 ) + ( 40 * 0 )</a:t>
                      </a:r>
                    </a:p>
                  </a:txBody>
                  <a:tcPr/>
                </a:tc>
                <a:tc>
                  <a:txBody>
                    <a:bodyPr/>
                    <a:lstStyle/>
                    <a:p>
                      <a:pPr algn="ctr"/>
                      <a:r>
                        <a:rPr lang="en-US" dirty="0"/>
                        <a:t>60</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949413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1543</TotalTime>
  <Words>3531</Words>
  <Application>Microsoft Office PowerPoint</Application>
  <PresentationFormat>On-screen Show (4:3)</PresentationFormat>
  <Paragraphs>497</Paragraphs>
  <Slides>29</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29</vt:i4>
      </vt:variant>
    </vt:vector>
  </HeadingPairs>
  <TitlesOfParts>
    <vt:vector size="33" baseType="lpstr">
      <vt:lpstr>Arial</vt:lpstr>
      <vt:lpstr>Calibri</vt:lpstr>
      <vt:lpstr>نسق Office</vt:lpstr>
      <vt:lpstr>سمة Office</vt:lpstr>
      <vt:lpstr>بحوث عمليات – الوحدة الثانية البرمجة الخطية – مثال شامل د. سالم محمد سالم </vt:lpstr>
      <vt:lpstr>مثال شامل:</vt:lpstr>
      <vt:lpstr>الحل: أولاً- صياغة النموذج الرياضي:</vt:lpstr>
      <vt:lpstr>ثانياً - الحل الأمثل لنموذج البرمجة الخطية بالرسم البياني:</vt:lpstr>
      <vt:lpstr>PowerPoint Presentation</vt:lpstr>
      <vt:lpstr>PowerPoint Presentation</vt:lpstr>
      <vt:lpstr>PowerPoint Presentation</vt:lpstr>
      <vt:lpstr>PowerPoint Presentation</vt:lpstr>
      <vt:lpstr>PowerPoint Presentation</vt:lpstr>
      <vt:lpstr>الحل الأمثل للنموذج باستخدام البرمجة الخطية المبسطة Simplex Method:</vt:lpstr>
      <vt:lpstr>الحل: الخطوة الأولى:</vt:lpstr>
      <vt:lpstr>الخطوة الثانية:</vt:lpstr>
      <vt:lpstr>الخطوة الثالثة:</vt:lpstr>
      <vt:lpstr>الخطوة الرابعة:</vt:lpstr>
      <vt:lpstr>PowerPoint Presentation</vt:lpstr>
      <vt:lpstr>الخطوة السادسة:</vt:lpstr>
      <vt:lpstr>الخطوة السابعة:</vt:lpstr>
      <vt:lpstr>الخطوة الثامنة:</vt:lpstr>
      <vt:lpstr>PowerPoint Presentation</vt:lpstr>
      <vt:lpstr>الخطوة العاشرة:</vt:lpstr>
      <vt:lpstr>مثال على حل النموذج بالرسم البياني في حالة التقليل: </vt:lpstr>
      <vt:lpstr>الحل الأمثل لنموذج البرمجة الخطية بالرسم البياني:</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اسم المساق «المادة التعليمية» اسم مدرس المساق</dc:title>
  <dc:creator>Haitham</dc:creator>
  <cp:lastModifiedBy>salem salem</cp:lastModifiedBy>
  <cp:revision>115</cp:revision>
  <dcterms:created xsi:type="dcterms:W3CDTF">2018-04-21T12:19:29Z</dcterms:created>
  <dcterms:modified xsi:type="dcterms:W3CDTF">2024-07-30T20:02:56Z</dcterms:modified>
</cp:coreProperties>
</file>