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8" r:id="rId5"/>
    <p:sldId id="259" r:id="rId6"/>
    <p:sldId id="260" r:id="rId7"/>
    <p:sldId id="261" r:id="rId8"/>
    <p:sldId id="262" r:id="rId9"/>
    <p:sldId id="263" r:id="rId10"/>
    <p:sldId id="264" r:id="rId11"/>
    <p:sldId id="265" r:id="rId12"/>
    <p:sldId id="266" r:id="rId13"/>
    <p:sldId id="267" r:id="rId14"/>
    <p:sldId id="268"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EB321E-384A-48D8-8306-1991C30D67F4}" type="doc">
      <dgm:prSet loTypeId="urn:microsoft.com/office/officeart/2005/8/layout/radial6" loCatId="cycle" qsTypeId="urn:microsoft.com/office/officeart/2005/8/quickstyle/simple5" qsCatId="simple" csTypeId="urn:microsoft.com/office/officeart/2005/8/colors/accent1_2" csCatId="accent1" phldr="1"/>
      <dgm:spPr/>
      <dgm:t>
        <a:bodyPr/>
        <a:lstStyle/>
        <a:p>
          <a:endParaRPr lang="en-US"/>
        </a:p>
      </dgm:t>
    </dgm:pt>
    <dgm:pt modelId="{3D1C08FF-08E7-49B3-B31C-AA5165FBABA0}">
      <dgm:prSet phldrT="[Text]"/>
      <dgm:spPr/>
      <dgm:t>
        <a:bodyPr/>
        <a:lstStyle/>
        <a:p>
          <a:r>
            <a:rPr lang="ar-SA" dirty="0" smtClean="0"/>
            <a:t>العوامل البيئية </a:t>
          </a:r>
          <a:endParaRPr lang="en-US" dirty="0"/>
        </a:p>
      </dgm:t>
    </dgm:pt>
    <dgm:pt modelId="{2033CB32-6E56-47A9-961B-393C2E69D66D}" type="parTrans" cxnId="{336DE4CD-684F-4143-A52A-6D795183D319}">
      <dgm:prSet/>
      <dgm:spPr/>
      <dgm:t>
        <a:bodyPr/>
        <a:lstStyle/>
        <a:p>
          <a:endParaRPr lang="en-US"/>
        </a:p>
      </dgm:t>
    </dgm:pt>
    <dgm:pt modelId="{27E1D702-67A7-4CE5-A5B0-635E426BB420}" type="sibTrans" cxnId="{336DE4CD-684F-4143-A52A-6D795183D319}">
      <dgm:prSet/>
      <dgm:spPr/>
      <dgm:t>
        <a:bodyPr/>
        <a:lstStyle/>
        <a:p>
          <a:endParaRPr lang="en-US"/>
        </a:p>
      </dgm:t>
    </dgm:pt>
    <dgm:pt modelId="{0798C780-0CB3-4DAF-844C-CB8BA9D6EC0B}">
      <dgm:prSet phldrT="[Text]"/>
      <dgm:spPr/>
      <dgm:t>
        <a:bodyPr/>
        <a:lstStyle/>
        <a:p>
          <a:r>
            <a:rPr lang="ar-SA" dirty="0" smtClean="0"/>
            <a:t>البيئة الرحمية </a:t>
          </a:r>
          <a:endParaRPr lang="en-US" dirty="0"/>
        </a:p>
      </dgm:t>
    </dgm:pt>
    <dgm:pt modelId="{F7EDA991-9AB9-4E70-B7EE-72A17B46FA60}" type="parTrans" cxnId="{E559FB10-2380-4A85-9555-B44A363F5BE1}">
      <dgm:prSet/>
      <dgm:spPr/>
      <dgm:t>
        <a:bodyPr/>
        <a:lstStyle/>
        <a:p>
          <a:endParaRPr lang="en-US"/>
        </a:p>
      </dgm:t>
    </dgm:pt>
    <dgm:pt modelId="{98221E65-6EEA-407C-A7B5-EC10211A8908}" type="sibTrans" cxnId="{E559FB10-2380-4A85-9555-B44A363F5BE1}">
      <dgm:prSet/>
      <dgm:spPr/>
      <dgm:t>
        <a:bodyPr/>
        <a:lstStyle/>
        <a:p>
          <a:endParaRPr lang="en-US"/>
        </a:p>
      </dgm:t>
    </dgm:pt>
    <dgm:pt modelId="{958BC22F-D08D-4679-B0FD-A47569F96022}">
      <dgm:prSet phldrT="[Text]"/>
      <dgm:spPr/>
      <dgm:t>
        <a:bodyPr/>
        <a:lstStyle/>
        <a:p>
          <a:r>
            <a:rPr lang="ar-SA" dirty="0" smtClean="0"/>
            <a:t>البيئة المدرسية </a:t>
          </a:r>
          <a:endParaRPr lang="en-US" dirty="0"/>
        </a:p>
      </dgm:t>
    </dgm:pt>
    <dgm:pt modelId="{1A0B59E4-9D3C-454A-9FE0-D53E21E2BC10}" type="parTrans" cxnId="{339C3A6E-CCBC-4258-A413-A651AFE5D6B7}">
      <dgm:prSet/>
      <dgm:spPr/>
      <dgm:t>
        <a:bodyPr/>
        <a:lstStyle/>
        <a:p>
          <a:endParaRPr lang="en-US"/>
        </a:p>
      </dgm:t>
    </dgm:pt>
    <dgm:pt modelId="{AFBB7FE3-4D06-4360-9662-BFB0704A5D80}" type="sibTrans" cxnId="{339C3A6E-CCBC-4258-A413-A651AFE5D6B7}">
      <dgm:prSet/>
      <dgm:spPr/>
      <dgm:t>
        <a:bodyPr/>
        <a:lstStyle/>
        <a:p>
          <a:endParaRPr lang="en-US"/>
        </a:p>
      </dgm:t>
    </dgm:pt>
    <dgm:pt modelId="{E4E6CB03-22D2-4316-AF08-C23306EFFF66}">
      <dgm:prSet phldrT="[Text]"/>
      <dgm:spPr/>
      <dgm:t>
        <a:bodyPr/>
        <a:lstStyle/>
        <a:p>
          <a:r>
            <a:rPr lang="ar-SA" dirty="0" smtClean="0"/>
            <a:t>الاسرية </a:t>
          </a:r>
          <a:endParaRPr lang="en-US" dirty="0"/>
        </a:p>
      </dgm:t>
    </dgm:pt>
    <dgm:pt modelId="{4724E5E3-F05D-402A-B97E-8B41CA6BDD20}" type="parTrans" cxnId="{5621B202-A5C4-4321-9E48-0F3CAE7A7E18}">
      <dgm:prSet/>
      <dgm:spPr/>
      <dgm:t>
        <a:bodyPr/>
        <a:lstStyle/>
        <a:p>
          <a:endParaRPr lang="en-US"/>
        </a:p>
      </dgm:t>
    </dgm:pt>
    <dgm:pt modelId="{2AA00644-F810-4C3B-A12E-9E5DD4686402}" type="sibTrans" cxnId="{5621B202-A5C4-4321-9E48-0F3CAE7A7E18}">
      <dgm:prSet/>
      <dgm:spPr/>
      <dgm:t>
        <a:bodyPr/>
        <a:lstStyle/>
        <a:p>
          <a:endParaRPr lang="en-US"/>
        </a:p>
      </dgm:t>
    </dgm:pt>
    <dgm:pt modelId="{07F108B3-3F17-4E51-B827-97F1EEA8A3E6}">
      <dgm:prSet phldrT="[Text]"/>
      <dgm:spPr/>
      <dgm:t>
        <a:bodyPr/>
        <a:lstStyle/>
        <a:p>
          <a:r>
            <a:rPr lang="ar-SA" dirty="0" smtClean="0"/>
            <a:t>الاجتماعية </a:t>
          </a:r>
          <a:endParaRPr lang="en-US" dirty="0"/>
        </a:p>
      </dgm:t>
    </dgm:pt>
    <dgm:pt modelId="{2563C50A-CC21-4273-AFF1-BA9D99E89932}" type="parTrans" cxnId="{F315BD81-7D25-41B0-BD2F-22C439CE588E}">
      <dgm:prSet/>
      <dgm:spPr/>
      <dgm:t>
        <a:bodyPr/>
        <a:lstStyle/>
        <a:p>
          <a:endParaRPr lang="en-US"/>
        </a:p>
      </dgm:t>
    </dgm:pt>
    <dgm:pt modelId="{EE90B2EA-FE4A-4D4C-810C-8F75BFFA2C83}" type="sibTrans" cxnId="{F315BD81-7D25-41B0-BD2F-22C439CE588E}">
      <dgm:prSet/>
      <dgm:spPr/>
      <dgm:t>
        <a:bodyPr/>
        <a:lstStyle/>
        <a:p>
          <a:endParaRPr lang="en-US"/>
        </a:p>
      </dgm:t>
    </dgm:pt>
    <dgm:pt modelId="{4DF63565-F2CE-411E-A264-8328A05D8C8B}">
      <dgm:prSet/>
      <dgm:spPr/>
      <dgm:t>
        <a:bodyPr/>
        <a:lstStyle/>
        <a:p>
          <a:r>
            <a:rPr lang="ar-SA" dirty="0" smtClean="0"/>
            <a:t>البيئة الطبيعية </a:t>
          </a:r>
          <a:endParaRPr lang="en-US" dirty="0"/>
        </a:p>
      </dgm:t>
    </dgm:pt>
    <dgm:pt modelId="{943D26CF-5DF9-480A-A97E-4126E9D95476}" type="parTrans" cxnId="{4032E892-6A79-4A82-9D0C-9327D6D0A276}">
      <dgm:prSet/>
      <dgm:spPr/>
      <dgm:t>
        <a:bodyPr/>
        <a:lstStyle/>
        <a:p>
          <a:endParaRPr lang="en-US"/>
        </a:p>
      </dgm:t>
    </dgm:pt>
    <dgm:pt modelId="{1C6DD407-32CF-422D-B126-547BF6B7FFDE}" type="sibTrans" cxnId="{4032E892-6A79-4A82-9D0C-9327D6D0A276}">
      <dgm:prSet/>
      <dgm:spPr/>
      <dgm:t>
        <a:bodyPr/>
        <a:lstStyle/>
        <a:p>
          <a:endParaRPr lang="en-US"/>
        </a:p>
      </dgm:t>
    </dgm:pt>
    <dgm:pt modelId="{EE2F9CD4-15DE-45B7-9BC1-D6948E645FAC}" type="pres">
      <dgm:prSet presAssocID="{70EB321E-384A-48D8-8306-1991C30D67F4}" presName="Name0" presStyleCnt="0">
        <dgm:presLayoutVars>
          <dgm:chMax val="1"/>
          <dgm:dir/>
          <dgm:animLvl val="ctr"/>
          <dgm:resizeHandles val="exact"/>
        </dgm:presLayoutVars>
      </dgm:prSet>
      <dgm:spPr/>
      <dgm:t>
        <a:bodyPr/>
        <a:lstStyle/>
        <a:p>
          <a:endParaRPr lang="en-GB"/>
        </a:p>
      </dgm:t>
    </dgm:pt>
    <dgm:pt modelId="{0769F835-4A8C-4169-9C6A-4A39E13992C3}" type="pres">
      <dgm:prSet presAssocID="{3D1C08FF-08E7-49B3-B31C-AA5165FBABA0}" presName="centerShape" presStyleLbl="node0" presStyleIdx="0" presStyleCnt="1"/>
      <dgm:spPr/>
      <dgm:t>
        <a:bodyPr/>
        <a:lstStyle/>
        <a:p>
          <a:endParaRPr lang="en-US"/>
        </a:p>
      </dgm:t>
    </dgm:pt>
    <dgm:pt modelId="{91D362CB-71F7-4A25-9930-82E79F8DAC8E}" type="pres">
      <dgm:prSet presAssocID="{0798C780-0CB3-4DAF-844C-CB8BA9D6EC0B}" presName="node" presStyleLbl="node1" presStyleIdx="0" presStyleCnt="5">
        <dgm:presLayoutVars>
          <dgm:bulletEnabled val="1"/>
        </dgm:presLayoutVars>
      </dgm:prSet>
      <dgm:spPr/>
      <dgm:t>
        <a:bodyPr/>
        <a:lstStyle/>
        <a:p>
          <a:endParaRPr lang="en-GB"/>
        </a:p>
      </dgm:t>
    </dgm:pt>
    <dgm:pt modelId="{6C38409E-9DA3-4F2B-B3ED-5B2E354375CB}" type="pres">
      <dgm:prSet presAssocID="{0798C780-0CB3-4DAF-844C-CB8BA9D6EC0B}" presName="dummy" presStyleCnt="0"/>
      <dgm:spPr/>
    </dgm:pt>
    <dgm:pt modelId="{6198E860-F7DE-4565-8683-769BCC0F7283}" type="pres">
      <dgm:prSet presAssocID="{98221E65-6EEA-407C-A7B5-EC10211A8908}" presName="sibTrans" presStyleLbl="sibTrans2D1" presStyleIdx="0" presStyleCnt="5"/>
      <dgm:spPr/>
      <dgm:t>
        <a:bodyPr/>
        <a:lstStyle/>
        <a:p>
          <a:endParaRPr lang="en-GB"/>
        </a:p>
      </dgm:t>
    </dgm:pt>
    <dgm:pt modelId="{FD3630CE-E230-45AC-87D0-FCEC96D08EF1}" type="pres">
      <dgm:prSet presAssocID="{4DF63565-F2CE-411E-A264-8328A05D8C8B}" presName="node" presStyleLbl="node1" presStyleIdx="1" presStyleCnt="5">
        <dgm:presLayoutVars>
          <dgm:bulletEnabled val="1"/>
        </dgm:presLayoutVars>
      </dgm:prSet>
      <dgm:spPr/>
      <dgm:t>
        <a:bodyPr/>
        <a:lstStyle/>
        <a:p>
          <a:endParaRPr lang="en-GB"/>
        </a:p>
      </dgm:t>
    </dgm:pt>
    <dgm:pt modelId="{ACAE728A-9A01-47E8-991E-41256910B6C5}" type="pres">
      <dgm:prSet presAssocID="{4DF63565-F2CE-411E-A264-8328A05D8C8B}" presName="dummy" presStyleCnt="0"/>
      <dgm:spPr/>
    </dgm:pt>
    <dgm:pt modelId="{8EE0DA06-47F3-42AF-A5AA-8E5F6F057B75}" type="pres">
      <dgm:prSet presAssocID="{1C6DD407-32CF-422D-B126-547BF6B7FFDE}" presName="sibTrans" presStyleLbl="sibTrans2D1" presStyleIdx="1" presStyleCnt="5"/>
      <dgm:spPr/>
      <dgm:t>
        <a:bodyPr/>
        <a:lstStyle/>
        <a:p>
          <a:endParaRPr lang="en-GB"/>
        </a:p>
      </dgm:t>
    </dgm:pt>
    <dgm:pt modelId="{4C2A8A34-2866-4F28-A5D9-6280645AED16}" type="pres">
      <dgm:prSet presAssocID="{958BC22F-D08D-4679-B0FD-A47569F96022}" presName="node" presStyleLbl="node1" presStyleIdx="2" presStyleCnt="5">
        <dgm:presLayoutVars>
          <dgm:bulletEnabled val="1"/>
        </dgm:presLayoutVars>
      </dgm:prSet>
      <dgm:spPr/>
      <dgm:t>
        <a:bodyPr/>
        <a:lstStyle/>
        <a:p>
          <a:endParaRPr lang="en-GB"/>
        </a:p>
      </dgm:t>
    </dgm:pt>
    <dgm:pt modelId="{8134BD9F-F6AE-4C33-B755-ACD5520115BF}" type="pres">
      <dgm:prSet presAssocID="{958BC22F-D08D-4679-B0FD-A47569F96022}" presName="dummy" presStyleCnt="0"/>
      <dgm:spPr/>
    </dgm:pt>
    <dgm:pt modelId="{9E35201A-93D6-413D-89AD-2CD24A08AEE5}" type="pres">
      <dgm:prSet presAssocID="{AFBB7FE3-4D06-4360-9662-BFB0704A5D80}" presName="sibTrans" presStyleLbl="sibTrans2D1" presStyleIdx="2" presStyleCnt="5"/>
      <dgm:spPr/>
      <dgm:t>
        <a:bodyPr/>
        <a:lstStyle/>
        <a:p>
          <a:endParaRPr lang="en-GB"/>
        </a:p>
      </dgm:t>
    </dgm:pt>
    <dgm:pt modelId="{8AC79579-DBBB-4ACE-AEA6-21B8DD4AC988}" type="pres">
      <dgm:prSet presAssocID="{E4E6CB03-22D2-4316-AF08-C23306EFFF66}" presName="node" presStyleLbl="node1" presStyleIdx="3" presStyleCnt="5">
        <dgm:presLayoutVars>
          <dgm:bulletEnabled val="1"/>
        </dgm:presLayoutVars>
      </dgm:prSet>
      <dgm:spPr/>
      <dgm:t>
        <a:bodyPr/>
        <a:lstStyle/>
        <a:p>
          <a:endParaRPr lang="en-GB"/>
        </a:p>
      </dgm:t>
    </dgm:pt>
    <dgm:pt modelId="{79DD84B8-38DA-497C-AEF6-ED8A307BEEAB}" type="pres">
      <dgm:prSet presAssocID="{E4E6CB03-22D2-4316-AF08-C23306EFFF66}" presName="dummy" presStyleCnt="0"/>
      <dgm:spPr/>
    </dgm:pt>
    <dgm:pt modelId="{3CE192F8-A3EF-4B96-ADB1-14AE13861D04}" type="pres">
      <dgm:prSet presAssocID="{2AA00644-F810-4C3B-A12E-9E5DD4686402}" presName="sibTrans" presStyleLbl="sibTrans2D1" presStyleIdx="3" presStyleCnt="5"/>
      <dgm:spPr/>
      <dgm:t>
        <a:bodyPr/>
        <a:lstStyle/>
        <a:p>
          <a:endParaRPr lang="en-GB"/>
        </a:p>
      </dgm:t>
    </dgm:pt>
    <dgm:pt modelId="{EEA8B358-1195-4CA8-BAE0-2206803EF365}" type="pres">
      <dgm:prSet presAssocID="{07F108B3-3F17-4E51-B827-97F1EEA8A3E6}" presName="node" presStyleLbl="node1" presStyleIdx="4" presStyleCnt="5">
        <dgm:presLayoutVars>
          <dgm:bulletEnabled val="1"/>
        </dgm:presLayoutVars>
      </dgm:prSet>
      <dgm:spPr/>
      <dgm:t>
        <a:bodyPr/>
        <a:lstStyle/>
        <a:p>
          <a:endParaRPr lang="en-GB"/>
        </a:p>
      </dgm:t>
    </dgm:pt>
    <dgm:pt modelId="{1B1FB9C7-14A6-419B-936F-65F439737B74}" type="pres">
      <dgm:prSet presAssocID="{07F108B3-3F17-4E51-B827-97F1EEA8A3E6}" presName="dummy" presStyleCnt="0"/>
      <dgm:spPr/>
    </dgm:pt>
    <dgm:pt modelId="{B30B7D10-2720-4F89-8637-AF8EDDA8074C}" type="pres">
      <dgm:prSet presAssocID="{EE90B2EA-FE4A-4D4C-810C-8F75BFFA2C83}" presName="sibTrans" presStyleLbl="sibTrans2D1" presStyleIdx="4" presStyleCnt="5"/>
      <dgm:spPr/>
      <dgm:t>
        <a:bodyPr/>
        <a:lstStyle/>
        <a:p>
          <a:endParaRPr lang="en-GB"/>
        </a:p>
      </dgm:t>
    </dgm:pt>
  </dgm:ptLst>
  <dgm:cxnLst>
    <dgm:cxn modelId="{C19A76B0-8C78-4FA6-BE95-5DF8097DBCBE}" type="presOf" srcId="{1C6DD407-32CF-422D-B126-547BF6B7FFDE}" destId="{8EE0DA06-47F3-42AF-A5AA-8E5F6F057B75}" srcOrd="0" destOrd="0" presId="urn:microsoft.com/office/officeart/2005/8/layout/radial6"/>
    <dgm:cxn modelId="{2C6C06C3-8DC5-4FC4-9676-994D617985B5}" type="presOf" srcId="{98221E65-6EEA-407C-A7B5-EC10211A8908}" destId="{6198E860-F7DE-4565-8683-769BCC0F7283}" srcOrd="0" destOrd="0" presId="urn:microsoft.com/office/officeart/2005/8/layout/radial6"/>
    <dgm:cxn modelId="{81FBE0B4-897F-48F7-B412-6EEF5860336D}" type="presOf" srcId="{AFBB7FE3-4D06-4360-9662-BFB0704A5D80}" destId="{9E35201A-93D6-413D-89AD-2CD24A08AEE5}" srcOrd="0" destOrd="0" presId="urn:microsoft.com/office/officeart/2005/8/layout/radial6"/>
    <dgm:cxn modelId="{DA6DFCBF-388A-4189-B68F-FAE130FC6155}" type="presOf" srcId="{958BC22F-D08D-4679-B0FD-A47569F96022}" destId="{4C2A8A34-2866-4F28-A5D9-6280645AED16}" srcOrd="0" destOrd="0" presId="urn:microsoft.com/office/officeart/2005/8/layout/radial6"/>
    <dgm:cxn modelId="{4032E892-6A79-4A82-9D0C-9327D6D0A276}" srcId="{3D1C08FF-08E7-49B3-B31C-AA5165FBABA0}" destId="{4DF63565-F2CE-411E-A264-8328A05D8C8B}" srcOrd="1" destOrd="0" parTransId="{943D26CF-5DF9-480A-A97E-4126E9D95476}" sibTransId="{1C6DD407-32CF-422D-B126-547BF6B7FFDE}"/>
    <dgm:cxn modelId="{11D32C53-C463-4FDB-8D01-F45D1A098442}" type="presOf" srcId="{70EB321E-384A-48D8-8306-1991C30D67F4}" destId="{EE2F9CD4-15DE-45B7-9BC1-D6948E645FAC}" srcOrd="0" destOrd="0" presId="urn:microsoft.com/office/officeart/2005/8/layout/radial6"/>
    <dgm:cxn modelId="{E559FB10-2380-4A85-9555-B44A363F5BE1}" srcId="{3D1C08FF-08E7-49B3-B31C-AA5165FBABA0}" destId="{0798C780-0CB3-4DAF-844C-CB8BA9D6EC0B}" srcOrd="0" destOrd="0" parTransId="{F7EDA991-9AB9-4E70-B7EE-72A17B46FA60}" sibTransId="{98221E65-6EEA-407C-A7B5-EC10211A8908}"/>
    <dgm:cxn modelId="{75E57362-1A9D-4E2F-A2F4-2977F538A998}" type="presOf" srcId="{07F108B3-3F17-4E51-B827-97F1EEA8A3E6}" destId="{EEA8B358-1195-4CA8-BAE0-2206803EF365}" srcOrd="0" destOrd="0" presId="urn:microsoft.com/office/officeart/2005/8/layout/radial6"/>
    <dgm:cxn modelId="{C82F82E7-373B-4767-A020-5621B74475B4}" type="presOf" srcId="{E4E6CB03-22D2-4316-AF08-C23306EFFF66}" destId="{8AC79579-DBBB-4ACE-AEA6-21B8DD4AC988}" srcOrd="0" destOrd="0" presId="urn:microsoft.com/office/officeart/2005/8/layout/radial6"/>
    <dgm:cxn modelId="{5AF5100A-BB51-4D32-8174-161C7FF0A258}" type="presOf" srcId="{0798C780-0CB3-4DAF-844C-CB8BA9D6EC0B}" destId="{91D362CB-71F7-4A25-9930-82E79F8DAC8E}" srcOrd="0" destOrd="0" presId="urn:microsoft.com/office/officeart/2005/8/layout/radial6"/>
    <dgm:cxn modelId="{6944814F-AB37-4440-AFE2-631365F0F915}" type="presOf" srcId="{2AA00644-F810-4C3B-A12E-9E5DD4686402}" destId="{3CE192F8-A3EF-4B96-ADB1-14AE13861D04}" srcOrd="0" destOrd="0" presId="urn:microsoft.com/office/officeart/2005/8/layout/radial6"/>
    <dgm:cxn modelId="{40D53E72-68C9-4E2B-B6E3-28D89AF699C2}" type="presOf" srcId="{EE90B2EA-FE4A-4D4C-810C-8F75BFFA2C83}" destId="{B30B7D10-2720-4F89-8637-AF8EDDA8074C}" srcOrd="0" destOrd="0" presId="urn:microsoft.com/office/officeart/2005/8/layout/radial6"/>
    <dgm:cxn modelId="{3DA16016-FCBC-4CB4-BE45-71B2327DA73C}" type="presOf" srcId="{4DF63565-F2CE-411E-A264-8328A05D8C8B}" destId="{FD3630CE-E230-45AC-87D0-FCEC96D08EF1}" srcOrd="0" destOrd="0" presId="urn:microsoft.com/office/officeart/2005/8/layout/radial6"/>
    <dgm:cxn modelId="{336DE4CD-684F-4143-A52A-6D795183D319}" srcId="{70EB321E-384A-48D8-8306-1991C30D67F4}" destId="{3D1C08FF-08E7-49B3-B31C-AA5165FBABA0}" srcOrd="0" destOrd="0" parTransId="{2033CB32-6E56-47A9-961B-393C2E69D66D}" sibTransId="{27E1D702-67A7-4CE5-A5B0-635E426BB420}"/>
    <dgm:cxn modelId="{5621B202-A5C4-4321-9E48-0F3CAE7A7E18}" srcId="{3D1C08FF-08E7-49B3-B31C-AA5165FBABA0}" destId="{E4E6CB03-22D2-4316-AF08-C23306EFFF66}" srcOrd="3" destOrd="0" parTransId="{4724E5E3-F05D-402A-B97E-8B41CA6BDD20}" sibTransId="{2AA00644-F810-4C3B-A12E-9E5DD4686402}"/>
    <dgm:cxn modelId="{424465EC-1247-4B0D-9873-1F286B132482}" type="presOf" srcId="{3D1C08FF-08E7-49B3-B31C-AA5165FBABA0}" destId="{0769F835-4A8C-4169-9C6A-4A39E13992C3}" srcOrd="0" destOrd="0" presId="urn:microsoft.com/office/officeart/2005/8/layout/radial6"/>
    <dgm:cxn modelId="{339C3A6E-CCBC-4258-A413-A651AFE5D6B7}" srcId="{3D1C08FF-08E7-49B3-B31C-AA5165FBABA0}" destId="{958BC22F-D08D-4679-B0FD-A47569F96022}" srcOrd="2" destOrd="0" parTransId="{1A0B59E4-9D3C-454A-9FE0-D53E21E2BC10}" sibTransId="{AFBB7FE3-4D06-4360-9662-BFB0704A5D80}"/>
    <dgm:cxn modelId="{F315BD81-7D25-41B0-BD2F-22C439CE588E}" srcId="{3D1C08FF-08E7-49B3-B31C-AA5165FBABA0}" destId="{07F108B3-3F17-4E51-B827-97F1EEA8A3E6}" srcOrd="4" destOrd="0" parTransId="{2563C50A-CC21-4273-AFF1-BA9D99E89932}" sibTransId="{EE90B2EA-FE4A-4D4C-810C-8F75BFFA2C83}"/>
    <dgm:cxn modelId="{C08EF58D-04C6-4EEB-AED7-88564863F602}" type="presParOf" srcId="{EE2F9CD4-15DE-45B7-9BC1-D6948E645FAC}" destId="{0769F835-4A8C-4169-9C6A-4A39E13992C3}" srcOrd="0" destOrd="0" presId="urn:microsoft.com/office/officeart/2005/8/layout/radial6"/>
    <dgm:cxn modelId="{CEDAC006-73AE-4DB7-A2C0-756FC2BD2965}" type="presParOf" srcId="{EE2F9CD4-15DE-45B7-9BC1-D6948E645FAC}" destId="{91D362CB-71F7-4A25-9930-82E79F8DAC8E}" srcOrd="1" destOrd="0" presId="urn:microsoft.com/office/officeart/2005/8/layout/radial6"/>
    <dgm:cxn modelId="{F596C547-9D52-431F-A72D-9EDDC2B124B6}" type="presParOf" srcId="{EE2F9CD4-15DE-45B7-9BC1-D6948E645FAC}" destId="{6C38409E-9DA3-4F2B-B3ED-5B2E354375CB}" srcOrd="2" destOrd="0" presId="urn:microsoft.com/office/officeart/2005/8/layout/radial6"/>
    <dgm:cxn modelId="{EF951C52-51CB-490D-B062-A698BB8829BD}" type="presParOf" srcId="{EE2F9CD4-15DE-45B7-9BC1-D6948E645FAC}" destId="{6198E860-F7DE-4565-8683-769BCC0F7283}" srcOrd="3" destOrd="0" presId="urn:microsoft.com/office/officeart/2005/8/layout/radial6"/>
    <dgm:cxn modelId="{DC735550-0172-49C3-A2C9-5551C5C1AB14}" type="presParOf" srcId="{EE2F9CD4-15DE-45B7-9BC1-D6948E645FAC}" destId="{FD3630CE-E230-45AC-87D0-FCEC96D08EF1}" srcOrd="4" destOrd="0" presId="urn:microsoft.com/office/officeart/2005/8/layout/radial6"/>
    <dgm:cxn modelId="{4B2F6684-6B9D-4638-AC79-98133F1DCD4B}" type="presParOf" srcId="{EE2F9CD4-15DE-45B7-9BC1-D6948E645FAC}" destId="{ACAE728A-9A01-47E8-991E-41256910B6C5}" srcOrd="5" destOrd="0" presId="urn:microsoft.com/office/officeart/2005/8/layout/radial6"/>
    <dgm:cxn modelId="{1EFF201C-6CBE-4175-A947-96490621BA5C}" type="presParOf" srcId="{EE2F9CD4-15DE-45B7-9BC1-D6948E645FAC}" destId="{8EE0DA06-47F3-42AF-A5AA-8E5F6F057B75}" srcOrd="6" destOrd="0" presId="urn:microsoft.com/office/officeart/2005/8/layout/radial6"/>
    <dgm:cxn modelId="{DFDD1FE3-0DD6-4740-BB52-BAA23DEB074F}" type="presParOf" srcId="{EE2F9CD4-15DE-45B7-9BC1-D6948E645FAC}" destId="{4C2A8A34-2866-4F28-A5D9-6280645AED16}" srcOrd="7" destOrd="0" presId="urn:microsoft.com/office/officeart/2005/8/layout/radial6"/>
    <dgm:cxn modelId="{37EF2251-8B31-4919-B6B9-32F1DADD58B4}" type="presParOf" srcId="{EE2F9CD4-15DE-45B7-9BC1-D6948E645FAC}" destId="{8134BD9F-F6AE-4C33-B755-ACD5520115BF}" srcOrd="8" destOrd="0" presId="urn:microsoft.com/office/officeart/2005/8/layout/radial6"/>
    <dgm:cxn modelId="{53696ED7-C329-4C79-93FE-A32E830D8FEB}" type="presParOf" srcId="{EE2F9CD4-15DE-45B7-9BC1-D6948E645FAC}" destId="{9E35201A-93D6-413D-89AD-2CD24A08AEE5}" srcOrd="9" destOrd="0" presId="urn:microsoft.com/office/officeart/2005/8/layout/radial6"/>
    <dgm:cxn modelId="{C2B687E7-372F-4941-9762-F8FCEAE537EF}" type="presParOf" srcId="{EE2F9CD4-15DE-45B7-9BC1-D6948E645FAC}" destId="{8AC79579-DBBB-4ACE-AEA6-21B8DD4AC988}" srcOrd="10" destOrd="0" presId="urn:microsoft.com/office/officeart/2005/8/layout/radial6"/>
    <dgm:cxn modelId="{A4EE7E72-CF73-4D9D-8D4F-74D47886AAD9}" type="presParOf" srcId="{EE2F9CD4-15DE-45B7-9BC1-D6948E645FAC}" destId="{79DD84B8-38DA-497C-AEF6-ED8A307BEEAB}" srcOrd="11" destOrd="0" presId="urn:microsoft.com/office/officeart/2005/8/layout/radial6"/>
    <dgm:cxn modelId="{32614A25-3462-4322-B368-F926EBB1A1A5}" type="presParOf" srcId="{EE2F9CD4-15DE-45B7-9BC1-D6948E645FAC}" destId="{3CE192F8-A3EF-4B96-ADB1-14AE13861D04}" srcOrd="12" destOrd="0" presId="urn:microsoft.com/office/officeart/2005/8/layout/radial6"/>
    <dgm:cxn modelId="{7EFDCB4E-24C6-401C-94A0-F9B088DBB662}" type="presParOf" srcId="{EE2F9CD4-15DE-45B7-9BC1-D6948E645FAC}" destId="{EEA8B358-1195-4CA8-BAE0-2206803EF365}" srcOrd="13" destOrd="0" presId="urn:microsoft.com/office/officeart/2005/8/layout/radial6"/>
    <dgm:cxn modelId="{1DB93B74-8814-4834-A0DE-A59FCE643BCF}" type="presParOf" srcId="{EE2F9CD4-15DE-45B7-9BC1-D6948E645FAC}" destId="{1B1FB9C7-14A6-419B-936F-65F439737B74}" srcOrd="14" destOrd="0" presId="urn:microsoft.com/office/officeart/2005/8/layout/radial6"/>
    <dgm:cxn modelId="{7C16CD3A-760A-4838-9DFD-4D8FA1A8D75C}" type="presParOf" srcId="{EE2F9CD4-15DE-45B7-9BC1-D6948E645FAC}" destId="{B30B7D10-2720-4F89-8637-AF8EDDA8074C}"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0B7D10-2720-4F89-8637-AF8EDDA8074C}">
      <dsp:nvSpPr>
        <dsp:cNvPr id="0" name=""/>
        <dsp:cNvSpPr/>
      </dsp:nvSpPr>
      <dsp:spPr>
        <a:xfrm>
          <a:off x="1374925" y="501235"/>
          <a:ext cx="3346149" cy="3346149"/>
        </a:xfrm>
        <a:prstGeom prst="blockArc">
          <a:avLst>
            <a:gd name="adj1" fmla="val 11880000"/>
            <a:gd name="adj2" fmla="val 16200000"/>
            <a:gd name="adj3" fmla="val 4636"/>
          </a:avLst>
        </a:prstGeom>
        <a:gradFill rotWithShape="0">
          <a:gsLst>
            <a:gs pos="0">
              <a:schemeClr val="accent1">
                <a:tint val="60000"/>
                <a:hueOff val="0"/>
                <a:satOff val="0"/>
                <a:lumOff val="0"/>
                <a:alphaOff val="0"/>
                <a:shade val="15000"/>
                <a:satMod val="180000"/>
              </a:schemeClr>
            </a:gs>
            <a:gs pos="50000">
              <a:schemeClr val="accent1">
                <a:tint val="60000"/>
                <a:hueOff val="0"/>
                <a:satOff val="0"/>
                <a:lumOff val="0"/>
                <a:alphaOff val="0"/>
                <a:shade val="45000"/>
                <a:satMod val="170000"/>
              </a:schemeClr>
            </a:gs>
            <a:gs pos="70000">
              <a:schemeClr val="accent1">
                <a:tint val="60000"/>
                <a:hueOff val="0"/>
                <a:satOff val="0"/>
                <a:lumOff val="0"/>
                <a:alphaOff val="0"/>
                <a:tint val="99000"/>
                <a:shade val="65000"/>
                <a:satMod val="155000"/>
              </a:schemeClr>
            </a:gs>
            <a:gs pos="100000">
              <a:schemeClr val="accent1">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3CE192F8-A3EF-4B96-ADB1-14AE13861D04}">
      <dsp:nvSpPr>
        <dsp:cNvPr id="0" name=""/>
        <dsp:cNvSpPr/>
      </dsp:nvSpPr>
      <dsp:spPr>
        <a:xfrm>
          <a:off x="1374925" y="501235"/>
          <a:ext cx="3346149" cy="3346149"/>
        </a:xfrm>
        <a:prstGeom prst="blockArc">
          <a:avLst>
            <a:gd name="adj1" fmla="val 7560000"/>
            <a:gd name="adj2" fmla="val 11880000"/>
            <a:gd name="adj3" fmla="val 4636"/>
          </a:avLst>
        </a:prstGeom>
        <a:gradFill rotWithShape="0">
          <a:gsLst>
            <a:gs pos="0">
              <a:schemeClr val="accent1">
                <a:tint val="60000"/>
                <a:hueOff val="0"/>
                <a:satOff val="0"/>
                <a:lumOff val="0"/>
                <a:alphaOff val="0"/>
                <a:shade val="15000"/>
                <a:satMod val="180000"/>
              </a:schemeClr>
            </a:gs>
            <a:gs pos="50000">
              <a:schemeClr val="accent1">
                <a:tint val="60000"/>
                <a:hueOff val="0"/>
                <a:satOff val="0"/>
                <a:lumOff val="0"/>
                <a:alphaOff val="0"/>
                <a:shade val="45000"/>
                <a:satMod val="170000"/>
              </a:schemeClr>
            </a:gs>
            <a:gs pos="70000">
              <a:schemeClr val="accent1">
                <a:tint val="60000"/>
                <a:hueOff val="0"/>
                <a:satOff val="0"/>
                <a:lumOff val="0"/>
                <a:alphaOff val="0"/>
                <a:tint val="99000"/>
                <a:shade val="65000"/>
                <a:satMod val="155000"/>
              </a:schemeClr>
            </a:gs>
            <a:gs pos="100000">
              <a:schemeClr val="accent1">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E35201A-93D6-413D-89AD-2CD24A08AEE5}">
      <dsp:nvSpPr>
        <dsp:cNvPr id="0" name=""/>
        <dsp:cNvSpPr/>
      </dsp:nvSpPr>
      <dsp:spPr>
        <a:xfrm>
          <a:off x="1374925" y="501235"/>
          <a:ext cx="3346149" cy="3346149"/>
        </a:xfrm>
        <a:prstGeom prst="blockArc">
          <a:avLst>
            <a:gd name="adj1" fmla="val 3240000"/>
            <a:gd name="adj2" fmla="val 7560000"/>
            <a:gd name="adj3" fmla="val 4636"/>
          </a:avLst>
        </a:prstGeom>
        <a:gradFill rotWithShape="0">
          <a:gsLst>
            <a:gs pos="0">
              <a:schemeClr val="accent1">
                <a:tint val="60000"/>
                <a:hueOff val="0"/>
                <a:satOff val="0"/>
                <a:lumOff val="0"/>
                <a:alphaOff val="0"/>
                <a:shade val="15000"/>
                <a:satMod val="180000"/>
              </a:schemeClr>
            </a:gs>
            <a:gs pos="50000">
              <a:schemeClr val="accent1">
                <a:tint val="60000"/>
                <a:hueOff val="0"/>
                <a:satOff val="0"/>
                <a:lumOff val="0"/>
                <a:alphaOff val="0"/>
                <a:shade val="45000"/>
                <a:satMod val="170000"/>
              </a:schemeClr>
            </a:gs>
            <a:gs pos="70000">
              <a:schemeClr val="accent1">
                <a:tint val="60000"/>
                <a:hueOff val="0"/>
                <a:satOff val="0"/>
                <a:lumOff val="0"/>
                <a:alphaOff val="0"/>
                <a:tint val="99000"/>
                <a:shade val="65000"/>
                <a:satMod val="155000"/>
              </a:schemeClr>
            </a:gs>
            <a:gs pos="100000">
              <a:schemeClr val="accent1">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8EE0DA06-47F3-42AF-A5AA-8E5F6F057B75}">
      <dsp:nvSpPr>
        <dsp:cNvPr id="0" name=""/>
        <dsp:cNvSpPr/>
      </dsp:nvSpPr>
      <dsp:spPr>
        <a:xfrm>
          <a:off x="1374925" y="501235"/>
          <a:ext cx="3346149" cy="3346149"/>
        </a:xfrm>
        <a:prstGeom prst="blockArc">
          <a:avLst>
            <a:gd name="adj1" fmla="val 20520000"/>
            <a:gd name="adj2" fmla="val 3240000"/>
            <a:gd name="adj3" fmla="val 4636"/>
          </a:avLst>
        </a:prstGeom>
        <a:gradFill rotWithShape="0">
          <a:gsLst>
            <a:gs pos="0">
              <a:schemeClr val="accent1">
                <a:tint val="60000"/>
                <a:hueOff val="0"/>
                <a:satOff val="0"/>
                <a:lumOff val="0"/>
                <a:alphaOff val="0"/>
                <a:shade val="15000"/>
                <a:satMod val="180000"/>
              </a:schemeClr>
            </a:gs>
            <a:gs pos="50000">
              <a:schemeClr val="accent1">
                <a:tint val="60000"/>
                <a:hueOff val="0"/>
                <a:satOff val="0"/>
                <a:lumOff val="0"/>
                <a:alphaOff val="0"/>
                <a:shade val="45000"/>
                <a:satMod val="170000"/>
              </a:schemeClr>
            </a:gs>
            <a:gs pos="70000">
              <a:schemeClr val="accent1">
                <a:tint val="60000"/>
                <a:hueOff val="0"/>
                <a:satOff val="0"/>
                <a:lumOff val="0"/>
                <a:alphaOff val="0"/>
                <a:tint val="99000"/>
                <a:shade val="65000"/>
                <a:satMod val="155000"/>
              </a:schemeClr>
            </a:gs>
            <a:gs pos="100000">
              <a:schemeClr val="accent1">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6198E860-F7DE-4565-8683-769BCC0F7283}">
      <dsp:nvSpPr>
        <dsp:cNvPr id="0" name=""/>
        <dsp:cNvSpPr/>
      </dsp:nvSpPr>
      <dsp:spPr>
        <a:xfrm>
          <a:off x="1374925" y="501235"/>
          <a:ext cx="3346149" cy="3346149"/>
        </a:xfrm>
        <a:prstGeom prst="blockArc">
          <a:avLst>
            <a:gd name="adj1" fmla="val 16200000"/>
            <a:gd name="adj2" fmla="val 20520000"/>
            <a:gd name="adj3" fmla="val 4636"/>
          </a:avLst>
        </a:prstGeom>
        <a:gradFill rotWithShape="0">
          <a:gsLst>
            <a:gs pos="0">
              <a:schemeClr val="accent1">
                <a:tint val="60000"/>
                <a:hueOff val="0"/>
                <a:satOff val="0"/>
                <a:lumOff val="0"/>
                <a:alphaOff val="0"/>
                <a:shade val="15000"/>
                <a:satMod val="180000"/>
              </a:schemeClr>
            </a:gs>
            <a:gs pos="50000">
              <a:schemeClr val="accent1">
                <a:tint val="60000"/>
                <a:hueOff val="0"/>
                <a:satOff val="0"/>
                <a:lumOff val="0"/>
                <a:alphaOff val="0"/>
                <a:shade val="45000"/>
                <a:satMod val="170000"/>
              </a:schemeClr>
            </a:gs>
            <a:gs pos="70000">
              <a:schemeClr val="accent1">
                <a:tint val="60000"/>
                <a:hueOff val="0"/>
                <a:satOff val="0"/>
                <a:lumOff val="0"/>
                <a:alphaOff val="0"/>
                <a:tint val="99000"/>
                <a:shade val="65000"/>
                <a:satMod val="155000"/>
              </a:schemeClr>
            </a:gs>
            <a:gs pos="100000">
              <a:schemeClr val="accent1">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0769F835-4A8C-4169-9C6A-4A39E13992C3}">
      <dsp:nvSpPr>
        <dsp:cNvPr id="0" name=""/>
        <dsp:cNvSpPr/>
      </dsp:nvSpPr>
      <dsp:spPr>
        <a:xfrm>
          <a:off x="2278558" y="1404868"/>
          <a:ext cx="1538882" cy="1538882"/>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ar-SA" sz="3200" kern="1200" dirty="0" smtClean="0"/>
            <a:t>العوامل البيئية </a:t>
          </a:r>
          <a:endParaRPr lang="en-US" sz="3200" kern="1200" dirty="0"/>
        </a:p>
      </dsp:txBody>
      <dsp:txXfrm>
        <a:off x="2503922" y="1630232"/>
        <a:ext cx="1088154" cy="1088154"/>
      </dsp:txXfrm>
    </dsp:sp>
    <dsp:sp modelId="{91D362CB-71F7-4A25-9930-82E79F8DAC8E}">
      <dsp:nvSpPr>
        <dsp:cNvPr id="0" name=""/>
        <dsp:cNvSpPr/>
      </dsp:nvSpPr>
      <dsp:spPr>
        <a:xfrm>
          <a:off x="2509391" y="1406"/>
          <a:ext cx="1077217" cy="107721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ar-SA" sz="1700" kern="1200" dirty="0" smtClean="0"/>
            <a:t>البيئة الرحمية </a:t>
          </a:r>
          <a:endParaRPr lang="en-US" sz="1700" kern="1200" dirty="0"/>
        </a:p>
      </dsp:txBody>
      <dsp:txXfrm>
        <a:off x="2667146" y="159161"/>
        <a:ext cx="761707" cy="761707"/>
      </dsp:txXfrm>
    </dsp:sp>
    <dsp:sp modelId="{FD3630CE-E230-45AC-87D0-FCEC96D08EF1}">
      <dsp:nvSpPr>
        <dsp:cNvPr id="0" name=""/>
        <dsp:cNvSpPr/>
      </dsp:nvSpPr>
      <dsp:spPr>
        <a:xfrm>
          <a:off x="4063697" y="1130676"/>
          <a:ext cx="1077217" cy="107721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ar-SA" sz="1700" kern="1200" dirty="0" smtClean="0"/>
            <a:t>البيئة الطبيعية </a:t>
          </a:r>
          <a:endParaRPr lang="en-US" sz="1700" kern="1200" dirty="0"/>
        </a:p>
      </dsp:txBody>
      <dsp:txXfrm>
        <a:off x="4221452" y="1288431"/>
        <a:ext cx="761707" cy="761707"/>
      </dsp:txXfrm>
    </dsp:sp>
    <dsp:sp modelId="{4C2A8A34-2866-4F28-A5D9-6280645AED16}">
      <dsp:nvSpPr>
        <dsp:cNvPr id="0" name=""/>
        <dsp:cNvSpPr/>
      </dsp:nvSpPr>
      <dsp:spPr>
        <a:xfrm>
          <a:off x="3470005" y="2957873"/>
          <a:ext cx="1077217" cy="107721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ar-SA" sz="1700" kern="1200" dirty="0" smtClean="0"/>
            <a:t>البيئة المدرسية </a:t>
          </a:r>
          <a:endParaRPr lang="en-US" sz="1700" kern="1200" dirty="0"/>
        </a:p>
      </dsp:txBody>
      <dsp:txXfrm>
        <a:off x="3627760" y="3115628"/>
        <a:ext cx="761707" cy="761707"/>
      </dsp:txXfrm>
    </dsp:sp>
    <dsp:sp modelId="{8AC79579-DBBB-4ACE-AEA6-21B8DD4AC988}">
      <dsp:nvSpPr>
        <dsp:cNvPr id="0" name=""/>
        <dsp:cNvSpPr/>
      </dsp:nvSpPr>
      <dsp:spPr>
        <a:xfrm>
          <a:off x="1548776" y="2957873"/>
          <a:ext cx="1077217" cy="107721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ar-SA" sz="1700" kern="1200" dirty="0" smtClean="0"/>
            <a:t>الاسرية </a:t>
          </a:r>
          <a:endParaRPr lang="en-US" sz="1700" kern="1200" dirty="0"/>
        </a:p>
      </dsp:txBody>
      <dsp:txXfrm>
        <a:off x="1706531" y="3115628"/>
        <a:ext cx="761707" cy="761707"/>
      </dsp:txXfrm>
    </dsp:sp>
    <dsp:sp modelId="{EEA8B358-1195-4CA8-BAE0-2206803EF365}">
      <dsp:nvSpPr>
        <dsp:cNvPr id="0" name=""/>
        <dsp:cNvSpPr/>
      </dsp:nvSpPr>
      <dsp:spPr>
        <a:xfrm>
          <a:off x="955084" y="1130676"/>
          <a:ext cx="1077217" cy="107721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ar-SA" sz="1700" kern="1200" dirty="0" smtClean="0"/>
            <a:t>الاجتماعية </a:t>
          </a:r>
          <a:endParaRPr lang="en-US" sz="1700" kern="1200" dirty="0"/>
        </a:p>
      </dsp:txBody>
      <dsp:txXfrm>
        <a:off x="1112839" y="1288431"/>
        <a:ext cx="761707" cy="76170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6CE339D-7F8C-4686-AE11-BD870ED4CDA7}" type="datetimeFigureOut">
              <a:rPr lang="en-US" smtClean="0"/>
              <a:pPr/>
              <a:t>6/25/2020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27C3C51-7D3B-4E1F-A434-A6CEBC9055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CE339D-7F8C-4686-AE11-BD870ED4CDA7}" type="datetimeFigureOut">
              <a:rPr lang="en-US" smtClean="0"/>
              <a:pPr/>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7C3C51-7D3B-4E1F-A434-A6CEBC9055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CE339D-7F8C-4686-AE11-BD870ED4CDA7}" type="datetimeFigureOut">
              <a:rPr lang="en-US" smtClean="0"/>
              <a:pPr/>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7C3C51-7D3B-4E1F-A434-A6CEBC9055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CE339D-7F8C-4686-AE11-BD870ED4CDA7}" type="datetimeFigureOut">
              <a:rPr lang="en-US" smtClean="0"/>
              <a:pPr/>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7C3C51-7D3B-4E1F-A434-A6CEBC90559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6CE339D-7F8C-4686-AE11-BD870ED4CDA7}" type="datetimeFigureOut">
              <a:rPr lang="en-US" smtClean="0"/>
              <a:pPr/>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7C3C51-7D3B-4E1F-A434-A6CEBC90559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CE339D-7F8C-4686-AE11-BD870ED4CDA7}" type="datetimeFigureOut">
              <a:rPr lang="en-US" smtClean="0"/>
              <a:pPr/>
              <a:t>6/25/2020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27C3C51-7D3B-4E1F-A434-A6CEBC90559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6CE339D-7F8C-4686-AE11-BD870ED4CDA7}" type="datetimeFigureOut">
              <a:rPr lang="en-US" smtClean="0"/>
              <a:pPr/>
              <a:t>6/25/2020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27C3C51-7D3B-4E1F-A434-A6CEBC90559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6CE339D-7F8C-4686-AE11-BD870ED4CDA7}" type="datetimeFigureOut">
              <a:rPr lang="en-US" smtClean="0"/>
              <a:pPr/>
              <a:t>6/25/2020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27C3C51-7D3B-4E1F-A434-A6CEBC90559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6CE339D-7F8C-4686-AE11-BD870ED4CDA7}" type="datetimeFigureOut">
              <a:rPr lang="en-US" smtClean="0"/>
              <a:pPr/>
              <a:t>6/25/2020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27C3C51-7D3B-4E1F-A434-A6CEBC9055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6CE339D-7F8C-4686-AE11-BD870ED4CDA7}" type="datetimeFigureOut">
              <a:rPr lang="en-US" smtClean="0"/>
              <a:pPr/>
              <a:t>6/25/2020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27C3C51-7D3B-4E1F-A434-A6CEBC90559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6CE339D-7F8C-4686-AE11-BD870ED4CDA7}" type="datetimeFigureOut">
              <a:rPr lang="en-US" smtClean="0"/>
              <a:pPr/>
              <a:t>6/25/2020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27C3C51-7D3B-4E1F-A434-A6CEBC90559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6CE339D-7F8C-4686-AE11-BD870ED4CDA7}" type="datetimeFigureOut">
              <a:rPr lang="en-US" smtClean="0"/>
              <a:pPr/>
              <a:t>6/25/2020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27C3C51-7D3B-4E1F-A434-A6CEBC9055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52600"/>
            <a:ext cx="7772400" cy="1829761"/>
          </a:xfrm>
        </p:spPr>
        <p:style>
          <a:lnRef idx="2">
            <a:schemeClr val="dk1"/>
          </a:lnRef>
          <a:fillRef idx="1">
            <a:schemeClr val="lt1"/>
          </a:fillRef>
          <a:effectRef idx="0">
            <a:schemeClr val="dk1"/>
          </a:effectRef>
          <a:fontRef idx="minor">
            <a:schemeClr val="dk1"/>
          </a:fontRef>
        </p:style>
        <p:txBody>
          <a:bodyPr>
            <a:normAutofit/>
          </a:bodyPr>
          <a:lstStyle/>
          <a:p>
            <a:r>
              <a:rPr lang="ar-SA" sz="5400"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العوامل البيئية التي تؤثر على </a:t>
            </a:r>
            <a:r>
              <a:rPr lang="ar-SA" sz="5400"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النمو- الفصل الرابع محاضرة 2 </a:t>
            </a:r>
            <a:endParaRPr lang="en-US" sz="5400" i="1" dirty="0"/>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ar-SA" dirty="0" smtClean="0"/>
              <a:t>أنواع السلوك التعبيري تبدأ من سنتين الى خمس سنوات وينمي الطفل اتجاهاته المتميزة والتفضيلات وأساليب الفعل </a:t>
            </a:r>
          </a:p>
          <a:p>
            <a:pPr algn="r">
              <a:buNone/>
            </a:pPr>
            <a:r>
              <a:rPr lang="ar-SA" dirty="0" smtClean="0"/>
              <a:t>في الخامس من عمره يصبح واعياً ويشكل اتجاهاته السلبية والايجابية ويزاد تفاعله مع الناس </a:t>
            </a:r>
          </a:p>
          <a:p>
            <a:pPr algn="r">
              <a:buNone/>
            </a:pPr>
            <a:r>
              <a:rPr lang="ar-SA" dirty="0" smtClean="0"/>
              <a:t>مرحلة ما قبل المدرسة مهمة للفعاليات الانضباطية وهنا يحدد دور الاهل في طريقة تربية اطفالهم وجدانياً اجتماعياً وينقلون لهم حضارتهم </a:t>
            </a:r>
            <a:endParaRPr lang="en-US" dirty="0"/>
          </a:p>
        </p:txBody>
      </p:sp>
      <p:sp>
        <p:nvSpPr>
          <p:cNvPr id="3" name="Title 2"/>
          <p:cNvSpPr>
            <a:spLocks noGrp="1"/>
          </p:cNvSpPr>
          <p:nvPr>
            <p:ph type="title"/>
          </p:nvPr>
        </p:nvSpPr>
        <p:spPr/>
        <p:txBody>
          <a:bodyPr/>
          <a:lstStyle/>
          <a:p>
            <a:pPr algn="r"/>
            <a:r>
              <a:rPr lang="ar-SA" dirty="0" smtClean="0"/>
              <a:t>علاقة الطفل بأسرته </a:t>
            </a:r>
            <a:endParaRPr lang="en-US" dirty="0"/>
          </a:p>
        </p:txBody>
      </p:sp>
    </p:spTree>
  </p:cSld>
  <p:clrMapOvr>
    <a:masterClrMapping/>
  </p:clrMapOvr>
  <p:transition>
    <p:checke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a:buNone/>
            </a:pPr>
            <a:r>
              <a:rPr lang="ar-SA" sz="3200" dirty="0" smtClean="0"/>
              <a:t>_ يهتم في نمو جسده وخصوصاً طوله</a:t>
            </a:r>
          </a:p>
          <a:p>
            <a:pPr algn="r">
              <a:buNone/>
            </a:pPr>
            <a:endParaRPr lang="ar-SA" sz="3200" dirty="0" smtClean="0"/>
          </a:p>
          <a:p>
            <a:pPr algn="r">
              <a:buNone/>
            </a:pPr>
            <a:r>
              <a:rPr lang="ar-SA" sz="3200" dirty="0" smtClean="0"/>
              <a:t>_ يزاد وعيهم بالفروقات الجنسية وصفات وادوار كل جنس </a:t>
            </a:r>
          </a:p>
          <a:p>
            <a:pPr algn="r">
              <a:buNone/>
            </a:pPr>
            <a:endParaRPr lang="ar-SA" sz="3200" dirty="0" smtClean="0"/>
          </a:p>
          <a:p>
            <a:pPr algn="r">
              <a:buNone/>
            </a:pPr>
            <a:r>
              <a:rPr lang="ar-SA" sz="3200" dirty="0" smtClean="0"/>
              <a:t>_ يميل الى أظهار تحكمه في اداء الاشياء والتعبير عن تقديرهم لانجازتهم هل كانت جيدة أم سيئة  </a:t>
            </a:r>
          </a:p>
        </p:txBody>
      </p:sp>
      <p:sp>
        <p:nvSpPr>
          <p:cNvPr id="3" name="Title 2"/>
          <p:cNvSpPr>
            <a:spLocks noGrp="1"/>
          </p:cNvSpPr>
          <p:nvPr>
            <p:ph type="title"/>
          </p:nvPr>
        </p:nvSpPr>
        <p:spPr/>
        <p:txBody>
          <a:bodyPr/>
          <a:lstStyle/>
          <a:p>
            <a:pPr algn="r"/>
            <a:r>
              <a:rPr lang="ar-SA" dirty="0" smtClean="0"/>
              <a:t>الطفل في هذه المرحلة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a:buNone/>
            </a:pPr>
            <a:r>
              <a:rPr lang="ar-SA" sz="5400" dirty="0" smtClean="0"/>
              <a:t>النموذج الاصلي للسلطة الابوية يؤثر في كفاءة الاطفال ما قبل المدرسة</a:t>
            </a:r>
            <a:r>
              <a:rPr lang="ar-SA" sz="3200" dirty="0" smtClean="0"/>
              <a:t> </a:t>
            </a:r>
          </a:p>
          <a:p>
            <a:pPr algn="r">
              <a:buNone/>
            </a:pPr>
            <a:endParaRPr lang="en-US" sz="3200" dirty="0"/>
          </a:p>
        </p:txBody>
      </p:sp>
      <p:sp>
        <p:nvSpPr>
          <p:cNvPr id="3" name="Title 2"/>
          <p:cNvSpPr>
            <a:spLocks noGrp="1"/>
          </p:cNvSpPr>
          <p:nvPr>
            <p:ph type="title"/>
          </p:nvPr>
        </p:nvSpPr>
        <p:spPr/>
        <p:txBody>
          <a:bodyPr/>
          <a:lstStyle/>
          <a:p>
            <a:pPr algn="r"/>
            <a:r>
              <a:rPr lang="ar-SA" dirty="0" smtClean="0"/>
              <a:t>العلاقة السلطوية بين الاباء والابناء </a:t>
            </a:r>
            <a:endParaRPr lang="en-US" dirty="0"/>
          </a:p>
        </p:txBody>
      </p:sp>
    </p:spTree>
  </p:cSld>
  <p:clrMapOvr>
    <a:masterClrMapping/>
  </p:clrMapOvr>
  <p:transition>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ar-SA" sz="2800" dirty="0" smtClean="0"/>
              <a:t>..التسلط الحنون الذي يراجع السلوك لتقويمه واصلاحه يكون طفله اكثر </a:t>
            </a:r>
            <a:r>
              <a:rPr lang="ar-SA" sz="2800" dirty="0" smtClean="0"/>
              <a:t>اعتداداً بنفسه </a:t>
            </a:r>
            <a:r>
              <a:rPr lang="ar-SA" sz="2800" dirty="0" smtClean="0"/>
              <a:t>وضبطاً لاعماله وراضياً عن نفسه </a:t>
            </a:r>
            <a:r>
              <a:rPr lang="ar-SA" sz="3600" dirty="0" smtClean="0"/>
              <a:t> </a:t>
            </a:r>
          </a:p>
          <a:p>
            <a:pPr algn="r">
              <a:buNone/>
            </a:pPr>
            <a:endParaRPr lang="ar-SA" sz="2400" dirty="0" smtClean="0"/>
          </a:p>
          <a:p>
            <a:pPr algn="r">
              <a:buNone/>
            </a:pPr>
            <a:r>
              <a:rPr lang="ar-SA" sz="2400" dirty="0" smtClean="0"/>
              <a:t>.. النموذج المستبد والمفرط في الحماية وغير الراغب في المناقشة يكون طفله اقل </a:t>
            </a:r>
          </a:p>
          <a:p>
            <a:pPr algn="r">
              <a:buNone/>
            </a:pPr>
            <a:r>
              <a:rPr lang="ar-SA" sz="2400" dirty="0" smtClean="0"/>
              <a:t>كفاءة ورضا وسيئ الظن </a:t>
            </a:r>
          </a:p>
          <a:p>
            <a:pPr algn="r">
              <a:buNone/>
            </a:pPr>
            <a:endParaRPr lang="ar-SA" sz="2400" dirty="0" smtClean="0"/>
          </a:p>
          <a:p>
            <a:pPr algn="r">
              <a:buNone/>
            </a:pPr>
            <a:r>
              <a:rPr lang="ar-SA" sz="2400" dirty="0" smtClean="0"/>
              <a:t>.. والنموذج غير المتحكم الذي ليست له قواعد رصينة يكون فله اقل الاطفال كفاءة وليس له هدف وغير مسؤول </a:t>
            </a:r>
          </a:p>
        </p:txBody>
      </p:sp>
      <p:sp>
        <p:nvSpPr>
          <p:cNvPr id="3" name="Title 2"/>
          <p:cNvSpPr>
            <a:spLocks noGrp="1"/>
          </p:cNvSpPr>
          <p:nvPr>
            <p:ph type="title"/>
          </p:nvPr>
        </p:nvSpPr>
        <p:spPr/>
        <p:txBody>
          <a:bodyPr/>
          <a:lstStyle/>
          <a:p>
            <a:pPr algn="r"/>
            <a:r>
              <a:rPr lang="ar-SA" dirty="0" smtClean="0"/>
              <a:t>نماذج التسلط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lgn="r">
              <a:buNone/>
            </a:pPr>
            <a:r>
              <a:rPr lang="ar-SA" sz="3200" dirty="0" smtClean="0"/>
              <a:t>اولاً</a:t>
            </a:r>
          </a:p>
          <a:p>
            <a:pPr marL="624078" indent="-514350" algn="r">
              <a:buNone/>
            </a:pPr>
            <a:r>
              <a:rPr lang="ar-SA" sz="2400" dirty="0" smtClean="0"/>
              <a:t>الطفل الكبير (البكر)</a:t>
            </a:r>
          </a:p>
          <a:p>
            <a:pPr marL="624078" indent="-514350" algn="r">
              <a:buNone/>
            </a:pPr>
            <a:r>
              <a:rPr lang="ar-SA" sz="2400" dirty="0" smtClean="0"/>
              <a:t>^ _^   يكون الطفل اول ثمرة الزواج وتعقد الامال عليه</a:t>
            </a:r>
          </a:p>
          <a:p>
            <a:pPr marL="624078" indent="-514350" algn="r">
              <a:buNone/>
            </a:pPr>
            <a:r>
              <a:rPr lang="ar-SA" sz="2400" dirty="0" smtClean="0"/>
              <a:t>_ يوجه له الاهتمام كله قبل ولادة طفل اخر في الاسرة </a:t>
            </a:r>
          </a:p>
          <a:p>
            <a:pPr marL="624078" indent="-514350" algn="r">
              <a:buNone/>
            </a:pPr>
            <a:r>
              <a:rPr lang="ar-SA" sz="2400" dirty="0" smtClean="0"/>
              <a:t>_ هو اول تجربة في حياة الاسرة </a:t>
            </a:r>
          </a:p>
          <a:p>
            <a:pPr marL="624078" indent="-514350" algn="r">
              <a:buNone/>
            </a:pPr>
            <a:r>
              <a:rPr lang="ar-SA" sz="2400" dirty="0" smtClean="0"/>
              <a:t>_ يشعر الطفل بالغيرة من ولادة طفل جديد </a:t>
            </a:r>
          </a:p>
          <a:p>
            <a:pPr marL="624078" indent="-514350" algn="r">
              <a:buNone/>
            </a:pPr>
            <a:r>
              <a:rPr lang="ar-SA" sz="2400" dirty="0" smtClean="0"/>
              <a:t>_ ان الطفل البكر قد يشعر بالعذاب وبفقدان الثقة بالنفس مالم يحاول اهله مساعدته في تخطي ذلك </a:t>
            </a:r>
          </a:p>
          <a:p>
            <a:pPr marL="624078" indent="-514350" algn="r">
              <a:buNone/>
            </a:pPr>
            <a:endParaRPr lang="en-US" sz="3200" dirty="0"/>
          </a:p>
        </p:txBody>
      </p:sp>
      <p:sp>
        <p:nvSpPr>
          <p:cNvPr id="3" name="Title 2"/>
          <p:cNvSpPr>
            <a:spLocks noGrp="1"/>
          </p:cNvSpPr>
          <p:nvPr>
            <p:ph type="title"/>
          </p:nvPr>
        </p:nvSpPr>
        <p:spPr/>
        <p:txBody>
          <a:bodyPr/>
          <a:lstStyle/>
          <a:p>
            <a:pPr algn="r"/>
            <a:r>
              <a:rPr lang="ar-SA" dirty="0" smtClean="0"/>
              <a:t>ترتيب الاطفال بين اخوته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ar-SA" dirty="0" smtClean="0"/>
              <a:t>موقع هذا الطفل بين اخوته محيرة . فهو لا يعرف اين يضع نفسه</a:t>
            </a:r>
          </a:p>
          <a:p>
            <a:pPr algn="r">
              <a:buNone/>
            </a:pPr>
            <a:r>
              <a:rPr lang="ar-SA" dirty="0" smtClean="0"/>
              <a:t>على الاهل مساعدة الطفل لتحديد مكانته </a:t>
            </a:r>
          </a:p>
          <a:p>
            <a:pPr algn="r">
              <a:buNone/>
            </a:pPr>
            <a:r>
              <a:rPr lang="ar-SA" dirty="0" smtClean="0"/>
              <a:t>كما أن ولادة طفل اخر يحرمه من ميزة كان يتمتع بها وهي أنه الأصغر والطفل الجديد يزيد عدد ادواره ومسؤولياته وبالتالي يزيد قلقه وخاصة اذا كان عمريهما متقارب واذا كان الطفل الاوسط انثى فستلعب دور الام مع الشقيق الاصغر حيث أن الطفل الاوسط في تنافس مع اخيه الاكبر ل اثبات نفسه فيفشل فيعود للمحاولة لفرض نفسه مع اخيه الاصغر </a:t>
            </a:r>
            <a:endParaRPr lang="en-US" dirty="0"/>
          </a:p>
        </p:txBody>
      </p:sp>
      <p:sp>
        <p:nvSpPr>
          <p:cNvPr id="3" name="Title 2"/>
          <p:cNvSpPr>
            <a:spLocks noGrp="1"/>
          </p:cNvSpPr>
          <p:nvPr>
            <p:ph type="title"/>
          </p:nvPr>
        </p:nvSpPr>
        <p:spPr/>
        <p:txBody>
          <a:bodyPr/>
          <a:lstStyle/>
          <a:p>
            <a:pPr algn="r"/>
            <a:r>
              <a:rPr lang="ar-SA" dirty="0" smtClean="0"/>
              <a:t>الطفل المتوسط </a:t>
            </a:r>
            <a:endParaRPr lang="en-US" dirty="0"/>
          </a:p>
        </p:txBody>
      </p:sp>
    </p:spTree>
  </p:cSld>
  <p:clrMapOvr>
    <a:masterClrMapping/>
  </p:clrMapOvr>
  <p:transition>
    <p:blinds/>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ar-SA" sz="4000" dirty="0" smtClean="0"/>
              <a:t>يكون موضع عناية الجميع وتدليلهم خصوصاً اذا كان فارق السن بينهم كبير</a:t>
            </a:r>
            <a:r>
              <a:rPr lang="ar-SA" dirty="0" smtClean="0"/>
              <a:t> </a:t>
            </a:r>
          </a:p>
          <a:p>
            <a:pPr algn="r">
              <a:buNone/>
            </a:pPr>
            <a:r>
              <a:rPr lang="ar-SA" sz="4400" dirty="0" smtClean="0"/>
              <a:t> </a:t>
            </a:r>
          </a:p>
          <a:p>
            <a:pPr algn="r">
              <a:buNone/>
            </a:pPr>
            <a:endParaRPr lang="en-US" sz="4400" dirty="0"/>
          </a:p>
        </p:txBody>
      </p:sp>
      <p:sp>
        <p:nvSpPr>
          <p:cNvPr id="3" name="Title 2"/>
          <p:cNvSpPr>
            <a:spLocks noGrp="1"/>
          </p:cNvSpPr>
          <p:nvPr>
            <p:ph type="title"/>
          </p:nvPr>
        </p:nvSpPr>
        <p:spPr/>
        <p:txBody>
          <a:bodyPr/>
          <a:lstStyle/>
          <a:p>
            <a:pPr algn="r"/>
            <a:r>
              <a:rPr lang="ar-SA" dirty="0" smtClean="0"/>
              <a:t>الطفل الاصغر</a:t>
            </a:r>
            <a:endParaRPr lang="en-US" dirty="0"/>
          </a:p>
        </p:txBody>
      </p:sp>
    </p:spTree>
  </p:cSld>
  <p:clrMapOvr>
    <a:masterClrMapping/>
  </p:clrMapOvr>
  <p:transition>
    <p:zoom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a:buNone/>
            </a:pPr>
            <a:r>
              <a:rPr lang="ar-SA" sz="3600" dirty="0" smtClean="0"/>
              <a:t>الحادث هو حدث مفاجئ غير متوقع ومحزن يسبب اضرار وينتج عنه في بعض الاحيان صدمة خارجة عن ارادة الطفل تلحق الاذى بجسده او عقله او وجدانه</a:t>
            </a:r>
            <a:r>
              <a:rPr lang="ar-SA" sz="4000" dirty="0" smtClean="0"/>
              <a:t> </a:t>
            </a:r>
            <a:endParaRPr lang="en-US" sz="4000" dirty="0"/>
          </a:p>
        </p:txBody>
      </p:sp>
      <p:sp>
        <p:nvSpPr>
          <p:cNvPr id="3" name="Title 2"/>
          <p:cNvSpPr>
            <a:spLocks noGrp="1"/>
          </p:cNvSpPr>
          <p:nvPr>
            <p:ph type="title"/>
          </p:nvPr>
        </p:nvSpPr>
        <p:spPr/>
        <p:txBody>
          <a:bodyPr/>
          <a:lstStyle/>
          <a:p>
            <a:pPr algn="r"/>
            <a:r>
              <a:rPr lang="ar-SA" dirty="0" smtClean="0"/>
              <a:t>الحوادث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ar-SA" dirty="0" smtClean="0"/>
              <a:t>_ ابتداء من الشهر الخامس من عمره يستطيع ان يبتلع مادة سامة </a:t>
            </a:r>
            <a:r>
              <a:rPr lang="ar-SA" dirty="0" smtClean="0"/>
              <a:t>مثل مسمار </a:t>
            </a:r>
            <a:r>
              <a:rPr lang="ar-SA" dirty="0" smtClean="0"/>
              <a:t>او قطعة نقود </a:t>
            </a:r>
          </a:p>
          <a:p>
            <a:pPr algn="r">
              <a:buNone/>
            </a:pPr>
            <a:r>
              <a:rPr lang="ar-SA" dirty="0" smtClean="0"/>
              <a:t>_ ابتداء من السنة يمكنه فتح قنية دواء ويبتلع ما بداخلها ويمكن ان يمشي ويصعد على الدرج ويتعرض للسقوط </a:t>
            </a:r>
          </a:p>
          <a:p>
            <a:pPr algn="r">
              <a:buNone/>
            </a:pPr>
            <a:r>
              <a:rPr lang="ar-SA" dirty="0" smtClean="0"/>
              <a:t>_ السنة الثالثة يمكن ان يغادر البيت معرضا نفسه للخطر </a:t>
            </a:r>
          </a:p>
          <a:p>
            <a:pPr algn="r">
              <a:buNone/>
            </a:pPr>
            <a:endParaRPr lang="en-US" dirty="0"/>
          </a:p>
        </p:txBody>
      </p:sp>
      <p:sp>
        <p:nvSpPr>
          <p:cNvPr id="3" name="Title 2"/>
          <p:cNvSpPr>
            <a:spLocks noGrp="1"/>
          </p:cNvSpPr>
          <p:nvPr>
            <p:ph type="title"/>
          </p:nvPr>
        </p:nvSpPr>
        <p:spPr/>
        <p:txBody>
          <a:bodyPr>
            <a:normAutofit fontScale="90000"/>
          </a:bodyPr>
          <a:lstStyle/>
          <a:p>
            <a:r>
              <a:rPr lang="ar-SA" dirty="0" smtClean="0"/>
              <a:t>العلاقة بين عمر الطفل ونوع الحادث الذي يتعرض له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ar-SA" dirty="0" smtClean="0"/>
              <a:t>_ السقوط ارضاً </a:t>
            </a:r>
          </a:p>
          <a:p>
            <a:pPr algn="r">
              <a:buNone/>
            </a:pPr>
            <a:r>
              <a:rPr lang="ar-SA" dirty="0" smtClean="0"/>
              <a:t>_ الاختناق</a:t>
            </a:r>
          </a:p>
          <a:p>
            <a:pPr algn="r">
              <a:buNone/>
            </a:pPr>
            <a:r>
              <a:rPr lang="ar-SA" dirty="0" smtClean="0"/>
              <a:t>_ الغرق </a:t>
            </a:r>
          </a:p>
          <a:p>
            <a:pPr algn="r">
              <a:buNone/>
            </a:pPr>
            <a:r>
              <a:rPr lang="ar-SA" dirty="0" smtClean="0"/>
              <a:t>_ الحروق</a:t>
            </a:r>
          </a:p>
          <a:p>
            <a:pPr algn="r">
              <a:buNone/>
            </a:pPr>
            <a:r>
              <a:rPr lang="ar-SA" dirty="0" smtClean="0"/>
              <a:t>_ حوادث سير</a:t>
            </a:r>
          </a:p>
          <a:p>
            <a:pPr algn="r">
              <a:buNone/>
            </a:pPr>
            <a:r>
              <a:rPr lang="ar-SA" dirty="0" smtClean="0"/>
              <a:t>_ التسمم بالدواء والمواد الغذائية </a:t>
            </a:r>
            <a:endParaRPr lang="en-US" dirty="0"/>
          </a:p>
        </p:txBody>
      </p:sp>
      <p:sp>
        <p:nvSpPr>
          <p:cNvPr id="3" name="Title 2"/>
          <p:cNvSpPr>
            <a:spLocks noGrp="1"/>
          </p:cNvSpPr>
          <p:nvPr>
            <p:ph type="title"/>
          </p:nvPr>
        </p:nvSpPr>
        <p:spPr/>
        <p:txBody>
          <a:bodyPr/>
          <a:lstStyle/>
          <a:p>
            <a:pPr algn="r"/>
            <a:r>
              <a:rPr lang="ar-SA" dirty="0" smtClean="0"/>
              <a:t>من ابرز الحوادث التي يتعرض لها الطفل </a:t>
            </a:r>
            <a:endParaRPr lang="en-US" dirty="0"/>
          </a:p>
        </p:txBody>
      </p:sp>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3"/>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ar-SA" dirty="0" smtClean="0"/>
              <a:t>_ عدم تركه وحيداً في غرفه مفتوحة النوافد </a:t>
            </a:r>
          </a:p>
          <a:p>
            <a:pPr algn="r">
              <a:buNone/>
            </a:pPr>
            <a:r>
              <a:rPr lang="ar-SA" dirty="0" smtClean="0"/>
              <a:t>_ عدم تركه وحيداً في مغطس الماء </a:t>
            </a:r>
          </a:p>
          <a:p>
            <a:pPr algn="r">
              <a:buNone/>
            </a:pPr>
            <a:r>
              <a:rPr lang="ar-SA" dirty="0" smtClean="0"/>
              <a:t>_ عدم اعطائه مكسرات غير المقشر</a:t>
            </a:r>
          </a:p>
          <a:p>
            <a:pPr algn="r">
              <a:buNone/>
            </a:pPr>
            <a:r>
              <a:rPr lang="ar-SA" dirty="0" smtClean="0"/>
              <a:t>_ عدم استعمال مساحيق التنظيف امامه وابعادها عن متناول يديه </a:t>
            </a:r>
          </a:p>
          <a:p>
            <a:pPr algn="r">
              <a:buNone/>
            </a:pPr>
            <a:r>
              <a:rPr lang="ar-SA" dirty="0" smtClean="0"/>
              <a:t>_ تجنب اشعال الكهرباء امامه </a:t>
            </a:r>
          </a:p>
          <a:p>
            <a:pPr algn="r">
              <a:buNone/>
            </a:pPr>
            <a:r>
              <a:rPr lang="ar-SA" dirty="0" smtClean="0"/>
              <a:t>_ وجوب وضع الادوية في مكان بعيد عن متناول يديه </a:t>
            </a:r>
          </a:p>
          <a:p>
            <a:pPr algn="r">
              <a:buNone/>
            </a:pPr>
            <a:r>
              <a:rPr lang="ar-SA" dirty="0" smtClean="0"/>
              <a:t>_ وجوب مراقبته اثناء تواجده بالمطبخ</a:t>
            </a:r>
          </a:p>
          <a:p>
            <a:pPr algn="r">
              <a:buNone/>
            </a:pPr>
            <a:r>
              <a:rPr lang="ar-SA" dirty="0" smtClean="0"/>
              <a:t>_ تدريبه على اساليب استخدام الادوات المنزلية بعد دخوله الابتدائية </a:t>
            </a:r>
          </a:p>
          <a:p>
            <a:pPr algn="r">
              <a:buNone/>
            </a:pPr>
            <a:r>
              <a:rPr lang="ar-SA" smtClean="0"/>
              <a:t>_ تأمين مكان مناسب للعب </a:t>
            </a:r>
            <a:endParaRPr lang="en-US" dirty="0"/>
          </a:p>
        </p:txBody>
      </p:sp>
      <p:sp>
        <p:nvSpPr>
          <p:cNvPr id="3" name="Title 2"/>
          <p:cNvSpPr>
            <a:spLocks noGrp="1"/>
          </p:cNvSpPr>
          <p:nvPr>
            <p:ph type="title"/>
          </p:nvPr>
        </p:nvSpPr>
        <p:spPr/>
        <p:txBody>
          <a:bodyPr>
            <a:normAutofit/>
          </a:bodyPr>
          <a:lstStyle/>
          <a:p>
            <a:pPr algn="r"/>
            <a:r>
              <a:rPr lang="ar-SA" dirty="0" smtClean="0"/>
              <a:t>اساليب وقاية الطفل من الحوادث بالبيت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pPr algn="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(ما قبل الولادة) البيئة الرحمية </a:t>
            </a:r>
            <a:endParaRPr lang="en-US" dirty="0"/>
          </a:p>
        </p:txBody>
      </p:sp>
      <p:sp>
        <p:nvSpPr>
          <p:cNvPr id="4" name="TextBox 3"/>
          <p:cNvSpPr txBox="1"/>
          <p:nvPr/>
        </p:nvSpPr>
        <p:spPr>
          <a:xfrm>
            <a:off x="533400" y="1676400"/>
            <a:ext cx="8305800" cy="3539430"/>
          </a:xfrm>
          <a:prstGeom prst="rect">
            <a:avLst/>
          </a:prstGeom>
          <a:noFill/>
        </p:spPr>
        <p:txBody>
          <a:bodyPr wrap="square" rtlCol="0">
            <a:spAutoFit/>
          </a:bodyPr>
          <a:lstStyle/>
          <a:p>
            <a:pPr algn="r"/>
            <a:r>
              <a:rPr lang="ar-SA" sz="3200" dirty="0" smtClean="0"/>
              <a:t>هي جزء من جسم الأم وعليه يعتقد البعض ان كل ما تعمله المرأه او تفكر فيه أو ترغب في اكله له تأثير مباشر على الجنين </a:t>
            </a:r>
          </a:p>
          <a:p>
            <a:pPr algn="r"/>
            <a:endParaRPr lang="ar-SA" sz="3200" dirty="0"/>
          </a:p>
          <a:p>
            <a:pPr algn="r"/>
            <a:r>
              <a:rPr lang="ar-SA" sz="3200" dirty="0" smtClean="0"/>
              <a:t>وقد بينت بعض الدراسات ان نقص البروتين في غذاء الحامل يؤثر على نمو الجهاز العصبي للجنين وان كثرة تعرضها للضغوط الانفعالية  تؤثر في ضربات قلب الجنين وحركاته وتجعل من الطفل الوليد عصبيا</a:t>
            </a:r>
            <a:endParaRPr lang="en-US" dirty="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30936" lvl="2" indent="0" algn="r">
              <a:buNone/>
            </a:pPr>
            <a:r>
              <a:rPr lang="ar-SA" dirty="0" smtClean="0"/>
              <a:t>-</a:t>
            </a:r>
            <a:r>
              <a:rPr lang="ar-SA" b="1" dirty="0" smtClean="0"/>
              <a:t>تغذية الأم وحالتها الانفعالية: </a:t>
            </a:r>
            <a:r>
              <a:rPr lang="ar-SA" dirty="0" smtClean="0"/>
              <a:t>يؤثر </a:t>
            </a:r>
            <a:r>
              <a:rPr lang="ar-SA" b="1" dirty="0" smtClean="0"/>
              <a:t>غذاء الأم </a:t>
            </a:r>
            <a:r>
              <a:rPr lang="ar-SA" dirty="0" smtClean="0"/>
              <a:t>على نمو الطفل، ويجب أن يكون صحيا ومتنوعا وشاملا لكل العناصر الغذائية والا فسوف يولد طفل يعاني من انخفاض الوزن والمرض والضعف العقلي، كما تؤثر </a:t>
            </a:r>
            <a:r>
              <a:rPr lang="ar-SA" b="1" dirty="0" smtClean="0"/>
              <a:t>الحالة الانفعالية </a:t>
            </a:r>
            <a:r>
              <a:rPr lang="ar-SA" dirty="0" smtClean="0"/>
              <a:t>للأم على نمو الجنين، فالأم التي تعاني من القلق تنجب طفلا أكثر عصبية وأقل استقرارا.</a:t>
            </a:r>
          </a:p>
          <a:p>
            <a:pPr marL="630936" lvl="2" indent="0" algn="r">
              <a:buNone/>
            </a:pPr>
            <a:r>
              <a:rPr lang="ar-SA" b="1" dirty="0" smtClean="0"/>
              <a:t>-تناول الام للعقاقير</a:t>
            </a:r>
            <a:r>
              <a:rPr lang="ar-SA" dirty="0" smtClean="0"/>
              <a:t>: ينعكس سلبا على صحة الجنين وينبغي أن يكون تحت اشراف الطبيب.</a:t>
            </a:r>
          </a:p>
          <a:p>
            <a:pPr marL="630936" lvl="2" indent="0" algn="r">
              <a:buNone/>
            </a:pPr>
            <a:r>
              <a:rPr lang="ar-SA" dirty="0" smtClean="0"/>
              <a:t>-</a:t>
            </a:r>
            <a:r>
              <a:rPr lang="ar-SA" b="1" dirty="0" smtClean="0"/>
              <a:t>التدخين والكحول والمخدرات</a:t>
            </a:r>
            <a:r>
              <a:rPr lang="ar-SA" dirty="0" smtClean="0"/>
              <a:t>: التدخين يؤدي إلى نقص وزن الجنين  وضعف التعلم والذاكرة، بينما يؤدي تعاطي الكحول إلى التخلف العقلي وضعف التركيز، ويؤدي تعاطي المخدرات كالهيورين إلى ميلاد طفل معتمد على الهيروين.</a:t>
            </a:r>
          </a:p>
          <a:p>
            <a:pPr marL="630936" lvl="2" indent="0" algn="r">
              <a:buNone/>
            </a:pPr>
            <a:r>
              <a:rPr lang="ar-SA" dirty="0" smtClean="0"/>
              <a:t>-</a:t>
            </a:r>
            <a:r>
              <a:rPr lang="ar-SA" b="1" dirty="0" smtClean="0"/>
              <a:t>مرض الأم</a:t>
            </a:r>
            <a:r>
              <a:rPr lang="ar-SA" dirty="0" smtClean="0"/>
              <a:t>: ينعكس مباشرة على صحة الجنين ونموه مثل الحصبة الألمانية تؤدي إلى وفاه الجنين أو تشوهه.</a:t>
            </a:r>
          </a:p>
          <a:p>
            <a:pPr lvl="1" algn="r"/>
            <a:r>
              <a:rPr lang="ar-SA" dirty="0" smtClean="0"/>
              <a:t>-</a:t>
            </a:r>
            <a:r>
              <a:rPr lang="ar-SA" b="1" dirty="0" smtClean="0"/>
              <a:t>التعرض للأشعة السينية: </a:t>
            </a:r>
            <a:r>
              <a:rPr lang="ar-SA" dirty="0" smtClean="0"/>
              <a:t>يؤدي للتخلف العقلي والتشوه الجسمي للجنين.</a:t>
            </a:r>
            <a:endParaRPr lang="en-GB" dirty="0"/>
          </a:p>
        </p:txBody>
      </p:sp>
      <p:sp>
        <p:nvSpPr>
          <p:cNvPr id="3" name="Title 2"/>
          <p:cNvSpPr>
            <a:spLocks noGrp="1"/>
          </p:cNvSpPr>
          <p:nvPr>
            <p:ph type="title"/>
          </p:nvPr>
        </p:nvSpPr>
        <p:spPr/>
        <p:txBody>
          <a:bodyPr/>
          <a:lstStyle/>
          <a:p>
            <a:r>
              <a:rPr lang="ar-SA" dirty="0" smtClean="0"/>
              <a:t>العوامل المؤثرة في البيئة الرحمية</a:t>
            </a:r>
            <a:endParaRPr lang="en-GB" dirty="0"/>
          </a:p>
        </p:txBody>
      </p:sp>
    </p:spTree>
    <p:extLst>
      <p:ext uri="{BB962C8B-B14F-4D97-AF65-F5344CB8AC3E}">
        <p14:creationId xmlns:p14="http://schemas.microsoft.com/office/powerpoint/2010/main" val="226897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البيئة الأسرية </a:t>
            </a:r>
            <a:endParaRPr lang="en-US" dirty="0"/>
          </a:p>
        </p:txBody>
      </p:sp>
      <p:sp>
        <p:nvSpPr>
          <p:cNvPr id="4" name="TextBox 3"/>
          <p:cNvSpPr txBox="1"/>
          <p:nvPr/>
        </p:nvSpPr>
        <p:spPr>
          <a:xfrm>
            <a:off x="304800" y="1371600"/>
            <a:ext cx="8458200" cy="4031873"/>
          </a:xfrm>
          <a:prstGeom prst="rect">
            <a:avLst/>
          </a:prstGeom>
          <a:noFill/>
        </p:spPr>
        <p:txBody>
          <a:bodyPr wrap="square" rtlCol="0">
            <a:spAutoFit/>
          </a:bodyPr>
          <a:lstStyle/>
          <a:p>
            <a:pPr algn="r"/>
            <a:r>
              <a:rPr lang="ar-SA" sz="3200" dirty="0" smtClean="0"/>
              <a:t>1- لها دور اساسي في توفير الشروط الافضل للطفل بعض الولادة </a:t>
            </a:r>
          </a:p>
          <a:p>
            <a:pPr algn="r"/>
            <a:r>
              <a:rPr lang="ar-SA" sz="3200" dirty="0" smtClean="0"/>
              <a:t>2- تشبع حاجاته ومطالب نمو </a:t>
            </a:r>
            <a:r>
              <a:rPr lang="ar-SA" sz="3200" dirty="0" smtClean="0"/>
              <a:t>البيولوجية </a:t>
            </a:r>
            <a:r>
              <a:rPr lang="ar-SA" sz="3200" dirty="0" smtClean="0"/>
              <a:t>والنفسية والاجتماعية </a:t>
            </a:r>
          </a:p>
          <a:p>
            <a:pPr algn="r"/>
            <a:r>
              <a:rPr lang="ar-SA" sz="3200" dirty="0" smtClean="0"/>
              <a:t>3- فيها يتعلم تناول الاطعمة الصلبة والمشي والكلام وضبط الاخراج والتميز بين الجنين والتهيؤ لتعلم المهارات الاساسية والتميز بين الصواب والخطأ</a:t>
            </a:r>
          </a:p>
          <a:p>
            <a:pPr algn="r">
              <a:buFontTx/>
              <a:buChar char="-"/>
            </a:pPr>
            <a:r>
              <a:rPr lang="ar-SA" sz="3200" dirty="0" smtClean="0"/>
              <a:t>4-فيها يقوم أفرد الاسرة بأدوارهم نحو الوليد الجديد وتسود بينهم علاقات المودة </a:t>
            </a:r>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buNone/>
            </a:pPr>
            <a:r>
              <a:rPr lang="ar-SA" dirty="0" smtClean="0"/>
              <a:t> </a:t>
            </a:r>
            <a:r>
              <a:rPr lang="ar-SA" sz="2800" dirty="0" smtClean="0"/>
              <a:t>يتأثر الطفل بما يتوفر لديه من معارف وطرق للتفكير وحل المشكلات والتفاعل الاجتماعي</a:t>
            </a:r>
          </a:p>
          <a:p>
            <a:pPr algn="just">
              <a:buNone/>
            </a:pPr>
            <a:r>
              <a:rPr lang="ar-SA" sz="2800" dirty="0" smtClean="0"/>
              <a:t> </a:t>
            </a:r>
          </a:p>
          <a:p>
            <a:pPr algn="r">
              <a:buNone/>
            </a:pPr>
            <a:r>
              <a:rPr lang="ar-SA" sz="2800" dirty="0" smtClean="0"/>
              <a:t>    كما ويتأثر الطفل بما يتوفر لديه من اجواء صفية وطرق التدريس ووسائل التعليم المتوفرة والتي تنشأ التفكير لدى الطفل </a:t>
            </a:r>
            <a:endParaRPr lang="en-US" sz="2800" dirty="0" smtClean="0"/>
          </a:p>
          <a:p>
            <a:pPr algn="r">
              <a:buNone/>
            </a:pPr>
            <a:r>
              <a:rPr lang="ar-SA" dirty="0" smtClean="0"/>
              <a:t>  </a:t>
            </a:r>
            <a:endParaRPr lang="en-US" sz="3200" dirty="0"/>
          </a:p>
        </p:txBody>
      </p:sp>
      <p:sp>
        <p:nvSpPr>
          <p:cNvPr id="2" name="Title 1"/>
          <p:cNvSpPr>
            <a:spLocks noGrp="1"/>
          </p:cNvSpPr>
          <p:nvPr>
            <p:ph type="title"/>
          </p:nvPr>
        </p:nvSpPr>
        <p:spPr/>
        <p:txBody>
          <a:bodyPr/>
          <a:lstStyle/>
          <a:p>
            <a:pPr algn="ctr"/>
            <a:r>
              <a:rPr lang="ar-SA" dirty="0" smtClean="0"/>
              <a:t>البيئة المدرسية </a:t>
            </a:r>
            <a:endParaRPr lang="en-US" dirty="0"/>
          </a:p>
        </p:txBody>
      </p:sp>
      <p:sp>
        <p:nvSpPr>
          <p:cNvPr id="5" name="5-Point Star 4"/>
          <p:cNvSpPr/>
          <p:nvPr/>
        </p:nvSpPr>
        <p:spPr>
          <a:xfrm flipH="1">
            <a:off x="8686800" y="1676400"/>
            <a:ext cx="1524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 </a:t>
            </a:r>
            <a:endParaRPr lang="en-US" dirty="0"/>
          </a:p>
        </p:txBody>
      </p:sp>
      <p:sp>
        <p:nvSpPr>
          <p:cNvPr id="6" name="5-Point Star 5"/>
          <p:cNvSpPr/>
          <p:nvPr/>
        </p:nvSpPr>
        <p:spPr>
          <a:xfrm flipV="1">
            <a:off x="8610600" y="2971800"/>
            <a:ext cx="152400" cy="19811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buNone/>
            </a:pPr>
            <a:r>
              <a:rPr lang="ar-SA" sz="3200" dirty="0" smtClean="0"/>
              <a:t>التي تكون خارج الأسرة والمدرسة من جيران وأصدقاء ودور عبادة يكتسب فيها الطفل عادات الجماعة من خلال تفاعله اذا كانت صالحة ساعدت على تكوين ضميره الجمعي واتجاهاته الاجتماعية </a:t>
            </a:r>
          </a:p>
          <a:p>
            <a:pPr algn="r">
              <a:buNone/>
            </a:pPr>
            <a:r>
              <a:rPr lang="ar-SA" sz="3200" dirty="0" smtClean="0"/>
              <a:t>الانتماء للجماعة واشباع حاجاته النفسية كالحاجة الى الانجاز واثبات الذات البيئة الاجتماعية غير الصحية تؤثر بشكل سلبي وتؤدي الى انتشار الانحراف لدى الاطفال</a:t>
            </a:r>
            <a:r>
              <a:rPr lang="ar-SA" dirty="0" smtClean="0"/>
              <a:t> </a:t>
            </a:r>
            <a:endParaRPr lang="en-US" dirty="0"/>
          </a:p>
        </p:txBody>
      </p:sp>
      <p:sp>
        <p:nvSpPr>
          <p:cNvPr id="2" name="Title 1"/>
          <p:cNvSpPr>
            <a:spLocks noGrp="1"/>
          </p:cNvSpPr>
          <p:nvPr>
            <p:ph type="title"/>
          </p:nvPr>
        </p:nvSpPr>
        <p:spPr/>
        <p:txBody>
          <a:bodyPr/>
          <a:lstStyle/>
          <a:p>
            <a:pPr algn="r"/>
            <a:r>
              <a:rPr lang="ar-SA" dirty="0" smtClean="0"/>
              <a:t>البيئة الاجتماعية</a:t>
            </a:r>
            <a:endParaRPr lang="en-US" dirty="0"/>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2" algn="r">
              <a:buNone/>
            </a:pPr>
            <a:r>
              <a:rPr lang="ar-SA" sz="2600" dirty="0" smtClean="0"/>
              <a:t>المناخ والبيئة الجغرافية .. </a:t>
            </a:r>
            <a:r>
              <a:rPr lang="ar-SA" sz="2600" dirty="0" smtClean="0"/>
              <a:t>فالبرودة والحرارة </a:t>
            </a:r>
            <a:r>
              <a:rPr lang="ar-SA" sz="2600" dirty="0" smtClean="0"/>
              <a:t>المفرطة تؤثر على نشاط الدورة الدموية فالذين يعيشون في هذه المناطق نموهم بطيئ وحجمهم </a:t>
            </a:r>
          </a:p>
          <a:p>
            <a:pPr lvl="2" algn="r">
              <a:buNone/>
            </a:pPr>
            <a:r>
              <a:rPr lang="ar-SA" sz="2600" dirty="0" smtClean="0"/>
              <a:t>ضئيل وصحتهم ضعيفة </a:t>
            </a:r>
          </a:p>
          <a:p>
            <a:pPr lvl="2" algn="r">
              <a:buNone/>
            </a:pPr>
            <a:r>
              <a:rPr lang="ar-SA" sz="2600" dirty="0" smtClean="0"/>
              <a:t> </a:t>
            </a:r>
          </a:p>
          <a:p>
            <a:pPr lvl="2" algn="r">
              <a:buNone/>
            </a:pPr>
            <a:r>
              <a:rPr lang="ar-SA" sz="2600" dirty="0" smtClean="0"/>
              <a:t>كما وقد اشار ابن خلدون أن الاقليم يؤثر في مستويات الذكاء ففي المناطق المعتدلة أذكى وطباعهم اهدأ </a:t>
            </a:r>
            <a:endParaRPr lang="en-US" sz="2600" dirty="0"/>
          </a:p>
        </p:txBody>
      </p:sp>
      <p:sp>
        <p:nvSpPr>
          <p:cNvPr id="2" name="Title 1"/>
          <p:cNvSpPr>
            <a:spLocks noGrp="1"/>
          </p:cNvSpPr>
          <p:nvPr>
            <p:ph type="title"/>
          </p:nvPr>
        </p:nvSpPr>
        <p:spPr/>
        <p:txBody>
          <a:bodyPr/>
          <a:lstStyle/>
          <a:p>
            <a:pPr algn="r"/>
            <a:r>
              <a:rPr lang="ar-SA" dirty="0" smtClean="0"/>
              <a:t>البيئة الطبيعة </a:t>
            </a:r>
            <a:endParaRPr lang="en-US" dirty="0"/>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4525963"/>
          </a:xfrm>
        </p:spPr>
        <p:txBody>
          <a:bodyPr/>
          <a:lstStyle/>
          <a:p>
            <a:pPr marL="624078" indent="-514350" algn="r">
              <a:buClr>
                <a:schemeClr val="tx1"/>
              </a:buClr>
              <a:buSzPct val="67000"/>
              <a:buNone/>
            </a:pPr>
            <a:r>
              <a:rPr lang="ar-SA" dirty="0" smtClean="0"/>
              <a:t>1</a:t>
            </a:r>
            <a:r>
              <a:rPr lang="ar-SA" sz="3200" dirty="0" smtClean="0"/>
              <a:t>_ العوامل البيئية في جملتها تعمل في نفس الوقت وتؤثر في مسار نمو الطفل </a:t>
            </a:r>
          </a:p>
          <a:p>
            <a:pPr marL="624078" indent="-514350" algn="r">
              <a:buClr>
                <a:schemeClr val="tx1"/>
              </a:buClr>
              <a:buSzPct val="67000"/>
              <a:buNone/>
            </a:pPr>
            <a:r>
              <a:rPr lang="ar-SA" sz="3200" dirty="0" smtClean="0"/>
              <a:t>2_ أن لكل من العوامل الوراثية والبيئية دور في مسار النمو الصحيح او اعاقته او انحرافه عن مساره السليم </a:t>
            </a:r>
          </a:p>
          <a:p>
            <a:pPr marL="624078" indent="-514350" algn="r">
              <a:buClr>
                <a:schemeClr val="tx1"/>
              </a:buClr>
              <a:buSzPct val="67000"/>
              <a:buNone/>
            </a:pPr>
            <a:r>
              <a:rPr lang="ar-SA" sz="3200" dirty="0" smtClean="0"/>
              <a:t>3_ ان شبكة العوامل المؤثرة في نمو الطفل معقدة ومتداخلة زليس من السهل ضبطتها</a:t>
            </a:r>
            <a:r>
              <a:rPr lang="ar-SA" dirty="0" smtClean="0"/>
              <a:t> </a:t>
            </a:r>
            <a:endParaRPr lang="en-US" dirty="0"/>
          </a:p>
        </p:txBody>
      </p:sp>
      <p:sp>
        <p:nvSpPr>
          <p:cNvPr id="2" name="Title 1"/>
          <p:cNvSpPr>
            <a:spLocks noGrp="1"/>
          </p:cNvSpPr>
          <p:nvPr>
            <p:ph type="title"/>
          </p:nvPr>
        </p:nvSpPr>
        <p:spPr/>
        <p:txBody>
          <a:bodyPr/>
          <a:lstStyle/>
          <a:p>
            <a:pPr algn="r"/>
            <a:r>
              <a:rPr lang="ar-SA" dirty="0" smtClean="0"/>
              <a:t>مما سبق عرضه يتضح أن </a:t>
            </a:r>
            <a:endParaRPr lang="en-US" dirty="0"/>
          </a:p>
        </p:txBody>
      </p:sp>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565</TotalTime>
  <Words>972</Words>
  <Application>Microsoft Office PowerPoint</Application>
  <PresentationFormat>On-screen Show (4:3)</PresentationFormat>
  <Paragraphs>97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العوامل البيئية التي تؤثر على النمو- الفصل الرابع محاضرة 2 </vt:lpstr>
      <vt:lpstr>PowerPoint Presentation</vt:lpstr>
      <vt:lpstr>(ما قبل الولادة) البيئة الرحمية </vt:lpstr>
      <vt:lpstr>العوامل المؤثرة في البيئة الرحمية</vt:lpstr>
      <vt:lpstr>البيئة الأسرية </vt:lpstr>
      <vt:lpstr>البيئة المدرسية </vt:lpstr>
      <vt:lpstr>البيئة الاجتماعية</vt:lpstr>
      <vt:lpstr>البيئة الطبيعة </vt:lpstr>
      <vt:lpstr>مما سبق عرضه يتضح أن </vt:lpstr>
      <vt:lpstr>علاقة الطفل بأسرته </vt:lpstr>
      <vt:lpstr>الطفل في هذه المرحلة </vt:lpstr>
      <vt:lpstr>العلاقة السلطوية بين الاباء والابناء </vt:lpstr>
      <vt:lpstr>نماذج التسلط </vt:lpstr>
      <vt:lpstr>ترتيب الاطفال بين اخوته </vt:lpstr>
      <vt:lpstr>الطفل المتوسط </vt:lpstr>
      <vt:lpstr>الطفل الاصغر</vt:lpstr>
      <vt:lpstr>الحوادث </vt:lpstr>
      <vt:lpstr>العلاقة بين عمر الطفل ونوع الحادث الذي يتعرض له </vt:lpstr>
      <vt:lpstr>من ابرز الحوادث التي يتعرض لها الطفل </vt:lpstr>
      <vt:lpstr>اساليب وقاية الطفل من الحوادث بالبيت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العوامل البيئية التي تؤثر على النمو</dc:title>
  <dc:creator>itech</dc:creator>
  <cp:lastModifiedBy>DELL</cp:lastModifiedBy>
  <cp:revision>5</cp:revision>
  <dcterms:created xsi:type="dcterms:W3CDTF">2020-02-22T14:43:46Z</dcterms:created>
  <dcterms:modified xsi:type="dcterms:W3CDTF">2020-06-25T13:46:55Z</dcterms:modified>
</cp:coreProperties>
</file>