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4B079C17-5ACA-41A9-A043-2245DFC44A0A}" type="datetimeFigureOut">
              <a:rPr lang="ar-SA" smtClean="0"/>
              <a:t>12/25/1439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297EB55-45E4-4F02-A2C5-E626761B9985}"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B079C17-5ACA-41A9-A043-2245DFC44A0A}" type="datetimeFigureOut">
              <a:rPr lang="ar-SA" smtClean="0"/>
              <a:t>12/25/1439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297EB55-45E4-4F02-A2C5-E626761B998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B079C17-5ACA-41A9-A043-2245DFC44A0A}" type="datetimeFigureOut">
              <a:rPr lang="ar-SA" smtClean="0"/>
              <a:t>12/25/1439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297EB55-45E4-4F02-A2C5-E626761B998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4B079C17-5ACA-41A9-A043-2245DFC44A0A}" type="datetimeFigureOut">
              <a:rPr lang="ar-SA" smtClean="0"/>
              <a:t>12/25/1439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297EB55-45E4-4F02-A2C5-E626761B9985}"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B079C17-5ACA-41A9-A043-2245DFC44A0A}" type="datetimeFigureOut">
              <a:rPr lang="ar-SA" smtClean="0"/>
              <a:t>12/25/1439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297EB55-45E4-4F02-A2C5-E626761B9985}"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4B079C17-5ACA-41A9-A043-2245DFC44A0A}" type="datetimeFigureOut">
              <a:rPr lang="ar-SA" smtClean="0"/>
              <a:t>12/25/1439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297EB55-45E4-4F02-A2C5-E626761B9985}"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4B079C17-5ACA-41A9-A043-2245DFC44A0A}" type="datetimeFigureOut">
              <a:rPr lang="ar-SA" smtClean="0"/>
              <a:t>12/25/1439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4297EB55-45E4-4F02-A2C5-E626761B998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4B079C17-5ACA-41A9-A043-2245DFC44A0A}" type="datetimeFigureOut">
              <a:rPr lang="ar-SA" smtClean="0"/>
              <a:t>12/25/1439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4297EB55-45E4-4F02-A2C5-E626761B998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B079C17-5ACA-41A9-A043-2245DFC44A0A}" type="datetimeFigureOut">
              <a:rPr lang="ar-SA" smtClean="0"/>
              <a:t>12/25/1439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4297EB55-45E4-4F02-A2C5-E626761B9985}"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B079C17-5ACA-41A9-A043-2245DFC44A0A}" type="datetimeFigureOut">
              <a:rPr lang="ar-SA" smtClean="0"/>
              <a:t>12/25/1439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297EB55-45E4-4F02-A2C5-E626761B9985}"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B079C17-5ACA-41A9-A043-2245DFC44A0A}" type="datetimeFigureOut">
              <a:rPr lang="ar-SA" smtClean="0"/>
              <a:t>12/25/1439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297EB55-45E4-4F02-A2C5-E626761B9985}"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B079C17-5ACA-41A9-A043-2245DFC44A0A}" type="datetimeFigureOut">
              <a:rPr lang="ar-SA" smtClean="0"/>
              <a:t>12/25/1439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97EB55-45E4-4F02-A2C5-E626761B9985}"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rPr>
              <a:t/>
            </a:r>
            <a:br>
              <a:rPr lang="ar-SA" b="1" dirty="0" smtClean="0">
                <a:solidFill>
                  <a:srgbClr val="FF0000"/>
                </a:solidFill>
              </a:rPr>
            </a:br>
            <a:r>
              <a:rPr lang="ar-LB" b="1" dirty="0" smtClean="0">
                <a:solidFill>
                  <a:srgbClr val="FF0000"/>
                </a:solidFill>
              </a:rPr>
              <a:t>الموضوع(2</a:t>
            </a:r>
            <a:r>
              <a:rPr lang="ar-LB" b="1" dirty="0">
                <a:solidFill>
                  <a:srgbClr val="FF0000"/>
                </a:solidFill>
              </a:rPr>
              <a:t>): توليد الأفكار</a:t>
            </a:r>
            <a:r>
              <a:rPr lang="en-US" b="1" dirty="0">
                <a:solidFill>
                  <a:srgbClr val="FF0000"/>
                </a:solidFill>
              </a:rPr>
              <a:t/>
            </a:r>
            <a:br>
              <a:rPr lang="en-US" b="1" dirty="0">
                <a:solidFill>
                  <a:srgbClr val="FF0000"/>
                </a:solidFill>
              </a:rPr>
            </a:br>
            <a:endParaRPr lang="ar-SA" dirty="0">
              <a:solidFill>
                <a:srgbClr val="FF0000"/>
              </a:solidFill>
            </a:endParaRPr>
          </a:p>
        </p:txBody>
      </p:sp>
      <p:sp>
        <p:nvSpPr>
          <p:cNvPr id="3" name="عنصر نائب للمحتوى 2"/>
          <p:cNvSpPr>
            <a:spLocks noGrp="1"/>
          </p:cNvSpPr>
          <p:nvPr>
            <p:ph idx="1"/>
          </p:nvPr>
        </p:nvSpPr>
        <p:spPr>
          <a:xfrm>
            <a:off x="0" y="1600200"/>
            <a:ext cx="8929718" cy="5043510"/>
          </a:xfrm>
        </p:spPr>
        <p:txBody>
          <a:bodyPr/>
          <a:lstStyle/>
          <a:p>
            <a:pPr>
              <a:buNone/>
            </a:pPr>
            <a:r>
              <a:rPr lang="ar-LB" b="1" dirty="0"/>
              <a:t>الأهداف </a:t>
            </a:r>
            <a:r>
              <a:rPr lang="ar-LB" b="1" dirty="0" smtClean="0"/>
              <a:t>التدريبية</a:t>
            </a:r>
            <a:r>
              <a:rPr lang="ar-SA" b="1" dirty="0" smtClean="0"/>
              <a:t> :</a:t>
            </a:r>
          </a:p>
          <a:p>
            <a:pPr>
              <a:buNone/>
            </a:pPr>
            <a:endParaRPr lang="en-US" b="1" dirty="0"/>
          </a:p>
          <a:p>
            <a:pPr lvl="1"/>
            <a:r>
              <a:rPr lang="ar-LB" b="1" dirty="0"/>
              <a:t>تحديد أهمية وجود فكرة جيدة للمؤسسة كشرط أساسي لتحقيق انطلاقة ناجحة لمؤسسة قائمة أو جديدة</a:t>
            </a:r>
            <a:r>
              <a:rPr lang="ar-LB" b="1" dirty="0" smtClean="0"/>
              <a:t>.</a:t>
            </a:r>
            <a:endParaRPr lang="ar-SA" b="1" dirty="0" smtClean="0"/>
          </a:p>
          <a:p>
            <a:pPr lvl="1"/>
            <a:endParaRPr lang="en-US" sz="2400" b="1" dirty="0"/>
          </a:p>
          <a:p>
            <a:pPr lvl="1"/>
            <a:r>
              <a:rPr lang="ar-LB" b="1" dirty="0"/>
              <a:t>تحديد مصادر أفكار المؤسسات</a:t>
            </a:r>
            <a:r>
              <a:rPr lang="ar-JO" b="1" dirty="0"/>
              <a:t> بما فيها الاجتماعية</a:t>
            </a:r>
            <a:r>
              <a:rPr lang="ar-LB" b="1" dirty="0" smtClean="0"/>
              <a:t>.</a:t>
            </a:r>
            <a:endParaRPr lang="ar-SA" b="1" dirty="0" smtClean="0"/>
          </a:p>
          <a:p>
            <a:pPr lvl="1">
              <a:buNone/>
            </a:pPr>
            <a:endParaRPr lang="en-US" sz="2400" b="1" dirty="0"/>
          </a:p>
          <a:p>
            <a:pPr lvl="1"/>
            <a:r>
              <a:rPr lang="ar-LB" b="1" dirty="0"/>
              <a:t>توليد أفكار المؤسسات من مصادرها المختلفة وبخاصة من التحديات </a:t>
            </a:r>
            <a:r>
              <a:rPr lang="ar-JO" b="1" dirty="0"/>
              <a:t>الاجتماعية </a:t>
            </a:r>
            <a:r>
              <a:rPr lang="ar-LB" b="1" dirty="0"/>
              <a:t>والمناخية والبيئية.</a:t>
            </a:r>
            <a:endParaRPr lang="en-US" sz="2400" b="1" dirty="0"/>
          </a:p>
          <a:p>
            <a:pPr>
              <a:buNone/>
            </a:pP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b="1" dirty="0" smtClean="0">
                <a:solidFill>
                  <a:srgbClr val="FF0000"/>
                </a:solidFill>
              </a:rPr>
              <a:t>ورقة عمل (</a:t>
            </a:r>
            <a:r>
              <a:rPr lang="ar-SA" b="1" dirty="0" smtClean="0">
                <a:solidFill>
                  <a:srgbClr val="FF0000"/>
                </a:solidFill>
              </a:rPr>
              <a:t>2</a:t>
            </a:r>
            <a:r>
              <a:rPr lang="ar-LB" b="1" dirty="0" smtClean="0">
                <a:solidFill>
                  <a:srgbClr val="FF0000"/>
                </a:solidFill>
              </a:rPr>
              <a:t>)</a:t>
            </a:r>
            <a:r>
              <a:rPr lang="ar-SA" b="1" dirty="0" smtClean="0">
                <a:solidFill>
                  <a:srgbClr val="FF0000"/>
                </a:solidFill>
              </a:rPr>
              <a:t>: </a:t>
            </a:r>
            <a:r>
              <a:rPr lang="ar-LB" b="1" dirty="0" smtClean="0">
                <a:solidFill>
                  <a:srgbClr val="FF0000"/>
                </a:solidFill>
              </a:rPr>
              <a:t>تحويل شح الموارد الطبيعية والتلوث إلى أفكار ريادية</a:t>
            </a:r>
            <a:endParaRPr lang="ar-SA" b="1" dirty="0">
              <a:solidFill>
                <a:srgbClr val="FF0000"/>
              </a:solidFill>
            </a:endParaRPr>
          </a:p>
        </p:txBody>
      </p:sp>
      <p:graphicFrame>
        <p:nvGraphicFramePr>
          <p:cNvPr id="4" name="جدول 3"/>
          <p:cNvGraphicFramePr>
            <a:graphicFrameLocks noGrp="1"/>
          </p:cNvGraphicFramePr>
          <p:nvPr/>
        </p:nvGraphicFramePr>
        <p:xfrm>
          <a:off x="285720" y="1571611"/>
          <a:ext cx="8643998" cy="5072103"/>
        </p:xfrm>
        <a:graphic>
          <a:graphicData uri="http://schemas.openxmlformats.org/drawingml/2006/table">
            <a:tbl>
              <a:tblPr rtl="1"/>
              <a:tblGrid>
                <a:gridCol w="4194209"/>
                <a:gridCol w="4449789"/>
              </a:tblGrid>
              <a:tr h="370175">
                <a:tc>
                  <a:txBody>
                    <a:bodyPr/>
                    <a:lstStyle/>
                    <a:p>
                      <a:pPr algn="ctr" rtl="1">
                        <a:spcAft>
                          <a:spcPts val="0"/>
                        </a:spcAft>
                      </a:pPr>
                      <a:r>
                        <a:rPr lang="ar-LB" sz="1200" b="1" dirty="0">
                          <a:latin typeface="Times New Roman"/>
                          <a:ea typeface="Times New Roman"/>
                          <a:cs typeface="Simplified Arabic"/>
                        </a:rPr>
                        <a:t>التهديد أو الشح</a:t>
                      </a:r>
                      <a:endParaRPr lang="en-US" sz="1200" b="1" dirty="0">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spcAft>
                          <a:spcPts val="0"/>
                        </a:spcAft>
                      </a:pPr>
                      <a:r>
                        <a:rPr lang="ar-LB" sz="1200" b="1">
                          <a:latin typeface="Times New Roman"/>
                          <a:ea typeface="Times New Roman"/>
                          <a:cs typeface="Simplified Arabic"/>
                        </a:rPr>
                        <a:t>الحل الريادي الممكن</a:t>
                      </a:r>
                      <a:endParaRPr lang="en-US" sz="1200" b="1">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335852">
                <a:tc>
                  <a:txBody>
                    <a:bodyPr/>
                    <a:lstStyle/>
                    <a:p>
                      <a:pPr algn="r" rtl="1">
                        <a:spcAft>
                          <a:spcPts val="0"/>
                        </a:spcAft>
                      </a:pPr>
                      <a:r>
                        <a:rPr lang="ar-LB" sz="1200" b="1">
                          <a:latin typeface="Times New Roman"/>
                          <a:ea typeface="Times New Roman"/>
                          <a:cs typeface="Tahoma"/>
                        </a:rPr>
                        <a:t>تلوث أو ملوحة مياه الشرب</a:t>
                      </a:r>
                      <a:endParaRPr lang="en-US" sz="1200" b="1">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LB" sz="1200" b="1">
                        <a:latin typeface="Times New Roman"/>
                        <a:ea typeface="Times New Roman"/>
                        <a:cs typeface="Simplified Arabic"/>
                      </a:endParaRPr>
                    </a:p>
                  </a:txBody>
                  <a:tcPr marL="45696" marR="45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852">
                <a:tc>
                  <a:txBody>
                    <a:bodyPr/>
                    <a:lstStyle/>
                    <a:p>
                      <a:pPr algn="r" rtl="1">
                        <a:spcAft>
                          <a:spcPts val="0"/>
                        </a:spcAft>
                      </a:pPr>
                      <a:r>
                        <a:rPr lang="ar-LB" sz="1200" b="1">
                          <a:latin typeface="Times New Roman"/>
                          <a:ea typeface="Times New Roman"/>
                          <a:cs typeface="Tahoma"/>
                        </a:rPr>
                        <a:t>شح المياه</a:t>
                      </a:r>
                      <a:endParaRPr lang="en-US" sz="1200" b="1">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LB" sz="1200" b="1">
                        <a:latin typeface="Times New Roman"/>
                        <a:ea typeface="Times New Roman"/>
                        <a:cs typeface="Simplified Arabic"/>
                      </a:endParaRPr>
                    </a:p>
                  </a:txBody>
                  <a:tcPr marL="45696" marR="45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852">
                <a:tc>
                  <a:txBody>
                    <a:bodyPr/>
                    <a:lstStyle/>
                    <a:p>
                      <a:pPr algn="r" rtl="1">
                        <a:spcAft>
                          <a:spcPts val="0"/>
                        </a:spcAft>
                      </a:pPr>
                      <a:r>
                        <a:rPr lang="ar-LB" sz="1200" b="1">
                          <a:latin typeface="Times New Roman"/>
                          <a:ea typeface="Times New Roman"/>
                          <a:cs typeface="Tahoma"/>
                        </a:rPr>
                        <a:t>الجفاف</a:t>
                      </a:r>
                      <a:endParaRPr lang="en-US" sz="1200" b="1">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LB" sz="1200" b="1">
                        <a:latin typeface="Times New Roman"/>
                        <a:ea typeface="Times New Roman"/>
                        <a:cs typeface="Simplified Arabic"/>
                      </a:endParaRPr>
                    </a:p>
                  </a:txBody>
                  <a:tcPr marL="45696" marR="45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852">
                <a:tc>
                  <a:txBody>
                    <a:bodyPr/>
                    <a:lstStyle/>
                    <a:p>
                      <a:pPr algn="r" rtl="1">
                        <a:spcAft>
                          <a:spcPts val="0"/>
                        </a:spcAft>
                      </a:pPr>
                      <a:r>
                        <a:rPr lang="ar-LB" sz="1200" b="1">
                          <a:latin typeface="Times New Roman"/>
                          <a:ea typeface="Times New Roman"/>
                          <a:cs typeface="Tahoma"/>
                        </a:rPr>
                        <a:t>احترار المناخ</a:t>
                      </a:r>
                      <a:endParaRPr lang="en-US" sz="1200" b="1">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LB" sz="1200" b="1">
                        <a:latin typeface="Times New Roman"/>
                        <a:ea typeface="Times New Roman"/>
                        <a:cs typeface="Simplified Arabic"/>
                      </a:endParaRPr>
                    </a:p>
                  </a:txBody>
                  <a:tcPr marL="45696" marR="45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852">
                <a:tc>
                  <a:txBody>
                    <a:bodyPr/>
                    <a:lstStyle/>
                    <a:p>
                      <a:pPr algn="r" rtl="1">
                        <a:spcAft>
                          <a:spcPts val="0"/>
                        </a:spcAft>
                      </a:pPr>
                      <a:r>
                        <a:rPr lang="ar-LB" sz="1200" b="1" dirty="0">
                          <a:latin typeface="Times New Roman"/>
                          <a:ea typeface="Times New Roman"/>
                          <a:cs typeface="Tahoma"/>
                        </a:rPr>
                        <a:t>إزالة الغابات</a:t>
                      </a:r>
                      <a:endParaRPr lang="en-US" sz="1200" b="1" dirty="0">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LB" sz="1200" b="1">
                        <a:latin typeface="Times New Roman"/>
                        <a:ea typeface="Times New Roman"/>
                        <a:cs typeface="Simplified Arabic"/>
                      </a:endParaRPr>
                    </a:p>
                  </a:txBody>
                  <a:tcPr marL="45696" marR="45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852">
                <a:tc>
                  <a:txBody>
                    <a:bodyPr/>
                    <a:lstStyle/>
                    <a:p>
                      <a:pPr algn="r" rtl="1">
                        <a:spcAft>
                          <a:spcPts val="0"/>
                        </a:spcAft>
                      </a:pPr>
                      <a:r>
                        <a:rPr lang="ar-LB" sz="1200" b="1">
                          <a:latin typeface="Times New Roman"/>
                          <a:ea typeface="Times New Roman"/>
                          <a:cs typeface="Tahoma"/>
                        </a:rPr>
                        <a:t>نقص حطب الوقود</a:t>
                      </a:r>
                      <a:endParaRPr lang="en-US" sz="1200" b="1">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LB" sz="1200" b="1">
                        <a:latin typeface="Times New Roman"/>
                        <a:ea typeface="Times New Roman"/>
                        <a:cs typeface="Simplified Arabic"/>
                      </a:endParaRPr>
                    </a:p>
                  </a:txBody>
                  <a:tcPr marL="45696" marR="45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852">
                <a:tc>
                  <a:txBody>
                    <a:bodyPr/>
                    <a:lstStyle/>
                    <a:p>
                      <a:pPr algn="r" rtl="1">
                        <a:spcAft>
                          <a:spcPts val="0"/>
                        </a:spcAft>
                      </a:pPr>
                      <a:r>
                        <a:rPr lang="ar-LB" sz="1200" b="1" dirty="0">
                          <a:latin typeface="Times New Roman"/>
                          <a:ea typeface="Times New Roman"/>
                          <a:cs typeface="Tahoma"/>
                        </a:rPr>
                        <a:t>الصيد الجائر وفقدان المخزون السمكي</a:t>
                      </a:r>
                      <a:endParaRPr lang="en-US" sz="1200" b="1" dirty="0">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LB" sz="1200" b="1">
                        <a:latin typeface="Times New Roman"/>
                        <a:ea typeface="Times New Roman"/>
                        <a:cs typeface="Simplified Arabic"/>
                      </a:endParaRPr>
                    </a:p>
                  </a:txBody>
                  <a:tcPr marL="45696" marR="45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852">
                <a:tc>
                  <a:txBody>
                    <a:bodyPr/>
                    <a:lstStyle/>
                    <a:p>
                      <a:pPr algn="r" rtl="1">
                        <a:spcAft>
                          <a:spcPts val="0"/>
                        </a:spcAft>
                      </a:pPr>
                      <a:r>
                        <a:rPr lang="ar-LB" sz="1200" b="1">
                          <a:latin typeface="Times New Roman"/>
                          <a:ea typeface="Times New Roman"/>
                          <a:cs typeface="Tahoma"/>
                        </a:rPr>
                        <a:t>تلوث الهواء في الداخل والخارج</a:t>
                      </a:r>
                      <a:endParaRPr lang="en-US" sz="1200" b="1">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LB" sz="1200" b="1">
                        <a:latin typeface="Times New Roman"/>
                        <a:ea typeface="Times New Roman"/>
                        <a:cs typeface="Simplified Arabic"/>
                      </a:endParaRPr>
                    </a:p>
                  </a:txBody>
                  <a:tcPr marL="45696" marR="45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852">
                <a:tc>
                  <a:txBody>
                    <a:bodyPr/>
                    <a:lstStyle/>
                    <a:p>
                      <a:pPr algn="r" rtl="1">
                        <a:spcAft>
                          <a:spcPts val="0"/>
                        </a:spcAft>
                      </a:pPr>
                      <a:r>
                        <a:rPr lang="ar-LB" sz="1200" b="1">
                          <a:latin typeface="Times New Roman"/>
                          <a:ea typeface="Times New Roman"/>
                          <a:cs typeface="Tahoma"/>
                        </a:rPr>
                        <a:t>نفايات عضوية سائلة وصلبة</a:t>
                      </a:r>
                      <a:endParaRPr lang="en-US" sz="1200" b="1">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LB" sz="1200" b="1">
                        <a:latin typeface="Times New Roman"/>
                        <a:ea typeface="Times New Roman"/>
                        <a:cs typeface="Simplified Arabic"/>
                      </a:endParaRPr>
                    </a:p>
                  </a:txBody>
                  <a:tcPr marL="45696" marR="45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852">
                <a:tc>
                  <a:txBody>
                    <a:bodyPr/>
                    <a:lstStyle/>
                    <a:p>
                      <a:pPr algn="r" rtl="1">
                        <a:spcAft>
                          <a:spcPts val="0"/>
                        </a:spcAft>
                      </a:pPr>
                      <a:r>
                        <a:rPr lang="ar-LB" sz="1200" b="1">
                          <a:latin typeface="Times New Roman"/>
                          <a:ea typeface="Times New Roman"/>
                          <a:cs typeface="Tahoma"/>
                        </a:rPr>
                        <a:t>نفايات غير عضوية سائلة وصلبة</a:t>
                      </a:r>
                      <a:endParaRPr lang="en-US" sz="1200" b="1">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LB" sz="1200" b="1">
                        <a:latin typeface="Times New Roman"/>
                        <a:ea typeface="Times New Roman"/>
                        <a:cs typeface="Simplified Arabic"/>
                      </a:endParaRPr>
                    </a:p>
                  </a:txBody>
                  <a:tcPr marL="45696" marR="45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852">
                <a:tc>
                  <a:txBody>
                    <a:bodyPr/>
                    <a:lstStyle/>
                    <a:p>
                      <a:pPr algn="r" rtl="1">
                        <a:spcAft>
                          <a:spcPts val="0"/>
                        </a:spcAft>
                      </a:pPr>
                      <a:r>
                        <a:rPr lang="ar-LB" sz="1200" b="1">
                          <a:latin typeface="Times New Roman"/>
                          <a:ea typeface="Times New Roman"/>
                          <a:cs typeface="Tahoma"/>
                        </a:rPr>
                        <a:t>التآكل والعواصف والفياضانات</a:t>
                      </a:r>
                      <a:endParaRPr lang="en-US" sz="1200" b="1">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LB" sz="1200" b="1">
                        <a:latin typeface="Times New Roman"/>
                        <a:ea typeface="Times New Roman"/>
                        <a:cs typeface="Simplified Arabic"/>
                      </a:endParaRPr>
                    </a:p>
                  </a:txBody>
                  <a:tcPr marL="45696" marR="45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852">
                <a:tc>
                  <a:txBody>
                    <a:bodyPr/>
                    <a:lstStyle/>
                    <a:p>
                      <a:pPr algn="r" rtl="1">
                        <a:spcAft>
                          <a:spcPts val="0"/>
                        </a:spcAft>
                      </a:pPr>
                      <a:r>
                        <a:rPr lang="ar-LB" sz="1200" b="1">
                          <a:latin typeface="Times New Roman"/>
                          <a:ea typeface="Times New Roman"/>
                          <a:cs typeface="Tahoma"/>
                        </a:rPr>
                        <a:t>خسائر غذائية بعد الحصاد</a:t>
                      </a:r>
                      <a:endParaRPr lang="en-US" sz="1200" b="1">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LB" sz="1200" b="1">
                        <a:latin typeface="Times New Roman"/>
                        <a:ea typeface="Times New Roman"/>
                        <a:cs typeface="Simplified Arabic"/>
                      </a:endParaRPr>
                    </a:p>
                  </a:txBody>
                  <a:tcPr marL="45696" marR="45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852">
                <a:tc>
                  <a:txBody>
                    <a:bodyPr/>
                    <a:lstStyle/>
                    <a:p>
                      <a:pPr algn="r" rtl="1">
                        <a:spcAft>
                          <a:spcPts val="0"/>
                        </a:spcAft>
                      </a:pPr>
                      <a:r>
                        <a:rPr lang="ar-LB" sz="1200" b="1">
                          <a:latin typeface="Times New Roman"/>
                          <a:ea typeface="Times New Roman"/>
                          <a:cs typeface="Tahoma"/>
                        </a:rPr>
                        <a:t>شح أو غلاء الكيروسين</a:t>
                      </a:r>
                      <a:endParaRPr lang="en-US" sz="1200" b="1">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LB" sz="1200" b="1">
                        <a:latin typeface="Times New Roman"/>
                        <a:ea typeface="Times New Roman"/>
                        <a:cs typeface="Simplified Arabic"/>
                      </a:endParaRPr>
                    </a:p>
                  </a:txBody>
                  <a:tcPr marL="45696" marR="45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852">
                <a:tc>
                  <a:txBody>
                    <a:bodyPr/>
                    <a:lstStyle/>
                    <a:p>
                      <a:pPr algn="r" rtl="1">
                        <a:spcAft>
                          <a:spcPts val="0"/>
                        </a:spcAft>
                      </a:pPr>
                      <a:r>
                        <a:rPr lang="ar-LB" sz="1200" b="1">
                          <a:latin typeface="Times New Roman"/>
                          <a:ea typeface="Times New Roman"/>
                          <a:cs typeface="Tahoma"/>
                        </a:rPr>
                        <a:t>شح أو غلاء مواد البناء</a:t>
                      </a:r>
                      <a:endParaRPr lang="en-US" sz="1200" b="1">
                        <a:latin typeface="Times New Roman"/>
                        <a:ea typeface="Times New Roman"/>
                      </a:endParaRPr>
                    </a:p>
                  </a:txBody>
                  <a:tcPr marL="45696" marR="45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LB" sz="1200" b="1" dirty="0">
                        <a:latin typeface="Times New Roman"/>
                        <a:ea typeface="Times New Roman"/>
                        <a:cs typeface="Simplified Arabic"/>
                      </a:endParaRPr>
                    </a:p>
                  </a:txBody>
                  <a:tcPr marL="45696" marR="45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solidFill>
                  <a:srgbClr val="FF0000"/>
                </a:solidFill>
              </a:rPr>
              <a:t>أفكار ريادية خضراء استجابة لشح الموارد الطبيعية وتلوثها</a:t>
            </a:r>
          </a:p>
        </p:txBody>
      </p:sp>
      <p:graphicFrame>
        <p:nvGraphicFramePr>
          <p:cNvPr id="4" name="جدول 3"/>
          <p:cNvGraphicFramePr>
            <a:graphicFrameLocks noGrp="1"/>
          </p:cNvGraphicFramePr>
          <p:nvPr/>
        </p:nvGraphicFramePr>
        <p:xfrm>
          <a:off x="0" y="1500174"/>
          <a:ext cx="9001156" cy="5357826"/>
        </p:xfrm>
        <a:graphic>
          <a:graphicData uri="http://schemas.openxmlformats.org/drawingml/2006/table">
            <a:tbl>
              <a:tblPr rtl="1"/>
              <a:tblGrid>
                <a:gridCol w="3308549"/>
                <a:gridCol w="5692607"/>
              </a:tblGrid>
              <a:tr h="329535">
                <a:tc>
                  <a:txBody>
                    <a:bodyPr/>
                    <a:lstStyle/>
                    <a:p>
                      <a:pPr algn="ctr" rtl="1">
                        <a:spcAft>
                          <a:spcPts val="0"/>
                        </a:spcAft>
                      </a:pPr>
                      <a:r>
                        <a:rPr lang="ar-LB" sz="900" b="1">
                          <a:latin typeface="Times New Roman"/>
                          <a:ea typeface="Times New Roman"/>
                          <a:cs typeface="Tahoma"/>
                        </a:rPr>
                        <a:t>التهديد أو الشح</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spcAft>
                          <a:spcPts val="0"/>
                        </a:spcAft>
                      </a:pPr>
                      <a:r>
                        <a:rPr lang="ar-LB" sz="900" b="1">
                          <a:latin typeface="Times New Roman"/>
                          <a:ea typeface="Times New Roman"/>
                          <a:cs typeface="Tahoma"/>
                        </a:rPr>
                        <a:t>الحل الريادي الممكن</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301823">
                <a:tc>
                  <a:txBody>
                    <a:bodyPr/>
                    <a:lstStyle/>
                    <a:p>
                      <a:pPr algn="r" rtl="1">
                        <a:spcAft>
                          <a:spcPts val="0"/>
                        </a:spcAft>
                      </a:pPr>
                      <a:r>
                        <a:rPr lang="ar-LB" sz="900" b="1">
                          <a:latin typeface="Times New Roman"/>
                          <a:ea typeface="Times New Roman"/>
                          <a:cs typeface="Tahoma"/>
                        </a:rPr>
                        <a:t>تلوث أو ملوحة مياه الشرب</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LB" sz="900" b="1">
                          <a:latin typeface="Times New Roman"/>
                          <a:ea typeface="Times New Roman"/>
                          <a:cs typeface="Tahoma"/>
                        </a:rPr>
                        <a:t>تحلية وتنقية المياه</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528">
                <a:tc>
                  <a:txBody>
                    <a:bodyPr/>
                    <a:lstStyle/>
                    <a:p>
                      <a:pPr algn="r" rtl="1">
                        <a:spcAft>
                          <a:spcPts val="0"/>
                        </a:spcAft>
                      </a:pPr>
                      <a:r>
                        <a:rPr lang="ar-LB" sz="900" b="1">
                          <a:latin typeface="Times New Roman"/>
                          <a:ea typeface="Times New Roman"/>
                          <a:cs typeface="Tahoma"/>
                        </a:rPr>
                        <a:t>شح المياه</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JO" sz="900" b="1">
                          <a:latin typeface="Times New Roman"/>
                          <a:ea typeface="Times New Roman"/>
                          <a:cs typeface="Tahoma"/>
                        </a:rPr>
                        <a:t>حصاد وإدارة المياه</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535">
                <a:tc>
                  <a:txBody>
                    <a:bodyPr/>
                    <a:lstStyle/>
                    <a:p>
                      <a:pPr algn="r" rtl="1">
                        <a:spcAft>
                          <a:spcPts val="0"/>
                        </a:spcAft>
                      </a:pPr>
                      <a:r>
                        <a:rPr lang="ar-LB" sz="900" b="1">
                          <a:latin typeface="Times New Roman"/>
                          <a:ea typeface="Times New Roman"/>
                          <a:cs typeface="Tahoma"/>
                        </a:rPr>
                        <a:t>الجفاف</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LB" sz="900" b="1">
                          <a:latin typeface="Times New Roman"/>
                          <a:ea typeface="Times New Roman"/>
                          <a:cs typeface="Tahoma"/>
                        </a:rPr>
                        <a:t>الري المبتكر(الري بالتنقيط) وتوقعات الطقس</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15">
                <a:tc>
                  <a:txBody>
                    <a:bodyPr/>
                    <a:lstStyle/>
                    <a:p>
                      <a:pPr algn="r" rtl="1">
                        <a:spcAft>
                          <a:spcPts val="0"/>
                        </a:spcAft>
                      </a:pPr>
                      <a:r>
                        <a:rPr lang="ar-LB" sz="900" b="1">
                          <a:latin typeface="Times New Roman"/>
                          <a:ea typeface="Times New Roman"/>
                          <a:cs typeface="Tahoma"/>
                        </a:rPr>
                        <a:t>احترار المناخ</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LB" sz="900" b="1">
                          <a:latin typeface="Times New Roman"/>
                          <a:ea typeface="Times New Roman"/>
                          <a:cs typeface="Tahoma"/>
                        </a:rPr>
                        <a:t>زراعة محاصيل جديدة مقاومة للجفاف، وممارسات زراعية جديدة (مثلا الزراعة البيئية وحفظ المحاصيل)</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637">
                <a:tc>
                  <a:txBody>
                    <a:bodyPr/>
                    <a:lstStyle/>
                    <a:p>
                      <a:pPr algn="r" rtl="1">
                        <a:spcAft>
                          <a:spcPts val="0"/>
                        </a:spcAft>
                      </a:pPr>
                      <a:r>
                        <a:rPr lang="ar-LB" sz="900" b="1">
                          <a:latin typeface="Times New Roman"/>
                          <a:ea typeface="Times New Roman"/>
                          <a:cs typeface="Tahoma"/>
                        </a:rPr>
                        <a:t>إزالة الغابات</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LB" sz="900" b="1">
                          <a:latin typeface="Times New Roman"/>
                          <a:ea typeface="Times New Roman"/>
                          <a:cs typeface="Tahoma"/>
                        </a:rPr>
                        <a:t>زراعة الأشجار وإدارة الغابات والسياحة الطبيعية</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5001">
                <a:tc>
                  <a:txBody>
                    <a:bodyPr/>
                    <a:lstStyle/>
                    <a:p>
                      <a:pPr algn="r" rtl="1">
                        <a:spcAft>
                          <a:spcPts val="0"/>
                        </a:spcAft>
                      </a:pPr>
                      <a:r>
                        <a:rPr lang="ar-LB" sz="900" b="1">
                          <a:latin typeface="Times New Roman"/>
                          <a:ea typeface="Times New Roman"/>
                          <a:cs typeface="Tahoma"/>
                        </a:rPr>
                        <a:t>نقص حطب الوقود</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LB" sz="900" b="1">
                          <a:latin typeface="Times New Roman"/>
                          <a:ea typeface="Times New Roman"/>
                          <a:cs typeface="Tahoma"/>
                        </a:rPr>
                        <a:t>تحسين مواقد الطبخ وتحويل النفايات العضوية إلى طاقة، ومواقد الطبخ العاملة بالطاقة الشمسية</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272">
                <a:tc>
                  <a:txBody>
                    <a:bodyPr/>
                    <a:lstStyle/>
                    <a:p>
                      <a:pPr algn="r" rtl="1">
                        <a:spcAft>
                          <a:spcPts val="0"/>
                        </a:spcAft>
                      </a:pPr>
                      <a:r>
                        <a:rPr lang="ar-LB" sz="900" b="1">
                          <a:latin typeface="Times New Roman"/>
                          <a:ea typeface="Times New Roman"/>
                          <a:cs typeface="Tahoma"/>
                        </a:rPr>
                        <a:t>الصيد الجائر وفقدان المخزون السمكي</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LB" sz="900" b="1">
                          <a:latin typeface="Times New Roman"/>
                          <a:ea typeface="Times New Roman"/>
                          <a:cs typeface="Tahoma"/>
                        </a:rPr>
                        <a:t>محميات طبيعية للتناسل، وإدارة مخزون الأسماك</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1086">
                <a:tc>
                  <a:txBody>
                    <a:bodyPr/>
                    <a:lstStyle/>
                    <a:p>
                      <a:pPr algn="r" rtl="1">
                        <a:spcAft>
                          <a:spcPts val="0"/>
                        </a:spcAft>
                      </a:pPr>
                      <a:r>
                        <a:rPr lang="ar-LB" sz="900" b="1">
                          <a:latin typeface="Times New Roman"/>
                          <a:ea typeface="Times New Roman"/>
                          <a:cs typeface="Tahoma"/>
                        </a:rPr>
                        <a:t>تلوث الهواء في الداخل والخارج</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LB" sz="900" b="1">
                          <a:latin typeface="Times New Roman"/>
                          <a:ea typeface="Times New Roman"/>
                          <a:cs typeface="Tahoma"/>
                        </a:rPr>
                        <a:t>تحسين المواقد، واستخدام المصابيح والأنظمة العاملة بالطاقة الشمسية</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474">
                <a:tc>
                  <a:txBody>
                    <a:bodyPr/>
                    <a:lstStyle/>
                    <a:p>
                      <a:pPr algn="r" rtl="1">
                        <a:spcAft>
                          <a:spcPts val="0"/>
                        </a:spcAft>
                      </a:pPr>
                      <a:r>
                        <a:rPr lang="ar-LB" sz="900" b="1">
                          <a:latin typeface="Times New Roman"/>
                          <a:ea typeface="Times New Roman"/>
                          <a:cs typeface="Tahoma"/>
                        </a:rPr>
                        <a:t>نفايات عضوية سائلة وصلبة</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LB" sz="900" b="1">
                          <a:latin typeface="Times New Roman"/>
                          <a:ea typeface="Times New Roman"/>
                          <a:cs typeface="Tahoma"/>
                        </a:rPr>
                        <a:t>القوالب البيئية وتحويل النفايات إلى طاقة من خلال الاشتعال</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691">
                <a:tc>
                  <a:txBody>
                    <a:bodyPr/>
                    <a:lstStyle/>
                    <a:p>
                      <a:pPr algn="r" rtl="1">
                        <a:spcAft>
                          <a:spcPts val="0"/>
                        </a:spcAft>
                      </a:pPr>
                      <a:r>
                        <a:rPr lang="ar-LB" sz="900" b="1">
                          <a:latin typeface="Times New Roman"/>
                          <a:ea typeface="Times New Roman"/>
                          <a:cs typeface="Tahoma"/>
                        </a:rPr>
                        <a:t>نفايات غير عضوية سائلة وصلبة</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LB" sz="900" b="1" dirty="0">
                          <a:latin typeface="Times New Roman"/>
                          <a:ea typeface="Times New Roman"/>
                          <a:cs typeface="Tahoma"/>
                        </a:rPr>
                        <a:t>إعادة التدوير، وإعادة الاستخدام، والتنقية، وإنتاج الطاقة من خلال الاشتعال</a:t>
                      </a:r>
                      <a:endParaRPr lang="en-US" sz="900" b="1" dirty="0">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792">
                <a:tc>
                  <a:txBody>
                    <a:bodyPr/>
                    <a:lstStyle/>
                    <a:p>
                      <a:pPr algn="r" rtl="1">
                        <a:spcAft>
                          <a:spcPts val="0"/>
                        </a:spcAft>
                      </a:pPr>
                      <a:r>
                        <a:rPr lang="ar-LB" sz="900" b="1">
                          <a:latin typeface="Times New Roman"/>
                          <a:ea typeface="Times New Roman"/>
                          <a:cs typeface="Tahoma"/>
                        </a:rPr>
                        <a:t>التآكل والعواصف والفياضانات</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LB" sz="900" b="1">
                          <a:latin typeface="Times New Roman"/>
                          <a:ea typeface="Times New Roman"/>
                          <a:cs typeface="Tahoma"/>
                        </a:rPr>
                        <a:t>السدود وقنوات المياه وجدران الحجر الطبيعي، وزراعة الأشجار وممارسات زراعية بيئية جديدة</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961">
                <a:tc>
                  <a:txBody>
                    <a:bodyPr/>
                    <a:lstStyle/>
                    <a:p>
                      <a:pPr algn="r" rtl="1">
                        <a:spcAft>
                          <a:spcPts val="0"/>
                        </a:spcAft>
                      </a:pPr>
                      <a:r>
                        <a:rPr lang="ar-LB" sz="900" b="1">
                          <a:latin typeface="Times New Roman"/>
                          <a:ea typeface="Times New Roman"/>
                          <a:cs typeface="Tahoma"/>
                        </a:rPr>
                        <a:t>خسائر غذائية بعد الحصاد</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LB" sz="900" b="1">
                          <a:latin typeface="Times New Roman"/>
                          <a:ea typeface="Times New Roman"/>
                          <a:cs typeface="Tahoma"/>
                        </a:rPr>
                        <a:t>مرافق التخزين وإدارة الحصاد</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217">
                <a:tc>
                  <a:txBody>
                    <a:bodyPr/>
                    <a:lstStyle/>
                    <a:p>
                      <a:pPr algn="r" rtl="1">
                        <a:spcAft>
                          <a:spcPts val="0"/>
                        </a:spcAft>
                      </a:pPr>
                      <a:r>
                        <a:rPr lang="ar-LB" sz="900" b="1">
                          <a:latin typeface="Times New Roman"/>
                          <a:ea typeface="Times New Roman"/>
                          <a:cs typeface="Tahoma"/>
                        </a:rPr>
                        <a:t>شح أو غلاء الكيروسين</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LB" sz="900" b="1">
                          <a:latin typeface="Times New Roman"/>
                          <a:ea typeface="Times New Roman"/>
                          <a:cs typeface="Tahoma"/>
                        </a:rPr>
                        <a:t>المصابيح والأنظمة العاملة بالطاقة الشمسية</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559">
                <a:tc>
                  <a:txBody>
                    <a:bodyPr/>
                    <a:lstStyle/>
                    <a:p>
                      <a:pPr algn="r" rtl="1">
                        <a:spcAft>
                          <a:spcPts val="0"/>
                        </a:spcAft>
                      </a:pPr>
                      <a:r>
                        <a:rPr lang="ar-LB" sz="900" b="1">
                          <a:latin typeface="Times New Roman"/>
                          <a:ea typeface="Times New Roman"/>
                          <a:cs typeface="Tahoma"/>
                        </a:rPr>
                        <a:t>شح أو غلاء مواد البناء</a:t>
                      </a:r>
                      <a:endParaRPr lang="en-US" sz="900" b="1">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LB" sz="900" b="1" dirty="0">
                          <a:latin typeface="Times New Roman"/>
                          <a:ea typeface="Times New Roman"/>
                          <a:cs typeface="Tahoma"/>
                        </a:rPr>
                        <a:t>مواد البناء الطبيعية (الطوب الطيني، والحطب من الغابات المستدامة والقش)</a:t>
                      </a:r>
                      <a:endParaRPr lang="en-US" sz="900" b="1" dirty="0">
                        <a:latin typeface="Times New Roman"/>
                        <a:ea typeface="Times New Roman"/>
                      </a:endParaRPr>
                    </a:p>
                  </a:txBody>
                  <a:tcPr marL="41877" marR="418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العصـــــف الذهني</a:t>
            </a:r>
          </a:p>
        </p:txBody>
      </p:sp>
      <p:sp>
        <p:nvSpPr>
          <p:cNvPr id="3" name="عنصر نائب للمحتوى 2"/>
          <p:cNvSpPr>
            <a:spLocks noGrp="1"/>
          </p:cNvSpPr>
          <p:nvPr>
            <p:ph idx="1"/>
          </p:nvPr>
        </p:nvSpPr>
        <p:spPr/>
        <p:txBody>
          <a:bodyPr/>
          <a:lstStyle/>
          <a:p>
            <a:pPr>
              <a:buNone/>
            </a:pPr>
            <a:r>
              <a:rPr lang="ar-SA" dirty="0" smtClean="0"/>
              <a:t>   </a:t>
            </a:r>
          </a:p>
          <a:p>
            <a:pPr>
              <a:buNone/>
            </a:pPr>
            <a:r>
              <a:rPr lang="ar-SA" b="1" dirty="0" smtClean="0">
                <a:solidFill>
                  <a:srgbClr val="FF0000"/>
                </a:solidFill>
              </a:rPr>
              <a:t>العصف </a:t>
            </a:r>
            <a:r>
              <a:rPr lang="ar-SA" b="1" dirty="0">
                <a:solidFill>
                  <a:srgbClr val="FF0000"/>
                </a:solidFill>
              </a:rPr>
              <a:t>الذهني </a:t>
            </a:r>
            <a:r>
              <a:rPr lang="ar-SA" dirty="0" smtClean="0"/>
              <a:t>هو أسلوب </a:t>
            </a:r>
            <a:r>
              <a:rPr lang="ar-SA" dirty="0"/>
              <a:t>لحلّ المشكلات، وتوليد الأفكار بطريقة </a:t>
            </a:r>
            <a:r>
              <a:rPr lang="ar-LB" dirty="0"/>
              <a:t>مبدعة</a:t>
            </a:r>
            <a:r>
              <a:rPr lang="ar-SA" dirty="0"/>
              <a:t>، الغاية منه توليد أكبر قدرٍ ممكن من الأفكار</a:t>
            </a:r>
            <a:r>
              <a:rPr lang="ar-SA" dirty="0" smtClean="0"/>
              <a:t>.</a:t>
            </a:r>
          </a:p>
          <a:p>
            <a:pPr>
              <a:buNone/>
            </a:pPr>
            <a:endParaRPr lang="en-US" dirty="0"/>
          </a:p>
          <a:p>
            <a:pPr>
              <a:buNone/>
            </a:pPr>
            <a:r>
              <a:rPr lang="ar-SA" dirty="0" smtClean="0"/>
              <a:t>   يبدأ </a:t>
            </a:r>
            <a:r>
              <a:rPr lang="ar-SA" b="1" dirty="0">
                <a:solidFill>
                  <a:srgbClr val="FF0000"/>
                </a:solidFill>
              </a:rPr>
              <a:t>العصف </a:t>
            </a:r>
            <a:r>
              <a:rPr lang="ar-SA" b="1" dirty="0" smtClean="0">
                <a:solidFill>
                  <a:srgbClr val="FF0000"/>
                </a:solidFill>
              </a:rPr>
              <a:t>الذهني </a:t>
            </a:r>
            <a:r>
              <a:rPr lang="ar-SA" dirty="0" smtClean="0"/>
              <a:t>عادة</a:t>
            </a:r>
            <a:r>
              <a:rPr lang="ar-SA" dirty="0"/>
              <a:t>، بعرض سؤال أو مشكلة</a:t>
            </a:r>
            <a:r>
              <a:rPr lang="ar-LB" dirty="0"/>
              <a:t> ما</a:t>
            </a:r>
            <a:r>
              <a:rPr lang="ar-SA" dirty="0"/>
              <a:t>. وتقود كلّ فكرة إلى فكرة إضافية أخرى أو أكثر، مما يؤدي إلى عددٍ لا بأس </a:t>
            </a:r>
            <a:r>
              <a:rPr lang="ar-SA" dirty="0" err="1"/>
              <a:t>به</a:t>
            </a:r>
            <a:r>
              <a:rPr lang="ar-SA" dirty="0"/>
              <a:t> من الأفكار</a:t>
            </a:r>
            <a:endParaRPr lang="en-US" dirty="0"/>
          </a:p>
          <a:p>
            <a:pPr>
              <a:buNone/>
            </a:pP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solidFill>
                  <a:srgbClr val="FF0000"/>
                </a:solidFill>
              </a:rPr>
              <a:t>القواعد الأربع للعصف الذهني</a:t>
            </a:r>
            <a:r>
              <a:rPr lang="en-US" dirty="0">
                <a:solidFill>
                  <a:srgbClr val="FF0000"/>
                </a:solidFill>
              </a:rPr>
              <a:t/>
            </a:r>
            <a:br>
              <a:rPr lang="en-US" dirty="0">
                <a:solidFill>
                  <a:srgbClr val="FF0000"/>
                </a:solidFill>
              </a:rPr>
            </a:br>
            <a:endParaRPr lang="ar-SA" dirty="0">
              <a:solidFill>
                <a:srgbClr val="FF0000"/>
              </a:solidFill>
            </a:endParaRPr>
          </a:p>
        </p:txBody>
      </p:sp>
      <p:sp>
        <p:nvSpPr>
          <p:cNvPr id="3" name="عنصر نائب للمحتوى 2"/>
          <p:cNvSpPr>
            <a:spLocks noGrp="1"/>
          </p:cNvSpPr>
          <p:nvPr>
            <p:ph idx="1"/>
          </p:nvPr>
        </p:nvSpPr>
        <p:spPr>
          <a:xfrm>
            <a:off x="457200" y="1000108"/>
            <a:ext cx="8229600" cy="5126055"/>
          </a:xfrm>
        </p:spPr>
        <p:txBody>
          <a:bodyPr/>
          <a:lstStyle/>
          <a:p>
            <a:pPr lvl="0"/>
            <a:endParaRPr lang="ar-SA" b="1" dirty="0" smtClean="0"/>
          </a:p>
          <a:p>
            <a:pPr lvl="0"/>
            <a:r>
              <a:rPr lang="ar-SA" b="1" dirty="0" smtClean="0"/>
              <a:t>عدم </a:t>
            </a:r>
            <a:r>
              <a:rPr lang="ar-SA" b="1" dirty="0"/>
              <a:t>انتقاد أفكار الآخرين، أو الحكم عليها</a:t>
            </a:r>
            <a:endParaRPr lang="en-US" b="1" dirty="0"/>
          </a:p>
          <a:p>
            <a:pPr lvl="0"/>
            <a:r>
              <a:rPr lang="ar-SA" b="1" dirty="0"/>
              <a:t>تشجيع حرية الأفكار، والترحيب بالأفكار التي قد تبدو غريبة</a:t>
            </a:r>
            <a:endParaRPr lang="en-US" b="1" dirty="0"/>
          </a:p>
          <a:p>
            <a:pPr lvl="0"/>
            <a:r>
              <a:rPr lang="ar-SA" b="1" dirty="0"/>
              <a:t>الكميّة مرغوب فيها، فكلّما زاد عدد الأفكار، كلما كان ذلك أفضل</a:t>
            </a:r>
            <a:endParaRPr lang="en-US" b="1" dirty="0"/>
          </a:p>
          <a:p>
            <a:pPr lvl="0"/>
            <a:r>
              <a:rPr lang="ar-SA" b="1" dirty="0"/>
              <a:t>الجمع بين أفكار الآخرين، والعمل على تحسينها</a:t>
            </a:r>
            <a:endParaRPr lang="en-US" b="1" dirty="0"/>
          </a:p>
          <a:p>
            <a:pPr>
              <a:buNone/>
            </a:pP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
            </a:r>
            <a:br>
              <a:rPr lang="ar-SA" dirty="0" smtClean="0"/>
            </a:br>
            <a:r>
              <a:rPr lang="ar-LB" b="1" dirty="0" smtClean="0">
                <a:solidFill>
                  <a:srgbClr val="FF0000"/>
                </a:solidFill>
              </a:rPr>
              <a:t>ورقة </a:t>
            </a:r>
            <a:r>
              <a:rPr lang="ar-LB" b="1" dirty="0">
                <a:solidFill>
                  <a:srgbClr val="FF0000"/>
                </a:solidFill>
              </a:rPr>
              <a:t>عمل (</a:t>
            </a:r>
            <a:r>
              <a:rPr lang="ar-SA" b="1" dirty="0">
                <a:solidFill>
                  <a:srgbClr val="FF0000"/>
                </a:solidFill>
              </a:rPr>
              <a:t>3</a:t>
            </a:r>
            <a:r>
              <a:rPr lang="ar-LB" b="1" dirty="0" smtClean="0">
                <a:solidFill>
                  <a:srgbClr val="FF0000"/>
                </a:solidFill>
              </a:rPr>
              <a:t>)</a:t>
            </a:r>
            <a:r>
              <a:rPr lang="ar-SA" b="1" dirty="0" smtClean="0">
                <a:solidFill>
                  <a:srgbClr val="FF0000"/>
                </a:solidFill>
              </a:rPr>
              <a:t>: </a:t>
            </a:r>
            <a:r>
              <a:rPr lang="ar-LB" b="1" dirty="0">
                <a:solidFill>
                  <a:srgbClr val="FF0000"/>
                </a:solidFill>
              </a:rPr>
              <a:t>تحديد أفكار المؤسسات من المهارات والخبرات</a:t>
            </a:r>
            <a:r>
              <a:rPr lang="en-US" b="1" dirty="0">
                <a:solidFill>
                  <a:srgbClr val="FF0000"/>
                </a:solidFill>
              </a:rPr>
              <a:t/>
            </a:r>
            <a:br>
              <a:rPr lang="en-US" b="1" dirty="0">
                <a:solidFill>
                  <a:srgbClr val="FF0000"/>
                </a:solidFill>
              </a:rPr>
            </a:br>
            <a:endParaRPr lang="ar-SA" b="1" dirty="0">
              <a:solidFill>
                <a:srgbClr val="FF0000"/>
              </a:solidFill>
            </a:endParaRPr>
          </a:p>
        </p:txBody>
      </p:sp>
      <p:sp>
        <p:nvSpPr>
          <p:cNvPr id="3" name="عنصر نائب للمحتوى 2"/>
          <p:cNvSpPr>
            <a:spLocks noGrp="1"/>
          </p:cNvSpPr>
          <p:nvPr>
            <p:ph idx="1"/>
          </p:nvPr>
        </p:nvSpPr>
        <p:spPr>
          <a:xfrm>
            <a:off x="214282" y="1600200"/>
            <a:ext cx="8472518" cy="4972072"/>
          </a:xfrm>
        </p:spPr>
        <p:txBody>
          <a:bodyPr>
            <a:normAutofit fontScale="77500" lnSpcReduction="20000"/>
          </a:bodyPr>
          <a:lstStyle/>
          <a:p>
            <a:pPr>
              <a:buNone/>
            </a:pPr>
            <a:r>
              <a:rPr lang="ar-SA" b="1" dirty="0" smtClean="0">
                <a:solidFill>
                  <a:srgbClr val="FF0000"/>
                </a:solidFill>
              </a:rPr>
              <a:t>  المقدّمة</a:t>
            </a:r>
            <a:endParaRPr lang="en-US" b="1" dirty="0">
              <a:solidFill>
                <a:srgbClr val="FF0000"/>
              </a:solidFill>
            </a:endParaRPr>
          </a:p>
          <a:p>
            <a:r>
              <a:rPr lang="ar-SA" b="1" dirty="0"/>
              <a:t>تشكّل فكرة المؤسسة شرطاً أساسيّاً لتعهّد عمل ناجح. بيد أنّ </a:t>
            </a:r>
            <a:r>
              <a:rPr lang="ar-SA" b="1" dirty="0" smtClean="0"/>
              <a:t>الأفكار السديدة </a:t>
            </a:r>
            <a:r>
              <a:rPr lang="ar-SA" b="1" dirty="0"/>
              <a:t>لا تطرأ بكل بساطة في بال </a:t>
            </a:r>
            <a:r>
              <a:rPr lang="ar-LB" b="1" dirty="0"/>
              <a:t>الريادي</a:t>
            </a:r>
            <a:r>
              <a:rPr lang="ar-SA" b="1" dirty="0"/>
              <a:t>، بل تكون حصيلة جهوده وفي أغلب الأحيان إبداعه كذلك. </a:t>
            </a:r>
            <a:endParaRPr lang="ar-SA" b="1" dirty="0" smtClean="0"/>
          </a:p>
          <a:p>
            <a:pPr>
              <a:buNone/>
            </a:pPr>
            <a:endParaRPr lang="en-US" b="1" dirty="0"/>
          </a:p>
          <a:p>
            <a:r>
              <a:rPr lang="ar-SA" b="1" dirty="0"/>
              <a:t>يشكّل إيجاد فكرة جيدة الخطوة الأولى في تحويل رغبة الريادي وإبداعه إلى فرصة مؤسسة. </a:t>
            </a:r>
            <a:endParaRPr lang="ar-SA" b="1" dirty="0" smtClean="0"/>
          </a:p>
          <a:p>
            <a:pPr>
              <a:buNone/>
            </a:pPr>
            <a:endParaRPr lang="en-US" b="1" dirty="0"/>
          </a:p>
          <a:p>
            <a:r>
              <a:rPr lang="ar-SA" b="1" dirty="0"/>
              <a:t>تتوفّر مصادر كثيرة لاستحداث الأفكار الجيدة. وحتى ينجح الريادي في توليد أو إيجاد فكرة جيدة، عليه أن يُبقي ذهنه وعينيه مفتوحين للفرص، ومتنبّهين لها</a:t>
            </a:r>
            <a:r>
              <a:rPr lang="ar-SA" b="1" dirty="0" smtClean="0"/>
              <a:t>.</a:t>
            </a:r>
          </a:p>
          <a:p>
            <a:pPr>
              <a:buNone/>
            </a:pPr>
            <a:endParaRPr lang="en-US" b="1" dirty="0"/>
          </a:p>
          <a:p>
            <a:r>
              <a:rPr lang="ar-SA" b="1" dirty="0"/>
              <a:t> لكن الفكرة، مهما كانت سديدة،ليست سوى أداة،إذ ينبغي تطويرها وتحويلها إلى فرصة مؤسسة قابلة للتنفيذ. </a:t>
            </a:r>
            <a:endParaRPr lang="en-US" b="1" dirty="0"/>
          </a:p>
          <a:p>
            <a:endParaRPr lang="ar-SA"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solidFill>
                  <a:srgbClr val="FF0000"/>
                </a:solidFill>
              </a:rPr>
              <a:t>ورقة عمل (3) </a:t>
            </a:r>
            <a:endParaRPr lang="ar-SA" b="1" dirty="0">
              <a:solidFill>
                <a:srgbClr val="FF0000"/>
              </a:solidFill>
            </a:endParaRPr>
          </a:p>
        </p:txBody>
      </p:sp>
      <p:sp>
        <p:nvSpPr>
          <p:cNvPr id="3" name="عنصر نائب للمحتوى 2"/>
          <p:cNvSpPr>
            <a:spLocks noGrp="1"/>
          </p:cNvSpPr>
          <p:nvPr>
            <p:ph idx="1"/>
          </p:nvPr>
        </p:nvSpPr>
        <p:spPr>
          <a:xfrm>
            <a:off x="214282" y="1285860"/>
            <a:ext cx="8472518" cy="5214974"/>
          </a:xfrm>
        </p:spPr>
        <p:txBody>
          <a:bodyPr>
            <a:normAutofit fontScale="85000" lnSpcReduction="20000"/>
          </a:bodyPr>
          <a:lstStyle/>
          <a:p>
            <a:pPr>
              <a:buNone/>
            </a:pPr>
            <a:r>
              <a:rPr lang="ar-SA" dirty="0" smtClean="0"/>
              <a:t>  </a:t>
            </a:r>
            <a:r>
              <a:rPr lang="ar-SA" b="1" dirty="0" smtClean="0">
                <a:solidFill>
                  <a:srgbClr val="FF0000"/>
                </a:solidFill>
              </a:rPr>
              <a:t>النشاط </a:t>
            </a:r>
            <a:r>
              <a:rPr lang="ar-SA" b="1" dirty="0">
                <a:solidFill>
                  <a:srgbClr val="FF0000"/>
                </a:solidFill>
              </a:rPr>
              <a:t>(1)</a:t>
            </a:r>
            <a:endParaRPr lang="en-US" b="1" dirty="0">
              <a:solidFill>
                <a:srgbClr val="FF0000"/>
              </a:solidFill>
            </a:endParaRPr>
          </a:p>
          <a:p>
            <a:pPr>
              <a:buNone/>
            </a:pPr>
            <a:r>
              <a:rPr lang="ar-SA" dirty="0" smtClean="0"/>
              <a:t>    ينبغي </a:t>
            </a:r>
            <a:r>
              <a:rPr lang="ar-SA" dirty="0"/>
              <a:t>أن يدوّن كلٌّ من المتعلّمين المهارات والخبرات والتدريب والخلفيّة التي يتمتّعون </a:t>
            </a:r>
            <a:r>
              <a:rPr lang="ar-SA" dirty="0" err="1"/>
              <a:t>بها</a:t>
            </a:r>
            <a:r>
              <a:rPr lang="ar-SA" dirty="0"/>
              <a:t> من أجل البدء بمؤسسة معيّنة. وقد تشمل بعض الأمثلة: توريد الأغذية، وأعمال اللحام، وبرمجة أجهزة الحاسوب، والخبرة في أمانة السر الخ.</a:t>
            </a:r>
            <a:endParaRPr lang="en-US" dirty="0"/>
          </a:p>
          <a:p>
            <a:pPr>
              <a:buNone/>
            </a:pPr>
            <a:r>
              <a:rPr lang="ar-SA" dirty="0" smtClean="0"/>
              <a:t>   </a:t>
            </a:r>
            <a:r>
              <a:rPr lang="ar-SA" b="1" dirty="0" smtClean="0">
                <a:solidFill>
                  <a:srgbClr val="FF0000"/>
                </a:solidFill>
              </a:rPr>
              <a:t>النشاط </a:t>
            </a:r>
            <a:r>
              <a:rPr lang="ar-SA" b="1" dirty="0">
                <a:solidFill>
                  <a:srgbClr val="FF0000"/>
                </a:solidFill>
              </a:rPr>
              <a:t>(2)</a:t>
            </a:r>
            <a:endParaRPr lang="en-US" b="1" dirty="0">
              <a:solidFill>
                <a:srgbClr val="FF0000"/>
              </a:solidFill>
            </a:endParaRPr>
          </a:p>
          <a:p>
            <a:pPr>
              <a:buNone/>
            </a:pPr>
            <a:r>
              <a:rPr lang="ar-SA" dirty="0" smtClean="0"/>
              <a:t>   قسّم </a:t>
            </a:r>
            <a:r>
              <a:rPr lang="ar-SA" dirty="0"/>
              <a:t>الصف إلى مجموعات صغيرة استناداً إلى الهوايات/الاهتمامات التي يكون قد أدرجها أعضاء المجموعة، ومن ثم تختار كلٌّ من المجموعات فكرة واحدة تودّ تطويرها إلى مؤسسة أعمال. ويتعيّن على أعضاء المجموعة أن يتفاوضوا بهذا الشأن في ما بينهم. وتصف المجموعة على ورقة منفصلة أفضل فكرة مؤسسة لديها بالتفصيل، بما في ذلك المنتج أو الخدمة فضلاً عن الزبائن المحتملين. وتعطى كل مجموعة (15)دقيقة لإنجاز هذه المهمّة، ومن ثم تُمنح(</a:t>
            </a:r>
            <a:r>
              <a:rPr lang="ar-LB" dirty="0"/>
              <a:t>5)</a:t>
            </a:r>
            <a:r>
              <a:rPr lang="ar-SA" dirty="0"/>
              <a:t> دقائق لعرض فكرتها أمام الصف بكامله.</a:t>
            </a:r>
            <a:endParaRPr lang="en-US" dirty="0"/>
          </a:p>
          <a:p>
            <a:pPr>
              <a:buNone/>
            </a:pP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LB" dirty="0">
                <a:solidFill>
                  <a:srgbClr val="FF0000"/>
                </a:solidFill>
              </a:rPr>
              <a:t>ورقة عمل (4</a:t>
            </a:r>
            <a:r>
              <a:rPr lang="ar-LB" dirty="0" smtClean="0">
                <a:solidFill>
                  <a:srgbClr val="FF0000"/>
                </a:solidFill>
              </a:rPr>
              <a:t>)</a:t>
            </a:r>
            <a:r>
              <a:rPr lang="ar-SA" dirty="0" smtClean="0">
                <a:solidFill>
                  <a:srgbClr val="FF0000"/>
                </a:solidFill>
              </a:rPr>
              <a:t>:</a:t>
            </a:r>
            <a:r>
              <a:rPr lang="ar-SA" dirty="0">
                <a:solidFill>
                  <a:srgbClr val="FF0000"/>
                </a:solidFill>
              </a:rPr>
              <a:t> وسائل الإعلام: الصحف/المجلات</a:t>
            </a:r>
          </a:p>
        </p:txBody>
      </p:sp>
      <p:sp>
        <p:nvSpPr>
          <p:cNvPr id="3" name="عنصر نائب للمحتوى 2"/>
          <p:cNvSpPr>
            <a:spLocks noGrp="1"/>
          </p:cNvSpPr>
          <p:nvPr>
            <p:ph idx="1"/>
          </p:nvPr>
        </p:nvSpPr>
        <p:spPr/>
        <p:txBody>
          <a:bodyPr/>
          <a:lstStyle/>
          <a:p>
            <a:pPr>
              <a:buNone/>
            </a:pPr>
            <a:r>
              <a:rPr lang="ar-LB" dirty="0"/>
              <a:t>على فريقك أن يحدّد سبع</a:t>
            </a:r>
            <a:r>
              <a:rPr lang="ar-SA" dirty="0"/>
              <a:t>(7) أفكار لمؤسسات من المقالات ومن القسم المخصّص للفرص التجاريّة في صحيفة أو مجلةٍ ما. وقد يتضمّن القسم التجاري منها إعلانات حول مؤسسات أعمال، أو آلات معروضة للبيع</a:t>
            </a:r>
            <a:r>
              <a:rPr lang="ar-LB" dirty="0"/>
              <a:t>،</a:t>
            </a:r>
            <a:r>
              <a:rPr lang="ar-SA" dirty="0"/>
              <a:t> بينما تصف مقالات أخرى أنواعاَ جديدة من مؤسسات الأعمال، أو تعلن عن تغييرات في </a:t>
            </a:r>
            <a:r>
              <a:rPr lang="ar-SA" dirty="0" err="1"/>
              <a:t>ال</a:t>
            </a:r>
            <a:r>
              <a:rPr lang="ar-LB" dirty="0"/>
              <a:t>أنماط السائدة، </a:t>
            </a:r>
            <a:r>
              <a:rPr lang="ar-SA" dirty="0"/>
              <a:t>أو في حاجات الزبائن. ومن ثم،على الفريق أن </a:t>
            </a:r>
            <a:r>
              <a:rPr lang="ar-SA" dirty="0" err="1"/>
              <a:t>ي</a:t>
            </a:r>
            <a:r>
              <a:rPr lang="ar-LB" dirty="0"/>
              <a:t>حدّد </a:t>
            </a:r>
            <a:r>
              <a:rPr lang="ar-LB" dirty="0" err="1"/>
              <a:t>أ</a:t>
            </a:r>
            <a:r>
              <a:rPr lang="ar-SA" dirty="0"/>
              <a:t>سباب اهتمامه بكلٍّ من الأفكار المختارة. لديك(20) دقيقة لإنجاز هذه المهمّة.</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357159" y="214289"/>
          <a:ext cx="8572560" cy="6357982"/>
        </p:xfrm>
        <a:graphic>
          <a:graphicData uri="http://schemas.openxmlformats.org/drawingml/2006/table">
            <a:tbl>
              <a:tblPr rtl="1"/>
              <a:tblGrid>
                <a:gridCol w="509288"/>
                <a:gridCol w="3903648"/>
                <a:gridCol w="4159624"/>
              </a:tblGrid>
              <a:tr h="262144">
                <a:tc>
                  <a:txBody>
                    <a:bodyPr/>
                    <a:lstStyle/>
                    <a:p>
                      <a:pPr algn="just" rtl="1">
                        <a:spcBef>
                          <a:spcPts val="600"/>
                        </a:spcBef>
                        <a:spcAft>
                          <a:spcPts val="600"/>
                        </a:spcAft>
                      </a:pPr>
                      <a:endParaRPr lang="en-US" sz="900">
                        <a:latin typeface="Times New Roman"/>
                        <a:ea typeface="Times New Roman"/>
                      </a:endParaRPr>
                    </a:p>
                  </a:txBody>
                  <a:tcPr marL="53272" marR="53272"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Bef>
                          <a:spcPts val="600"/>
                        </a:spcBef>
                        <a:spcAft>
                          <a:spcPts val="600"/>
                        </a:spcAft>
                      </a:pPr>
                      <a:r>
                        <a:rPr lang="ar-LB" sz="1100" b="1">
                          <a:latin typeface="Times New Roman"/>
                          <a:ea typeface="Times New Roman"/>
                          <a:cs typeface="Tahoma"/>
                        </a:rPr>
                        <a:t>فكرة المشروع</a:t>
                      </a:r>
                      <a:endParaRPr lang="en-US" sz="900">
                        <a:latin typeface="Times New Roman"/>
                        <a:ea typeface="Times New Roman"/>
                      </a:endParaRPr>
                    </a:p>
                  </a:txBody>
                  <a:tcPr marL="53272" marR="53272"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Bef>
                          <a:spcPts val="600"/>
                        </a:spcBef>
                        <a:spcAft>
                          <a:spcPts val="600"/>
                        </a:spcAft>
                      </a:pPr>
                      <a:r>
                        <a:rPr lang="ar-LB" sz="1100" b="1">
                          <a:latin typeface="Times New Roman"/>
                          <a:ea typeface="Times New Roman"/>
                          <a:cs typeface="Tahoma"/>
                        </a:rPr>
                        <a:t>سبب/أسباب الاهتمام بها</a:t>
                      </a:r>
                      <a:endParaRPr lang="en-US" sz="900">
                        <a:latin typeface="Times New Roman"/>
                        <a:ea typeface="Times New Roman"/>
                      </a:endParaRPr>
                    </a:p>
                  </a:txBody>
                  <a:tcPr marL="53272" marR="532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0834">
                <a:tc>
                  <a:txBody>
                    <a:bodyPr/>
                    <a:lstStyle/>
                    <a:p>
                      <a:pPr algn="just" rtl="1">
                        <a:spcAft>
                          <a:spcPts val="0"/>
                        </a:spcAft>
                      </a:pPr>
                      <a:r>
                        <a:rPr lang="ar-LB" sz="1100">
                          <a:latin typeface="Times New Roman"/>
                          <a:ea typeface="Times New Roman"/>
                          <a:cs typeface="Simplified Arabic"/>
                        </a:rPr>
                        <a:t>1-</a:t>
                      </a:r>
                      <a:endParaRPr lang="en-US" sz="900">
                        <a:latin typeface="Times New Roman"/>
                        <a:ea typeface="Times New Roman"/>
                      </a:endParaRPr>
                    </a:p>
                  </a:txBody>
                  <a:tcPr marL="53272" marR="53272"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LB" sz="1100">
                        <a:latin typeface="Times New Roman"/>
                        <a:ea typeface="Times New Roman"/>
                        <a:cs typeface="Simplified Arabic"/>
                      </a:endParaRPr>
                    </a:p>
                  </a:txBody>
                  <a:tcPr marL="53272" marR="53272"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LB" sz="1100">
                        <a:latin typeface="Times New Roman"/>
                        <a:ea typeface="Times New Roman"/>
                        <a:cs typeface="Simplified Arabic"/>
                      </a:endParaRPr>
                    </a:p>
                  </a:txBody>
                  <a:tcPr marL="53272" marR="532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0834">
                <a:tc>
                  <a:txBody>
                    <a:bodyPr/>
                    <a:lstStyle/>
                    <a:p>
                      <a:pPr algn="just" rtl="1">
                        <a:spcAft>
                          <a:spcPts val="0"/>
                        </a:spcAft>
                      </a:pPr>
                      <a:r>
                        <a:rPr lang="ar-LB" sz="1100">
                          <a:latin typeface="Times New Roman"/>
                          <a:ea typeface="Times New Roman"/>
                          <a:cs typeface="Simplified Arabic"/>
                        </a:rPr>
                        <a:t>2-</a:t>
                      </a:r>
                      <a:endParaRPr lang="en-US" sz="900">
                        <a:latin typeface="Times New Roman"/>
                        <a:ea typeface="Times New Roman"/>
                      </a:endParaRPr>
                    </a:p>
                  </a:txBody>
                  <a:tcPr marL="53272" marR="53272"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LB" sz="1100">
                        <a:latin typeface="Times New Roman"/>
                        <a:ea typeface="Times New Roman"/>
                        <a:cs typeface="Simplified Arabic"/>
                      </a:endParaRPr>
                    </a:p>
                  </a:txBody>
                  <a:tcPr marL="53272" marR="53272"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LB" sz="1100">
                        <a:latin typeface="Times New Roman"/>
                        <a:ea typeface="Times New Roman"/>
                        <a:cs typeface="Simplified Arabic"/>
                      </a:endParaRPr>
                    </a:p>
                  </a:txBody>
                  <a:tcPr marL="53272" marR="532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0834">
                <a:tc>
                  <a:txBody>
                    <a:bodyPr/>
                    <a:lstStyle/>
                    <a:p>
                      <a:pPr algn="just" rtl="1">
                        <a:spcAft>
                          <a:spcPts val="0"/>
                        </a:spcAft>
                      </a:pPr>
                      <a:r>
                        <a:rPr lang="ar-LB" sz="1100">
                          <a:latin typeface="Times New Roman"/>
                          <a:ea typeface="Times New Roman"/>
                          <a:cs typeface="Simplified Arabic"/>
                        </a:rPr>
                        <a:t>3-</a:t>
                      </a:r>
                      <a:endParaRPr lang="en-US" sz="900">
                        <a:latin typeface="Times New Roman"/>
                        <a:ea typeface="Times New Roman"/>
                      </a:endParaRPr>
                    </a:p>
                  </a:txBody>
                  <a:tcPr marL="53272" marR="53272"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LB" sz="1100">
                        <a:latin typeface="Times New Roman"/>
                        <a:ea typeface="Times New Roman"/>
                        <a:cs typeface="Simplified Arabic"/>
                      </a:endParaRPr>
                    </a:p>
                  </a:txBody>
                  <a:tcPr marL="53272" marR="53272"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LB" sz="1100">
                        <a:latin typeface="Times New Roman"/>
                        <a:ea typeface="Times New Roman"/>
                        <a:cs typeface="Simplified Arabic"/>
                      </a:endParaRPr>
                    </a:p>
                  </a:txBody>
                  <a:tcPr marL="53272" marR="532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0834">
                <a:tc>
                  <a:txBody>
                    <a:bodyPr/>
                    <a:lstStyle/>
                    <a:p>
                      <a:pPr algn="just" rtl="1">
                        <a:spcAft>
                          <a:spcPts val="0"/>
                        </a:spcAft>
                      </a:pPr>
                      <a:r>
                        <a:rPr lang="ar-LB" sz="1100">
                          <a:latin typeface="Times New Roman"/>
                          <a:ea typeface="Times New Roman"/>
                          <a:cs typeface="Simplified Arabic"/>
                        </a:rPr>
                        <a:t>4-</a:t>
                      </a:r>
                      <a:endParaRPr lang="en-US" sz="900">
                        <a:latin typeface="Times New Roman"/>
                        <a:ea typeface="Times New Roman"/>
                      </a:endParaRPr>
                    </a:p>
                  </a:txBody>
                  <a:tcPr marL="53272" marR="53272"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LB" sz="1100">
                        <a:latin typeface="Times New Roman"/>
                        <a:ea typeface="Times New Roman"/>
                        <a:cs typeface="Simplified Arabic"/>
                      </a:endParaRPr>
                    </a:p>
                  </a:txBody>
                  <a:tcPr marL="53272" marR="53272"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LB" sz="1100">
                        <a:latin typeface="Times New Roman"/>
                        <a:ea typeface="Times New Roman"/>
                        <a:cs typeface="Simplified Arabic"/>
                      </a:endParaRPr>
                    </a:p>
                  </a:txBody>
                  <a:tcPr marL="53272" marR="532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0834">
                <a:tc>
                  <a:txBody>
                    <a:bodyPr/>
                    <a:lstStyle/>
                    <a:p>
                      <a:pPr algn="just" rtl="1">
                        <a:spcAft>
                          <a:spcPts val="0"/>
                        </a:spcAft>
                      </a:pPr>
                      <a:r>
                        <a:rPr lang="ar-LB" sz="1100">
                          <a:latin typeface="Times New Roman"/>
                          <a:ea typeface="Times New Roman"/>
                          <a:cs typeface="Simplified Arabic"/>
                        </a:rPr>
                        <a:t>5-</a:t>
                      </a:r>
                      <a:endParaRPr lang="en-US" sz="900">
                        <a:latin typeface="Times New Roman"/>
                        <a:ea typeface="Times New Roman"/>
                      </a:endParaRPr>
                    </a:p>
                  </a:txBody>
                  <a:tcPr marL="53272" marR="53272"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LB" sz="1100">
                        <a:latin typeface="Times New Roman"/>
                        <a:ea typeface="Times New Roman"/>
                        <a:cs typeface="Simplified Arabic"/>
                      </a:endParaRPr>
                    </a:p>
                  </a:txBody>
                  <a:tcPr marL="53272" marR="53272"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LB" sz="1100">
                        <a:latin typeface="Times New Roman"/>
                        <a:ea typeface="Times New Roman"/>
                        <a:cs typeface="Simplified Arabic"/>
                      </a:endParaRPr>
                    </a:p>
                  </a:txBody>
                  <a:tcPr marL="53272" marR="532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0834">
                <a:tc>
                  <a:txBody>
                    <a:bodyPr/>
                    <a:lstStyle/>
                    <a:p>
                      <a:pPr algn="just" rtl="1">
                        <a:spcAft>
                          <a:spcPts val="0"/>
                        </a:spcAft>
                      </a:pPr>
                      <a:r>
                        <a:rPr lang="ar-LB" sz="1100">
                          <a:latin typeface="Times New Roman"/>
                          <a:ea typeface="Times New Roman"/>
                          <a:cs typeface="Simplified Arabic"/>
                        </a:rPr>
                        <a:t>6-</a:t>
                      </a:r>
                      <a:endParaRPr lang="en-US" sz="900">
                        <a:latin typeface="Times New Roman"/>
                        <a:ea typeface="Times New Roman"/>
                      </a:endParaRPr>
                    </a:p>
                  </a:txBody>
                  <a:tcPr marL="53272" marR="53272"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LB" sz="1100">
                        <a:latin typeface="Times New Roman"/>
                        <a:ea typeface="Times New Roman"/>
                        <a:cs typeface="Simplified Arabic"/>
                      </a:endParaRPr>
                    </a:p>
                  </a:txBody>
                  <a:tcPr marL="53272" marR="53272"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LB" sz="1100">
                        <a:latin typeface="Times New Roman"/>
                        <a:ea typeface="Times New Roman"/>
                        <a:cs typeface="Simplified Arabic"/>
                      </a:endParaRPr>
                    </a:p>
                  </a:txBody>
                  <a:tcPr marL="53272" marR="532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0834">
                <a:tc>
                  <a:txBody>
                    <a:bodyPr/>
                    <a:lstStyle/>
                    <a:p>
                      <a:pPr algn="just" rtl="1">
                        <a:spcAft>
                          <a:spcPts val="0"/>
                        </a:spcAft>
                      </a:pPr>
                      <a:r>
                        <a:rPr lang="ar-LB" sz="1100">
                          <a:latin typeface="Times New Roman"/>
                          <a:ea typeface="Times New Roman"/>
                          <a:cs typeface="Simplified Arabic"/>
                        </a:rPr>
                        <a:t>7-</a:t>
                      </a:r>
                      <a:endParaRPr lang="en-US" sz="900">
                        <a:latin typeface="Times New Roman"/>
                        <a:ea typeface="Times New Roman"/>
                      </a:endParaRPr>
                    </a:p>
                  </a:txBody>
                  <a:tcPr marL="53272" marR="53272"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LB" sz="1100">
                        <a:latin typeface="Times New Roman"/>
                        <a:ea typeface="Times New Roman"/>
                        <a:cs typeface="Simplified Arabic"/>
                      </a:endParaRPr>
                    </a:p>
                  </a:txBody>
                  <a:tcPr marL="53272" marR="53272"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endParaRPr lang="ar-LB" sz="1100" dirty="0">
                        <a:latin typeface="Times New Roman"/>
                        <a:ea typeface="Times New Roman"/>
                        <a:cs typeface="Simplified Arabic"/>
                      </a:endParaRPr>
                    </a:p>
                  </a:txBody>
                  <a:tcPr marL="53272" marR="532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ما هي فكرة المؤسسة؟</a:t>
            </a:r>
          </a:p>
        </p:txBody>
      </p:sp>
      <p:sp>
        <p:nvSpPr>
          <p:cNvPr id="3" name="عنصر نائب للمحتوى 2"/>
          <p:cNvSpPr>
            <a:spLocks noGrp="1"/>
          </p:cNvSpPr>
          <p:nvPr>
            <p:ph idx="1"/>
          </p:nvPr>
        </p:nvSpPr>
        <p:spPr>
          <a:xfrm>
            <a:off x="0" y="1600200"/>
            <a:ext cx="9001156" cy="4525963"/>
          </a:xfrm>
        </p:spPr>
        <p:txBody>
          <a:bodyPr/>
          <a:lstStyle/>
          <a:p>
            <a:r>
              <a:rPr lang="ar-SA" dirty="0"/>
              <a:t>تتمثّل فكرة </a:t>
            </a:r>
            <a:r>
              <a:rPr lang="ar-SA" dirty="0" smtClean="0"/>
              <a:t>المؤسسة باستجابة شخصٍ </a:t>
            </a:r>
            <a:r>
              <a:rPr lang="ar-SA" dirty="0"/>
              <a:t>أو أشخاص أو منظمة ما، لحلّ مشكلةٍ تم تحديدها، أو لتلبية حاجات تمّ إدراكها في البيئة (الأسواق، والمجتمع المحلي، وغير ذلك</a:t>
            </a:r>
            <a:r>
              <a:rPr lang="ar-SA" dirty="0" smtClean="0"/>
              <a:t>)</a:t>
            </a:r>
          </a:p>
          <a:p>
            <a:endParaRPr lang="ar-SA" dirty="0"/>
          </a:p>
          <a:p>
            <a:pPr lvl="0"/>
            <a:r>
              <a:rPr lang="ar-SA" dirty="0"/>
              <a:t>تشكّل الفكرة الجيدة الخطوة الأولى في تحويل رغبة الريادي وإبداعه إلى فرصة مؤسسة أعمال.</a:t>
            </a:r>
            <a:endParaRPr lang="en-US" dirty="0"/>
          </a:p>
          <a:p>
            <a:pPr>
              <a:buNone/>
            </a:pPr>
            <a:endParaRPr lang="en-US" dirty="0"/>
          </a:p>
          <a:p>
            <a:pPr>
              <a:buNone/>
            </a:pP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لماذا يجدر بك توليد الأفكارٍ للمؤسسات؟</a:t>
            </a:r>
          </a:p>
        </p:txBody>
      </p:sp>
      <p:sp>
        <p:nvSpPr>
          <p:cNvPr id="3" name="عنصر نائب للمحتوى 2"/>
          <p:cNvSpPr>
            <a:spLocks noGrp="1"/>
          </p:cNvSpPr>
          <p:nvPr>
            <p:ph idx="1"/>
          </p:nvPr>
        </p:nvSpPr>
        <p:spPr>
          <a:xfrm>
            <a:off x="142844" y="1600200"/>
            <a:ext cx="8786874" cy="4829196"/>
          </a:xfrm>
        </p:spPr>
        <p:txBody>
          <a:bodyPr>
            <a:normAutofit fontScale="92500" lnSpcReduction="20000"/>
          </a:bodyPr>
          <a:lstStyle/>
          <a:p>
            <a:pPr lvl="0"/>
            <a:r>
              <a:rPr lang="ar-SA" b="1" dirty="0"/>
              <a:t>لأنّك تحتاج إلى فكرة </a:t>
            </a:r>
            <a:r>
              <a:rPr lang="ar-SA" b="1" dirty="0" smtClean="0"/>
              <a:t>جيدة للبدء </a:t>
            </a:r>
            <a:r>
              <a:rPr lang="ar-SA" b="1" dirty="0"/>
              <a:t>بمؤسسة جديدة</a:t>
            </a:r>
            <a:endParaRPr lang="en-US" b="1" dirty="0"/>
          </a:p>
          <a:p>
            <a:pPr lvl="0"/>
            <a:r>
              <a:rPr lang="ar-SA" b="1" dirty="0"/>
              <a:t>لتلبية حاجات السوق</a:t>
            </a:r>
            <a:endParaRPr lang="en-US" b="1" dirty="0"/>
          </a:p>
          <a:p>
            <a:pPr lvl="0"/>
            <a:r>
              <a:rPr lang="ar-SA" b="1" dirty="0"/>
              <a:t>لمواكبة التغير </a:t>
            </a:r>
            <a:r>
              <a:rPr lang="ar-SA" b="1" dirty="0" smtClean="0"/>
              <a:t>في رغبات </a:t>
            </a:r>
            <a:r>
              <a:rPr lang="ar-SA" b="1" dirty="0"/>
              <a:t>الزبائن وحاجاتهم</a:t>
            </a:r>
            <a:endParaRPr lang="en-US" b="1" dirty="0"/>
          </a:p>
          <a:p>
            <a:pPr lvl="0"/>
            <a:r>
              <a:rPr lang="ar-SA" b="1" dirty="0"/>
              <a:t>للبقاء في الطليعة </a:t>
            </a:r>
            <a:r>
              <a:rPr lang="ar-SA" b="1" dirty="0" smtClean="0"/>
              <a:t>مع المنافسين</a:t>
            </a:r>
            <a:endParaRPr lang="en-US" b="1" dirty="0"/>
          </a:p>
          <a:p>
            <a:pPr lvl="0"/>
            <a:r>
              <a:rPr lang="ar-SA" b="1" dirty="0"/>
              <a:t>لاستخدام التكنولوجيا للقيام بأعمال أفضل</a:t>
            </a:r>
            <a:endParaRPr lang="en-US" b="1" dirty="0"/>
          </a:p>
          <a:p>
            <a:pPr lvl="0"/>
            <a:r>
              <a:rPr lang="ar-SA" b="1" dirty="0"/>
              <a:t>بسبب دورة حياة المنتج</a:t>
            </a:r>
            <a:endParaRPr lang="en-US" b="1" dirty="0"/>
          </a:p>
          <a:p>
            <a:pPr lvl="0"/>
            <a:r>
              <a:rPr lang="ar-SA" b="1" dirty="0"/>
              <a:t>لتوزيع المخاطر وتقليل إمكانية الفشل</a:t>
            </a:r>
            <a:endParaRPr lang="en-US" b="1" dirty="0"/>
          </a:p>
          <a:p>
            <a:pPr lvl="0"/>
            <a:r>
              <a:rPr lang="ar-SA" b="1" dirty="0"/>
              <a:t>لمساعدة فئة معينة من الأفراد المحرومين كالمسنين والفقراء والأشخاص ذوي الإعاقة والشباب</a:t>
            </a:r>
            <a:endParaRPr lang="en-US" b="1" dirty="0"/>
          </a:p>
          <a:p>
            <a:pPr lvl="0"/>
            <a:r>
              <a:rPr lang="ar-SA" b="1" dirty="0"/>
              <a:t>للاستجابة للتهديدات الطبيعية وشح الموارد الطبيعية وتلوثها.</a:t>
            </a:r>
            <a:endParaRPr lang="en-US" b="1" dirty="0"/>
          </a:p>
          <a:p>
            <a:pPr>
              <a:buNone/>
            </a:pPr>
            <a:endParaRPr lang="en-US" dirty="0"/>
          </a:p>
          <a:p>
            <a:pPr>
              <a:buNone/>
            </a:pP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FF0000"/>
                </a:solidFill>
              </a:rPr>
              <a:t>مصادر أفكار المؤسسات</a:t>
            </a:r>
          </a:p>
        </p:txBody>
      </p:sp>
      <p:sp>
        <p:nvSpPr>
          <p:cNvPr id="3" name="عنصر نائب للمحتوى 2"/>
          <p:cNvSpPr>
            <a:spLocks noGrp="1"/>
          </p:cNvSpPr>
          <p:nvPr>
            <p:ph idx="1"/>
          </p:nvPr>
        </p:nvSpPr>
        <p:spPr>
          <a:xfrm>
            <a:off x="457200" y="1214422"/>
            <a:ext cx="8472518" cy="5429288"/>
          </a:xfrm>
        </p:spPr>
        <p:txBody>
          <a:bodyPr>
            <a:normAutofit fontScale="85000" lnSpcReduction="20000"/>
          </a:bodyPr>
          <a:lstStyle/>
          <a:p>
            <a:pPr lvl="0"/>
            <a:r>
              <a:rPr lang="ar-SA" b="1" dirty="0" smtClean="0"/>
              <a:t>الإبداع </a:t>
            </a:r>
            <a:r>
              <a:rPr lang="ar-SA" b="1" dirty="0"/>
              <a:t>والابتكار</a:t>
            </a:r>
            <a:endParaRPr lang="en-US" b="1" dirty="0"/>
          </a:p>
          <a:p>
            <a:pPr lvl="0"/>
            <a:r>
              <a:rPr lang="ar-SA" b="1" dirty="0"/>
              <a:t>الهوايات والاهتمامات</a:t>
            </a:r>
            <a:endParaRPr lang="en-US" b="1" dirty="0"/>
          </a:p>
          <a:p>
            <a:pPr lvl="0"/>
            <a:r>
              <a:rPr lang="ar-SA" b="1" dirty="0"/>
              <a:t>المهارات والخبرات الشخصية</a:t>
            </a:r>
            <a:endParaRPr lang="en-US" b="1" dirty="0"/>
          </a:p>
          <a:p>
            <a:pPr lvl="0"/>
            <a:r>
              <a:rPr lang="ar-SA" b="1" dirty="0"/>
              <a:t>الامتيازات</a:t>
            </a:r>
            <a:endParaRPr lang="en-US" b="1" dirty="0"/>
          </a:p>
          <a:p>
            <a:pPr lvl="0"/>
            <a:r>
              <a:rPr lang="ar-SA" b="1" dirty="0"/>
              <a:t>وسائل الإعلام (</a:t>
            </a:r>
            <a:r>
              <a:rPr lang="ar-SA" b="1" dirty="0" smtClean="0"/>
              <a:t>الصحف والمجلات والتلفزيون والانترنت</a:t>
            </a:r>
            <a:r>
              <a:rPr lang="ar-SA" b="1" dirty="0"/>
              <a:t>)</a:t>
            </a:r>
            <a:endParaRPr lang="en-US" b="1" dirty="0"/>
          </a:p>
          <a:p>
            <a:pPr lvl="0"/>
            <a:r>
              <a:rPr lang="ar-SA" b="1" dirty="0"/>
              <a:t>معارض مؤسسات الأعمال</a:t>
            </a:r>
            <a:endParaRPr lang="en-US" b="1" dirty="0"/>
          </a:p>
          <a:p>
            <a:pPr lvl="0"/>
            <a:r>
              <a:rPr lang="ar-SA" b="1" dirty="0"/>
              <a:t>المسح الميداني</a:t>
            </a:r>
            <a:endParaRPr lang="en-US" b="1" dirty="0"/>
          </a:p>
          <a:p>
            <a:pPr lvl="0"/>
            <a:r>
              <a:rPr lang="ar-SA" b="1" dirty="0"/>
              <a:t>شكاوى الزبائن</a:t>
            </a:r>
            <a:endParaRPr lang="en-US" b="1" dirty="0"/>
          </a:p>
          <a:p>
            <a:pPr lvl="0"/>
            <a:r>
              <a:rPr lang="ar-SA" b="1" dirty="0"/>
              <a:t>التغيرات في المجتمع</a:t>
            </a:r>
            <a:endParaRPr lang="en-US" b="1" dirty="0"/>
          </a:p>
          <a:p>
            <a:pPr lvl="0"/>
            <a:r>
              <a:rPr lang="ar-JO" b="1" dirty="0"/>
              <a:t>العصف</a:t>
            </a:r>
            <a:r>
              <a:rPr lang="ar-SA" b="1" dirty="0"/>
              <a:t>الذهني</a:t>
            </a:r>
            <a:endParaRPr lang="en-US" b="1" dirty="0"/>
          </a:p>
          <a:p>
            <a:pPr lvl="0"/>
            <a:r>
              <a:rPr lang="ar-SA" b="1" dirty="0"/>
              <a:t>البيئة الطبيعية</a:t>
            </a:r>
            <a:endParaRPr lang="en-US" b="1" dirty="0"/>
          </a:p>
          <a:p>
            <a:pPr lvl="0"/>
            <a:r>
              <a:rPr lang="ar-SA" b="1" dirty="0"/>
              <a:t>التلوث</a:t>
            </a:r>
            <a:endParaRPr lang="en-US" b="1" dirty="0"/>
          </a:p>
          <a:p>
            <a:pPr lvl="0"/>
            <a:r>
              <a:rPr lang="ar-SA" b="1" dirty="0"/>
              <a:t>التغير المناخي</a:t>
            </a:r>
            <a:endParaRPr lang="en-US" b="1" dirty="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rPr>
              <a:t/>
            </a:r>
            <a:br>
              <a:rPr lang="ar-SA" b="1" dirty="0" smtClean="0">
                <a:solidFill>
                  <a:srgbClr val="FF0000"/>
                </a:solidFill>
              </a:rPr>
            </a:br>
            <a:r>
              <a:rPr lang="ar-LB" b="1" dirty="0" smtClean="0">
                <a:solidFill>
                  <a:srgbClr val="FF0000"/>
                </a:solidFill>
              </a:rPr>
              <a:t>تحديد </a:t>
            </a:r>
            <a:r>
              <a:rPr lang="ar-LB" b="1" dirty="0">
                <a:solidFill>
                  <a:srgbClr val="FF0000"/>
                </a:solidFill>
              </a:rPr>
              <a:t>فكرة المؤسسة الاجتماعية والتخطيط المبدئي لها</a:t>
            </a:r>
            <a:r>
              <a:rPr lang="en-US" b="1" dirty="0"/>
              <a:t/>
            </a:r>
            <a:br>
              <a:rPr lang="en-US" b="1" dirty="0"/>
            </a:br>
            <a:endParaRPr lang="ar-SA" dirty="0"/>
          </a:p>
        </p:txBody>
      </p:sp>
      <p:sp>
        <p:nvSpPr>
          <p:cNvPr id="3" name="عنصر نائب للمحتوى 2"/>
          <p:cNvSpPr>
            <a:spLocks noGrp="1"/>
          </p:cNvSpPr>
          <p:nvPr>
            <p:ph idx="1"/>
          </p:nvPr>
        </p:nvSpPr>
        <p:spPr/>
        <p:txBody>
          <a:bodyPr>
            <a:normAutofit fontScale="92500"/>
          </a:bodyPr>
          <a:lstStyle/>
          <a:p>
            <a:pPr lvl="0"/>
            <a:r>
              <a:rPr lang="ar-SA" b="1" dirty="0"/>
              <a:t>اختيار التحدي وفكرة المؤسسة الاجتماعية (الرغبة والمهارات)</a:t>
            </a:r>
            <a:endParaRPr lang="en-US" b="1" dirty="0"/>
          </a:p>
          <a:p>
            <a:pPr lvl="0"/>
            <a:r>
              <a:rPr lang="ar-LB" b="1" dirty="0"/>
              <a:t>تحديد الأثر الاجتماعي المنشود</a:t>
            </a:r>
            <a:endParaRPr lang="en-US" b="1" dirty="0"/>
          </a:p>
          <a:p>
            <a:pPr lvl="0"/>
            <a:r>
              <a:rPr lang="ar-LB" b="1" dirty="0"/>
              <a:t>تحديد الفئات والأعداد المستهدفة والمخرجات</a:t>
            </a:r>
            <a:endParaRPr lang="en-US" b="1" dirty="0"/>
          </a:p>
          <a:p>
            <a:pPr lvl="0"/>
            <a:r>
              <a:rPr lang="ar-LB" b="1" dirty="0"/>
              <a:t>تحديد آلية العمل والنشاطات</a:t>
            </a:r>
            <a:endParaRPr lang="en-US" b="1" dirty="0"/>
          </a:p>
          <a:p>
            <a:pPr lvl="0"/>
            <a:r>
              <a:rPr lang="ar-LB" b="1" dirty="0"/>
              <a:t>تحديد طرق التسويق وأية شراكات مفيدة</a:t>
            </a:r>
            <a:endParaRPr lang="en-US" b="1" dirty="0"/>
          </a:p>
          <a:p>
            <a:pPr lvl="0"/>
            <a:r>
              <a:rPr lang="ar-LB" b="1" dirty="0"/>
              <a:t>تحديد ميزانية مبدأية للإيرادات السنوية والمصروفات</a:t>
            </a:r>
            <a:endParaRPr lang="en-US" b="1" dirty="0"/>
          </a:p>
          <a:p>
            <a:pPr lvl="0"/>
            <a:r>
              <a:rPr lang="ar-LB" b="1" dirty="0"/>
              <a:t>محاولة تحديد رأس المال الأساسي المطلوب وكيفية سداده والمردود المتوقع للمستثمر</a:t>
            </a:r>
            <a:endParaRPr lang="en-US" b="1" dirty="0"/>
          </a:p>
          <a:p>
            <a:pPr>
              <a:buNone/>
            </a:pP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solidFill>
                  <a:srgbClr val="FF0000"/>
                </a:solidFill>
              </a:rPr>
              <a:t>كيف تتأقلم المشروعات مع التغيرات المناخية والبيئية؟</a:t>
            </a:r>
          </a:p>
        </p:txBody>
      </p:sp>
      <p:sp>
        <p:nvSpPr>
          <p:cNvPr id="3" name="عنصر نائب للمحتوى 2"/>
          <p:cNvSpPr>
            <a:spLocks noGrp="1"/>
          </p:cNvSpPr>
          <p:nvPr>
            <p:ph idx="1"/>
          </p:nvPr>
        </p:nvSpPr>
        <p:spPr>
          <a:xfrm>
            <a:off x="0" y="1600200"/>
            <a:ext cx="9001156" cy="4525963"/>
          </a:xfrm>
        </p:spPr>
        <p:txBody>
          <a:bodyPr>
            <a:normAutofit/>
          </a:bodyPr>
          <a:lstStyle/>
          <a:p>
            <a:pPr>
              <a:buNone/>
            </a:pPr>
            <a:r>
              <a:rPr lang="ar-SA" b="1" dirty="0">
                <a:solidFill>
                  <a:srgbClr val="FF0000"/>
                </a:solidFill>
              </a:rPr>
              <a:t>المزارعون</a:t>
            </a:r>
            <a:endParaRPr lang="en-US" b="1" dirty="0">
              <a:solidFill>
                <a:srgbClr val="FF0000"/>
              </a:solidFill>
            </a:endParaRPr>
          </a:p>
          <a:p>
            <a:pPr lvl="0">
              <a:buNone/>
            </a:pPr>
            <a:r>
              <a:rPr lang="ar-SA" dirty="0"/>
              <a:t>يستثمرون في الممارسات الزراعية العضوية الجديدة (زراعة المقحمات، الزراعة بدون </a:t>
            </a:r>
            <a:r>
              <a:rPr lang="ar-SA" dirty="0" err="1"/>
              <a:t>حراثة</a:t>
            </a:r>
            <a:r>
              <a:rPr lang="ar-SA" dirty="0"/>
              <a:t>، المحاصيل المقاومة للجفاف، أنظمة الري الكفوءة أو المعدات الخاصة بالتوقعات المناخية</a:t>
            </a:r>
            <a:r>
              <a:rPr lang="ar-SA" dirty="0" smtClean="0"/>
              <a:t>).</a:t>
            </a:r>
          </a:p>
          <a:p>
            <a:pPr>
              <a:buNone/>
            </a:pPr>
            <a:r>
              <a:rPr lang="ar-SA" b="1" dirty="0">
                <a:solidFill>
                  <a:srgbClr val="FF0000"/>
                </a:solidFill>
              </a:rPr>
              <a:t>المشروعات في المناطق المعرضة للفيضانات</a:t>
            </a:r>
            <a:endParaRPr lang="en-US" b="1" dirty="0">
              <a:solidFill>
                <a:srgbClr val="FF0000"/>
              </a:solidFill>
            </a:endParaRPr>
          </a:p>
          <a:p>
            <a:pPr lvl="0"/>
            <a:r>
              <a:rPr lang="ar-SA" dirty="0"/>
              <a:t>تستثمر في زراعة أشجار المانجروف (الاستوائية والمدارية) أو تهاجر إلى مناطق أخرى.</a:t>
            </a:r>
            <a:endParaRPr lang="en-US" dirty="0"/>
          </a:p>
          <a:p>
            <a:pPr lvl="0">
              <a:buNone/>
            </a:pPr>
            <a:endParaRPr lang="en-US" dirty="0"/>
          </a:p>
          <a:p>
            <a:pPr>
              <a:buNone/>
            </a:pP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solidFill>
                  <a:srgbClr val="FF0000"/>
                </a:solidFill>
              </a:rPr>
              <a:t>كيف تتأقلم المشروعات مع التغيرات المناخية والبيئية؟</a:t>
            </a:r>
            <a:endParaRPr lang="ar-SA" dirty="0"/>
          </a:p>
        </p:txBody>
      </p:sp>
      <p:sp>
        <p:nvSpPr>
          <p:cNvPr id="3" name="عنصر نائب للمحتوى 2"/>
          <p:cNvSpPr>
            <a:spLocks noGrp="1"/>
          </p:cNvSpPr>
          <p:nvPr>
            <p:ph idx="1"/>
          </p:nvPr>
        </p:nvSpPr>
        <p:spPr>
          <a:xfrm>
            <a:off x="214282" y="1600200"/>
            <a:ext cx="8643998" cy="4972072"/>
          </a:xfrm>
        </p:spPr>
        <p:txBody>
          <a:bodyPr/>
          <a:lstStyle/>
          <a:p>
            <a:pPr>
              <a:buNone/>
            </a:pPr>
            <a:r>
              <a:rPr lang="ar-SA" dirty="0"/>
              <a:t>الصيادون في المناطق التي تشهد إفراطاً في </a:t>
            </a:r>
            <a:r>
              <a:rPr lang="ar-SA" dirty="0" smtClean="0"/>
              <a:t>استغلال </a:t>
            </a:r>
            <a:r>
              <a:rPr lang="ar-SA" dirty="0"/>
              <a:t>الموارد السمكية</a:t>
            </a:r>
            <a:endParaRPr lang="en-US" dirty="0"/>
          </a:p>
          <a:p>
            <a:pPr>
              <a:buNone/>
            </a:pPr>
            <a:r>
              <a:rPr lang="ar-SA" b="1" dirty="0" smtClean="0"/>
              <a:t>       تحديد </a:t>
            </a:r>
            <a:r>
              <a:rPr lang="ar-SA" b="1" dirty="0"/>
              <a:t>حصص </a:t>
            </a:r>
            <a:r>
              <a:rPr lang="ar-SA" b="1" dirty="0" smtClean="0"/>
              <a:t>الصيد</a:t>
            </a:r>
          </a:p>
          <a:p>
            <a:pPr>
              <a:buNone/>
            </a:pPr>
            <a:endParaRPr lang="ar-SA" dirty="0" smtClean="0"/>
          </a:p>
          <a:p>
            <a:pPr>
              <a:buNone/>
            </a:pPr>
            <a:r>
              <a:rPr lang="ar-SA" dirty="0" smtClean="0"/>
              <a:t>مشروعات </a:t>
            </a:r>
            <a:r>
              <a:rPr lang="ar-SA" dirty="0"/>
              <a:t>الدباغة التي تستنزف المياه العذبة وتنشر النفايات السامة على نطاق </a:t>
            </a:r>
            <a:r>
              <a:rPr lang="ar-SA" dirty="0" smtClean="0"/>
              <a:t>واسع</a:t>
            </a:r>
            <a:endParaRPr lang="en-US" dirty="0"/>
          </a:p>
          <a:p>
            <a:pPr lvl="0">
              <a:buNone/>
            </a:pPr>
            <a:r>
              <a:rPr lang="ar-SA" dirty="0" smtClean="0"/>
              <a:t>    </a:t>
            </a:r>
            <a:r>
              <a:rPr lang="ar-SA" b="1" dirty="0" smtClean="0"/>
              <a:t>تستثمر </a:t>
            </a:r>
            <a:r>
              <a:rPr lang="ar-SA" b="1" dirty="0"/>
              <a:t>في مصنع لمعالجة مياه الصرف.</a:t>
            </a:r>
            <a:endParaRPr lang="en-US" b="1" dirty="0"/>
          </a:p>
          <a:p>
            <a:pPr>
              <a:buNone/>
            </a:pP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1417638"/>
          </a:xfrm>
        </p:spPr>
        <p:txBody>
          <a:bodyPr>
            <a:normAutofit fontScale="90000"/>
          </a:bodyPr>
          <a:lstStyle/>
          <a:p>
            <a:r>
              <a:rPr lang="ar-LB" dirty="0"/>
              <a:t> </a:t>
            </a:r>
            <a:r>
              <a:rPr lang="en-US" dirty="0"/>
              <a:t/>
            </a:r>
            <a:br>
              <a:rPr lang="en-US" dirty="0"/>
            </a:br>
            <a:r>
              <a:rPr lang="ar-SA" dirty="0" smtClean="0"/>
              <a:t/>
            </a:r>
            <a:br>
              <a:rPr lang="ar-SA" dirty="0" smtClean="0"/>
            </a:br>
            <a:r>
              <a:rPr lang="ar-LB" b="1" dirty="0" smtClean="0">
                <a:solidFill>
                  <a:srgbClr val="FF0000"/>
                </a:solidFill>
              </a:rPr>
              <a:t>ورقة </a:t>
            </a:r>
            <a:r>
              <a:rPr lang="ar-LB" b="1" dirty="0">
                <a:solidFill>
                  <a:srgbClr val="FF0000"/>
                </a:solidFill>
              </a:rPr>
              <a:t>عمل (</a:t>
            </a:r>
            <a:r>
              <a:rPr lang="ar-SA" b="1" dirty="0">
                <a:solidFill>
                  <a:srgbClr val="FF0000"/>
                </a:solidFill>
              </a:rPr>
              <a:t>1</a:t>
            </a:r>
            <a:r>
              <a:rPr lang="ar-LB" b="1" dirty="0" smtClean="0">
                <a:solidFill>
                  <a:srgbClr val="FF0000"/>
                </a:solidFill>
              </a:rPr>
              <a:t>)</a:t>
            </a:r>
            <a:r>
              <a:rPr lang="ar-SA" b="1" dirty="0" smtClean="0">
                <a:solidFill>
                  <a:srgbClr val="FF0000"/>
                </a:solidFill>
              </a:rPr>
              <a:t/>
            </a:r>
            <a:br>
              <a:rPr lang="ar-SA" b="1" dirty="0" smtClean="0">
                <a:solidFill>
                  <a:srgbClr val="FF0000"/>
                </a:solidFill>
              </a:rPr>
            </a:br>
            <a:r>
              <a:rPr lang="ar-LB" b="1" dirty="0" smtClean="0">
                <a:solidFill>
                  <a:srgbClr val="FF0000"/>
                </a:solidFill>
              </a:rPr>
              <a:t> </a:t>
            </a:r>
            <a:r>
              <a:rPr lang="ar-LB" b="1" dirty="0">
                <a:solidFill>
                  <a:srgbClr val="FF0000"/>
                </a:solidFill>
              </a:rPr>
              <a:t>أفكار مؤسسات من التغيرات المناخية</a:t>
            </a:r>
            <a:r>
              <a:rPr lang="en-US" b="1" dirty="0">
                <a:solidFill>
                  <a:srgbClr val="FF0000"/>
                </a:solidFill>
              </a:rPr>
              <a:t/>
            </a:r>
            <a:br>
              <a:rPr lang="en-US" b="1" dirty="0">
                <a:solidFill>
                  <a:srgbClr val="FF0000"/>
                </a:solidFill>
              </a:rPr>
            </a:br>
            <a:r>
              <a:rPr lang="en-US" dirty="0"/>
              <a:t/>
            </a:r>
            <a:br>
              <a:rPr lang="en-US" dirty="0"/>
            </a:br>
            <a:endParaRPr lang="ar-SA" dirty="0"/>
          </a:p>
        </p:txBody>
      </p:sp>
      <p:graphicFrame>
        <p:nvGraphicFramePr>
          <p:cNvPr id="4" name="جدول 3"/>
          <p:cNvGraphicFramePr>
            <a:graphicFrameLocks noGrp="1"/>
          </p:cNvGraphicFramePr>
          <p:nvPr/>
        </p:nvGraphicFramePr>
        <p:xfrm>
          <a:off x="-1" y="1428737"/>
          <a:ext cx="9001156" cy="5214975"/>
        </p:xfrm>
        <a:graphic>
          <a:graphicData uri="http://schemas.openxmlformats.org/drawingml/2006/table">
            <a:tbl>
              <a:tblPr rtl="1"/>
              <a:tblGrid>
                <a:gridCol w="141132"/>
                <a:gridCol w="3089714"/>
                <a:gridCol w="141132"/>
                <a:gridCol w="5629178"/>
              </a:tblGrid>
              <a:tr h="274472">
                <a:tc>
                  <a:txBody>
                    <a:bodyPr/>
                    <a:lstStyle/>
                    <a:p>
                      <a:pPr algn="r" rtl="1">
                        <a:spcAft>
                          <a:spcPts val="0"/>
                        </a:spcAft>
                      </a:pPr>
                      <a:r>
                        <a:rPr lang="en-US" sz="1200">
                          <a:latin typeface="Times New Roman"/>
                          <a:ea typeface="Times New Roman"/>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rtl="1">
                        <a:spcAft>
                          <a:spcPts val="0"/>
                        </a:spcAft>
                      </a:pPr>
                      <a:endParaRPr lang="ar-LB" sz="1400">
                        <a:latin typeface="Simplified Arabic"/>
                        <a:ea typeface="Times New Roman"/>
                      </a:endParaRPr>
                    </a:p>
                  </a:txBody>
                  <a:tcPr marL="68580" marR="68580" marT="0" marB="0">
                    <a:lnL>
                      <a:noFill/>
                    </a:lnL>
                    <a:lnR>
                      <a:noFill/>
                    </a:lnR>
                    <a:lnT>
                      <a:noFill/>
                    </a:lnT>
                    <a:lnB w="76200" cap="flat" cmpd="sng" algn="ctr">
                      <a:solidFill>
                        <a:srgbClr val="000000"/>
                      </a:solidFill>
                      <a:prstDash val="solid"/>
                      <a:round/>
                      <a:headEnd type="none" w="med" len="med"/>
                      <a:tailEnd type="none" w="med" len="med"/>
                    </a:lnB>
                  </a:tcPr>
                </a:tc>
                <a:tc gridSpan="2">
                  <a:txBody>
                    <a:bodyPr/>
                    <a:lstStyle/>
                    <a:p>
                      <a:pPr algn="r" rtl="1">
                        <a:spcAft>
                          <a:spcPts val="0"/>
                        </a:spcAft>
                      </a:pPr>
                      <a:r>
                        <a:rPr lang="en-US" sz="1200">
                          <a:latin typeface="Times New Roman"/>
                          <a:ea typeface="Times New Roman"/>
                        </a:rPr>
                        <a:t> </a:t>
                      </a:r>
                    </a:p>
                  </a:txBody>
                  <a:tcPr marL="0" marR="0" marT="0" marB="0" anchor="ctr">
                    <a:lnL>
                      <a:noFill/>
                    </a:lnL>
                    <a:lnT>
                      <a:noFill/>
                    </a:lnT>
                    <a:lnB w="12700" cap="flat" cmpd="sng" algn="ctr">
                      <a:solidFill>
                        <a:srgbClr val="000000"/>
                      </a:solidFill>
                      <a:prstDash val="solid"/>
                      <a:round/>
                      <a:headEnd type="none" w="med" len="med"/>
                      <a:tailEnd type="none" w="med" len="med"/>
                    </a:lnB>
                  </a:tcPr>
                </a:tc>
                <a:tc hMerge="1">
                  <a:txBody>
                    <a:bodyPr/>
                    <a:lstStyle/>
                    <a:p>
                      <a:pPr rtl="1"/>
                      <a:endParaRPr lang="ar-SA"/>
                    </a:p>
                  </a:txBody>
                  <a:tcPr/>
                </a:tc>
              </a:tr>
              <a:tr h="548945">
                <a:tc gridSpan="3">
                  <a:txBody>
                    <a:bodyPr/>
                    <a:lstStyle/>
                    <a:p>
                      <a:pPr algn="ctr" rtl="1"/>
                      <a:r>
                        <a:rPr lang="ar-SA" sz="1400" b="1" dirty="0">
                          <a:latin typeface="Times New Roman"/>
                          <a:ea typeface="Times New Roman"/>
                          <a:cs typeface="Simplified Arabic"/>
                        </a:rPr>
                        <a:t>المشروعات المتضررة من التغيّرات المناخية أو البيئية</a:t>
                      </a:r>
                      <a:endParaRPr lang="en-US" sz="10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a:txBody>
                    <a:bodyPr/>
                    <a:lstStyle/>
                    <a:p>
                      <a:pPr algn="ctr" rtl="1"/>
                      <a:r>
                        <a:rPr lang="ar-SA" sz="1400" b="1" dirty="0">
                          <a:latin typeface="Times New Roman"/>
                          <a:ea typeface="Times New Roman"/>
                          <a:cs typeface="Simplified Arabic"/>
                        </a:rPr>
                        <a:t>أفكار ريادية ممكنة للتأقلم مع التغيّرات المناخية </a:t>
                      </a:r>
                      <a:r>
                        <a:rPr lang="ar-SA" sz="1400" b="1" dirty="0" err="1">
                          <a:latin typeface="Times New Roman"/>
                          <a:ea typeface="Times New Roman"/>
                          <a:cs typeface="Simplified Arabic"/>
                        </a:rPr>
                        <a:t>أوالبيئية</a:t>
                      </a:r>
                      <a:endParaRPr lang="en-US" sz="10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945">
                <a:tc gridSpan="3">
                  <a:txBody>
                    <a:bodyPr/>
                    <a:lstStyle/>
                    <a:p>
                      <a:pPr algn="r" rtl="1"/>
                      <a:r>
                        <a:rPr lang="ar-SA" sz="1400" b="1" dirty="0">
                          <a:latin typeface="Times New Roman"/>
                          <a:ea typeface="Times New Roman"/>
                          <a:cs typeface="Simplified Arabic"/>
                        </a:rPr>
                        <a:t>مزارع يتعرض بشكل متزايد للفيضانات وموجات الجفاف</a:t>
                      </a:r>
                      <a:endParaRPr lang="en-US" sz="10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a:txBody>
                    <a:bodyPr/>
                    <a:lstStyle/>
                    <a:p>
                      <a:pPr rtl="0"/>
                      <a:endParaRPr lang="en-US" sz="1400">
                        <a:latin typeface="Simplified Arabic"/>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472">
                <a:tc gridSpan="3">
                  <a:txBody>
                    <a:bodyPr/>
                    <a:lstStyle/>
                    <a:p>
                      <a:pPr algn="r" rtl="1">
                        <a:spcAft>
                          <a:spcPts val="0"/>
                        </a:spcAft>
                      </a:pPr>
                      <a:r>
                        <a:rPr lang="ar-SA" sz="1400" b="1" dirty="0">
                          <a:latin typeface="Times New Roman"/>
                          <a:ea typeface="Times New Roman"/>
                          <a:cs typeface="Simplified Arabic"/>
                        </a:rPr>
                        <a:t>مشروع في منطقة معرضة للفيضانات</a:t>
                      </a:r>
                      <a:endParaRPr lang="en-US" sz="12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a:txBody>
                    <a:bodyPr/>
                    <a:lstStyle/>
                    <a:p>
                      <a:pPr rtl="0"/>
                      <a:endParaRPr lang="en-US" sz="1400">
                        <a:latin typeface="Simplified Arabic"/>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945">
                <a:tc gridSpan="3">
                  <a:txBody>
                    <a:bodyPr/>
                    <a:lstStyle/>
                    <a:p>
                      <a:pPr algn="r" rtl="1"/>
                      <a:r>
                        <a:rPr lang="ar-SA" sz="1400" b="1" dirty="0">
                          <a:latin typeface="Times New Roman"/>
                          <a:ea typeface="Times New Roman"/>
                          <a:cs typeface="Simplified Arabic"/>
                        </a:rPr>
                        <a:t>شركة سياحية ساحلية تواجه مشكلة تلوث البحر</a:t>
                      </a:r>
                      <a:endParaRPr lang="en-US" sz="10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a:txBody>
                    <a:bodyPr/>
                    <a:lstStyle/>
                    <a:p>
                      <a:pPr rtl="0"/>
                      <a:endParaRPr lang="en-US" sz="1400">
                        <a:latin typeface="Simplified Arabic"/>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472">
                <a:tc gridSpan="3">
                  <a:txBody>
                    <a:bodyPr/>
                    <a:lstStyle/>
                    <a:p>
                      <a:pPr algn="r" rtl="1"/>
                      <a:r>
                        <a:rPr lang="ar-SA" sz="1400" b="1" dirty="0">
                          <a:latin typeface="Times New Roman"/>
                          <a:ea typeface="Times New Roman"/>
                          <a:cs typeface="Simplified Arabic"/>
                        </a:rPr>
                        <a:t>نجار في أرض منزوعة الأشجار</a:t>
                      </a:r>
                      <a:endParaRPr lang="en-US" sz="10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a:txBody>
                    <a:bodyPr/>
                    <a:lstStyle/>
                    <a:p>
                      <a:pPr rtl="0"/>
                      <a:endParaRPr lang="en-US" sz="1400">
                        <a:latin typeface="Simplified Arabic"/>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3417">
                <a:tc gridSpan="3">
                  <a:txBody>
                    <a:bodyPr/>
                    <a:lstStyle/>
                    <a:p>
                      <a:pPr algn="r" rtl="1"/>
                      <a:r>
                        <a:rPr lang="ar-SA" sz="1400" b="1" dirty="0">
                          <a:latin typeface="Times New Roman"/>
                          <a:ea typeface="Times New Roman"/>
                          <a:cs typeface="Simplified Arabic"/>
                        </a:rPr>
                        <a:t>مشروع دباغة يعاني من نفاد المياه العذبة نتيجة </a:t>
                      </a:r>
                      <a:r>
                        <a:rPr lang="ar-SA" sz="1400" b="1" dirty="0" err="1">
                          <a:latin typeface="Times New Roman"/>
                          <a:ea typeface="Times New Roman"/>
                          <a:cs typeface="Simplified Arabic"/>
                        </a:rPr>
                        <a:t>إنتشار</a:t>
                      </a:r>
                      <a:r>
                        <a:rPr lang="ar-SA" sz="1400" b="1" dirty="0">
                          <a:latin typeface="Times New Roman"/>
                          <a:ea typeface="Times New Roman"/>
                          <a:cs typeface="Simplified Arabic"/>
                        </a:rPr>
                        <a:t> النفايات السامة على نطاق واسع</a:t>
                      </a:r>
                      <a:endParaRPr lang="en-US" sz="10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a:txBody>
                    <a:bodyPr/>
                    <a:lstStyle/>
                    <a:p>
                      <a:pPr rtl="0"/>
                      <a:endParaRPr lang="en-US" sz="1400" dirty="0">
                        <a:latin typeface="Simplified Arabic"/>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945">
                <a:tc gridSpan="3">
                  <a:txBody>
                    <a:bodyPr/>
                    <a:lstStyle/>
                    <a:p>
                      <a:pPr algn="r" rtl="1">
                        <a:spcAft>
                          <a:spcPts val="0"/>
                        </a:spcAft>
                      </a:pPr>
                      <a:r>
                        <a:rPr lang="ar-SA" sz="1400" b="1" dirty="0">
                          <a:latin typeface="Times New Roman"/>
                          <a:ea typeface="Times New Roman"/>
                          <a:cs typeface="Simplified Arabic"/>
                        </a:rPr>
                        <a:t>الصيادون في منطقة تشهد إفراطاً في </a:t>
                      </a:r>
                      <a:r>
                        <a:rPr lang="ar-SA" sz="1400" b="1" dirty="0" err="1">
                          <a:latin typeface="Times New Roman"/>
                          <a:ea typeface="Times New Roman"/>
                          <a:cs typeface="Simplified Arabic"/>
                        </a:rPr>
                        <a:t>إستغلال</a:t>
                      </a:r>
                      <a:r>
                        <a:rPr lang="ar-SA" sz="1400" b="1" dirty="0">
                          <a:latin typeface="Times New Roman"/>
                          <a:ea typeface="Times New Roman"/>
                          <a:cs typeface="Simplified Arabic"/>
                        </a:rPr>
                        <a:t> الموارد السمكية</a:t>
                      </a:r>
                      <a:endParaRPr lang="en-US" sz="12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a:txBody>
                    <a:bodyPr/>
                    <a:lstStyle/>
                    <a:p>
                      <a:pPr rtl="0"/>
                      <a:endParaRPr lang="en-US" sz="1400">
                        <a:latin typeface="Simplified Arabic"/>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945">
                <a:tc gridSpan="3">
                  <a:txBody>
                    <a:bodyPr/>
                    <a:lstStyle/>
                    <a:p>
                      <a:pPr algn="r" rtl="1"/>
                      <a:r>
                        <a:rPr lang="ar-SA" sz="1400" b="1" dirty="0">
                          <a:latin typeface="Times New Roman"/>
                          <a:ea typeface="Times New Roman"/>
                          <a:cs typeface="Simplified Arabic"/>
                        </a:rPr>
                        <a:t>شركة لتعبئة المياه تواجه تلوث الأنهر والبحار</a:t>
                      </a:r>
                      <a:endParaRPr lang="en-US" sz="10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a:txBody>
                    <a:bodyPr/>
                    <a:lstStyle/>
                    <a:p>
                      <a:pPr rtl="0"/>
                      <a:endParaRPr lang="en-US" sz="1400">
                        <a:latin typeface="Simplified Arabic"/>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3417">
                <a:tc gridSpan="3">
                  <a:txBody>
                    <a:bodyPr/>
                    <a:lstStyle/>
                    <a:p>
                      <a:pPr algn="r" rtl="1"/>
                      <a:r>
                        <a:rPr lang="ar-SA" sz="1400" b="1" dirty="0">
                          <a:latin typeface="Times New Roman"/>
                          <a:ea typeface="Times New Roman"/>
                          <a:cs typeface="Simplified Arabic"/>
                        </a:rPr>
                        <a:t>مشروعات ومعامل البناء تواجه شدة الحرارة في مواقع العمل نتيجة شدة موجات الحر في موسم الصيف</a:t>
                      </a:r>
                      <a:endParaRPr lang="en-US" sz="10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tc>
                <a:tc hMerge="1">
                  <a:txBody>
                    <a:bodyPr/>
                    <a:lstStyle/>
                    <a:p>
                      <a:pPr rtl="1"/>
                      <a:endParaRPr lang="ar-SA"/>
                    </a:p>
                  </a:txBody>
                  <a:tcPr/>
                </a:tc>
                <a:tc>
                  <a:txBody>
                    <a:bodyPr/>
                    <a:lstStyle/>
                    <a:p>
                      <a:pPr rtl="0"/>
                      <a:endParaRPr lang="en-US" sz="1400" dirty="0">
                        <a:latin typeface="Simplified Arabic"/>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
            </a:r>
            <a:br>
              <a:rPr lang="ar-SA" dirty="0" smtClean="0"/>
            </a:br>
            <a:r>
              <a:rPr lang="ar-LB" b="1" dirty="0" smtClean="0">
                <a:solidFill>
                  <a:srgbClr val="FF0000"/>
                </a:solidFill>
              </a:rPr>
              <a:t>ورقة </a:t>
            </a:r>
            <a:r>
              <a:rPr lang="ar-LB" b="1" dirty="0">
                <a:solidFill>
                  <a:srgbClr val="FF0000"/>
                </a:solidFill>
              </a:rPr>
              <a:t>عمل (</a:t>
            </a:r>
            <a:r>
              <a:rPr lang="ar-SA" b="1" dirty="0">
                <a:solidFill>
                  <a:srgbClr val="FF0000"/>
                </a:solidFill>
              </a:rPr>
              <a:t>2</a:t>
            </a:r>
            <a:r>
              <a:rPr lang="ar-LB" b="1" dirty="0" smtClean="0">
                <a:solidFill>
                  <a:srgbClr val="FF0000"/>
                </a:solidFill>
              </a:rPr>
              <a:t>)</a:t>
            </a:r>
            <a:r>
              <a:rPr lang="ar-SA" dirty="0" smtClean="0">
                <a:solidFill>
                  <a:srgbClr val="FF0000"/>
                </a:solidFill>
              </a:rPr>
              <a:t>: </a:t>
            </a:r>
            <a:r>
              <a:rPr lang="ar-LB" b="1" dirty="0">
                <a:solidFill>
                  <a:srgbClr val="FF0000"/>
                </a:solidFill>
              </a:rPr>
              <a:t>تحويل شح الموارد الطبيعية والتلوث إلى أفكار ريادية</a:t>
            </a:r>
            <a:r>
              <a:rPr lang="en-US" b="1" dirty="0"/>
              <a:t/>
            </a:r>
            <a:br>
              <a:rPr lang="en-US" b="1" dirty="0"/>
            </a:br>
            <a:endParaRPr lang="ar-SA" dirty="0"/>
          </a:p>
        </p:txBody>
      </p:sp>
      <p:sp>
        <p:nvSpPr>
          <p:cNvPr id="3" name="عنصر نائب للمحتوى 2"/>
          <p:cNvSpPr>
            <a:spLocks noGrp="1"/>
          </p:cNvSpPr>
          <p:nvPr>
            <p:ph idx="1"/>
          </p:nvPr>
        </p:nvSpPr>
        <p:spPr/>
        <p:txBody>
          <a:bodyPr/>
          <a:lstStyle/>
          <a:p>
            <a:pPr>
              <a:buNone/>
            </a:pPr>
            <a:endParaRPr lang="ar-SA" dirty="0" smtClean="0"/>
          </a:p>
          <a:p>
            <a:pPr>
              <a:buNone/>
            </a:pPr>
            <a:r>
              <a:rPr lang="ar-LB" dirty="0" smtClean="0"/>
              <a:t>الروح </a:t>
            </a:r>
            <a:r>
              <a:rPr lang="ar-LB" dirty="0"/>
              <a:t>الريادية هي أيضا تحويل شح الموارد الطبيعية والتلوث والتهديدات الطبيعية إلى مؤسسات </a:t>
            </a:r>
            <a:r>
              <a:rPr lang="ar-LB" dirty="0" smtClean="0"/>
              <a:t>ريادية</a:t>
            </a:r>
            <a:r>
              <a:rPr lang="ar-SA" dirty="0" smtClean="0"/>
              <a:t>، </a:t>
            </a:r>
            <a:r>
              <a:rPr lang="ar-LB" dirty="0" smtClean="0"/>
              <a:t>أكتب </a:t>
            </a:r>
            <a:r>
              <a:rPr lang="ar-LB" dirty="0"/>
              <a:t>حلا مبتكرا يمكن لريادي أن يعتمده استجابة لشح الموارد الطبيعية والتلوث والتهديدات الطبيعية.</a:t>
            </a:r>
            <a:endParaRPr lang="ar-SA"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1141</Words>
  <Application>Microsoft Office PowerPoint</Application>
  <PresentationFormat>عرض على الشاشة (3:4)‏</PresentationFormat>
  <Paragraphs>155</Paragraphs>
  <Slides>17</Slides>
  <Notes>0</Notes>
  <HiddenSlides>0</HiddenSlides>
  <MMClips>0</MMClips>
  <ScaleCrop>false</ScaleCrop>
  <HeadingPairs>
    <vt:vector size="4" baseType="variant">
      <vt:variant>
        <vt:lpstr>سمة</vt:lpstr>
      </vt:variant>
      <vt:variant>
        <vt:i4>1</vt:i4>
      </vt:variant>
      <vt:variant>
        <vt:lpstr>عناوين الشرائح</vt:lpstr>
      </vt:variant>
      <vt:variant>
        <vt:i4>17</vt:i4>
      </vt:variant>
    </vt:vector>
  </HeadingPairs>
  <TitlesOfParts>
    <vt:vector size="18" baseType="lpstr">
      <vt:lpstr>سمة Office</vt:lpstr>
      <vt:lpstr> الموضوع(2): توليد الأفكار </vt:lpstr>
      <vt:lpstr>ما هي فكرة المؤسسة؟</vt:lpstr>
      <vt:lpstr>لماذا يجدر بك توليد الأفكارٍ للمؤسسات؟</vt:lpstr>
      <vt:lpstr>مصادر أفكار المؤسسات</vt:lpstr>
      <vt:lpstr> تحديد فكرة المؤسسة الاجتماعية والتخطيط المبدئي لها </vt:lpstr>
      <vt:lpstr>كيف تتأقلم المشروعات مع التغيرات المناخية والبيئية؟</vt:lpstr>
      <vt:lpstr>كيف تتأقلم المشروعات مع التغيرات المناخية والبيئية؟</vt:lpstr>
      <vt:lpstr>   ورقة عمل (1)  أفكار مؤسسات من التغيرات المناخية  </vt:lpstr>
      <vt:lpstr> ورقة عمل (2): تحويل شح الموارد الطبيعية والتلوث إلى أفكار ريادية </vt:lpstr>
      <vt:lpstr>ورقة عمل (2): تحويل شح الموارد الطبيعية والتلوث إلى أفكار ريادية</vt:lpstr>
      <vt:lpstr>أفكار ريادية خضراء استجابة لشح الموارد الطبيعية وتلوثها</vt:lpstr>
      <vt:lpstr>العصـــــف الذهني</vt:lpstr>
      <vt:lpstr>القواعد الأربع للعصف الذهني </vt:lpstr>
      <vt:lpstr> ورقة عمل (3): تحديد أفكار المؤسسات من المهارات والخبرات </vt:lpstr>
      <vt:lpstr>ورقة عمل (3) </vt:lpstr>
      <vt:lpstr>ورقة عمل (4): وسائل الإعلام: الصحف/المجلات</vt:lpstr>
      <vt:lpstr>الشريحة 17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الموضوع(2): توليد الأفكار </dc:title>
  <dc:creator>laptop center</dc:creator>
  <cp:lastModifiedBy>laptop center</cp:lastModifiedBy>
  <cp:revision>1</cp:revision>
  <dcterms:created xsi:type="dcterms:W3CDTF">2018-09-05T06:38:20Z</dcterms:created>
  <dcterms:modified xsi:type="dcterms:W3CDTF">2018-09-05T07:51:09Z</dcterms:modified>
</cp:coreProperties>
</file>