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610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307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944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135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083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68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229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281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402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103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085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ED231-2F38-422A-ADC1-77A234C449FE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42CB-DACD-4631-8C57-5EE0546C4E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793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دور القطاعات المختلفة في مكافحة الفساد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الحكم المحلي</a:t>
            </a:r>
            <a:br>
              <a:rPr lang="ar-SA" dirty="0" smtClean="0"/>
            </a:br>
            <a:r>
              <a:rPr lang="ar-SA" dirty="0" smtClean="0"/>
              <a:t>القطاع الخاص</a:t>
            </a:r>
            <a:br>
              <a:rPr lang="ar-SA" dirty="0" smtClean="0"/>
            </a:br>
            <a:r>
              <a:rPr lang="ar-SA" dirty="0" smtClean="0"/>
              <a:t>الإعلام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6402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الحكم المحلي: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/>
              <a:t>اتخذت عملية تطوير هيئات الحكم المحلي في فلسطين </a:t>
            </a:r>
            <a:r>
              <a:rPr lang="ar-SA" dirty="0" smtClean="0"/>
              <a:t>اهتماماً متزايداً</a:t>
            </a:r>
            <a:r>
              <a:rPr lang="ar-SA" dirty="0"/>
              <a:t>، بدايةً لكونها على اتصال يومي ومباشر مع المواطنين، وتشكل الجسم </a:t>
            </a:r>
            <a:r>
              <a:rPr lang="ar-SA" dirty="0" smtClean="0"/>
              <a:t>الرسمي الأقرب </a:t>
            </a:r>
            <a:r>
              <a:rPr lang="ar-SA" dirty="0"/>
              <a:t>والأقدر على تلمس ومعرفة احتياجاتهم </a:t>
            </a:r>
            <a:r>
              <a:rPr lang="ar-SA" dirty="0" smtClean="0"/>
              <a:t>، </a:t>
            </a:r>
            <a:r>
              <a:rPr lang="ar-SA" dirty="0"/>
              <a:t>وكذلك لدورها الحيوي الهام في </a:t>
            </a:r>
            <a:r>
              <a:rPr lang="ar-SA" dirty="0" smtClean="0"/>
              <a:t>تطوير المجتمع </a:t>
            </a:r>
            <a:r>
              <a:rPr lang="ar-SA" dirty="0"/>
              <a:t>الفلسطيني بما يشمل العمل على تحسين نوعية الخدمات المقدمة </a:t>
            </a:r>
            <a:r>
              <a:rPr lang="ar-SA" dirty="0" smtClean="0"/>
              <a:t>للمواطنين في </a:t>
            </a:r>
            <a:r>
              <a:rPr lang="ar-SA" dirty="0"/>
              <a:t>كافة مناحي الحياة والمجالات التي تتعدى تلك التقليدية المتمثلة في تقديم </a:t>
            </a:r>
            <a:r>
              <a:rPr lang="ar-SA" dirty="0" smtClean="0"/>
              <a:t>خدمات الكهرباء </a:t>
            </a:r>
            <a:r>
              <a:rPr lang="ar-SA" dirty="0"/>
              <a:t>والماء، والتخطيط والتنظيم، والبنى التحتية، إلى تقديم خدمات في </a:t>
            </a:r>
            <a:r>
              <a:rPr lang="ar-SA" dirty="0" smtClean="0"/>
              <a:t>المجالات الاجتماعية</a:t>
            </a:r>
            <a:r>
              <a:rPr lang="ar-SA" dirty="0"/>
              <a:t>، والاقتصاد المحلي، والصحة العامة والبيئة، والأمن وإدارة الكوارث، </a:t>
            </a:r>
            <a:r>
              <a:rPr lang="ar-SA" dirty="0" smtClean="0"/>
              <a:t>والثقافة والرياضة وغيرها.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8939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291" y="401782"/>
            <a:ext cx="10515600" cy="951057"/>
          </a:xfrm>
        </p:spPr>
        <p:txBody>
          <a:bodyPr/>
          <a:lstStyle/>
          <a:p>
            <a:pPr algn="r" rtl="1"/>
            <a:r>
              <a:rPr lang="ar-SA" dirty="0" smtClean="0"/>
              <a:t>دور الهيئات المحلية في مكافحة الفساد: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255"/>
            <a:ext cx="10515600" cy="4959926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dirty="0" smtClean="0"/>
              <a:t>وحتى </a:t>
            </a:r>
            <a:r>
              <a:rPr lang="ar-SA" dirty="0"/>
              <a:t>تكون الهيئات المحلية محصنة ضد الفساد، ويكون لها دور رئيس </a:t>
            </a:r>
            <a:r>
              <a:rPr lang="ar-SA" dirty="0" smtClean="0"/>
              <a:t>في الوقاية </a:t>
            </a:r>
            <a:r>
              <a:rPr lang="ar-SA" dirty="0"/>
              <a:t>من الفساد ومكافحته؛ فإن عليها الالتزام بمبادئ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الحكم </a:t>
            </a:r>
            <a:r>
              <a:rPr lang="ar-SA" dirty="0"/>
              <a:t>الصالح، والتي من </a:t>
            </a:r>
            <a:r>
              <a:rPr lang="ar-SA" dirty="0" smtClean="0"/>
              <a:t>أهمها ما يلي: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1. الالتزام </a:t>
            </a:r>
            <a:r>
              <a:rPr lang="ar-SA" dirty="0"/>
              <a:t>بمدونات السلوك، حيث تعتبر مدونة سلوك العاملين في الهيئات </a:t>
            </a:r>
            <a:r>
              <a:rPr lang="ar-SA" dirty="0" smtClean="0"/>
              <a:t>المحلية قواعد </a:t>
            </a:r>
            <a:r>
              <a:rPr lang="ar-SA" dirty="0"/>
              <a:t>أساسية لسلوك أعضاء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وموظفي </a:t>
            </a:r>
            <a:r>
              <a:rPr lang="ar-SA" dirty="0"/>
              <a:t>المجلس وتصرفاتهم وقيامهم على </a:t>
            </a:r>
            <a:r>
              <a:rPr lang="ar-SA" dirty="0" smtClean="0"/>
              <a:t>خدمة المواطنين </a:t>
            </a:r>
            <a:r>
              <a:rPr lang="ar-SA" dirty="0"/>
              <a:t>ضمن أسس الحكم الرشيد ومبادئ الشفافية وقيم النزاهة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ونظم المساءلة المعتمدة </a:t>
            </a:r>
            <a:r>
              <a:rPr lang="ar-SA" dirty="0"/>
              <a:t>في المجلس والتي تستند للقوانين والأنظمة والقيم النبيلة 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2. إعداد دليل إجراءات </a:t>
            </a:r>
            <a:r>
              <a:rPr lang="ar-SA" dirty="0"/>
              <a:t>العمل، والوصف الوظيفي ونطاق الاشراف، والهيكلية، وغيرها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3. أن </a:t>
            </a:r>
            <a:r>
              <a:rPr lang="ar-SA" dirty="0"/>
              <a:t>تعمل الهيئة المحلية على تطبيق ما نص عليه قانون مكافحة الفساد فيما </a:t>
            </a:r>
            <a:r>
              <a:rPr lang="ar-SA" dirty="0" smtClean="0"/>
              <a:t>يتعلق بوجوب </a:t>
            </a:r>
            <a:r>
              <a:rPr lang="ar-SA" dirty="0"/>
              <a:t>التزام الفئات الواردة في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القانون (رؤساء </a:t>
            </a:r>
            <a:r>
              <a:rPr lang="ar-SA" dirty="0"/>
              <a:t>وأعضاء مجالس الهيئات </a:t>
            </a:r>
            <a:r>
              <a:rPr lang="ar-SA" dirty="0" smtClean="0"/>
              <a:t>المحلية والعاملين فيها) </a:t>
            </a:r>
            <a:r>
              <a:rPr lang="ar-SA" dirty="0"/>
              <a:t>بتقديم اقرارات الذمة المالية لهيئة مكافحة الفساد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4. وجود </a:t>
            </a:r>
            <a:r>
              <a:rPr lang="ar-SA" dirty="0"/>
              <a:t>نظام مالي مكتوب </a:t>
            </a:r>
            <a:r>
              <a:rPr lang="ar-SA" dirty="0" smtClean="0"/>
              <a:t>ومحدد وملتزم </a:t>
            </a:r>
            <a:r>
              <a:rPr lang="ar-SA" dirty="0"/>
              <a:t>به، ووجود نظام الإيرادات، ونظام المدفوعات والنفقات، ومعايير </a:t>
            </a:r>
            <a:r>
              <a:rPr lang="ar-SA" dirty="0" smtClean="0"/>
              <a:t>واضحة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لتسعير الخدمات </a:t>
            </a:r>
            <a:r>
              <a:rPr lang="ar-SA" dirty="0"/>
              <a:t>المقدمة، وغيرها</a:t>
            </a:r>
            <a:r>
              <a:rPr lang="ar-S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5257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6082145"/>
          </a:xfrm>
        </p:spPr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5. فيما يتعلق بالتوظيف الالتزام بالمبادئ الأساسية التالية: مراعاة تحقيق مبدأ تكافؤ الفرص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والمساواة، والشفافية في الإعلان، والنزاهة في الاختيار.</a:t>
            </a:r>
          </a:p>
          <a:p>
            <a:pPr marL="0" indent="0" algn="r" rtl="1">
              <a:buNone/>
            </a:pPr>
            <a:r>
              <a:rPr lang="ar-SA" dirty="0" smtClean="0"/>
              <a:t>6. الالتزام بالقواعد التالية فيما يخص العاملين وادارتهم: الالتزام بالقوانين والأنظمة المالية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والإدارية والتعليمات، والإجراءات ومدونة السلوك، وتوخي الدقة والأمانة والكفاءة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والنزاهة والشفافية.</a:t>
            </a:r>
          </a:p>
          <a:p>
            <a:pPr marL="0" indent="0" algn="r" rtl="1">
              <a:buNone/>
            </a:pPr>
            <a:r>
              <a:rPr lang="ar-SA" dirty="0"/>
              <a:t>7</a:t>
            </a:r>
            <a:r>
              <a:rPr lang="ar-SA" dirty="0" smtClean="0"/>
              <a:t>. في </a:t>
            </a:r>
            <a:r>
              <a:rPr lang="ar-SA" dirty="0"/>
              <a:t>مجال العطاءات: يتعهد كل من رئيس وأعضاء الهيئة المحلية بالالتزام باتخاذ القرارات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بما </a:t>
            </a:r>
            <a:r>
              <a:rPr lang="ar-SA" dirty="0"/>
              <a:t>يحقق المصلحة الفضلى </a:t>
            </a:r>
            <a:r>
              <a:rPr lang="ar-SA" dirty="0" smtClean="0"/>
              <a:t>للبلدية.</a:t>
            </a:r>
          </a:p>
          <a:p>
            <a:pPr marL="0" indent="0" algn="r" rtl="1">
              <a:buNone/>
            </a:pPr>
            <a:r>
              <a:rPr lang="ar-SA" dirty="0" smtClean="0"/>
              <a:t>8. تشكل </a:t>
            </a:r>
            <a:r>
              <a:rPr lang="ar-SA" dirty="0"/>
              <a:t>في كل هيئة محلية وحدة مختصة باستقبال الشكاوى تكون تابعة مباشرة </a:t>
            </a:r>
            <a:r>
              <a:rPr lang="ar-SA" dirty="0" smtClean="0"/>
              <a:t>لرئيس  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الهيئة.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749487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ملء الشاشة</PresentationFormat>
  <Paragraphs>25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دور القطاعات المختلفة في مكافحة الفساد</vt:lpstr>
      <vt:lpstr>الحكم المحلي:</vt:lpstr>
      <vt:lpstr>دور الهيئات المحلية في مكافحة الفساد: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القطاعات المختلفة في مكافحة الفساد</dc:title>
  <dc:creator>Hisham</dc:creator>
  <cp:lastModifiedBy>Hisham</cp:lastModifiedBy>
  <cp:revision>1</cp:revision>
  <dcterms:created xsi:type="dcterms:W3CDTF">2022-04-11T20:11:57Z</dcterms:created>
  <dcterms:modified xsi:type="dcterms:W3CDTF">2022-04-11T20:12:16Z</dcterms:modified>
</cp:coreProperties>
</file>