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01/04/1443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01/04/1443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01/04/1443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01/04/1443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408" y="3030559"/>
            <a:ext cx="6858000" cy="1159317"/>
          </a:xfrm>
        </p:spPr>
        <p:txBody>
          <a:bodyPr>
            <a:normAutofit fontScale="90000"/>
          </a:bodyPr>
          <a:lstStyle/>
          <a:p>
            <a:pPr rtl="1"/>
            <a:br>
              <a:rPr lang="ar-SA" b="1" dirty="0"/>
            </a:br>
            <a:br>
              <a:rPr lang="ar-SA" b="1" dirty="0"/>
            </a:br>
            <a:br>
              <a:rPr lang="ar-SA" b="1" dirty="0"/>
            </a:br>
            <a:br>
              <a:rPr lang="ar-SA" b="1" dirty="0"/>
            </a:br>
            <a:br>
              <a:rPr lang="ar-SA" b="1" dirty="0"/>
            </a:br>
            <a:br>
              <a:rPr lang="ar-SA" b="1" dirty="0"/>
            </a:br>
            <a:br>
              <a:rPr lang="ar-SA" b="1" dirty="0"/>
            </a:br>
            <a:r>
              <a:rPr lang="ar-SA" b="1" dirty="0"/>
              <a:t>برنامج كاب: تعرّف إلى عالم الأعمال</a:t>
            </a:r>
            <a:br>
              <a:rPr lang="en-US" dirty="0"/>
            </a:br>
            <a:r>
              <a:rPr lang="en-US" b="1" dirty="0"/>
              <a:t>KNOW ABOUT BUSINESS (KAB)</a:t>
            </a:r>
            <a:br>
              <a:rPr lang="ar-SA" b="1" dirty="0"/>
            </a:br>
            <a:r>
              <a:rPr lang="ar-SA" b="1" dirty="0"/>
              <a:t>ريادة الأعمال (1)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408" y="3212976"/>
            <a:ext cx="6858000" cy="1241822"/>
          </a:xfrm>
        </p:spPr>
        <p:txBody>
          <a:bodyPr>
            <a:normAutofit fontScale="77500" lnSpcReduction="20000"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أ.محمد نواف جلاد </a:t>
            </a:r>
          </a:p>
          <a:p>
            <a:r>
              <a:rPr lang="ar-SA" b="1" dirty="0">
                <a:solidFill>
                  <a:srgbClr val="FF0000"/>
                </a:solidFill>
              </a:rPr>
              <a:t>كلية فلسطين التقنية خضوري</a:t>
            </a:r>
          </a:p>
          <a:p>
            <a:r>
              <a:rPr lang="ar-SA" b="1" dirty="0">
                <a:solidFill>
                  <a:srgbClr val="FF0000"/>
                </a:solidFill>
              </a:rPr>
              <a:t>قسم المهن التجارية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40" y="963502"/>
            <a:ext cx="2143125" cy="15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9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solidFill>
                  <a:srgbClr val="FF0000"/>
                </a:solidFill>
              </a:rPr>
              <a:t>الكفايات الأساسية المطلوبة لريادة ناجحة</a:t>
            </a:r>
            <a:endParaRPr lang="ar-SA"/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19212"/>
            <a:ext cx="8358246" cy="518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المعرفة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فرص العمل </a:t>
            </a:r>
          </a:p>
          <a:p>
            <a:r>
              <a:rPr lang="ar-SA" dirty="0"/>
              <a:t>السوق </a:t>
            </a:r>
          </a:p>
          <a:p>
            <a:r>
              <a:rPr lang="ar-SA" dirty="0"/>
              <a:t>المنافسون </a:t>
            </a:r>
          </a:p>
          <a:p>
            <a:r>
              <a:rPr lang="ar-SA" dirty="0"/>
              <a:t>عمليات الإنتاج </a:t>
            </a:r>
          </a:p>
          <a:p>
            <a:r>
              <a:rPr lang="ar-SA" dirty="0"/>
              <a:t>إدارة الأعمال </a:t>
            </a:r>
          </a:p>
          <a:p>
            <a:r>
              <a:rPr lang="ar-SA" dirty="0"/>
              <a:t>الزبائن </a:t>
            </a:r>
          </a:p>
          <a:p>
            <a:r>
              <a:rPr lang="ar-SA" dirty="0"/>
              <a:t>المسائل التقنية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51" y="263691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3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المهارات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b="1" u="sng" dirty="0"/>
              <a:t>مهارات تقنية </a:t>
            </a:r>
          </a:p>
          <a:p>
            <a:pPr>
              <a:buFontTx/>
              <a:buChar char="-"/>
            </a:pPr>
            <a:r>
              <a:rPr lang="ar-SA" dirty="0"/>
              <a:t>الهندسة </a:t>
            </a:r>
          </a:p>
          <a:p>
            <a:pPr>
              <a:buFontTx/>
              <a:buChar char="-"/>
            </a:pPr>
            <a:r>
              <a:rPr lang="ar-SA" dirty="0"/>
              <a:t>المحاسبة </a:t>
            </a:r>
          </a:p>
          <a:p>
            <a:pPr>
              <a:buFontTx/>
              <a:buChar char="-"/>
            </a:pPr>
            <a:r>
              <a:rPr lang="ar-SA" dirty="0"/>
              <a:t>الخياطة </a:t>
            </a:r>
          </a:p>
          <a:p>
            <a:r>
              <a:rPr lang="ar-SA" b="1" u="sng" dirty="0"/>
              <a:t>مهارات إدارية </a:t>
            </a:r>
          </a:p>
          <a:p>
            <a:pPr>
              <a:buFontTx/>
              <a:buChar char="-"/>
            </a:pPr>
            <a:r>
              <a:rPr lang="ar-SA" dirty="0"/>
              <a:t>تخطيط </a:t>
            </a:r>
          </a:p>
          <a:p>
            <a:pPr>
              <a:buFontTx/>
              <a:buChar char="-"/>
            </a:pPr>
            <a:r>
              <a:rPr lang="ar-SA" dirty="0"/>
              <a:t>ادارة مالية </a:t>
            </a:r>
          </a:p>
          <a:p>
            <a:pPr>
              <a:buFontTx/>
              <a:buChar char="-"/>
            </a:pPr>
            <a:r>
              <a:rPr lang="ar-SA" dirty="0"/>
              <a:t>تسويق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237626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7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الميزات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/>
              <a:t>مبادر </a:t>
            </a:r>
          </a:p>
          <a:p>
            <a:r>
              <a:rPr lang="ar-SA" dirty="0"/>
              <a:t>مثابر </a:t>
            </a:r>
          </a:p>
          <a:p>
            <a:r>
              <a:rPr lang="ar-SA" dirty="0"/>
              <a:t>يهتم بالجودة العالية </a:t>
            </a:r>
          </a:p>
          <a:p>
            <a:r>
              <a:rPr lang="ar-SA" dirty="0"/>
              <a:t>يحل المشاكل بطريقة مبتكرة </a:t>
            </a:r>
          </a:p>
          <a:p>
            <a:r>
              <a:rPr lang="ar-SA" dirty="0"/>
              <a:t>مقنع </a:t>
            </a:r>
          </a:p>
          <a:p>
            <a:r>
              <a:rPr lang="ar-SA" dirty="0"/>
              <a:t>جازم </a:t>
            </a:r>
          </a:p>
          <a:p>
            <a:r>
              <a:rPr lang="ar-SA" dirty="0"/>
              <a:t>يعتمد استراتيجيات مؤثرة </a:t>
            </a:r>
          </a:p>
          <a:p>
            <a:r>
              <a:rPr lang="ar-SA" dirty="0"/>
              <a:t>ملتزم </a:t>
            </a:r>
          </a:p>
          <a:p>
            <a:r>
              <a:rPr lang="ar-SA" dirty="0"/>
              <a:t>يسعى الى تنفيذ العقود بنفسه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1"/>
            <a:ext cx="3028950" cy="19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4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7251"/>
            <a:ext cx="7886700" cy="4632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>
                <a:solidFill>
                  <a:srgbClr val="FF0000"/>
                </a:solidFill>
              </a:rPr>
              <a:t>انتهى العرض</a:t>
            </a:r>
            <a:endParaRPr lang="en-US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ar-SA" sz="54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ar-SA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ar-SA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ar-SA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ar-SA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4000" cy="50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9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ar-SA" b="1" dirty="0"/>
            </a:br>
            <a:r>
              <a:rPr lang="ar-LB" b="1" dirty="0">
                <a:solidFill>
                  <a:srgbClr val="FF0000"/>
                </a:solidFill>
              </a:rPr>
              <a:t>الموضوع (1): تقييم الإمكانات الريادية</a:t>
            </a:r>
            <a:br>
              <a:rPr lang="en-US" b="1" dirty="0">
                <a:solidFill>
                  <a:srgbClr val="FF0000"/>
                </a:solidFill>
              </a:rPr>
            </a:b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14974"/>
          </a:xfrm>
        </p:spPr>
        <p:txBody>
          <a:bodyPr/>
          <a:lstStyle/>
          <a:p>
            <a:r>
              <a:rPr lang="ar-LB" dirty="0"/>
              <a:t>الأهداف التدريبية</a:t>
            </a:r>
            <a:endParaRPr lang="en-US" dirty="0"/>
          </a:p>
          <a:p>
            <a:pPr>
              <a:buNone/>
            </a:pPr>
            <a:endParaRPr lang="ar-SA" sz="2800" dirty="0"/>
          </a:p>
          <a:p>
            <a:pPr>
              <a:buNone/>
            </a:pPr>
            <a:endParaRPr lang="en-US" sz="2800" dirty="0"/>
          </a:p>
          <a:p>
            <a:pPr lvl="1"/>
            <a:r>
              <a:rPr lang="ar-LB" dirty="0"/>
              <a:t>تقييم إمكانياتهم لكي يصبحوا رياديين في المستقبل.</a:t>
            </a:r>
            <a:endParaRPr lang="ar-SA" dirty="0"/>
          </a:p>
          <a:p>
            <a:pPr lvl="1">
              <a:buNone/>
            </a:pPr>
            <a:endParaRPr lang="en-US" sz="2400" dirty="0"/>
          </a:p>
          <a:p>
            <a:pPr lvl="1"/>
            <a:r>
              <a:rPr lang="ar-LB" dirty="0"/>
              <a:t>تحديد ووصف المهارات الأساسية المطلوبة من أجل تأسيس مؤسسة صغيرة ناجحة.</a:t>
            </a:r>
            <a:endParaRPr lang="en-US" sz="2400" dirty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43446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ar-SA" dirty="0"/>
              <a:t> </a:t>
            </a:r>
            <a:r>
              <a:rPr lang="ar-SA" sz="8000" b="1" dirty="0">
                <a:solidFill>
                  <a:srgbClr val="FF0000"/>
                </a:solidFill>
              </a:rPr>
              <a:t>ورقة عمل (1)</a:t>
            </a:r>
            <a:r>
              <a:rPr lang="ar-LB" sz="8000" b="1" dirty="0">
                <a:solidFill>
                  <a:srgbClr val="FF0000"/>
                </a:solidFill>
              </a:rPr>
              <a:t> </a:t>
            </a:r>
            <a:br>
              <a:rPr lang="en-US" sz="8000" b="1" dirty="0">
                <a:solidFill>
                  <a:srgbClr val="FF0000"/>
                </a:solidFill>
              </a:rPr>
            </a:br>
            <a:r>
              <a:rPr lang="ar-LB" sz="8000" b="1" dirty="0">
                <a:solidFill>
                  <a:srgbClr val="FF0000"/>
                </a:solidFill>
              </a:rPr>
              <a:t>اختبار ميولك الشخصية</a:t>
            </a:r>
            <a:endParaRPr lang="ar-SA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" y="0"/>
          <a:ext cx="9143998" cy="6858001"/>
        </p:xfrm>
        <a:graphic>
          <a:graphicData uri="http://schemas.openxmlformats.org/drawingml/2006/table">
            <a:tbl>
              <a:tblPr rtl="1"/>
              <a:tblGrid>
                <a:gridCol w="6762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356">
                <a:tc>
                  <a:txBody>
                    <a:bodyPr/>
                    <a:lstStyle/>
                    <a:p>
                      <a:pPr algn="ctr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  <a:cs typeface="Simplified Arabic"/>
                        </a:rPr>
                        <a:t>الأسئلة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  <a:cs typeface="Simplified Arabic"/>
                        </a:rPr>
                        <a:t>نادراً أو لا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  <a:cs typeface="Simplified Arabic"/>
                        </a:rPr>
                        <a:t>غالباً أو نعم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56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08940" algn="l"/>
                        </a:tabLs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هل يساورك القلق بشأن ما يفكّر عنك الآخرون؟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08940" algn="l"/>
                        </a:tabLst>
                      </a:pPr>
                      <a:r>
                        <a:rPr lang="en-US" sz="2000" b="1">
                          <a:latin typeface="Simplified Arabic"/>
                          <a:ea typeface="Times New Roman"/>
                        </a:rPr>
                        <a:t> </a:t>
                      </a: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هل تقرأ الكتب؟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56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08940" algn="l"/>
                        </a:tabLst>
                      </a:pPr>
                      <a:r>
                        <a:rPr lang="en-US" sz="2000" b="1">
                          <a:latin typeface="Simplified Arabic"/>
                          <a:ea typeface="Times New Roman"/>
                        </a:rPr>
                        <a:t> </a:t>
                      </a:r>
                      <a:r>
                        <a:rPr lang="ar-SA" sz="2000" b="1">
                          <a:latin typeface="Simplified Arabic"/>
                          <a:ea typeface="Times New Roman"/>
                        </a:rPr>
                        <a:t>هل تخوض المخاطر من أجل الإثارة المقرونة بها؟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56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08940" algn="l"/>
                        </a:tabLst>
                      </a:pPr>
                      <a:r>
                        <a:rPr lang="en-US" sz="2000" b="1">
                          <a:latin typeface="Simplified Arabic"/>
                          <a:ea typeface="Times New Roman"/>
                        </a:rPr>
                        <a:t> </a:t>
                      </a:r>
                      <a:r>
                        <a:rPr lang="ar-SA" sz="2000" b="1">
                          <a:latin typeface="Simplified Arabic"/>
                          <a:ea typeface="Times New Roman"/>
                        </a:rPr>
                        <a:t>هل تعتقد أنّه من السهل جعل الآخرين يقومون بعمل ما من أجلك؟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356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08940" algn="l"/>
                        </a:tabLst>
                      </a:pPr>
                      <a:r>
                        <a:rPr lang="en-US" sz="2000" b="1">
                          <a:latin typeface="Simplified Arabic"/>
                          <a:ea typeface="Times New Roman"/>
                        </a:rPr>
                        <a:t> </a:t>
                      </a: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هل ناقش معك أحد أفراد عائلتك تجربة البدء بمؤسسة أعمال؟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56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08940" algn="l"/>
                        </a:tabLst>
                      </a:pPr>
                      <a:r>
                        <a:rPr lang="en-US" sz="2000" b="1">
                          <a:latin typeface="Simplified Arabic"/>
                          <a:ea typeface="Times New Roman"/>
                        </a:rPr>
                        <a:t> </a:t>
                      </a:r>
                      <a:r>
                        <a:rPr lang="ar-SA" sz="2000" b="1">
                          <a:latin typeface="Simplified Arabic"/>
                          <a:ea typeface="Times New Roman"/>
                        </a:rPr>
                        <a:t>هل تؤمن بضرورة تنظيم مهامك قبل البدء بالعمل؟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356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08940" algn="l"/>
                        </a:tabLst>
                      </a:pPr>
                      <a:r>
                        <a:rPr lang="en-US" sz="2000" b="1">
                          <a:latin typeface="Simplified Arabic"/>
                          <a:ea typeface="Times New Roman"/>
                        </a:rPr>
                        <a:t> </a:t>
                      </a:r>
                      <a:r>
                        <a:rPr lang="ar-SA" sz="2000" b="1">
                          <a:latin typeface="Simplified Arabic"/>
                          <a:ea typeface="Times New Roman"/>
                        </a:rPr>
                        <a:t>هل تمرض غالباً؟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56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08940" algn="l"/>
                        </a:tabLst>
                      </a:pPr>
                      <a:r>
                        <a:rPr lang="en-US" sz="2000" b="1">
                          <a:latin typeface="Simplified Arabic"/>
                          <a:ea typeface="Times New Roman"/>
                        </a:rPr>
                        <a:t> </a:t>
                      </a:r>
                      <a:r>
                        <a:rPr lang="ar-SA" sz="2000" b="1">
                          <a:latin typeface="Simplified Arabic"/>
                          <a:ea typeface="Times New Roman"/>
                        </a:rPr>
                        <a:t>هل تستمتع بالقيام بعملٍ ما لمجرّد الإثبات أنّه باستطاعتك إنجازه؟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391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08940" algn="l"/>
                        </a:tabLs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هل سبق لك أن طُردت من صفك؟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10- هل تجد نفسك مستحدثاً أفكاراً جديدة باستمرار؟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356"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11- هل تفضّل أن تترك أحد أصدقائك يختار نشاطاتك الاجتماعية؟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336"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LB" sz="2000" b="1">
                          <a:latin typeface="Times New Roman"/>
                          <a:ea typeface="Times New Roman"/>
                          <a:cs typeface="Simplified Arabic"/>
                        </a:rPr>
                        <a:t>12- </a:t>
                      </a: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هل تحب المدرسة؟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336"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13- هل أنت تلميذ صالح؟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336"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14- هل أنت عضو في مجموعة ما في المدرسة الثانوية؟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5336"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15- هل تساهم في نشاطات مدرسية أو في الرياضة؟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5336"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LB" sz="2000" b="1">
                          <a:latin typeface="Times New Roman"/>
                          <a:ea typeface="Times New Roman"/>
                          <a:cs typeface="Simplified Arabic"/>
                        </a:rPr>
                        <a:t>16- </a:t>
                      </a: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هل تحب أن تهتم بالتفاصيل؟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5336"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LB" sz="2000" b="1">
                          <a:latin typeface="Times New Roman"/>
                          <a:ea typeface="Times New Roman"/>
                          <a:cs typeface="Simplified Arabic"/>
                        </a:rPr>
                        <a:t>17- </a:t>
                      </a: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هل تعتقد أنّه من المهم أن يتوفر الأمن الوظيفي؟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5336"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LB" sz="2000" b="1">
                          <a:latin typeface="Times New Roman"/>
                          <a:ea typeface="Times New Roman"/>
                          <a:cs typeface="Simplified Arabic"/>
                        </a:rPr>
                        <a:t>18- </a:t>
                      </a: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هل تسعى لافتعال مواجهة مباشرة للحصول على النتائج المتوخاة؟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5336"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LB" sz="2000" b="1">
                          <a:latin typeface="Times New Roman"/>
                          <a:ea typeface="Times New Roman"/>
                          <a:cs typeface="Simplified Arabic"/>
                        </a:rPr>
                        <a:t>19- </a:t>
                      </a: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هل كنت الطفل المولود الأول في عائلتك؟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5336"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ar-LB" sz="2000" b="1">
                          <a:latin typeface="Times New Roman"/>
                          <a:ea typeface="Times New Roman"/>
                          <a:cs typeface="Simplified Arabic"/>
                        </a:rPr>
                        <a:t>20- </a:t>
                      </a:r>
                      <a:r>
                        <a:rPr lang="ar-SA" sz="2000" b="1">
                          <a:latin typeface="Times New Roman"/>
                          <a:ea typeface="Times New Roman"/>
                          <a:cs typeface="Simplified Arabic"/>
                        </a:rPr>
                        <a:t>هل تواجد والدك في المنزل غالبا، في المرحلة المبكرة من حياتك؟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7917"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LB" sz="2000" b="1" dirty="0">
                          <a:latin typeface="Times New Roman"/>
                          <a:ea typeface="Times New Roman"/>
                          <a:cs typeface="Simplified Arabic"/>
                        </a:rPr>
                        <a:t>21- 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Simplified Arabic"/>
                        </a:rPr>
                        <a:t>هل كنت تقوم بأعمال إضافية في المنزل قبل بلوغك سن العاشرة؟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ar-SA" sz="12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8818" marR="5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hoto 7-11-18, 4 52 37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0"/>
            <a:ext cx="97870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Photo 7-11-18, 4 46 39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0"/>
            <a:ext cx="76438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Photo 7-11-18, 4 47 00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0"/>
            <a:ext cx="78581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hoto 7-11-18, 4 47 17 P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70723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الكفايات الأساسية المطلوبة لريادة ناجحة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JO" dirty="0"/>
              <a:t> </a:t>
            </a:r>
            <a:r>
              <a:rPr lang="ar-JO" b="1" u="sng" dirty="0" err="1">
                <a:solidFill>
                  <a:srgbClr val="FF0000"/>
                </a:solidFill>
              </a:rPr>
              <a:t>الكفايات</a:t>
            </a:r>
            <a:r>
              <a:rPr lang="ar-SA" b="1" u="sng" dirty="0">
                <a:solidFill>
                  <a:srgbClr val="FF0000"/>
                </a:solidFill>
              </a:rPr>
              <a:t> :</a:t>
            </a:r>
            <a:r>
              <a:rPr lang="ar-JO" dirty="0"/>
              <a:t> قدر من المعرفة ومجموعة من المهارات وحزمة من الميّزات</a:t>
            </a:r>
            <a:endParaRPr lang="en-US" dirty="0"/>
          </a:p>
          <a:p>
            <a:pPr lvl="0"/>
            <a:r>
              <a:rPr lang="ar-SA" b="1" dirty="0"/>
              <a:t>المعرفة</a:t>
            </a:r>
            <a:r>
              <a:rPr lang="en-US" b="1" dirty="0">
                <a:solidFill>
                  <a:srgbClr val="FF0000"/>
                </a:solidFill>
              </a:rPr>
              <a:t>Knowledge </a:t>
            </a:r>
            <a:r>
              <a:rPr lang="ar-SA" dirty="0"/>
              <a:t>: هي مجموعة أو قدر من المعلومات المخزّنة، والتي يمكن استذكارها في الوقت المناسب.</a:t>
            </a:r>
          </a:p>
          <a:p>
            <a:pPr lvl="0">
              <a:buNone/>
            </a:pPr>
            <a:endParaRPr lang="en-US" dirty="0"/>
          </a:p>
          <a:p>
            <a:pPr lvl="0"/>
            <a:r>
              <a:rPr lang="ar-SA" b="1" dirty="0"/>
              <a:t>المهـارة</a:t>
            </a:r>
            <a:r>
              <a:rPr lang="en-US" b="1" dirty="0">
                <a:solidFill>
                  <a:srgbClr val="FF0000"/>
                </a:solidFill>
              </a:rPr>
              <a:t>Skill</a:t>
            </a:r>
            <a:r>
              <a:rPr lang="en-US" b="1" dirty="0"/>
              <a:t> </a:t>
            </a:r>
            <a:r>
              <a:rPr lang="ar-SA" dirty="0"/>
              <a:t>: هي القدرة على تطبيق المعرفة</a:t>
            </a:r>
          </a:p>
          <a:p>
            <a:pPr lvl="0">
              <a:buNone/>
            </a:pPr>
            <a:endParaRPr lang="en-US" dirty="0"/>
          </a:p>
          <a:p>
            <a:r>
              <a:rPr lang="ar-SA" b="1" dirty="0"/>
              <a:t>الميّـزات</a:t>
            </a:r>
            <a:r>
              <a:rPr lang="en-US" b="1" dirty="0">
                <a:solidFill>
                  <a:srgbClr val="FF0000"/>
                </a:solidFill>
              </a:rPr>
              <a:t>Traits</a:t>
            </a:r>
            <a:r>
              <a:rPr lang="en-US" b="1" dirty="0"/>
              <a:t> </a:t>
            </a:r>
            <a:r>
              <a:rPr lang="ar-SA" dirty="0"/>
              <a:t>: هي مجموعة من الصفات أو الخصائص المتميِّزة التي تكوّن شخصيّة الفرد.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352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سمة Office</vt:lpstr>
      <vt:lpstr>       برنامج كاب: تعرّف إلى عالم الأعمال KNOW ABOUT BUSINESS (KAB) ريادة الأعمال (1)</vt:lpstr>
      <vt:lpstr> الموضوع (1): تقييم الإمكانات الريادية </vt:lpstr>
      <vt:lpstr>  ورقة عمل (1)  اختبار ميولك الشخصية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الكفايات الأساسية المطلوبة لريادة ناجحة</vt:lpstr>
      <vt:lpstr>الكفايات الأساسية المطلوبة لريادة ناجحة</vt:lpstr>
      <vt:lpstr>المعرفة </vt:lpstr>
      <vt:lpstr>المهارات </vt:lpstr>
      <vt:lpstr>الميزات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الموضوع (1): تقييم الإمكانات الريادية </dc:title>
  <dc:creator>laptop center</dc:creator>
  <cp:lastModifiedBy>mohammad jallad PTUK</cp:lastModifiedBy>
  <cp:revision>8</cp:revision>
  <dcterms:created xsi:type="dcterms:W3CDTF">2018-07-11T13:12:00Z</dcterms:created>
  <dcterms:modified xsi:type="dcterms:W3CDTF">2021-11-06T17:56:51Z</dcterms:modified>
</cp:coreProperties>
</file>