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7" r:id="rId2"/>
    <p:sldId id="257" r:id="rId3"/>
    <p:sldId id="280" r:id="rId4"/>
    <p:sldId id="270" r:id="rId5"/>
    <p:sldId id="269" r:id="rId6"/>
    <p:sldId id="271" r:id="rId7"/>
    <p:sldId id="272" r:id="rId8"/>
    <p:sldId id="273" r:id="rId9"/>
    <p:sldId id="274" r:id="rId10"/>
    <p:sldId id="275" r:id="rId11"/>
    <p:sldId id="258" r:id="rId12"/>
    <p:sldId id="259" r:id="rId13"/>
    <p:sldId id="260" r:id="rId14"/>
    <p:sldId id="261" r:id="rId15"/>
    <p:sldId id="262" r:id="rId16"/>
    <p:sldId id="267" r:id="rId17"/>
    <p:sldId id="263" r:id="rId18"/>
    <p:sldId id="268" r:id="rId19"/>
    <p:sldId id="264" r:id="rId20"/>
    <p:sldId id="276" r:id="rId21"/>
    <p:sldId id="279"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17/04/1443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17/04/1443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r.wikipedia.org/wiki/%D8%A7%D8%AD%D8%AA%D9%85%D8%A7%D9%8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408" y="3030559"/>
            <a:ext cx="6858000" cy="1159317"/>
          </a:xfrm>
        </p:spPr>
        <p:txBody>
          <a:bodyPr>
            <a:normAutofit fontScale="90000"/>
          </a:bodyPr>
          <a:lstStyle/>
          <a:p>
            <a:pPr rtl="1"/>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r>
              <a:rPr lang="ar-SA" b="1" dirty="0" smtClean="0"/>
              <a:t>برنامج </a:t>
            </a:r>
            <a:r>
              <a:rPr lang="ar-SA" b="1" dirty="0"/>
              <a:t>كاب: تعرّف إلى عالم الأعمال</a:t>
            </a:r>
            <a:r>
              <a:rPr lang="en-US" dirty="0"/>
              <a:t/>
            </a:r>
            <a:br>
              <a:rPr lang="en-US" dirty="0"/>
            </a:br>
            <a:r>
              <a:rPr lang="en-US" b="1" dirty="0"/>
              <a:t>KNOW ABOUT BUSINESS (KAB</a:t>
            </a:r>
            <a:r>
              <a:rPr lang="en-US" b="1" dirty="0" smtClean="0"/>
              <a:t>)</a:t>
            </a:r>
            <a:r>
              <a:rPr lang="ar-SA" b="1" dirty="0" smtClean="0"/>
              <a:t/>
            </a:r>
            <a:br>
              <a:rPr lang="ar-SA" b="1" dirty="0" smtClean="0"/>
            </a:br>
            <a:r>
              <a:rPr lang="ar-SA" b="1" dirty="0" smtClean="0"/>
              <a:t>ريادة الأعمال (1)</a:t>
            </a:r>
            <a:endParaRPr lang="en-US" dirty="0"/>
          </a:p>
        </p:txBody>
      </p:sp>
      <p:sp>
        <p:nvSpPr>
          <p:cNvPr id="3" name="Subtitle 2"/>
          <p:cNvSpPr>
            <a:spLocks noGrp="1"/>
          </p:cNvSpPr>
          <p:nvPr>
            <p:ph type="subTitle" idx="1"/>
          </p:nvPr>
        </p:nvSpPr>
        <p:spPr>
          <a:xfrm>
            <a:off x="1046408" y="3212976"/>
            <a:ext cx="6858000" cy="1241822"/>
          </a:xfrm>
        </p:spPr>
        <p:txBody>
          <a:bodyPr>
            <a:normAutofit/>
          </a:bodyPr>
          <a:lstStyle/>
          <a:p>
            <a:r>
              <a:rPr lang="ar-SA" b="1" smtClean="0">
                <a:solidFill>
                  <a:srgbClr val="FF0000"/>
                </a:solidFill>
              </a:rPr>
              <a:t>كلية </a:t>
            </a:r>
            <a:r>
              <a:rPr lang="ar-SA" b="1" dirty="0" smtClean="0">
                <a:solidFill>
                  <a:srgbClr val="FF0000"/>
                </a:solidFill>
              </a:rPr>
              <a:t>فلسطين التقنية خضوري</a:t>
            </a:r>
          </a:p>
          <a:p>
            <a:r>
              <a:rPr lang="ar-SA" b="1" dirty="0" smtClean="0">
                <a:solidFill>
                  <a:srgbClr val="FF0000"/>
                </a:solidFill>
              </a:rPr>
              <a:t>قسم المهن التجارية  </a:t>
            </a:r>
            <a:endParaRPr lang="en-US"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9640" y="963502"/>
            <a:ext cx="2143125" cy="1535805"/>
          </a:xfrm>
          <a:prstGeom prst="rect">
            <a:avLst/>
          </a:prstGeom>
        </p:spPr>
      </p:pic>
    </p:spTree>
    <p:extLst>
      <p:ext uri="{BB962C8B-B14F-4D97-AF65-F5344CB8AC3E}">
        <p14:creationId xmlns:p14="http://schemas.microsoft.com/office/powerpoint/2010/main" val="3942383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332656"/>
            <a:ext cx="9036496" cy="6336704"/>
          </a:xfrm>
        </p:spPr>
        <p:txBody>
          <a:bodyPr/>
          <a:lstStyle/>
          <a:p>
            <a:pPr marL="0" indent="0">
              <a:buNone/>
            </a:pPr>
            <a:r>
              <a:rPr lang="ar-SA" b="1" dirty="0">
                <a:solidFill>
                  <a:srgbClr val="FF0000"/>
                </a:solidFill>
              </a:rPr>
              <a:t>يتم تعزيز قدرة الرياديين على خوض المخاطر عن طريق: </a:t>
            </a:r>
            <a:endParaRPr lang="en-US" b="1" dirty="0">
              <a:solidFill>
                <a:srgbClr val="FF0000"/>
              </a:solidFill>
            </a:endParaRPr>
          </a:p>
          <a:p>
            <a:pPr lvl="0" algn="just"/>
            <a:r>
              <a:rPr lang="ar-SA" dirty="0"/>
              <a:t>استعدادهم لاستخدام قدراتهم إلى أقصى حدٍ لتحويل السلبيات لصالحهم</a:t>
            </a:r>
            <a:endParaRPr lang="en-US" dirty="0"/>
          </a:p>
          <a:p>
            <a:pPr lvl="0" algn="just"/>
            <a:r>
              <a:rPr lang="ar-SA" dirty="0"/>
              <a:t>قدرتهم على تقييم حالة المخاطرة بواقعيّة وعلى تغيير السلبيّات</a:t>
            </a:r>
            <a:endParaRPr lang="en-US" dirty="0"/>
          </a:p>
          <a:p>
            <a:pPr lvl="0" algn="just"/>
            <a:r>
              <a:rPr lang="ar-SA" dirty="0"/>
              <a:t>النظر إلى المخاطر من زاوية الأهداف </a:t>
            </a:r>
            <a:r>
              <a:rPr lang="ar-SA" dirty="0" smtClean="0"/>
              <a:t>الموضوعة.</a:t>
            </a:r>
            <a:endParaRPr lang="en-US" dirty="0"/>
          </a:p>
          <a:p>
            <a:pPr lvl="0" algn="just"/>
            <a:r>
              <a:rPr lang="ar-SA" dirty="0"/>
              <a:t>الخطط الشاملة والتطبيق </a:t>
            </a:r>
            <a:r>
              <a:rPr lang="ar-SA" dirty="0" smtClean="0"/>
              <a:t>المناسب.</a:t>
            </a:r>
          </a:p>
          <a:p>
            <a:pPr marL="0" lvl="0" indent="0">
              <a:buNone/>
            </a:pPr>
            <a:endParaRPr lang="en-US"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3789040"/>
            <a:ext cx="4107023" cy="2736304"/>
          </a:xfrm>
          <a:prstGeom prst="rect">
            <a:avLst/>
          </a:prstGeom>
        </p:spPr>
      </p:pic>
    </p:spTree>
    <p:extLst>
      <p:ext uri="{BB962C8B-B14F-4D97-AF65-F5344CB8AC3E}">
        <p14:creationId xmlns:p14="http://schemas.microsoft.com/office/powerpoint/2010/main" val="3274324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الأسئلة التي ينبغي طرحها قبل المخاطرة</a:t>
            </a:r>
            <a:endParaRPr lang="ar-SA" b="1" dirty="0">
              <a:solidFill>
                <a:srgbClr val="FF0000"/>
              </a:solidFill>
            </a:endParaRPr>
          </a:p>
        </p:txBody>
      </p:sp>
      <p:sp>
        <p:nvSpPr>
          <p:cNvPr id="3" name="عنصر نائب للمحتوى 2"/>
          <p:cNvSpPr>
            <a:spLocks noGrp="1"/>
          </p:cNvSpPr>
          <p:nvPr>
            <p:ph idx="1"/>
          </p:nvPr>
        </p:nvSpPr>
        <p:spPr/>
        <p:txBody>
          <a:bodyPr/>
          <a:lstStyle/>
          <a:p>
            <a:pPr lvl="1"/>
            <a:r>
              <a:rPr lang="ar-SA" b="1" dirty="0" smtClean="0"/>
              <a:t>هل يستحق الهدف المخاطرة المقرونة </a:t>
            </a:r>
            <a:r>
              <a:rPr lang="ar-SA" b="1" dirty="0" err="1" smtClean="0"/>
              <a:t>به</a:t>
            </a:r>
            <a:r>
              <a:rPr lang="ar-SA" b="1" dirty="0" smtClean="0"/>
              <a:t>؟</a:t>
            </a:r>
          </a:p>
          <a:p>
            <a:pPr lvl="1">
              <a:buNone/>
            </a:pPr>
            <a:endParaRPr lang="en-US" sz="1800" b="1" dirty="0" smtClean="0"/>
          </a:p>
          <a:p>
            <a:pPr lvl="1"/>
            <a:r>
              <a:rPr lang="ar-SA" b="1" dirty="0" smtClean="0"/>
              <a:t>كيف يمكن التخفيف من حدة المخاطرة؟</a:t>
            </a:r>
          </a:p>
          <a:p>
            <a:pPr lvl="1">
              <a:buNone/>
            </a:pPr>
            <a:endParaRPr lang="en-US" sz="1800" b="1" dirty="0" smtClean="0"/>
          </a:p>
          <a:p>
            <a:pPr lvl="1"/>
            <a:r>
              <a:rPr lang="ar-SA" b="1" dirty="0" smtClean="0"/>
              <a:t>ما المعلومات التي تلزم قبل المخاطرة؟</a:t>
            </a:r>
          </a:p>
          <a:p>
            <a:pPr lvl="1">
              <a:buNone/>
            </a:pPr>
            <a:endParaRPr lang="en-US" sz="1800" b="1" dirty="0" smtClean="0"/>
          </a:p>
          <a:p>
            <a:pPr lvl="1"/>
            <a:r>
              <a:rPr lang="ar-SA" b="1" dirty="0" smtClean="0"/>
              <a:t>من الأشخاص، وما الموارد التي ستساعد في التخفيف من المخاطر؟</a:t>
            </a:r>
            <a:endParaRPr lang="en-US" sz="1800" b="1" dirty="0" smtClean="0"/>
          </a:p>
          <a:p>
            <a:pPr lvl="1"/>
            <a:r>
              <a:rPr lang="ar-SA" b="1" dirty="0" smtClean="0"/>
              <a:t>ما المخاوف التي تساورني لدى خوض المخاطرة؟</a:t>
            </a:r>
            <a:endParaRPr lang="en-US" sz="1800" b="1" dirty="0" smtClean="0"/>
          </a:p>
          <a:p>
            <a:pPr>
              <a:buNone/>
            </a:pPr>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الأسئلة التي ينبغي طرحها قبل المخاطرة</a:t>
            </a:r>
            <a:endParaRPr lang="ar-SA" dirty="0"/>
          </a:p>
        </p:txBody>
      </p:sp>
      <p:sp>
        <p:nvSpPr>
          <p:cNvPr id="3" name="عنصر نائب للمحتوى 2"/>
          <p:cNvSpPr>
            <a:spLocks noGrp="1"/>
          </p:cNvSpPr>
          <p:nvPr>
            <p:ph idx="1"/>
          </p:nvPr>
        </p:nvSpPr>
        <p:spPr/>
        <p:txBody>
          <a:bodyPr>
            <a:normAutofit lnSpcReduction="10000"/>
          </a:bodyPr>
          <a:lstStyle/>
          <a:p>
            <a:pPr lvl="1"/>
            <a:r>
              <a:rPr lang="ar-SA" b="1" dirty="0" smtClean="0"/>
              <a:t>هل أنا مستعد لبذل قُصارى جهدي لبلوغ الهدف؟</a:t>
            </a:r>
          </a:p>
          <a:p>
            <a:pPr lvl="1">
              <a:buNone/>
            </a:pPr>
            <a:endParaRPr lang="en-US" sz="1800" b="1" dirty="0" smtClean="0"/>
          </a:p>
          <a:p>
            <a:pPr lvl="1"/>
            <a:r>
              <a:rPr lang="ar-SA" b="1" dirty="0" smtClean="0"/>
              <a:t>ما الذي سيتم تحقيقه من خلال المخاطرة؟</a:t>
            </a:r>
          </a:p>
          <a:p>
            <a:pPr lvl="1">
              <a:buNone/>
            </a:pPr>
            <a:endParaRPr lang="en-US" sz="1800" b="1" dirty="0" smtClean="0"/>
          </a:p>
          <a:p>
            <a:pPr lvl="1"/>
            <a:r>
              <a:rPr lang="ar-SA" b="1" dirty="0" smtClean="0"/>
              <a:t>ما التحضيرات التي يتعيّن علي القيام </a:t>
            </a:r>
            <a:r>
              <a:rPr lang="ar-SA" b="1" dirty="0" err="1" smtClean="0"/>
              <a:t>بها</a:t>
            </a:r>
            <a:r>
              <a:rPr lang="ar-SA" b="1" dirty="0" smtClean="0"/>
              <a:t> قبل المخاطرة؟</a:t>
            </a:r>
          </a:p>
          <a:p>
            <a:pPr lvl="1">
              <a:buNone/>
            </a:pPr>
            <a:endParaRPr lang="en-US" sz="1800" b="1" dirty="0" smtClean="0"/>
          </a:p>
          <a:p>
            <a:pPr lvl="1"/>
            <a:r>
              <a:rPr lang="ar-SA" b="1" dirty="0" smtClean="0"/>
              <a:t>كيف سأعرف (بعبارات كميّة) متى أكون قد حقّقت هدفي؟</a:t>
            </a:r>
          </a:p>
          <a:p>
            <a:pPr lvl="1">
              <a:buNone/>
            </a:pPr>
            <a:endParaRPr lang="en-US" sz="1800" b="1" dirty="0" smtClean="0"/>
          </a:p>
          <a:p>
            <a:pPr lvl="1"/>
            <a:r>
              <a:rPr lang="ar-SA" b="1" dirty="0" smtClean="0"/>
              <a:t>ما العراقيل الأكبر التي تعترض بلوغي هدفي؟</a:t>
            </a:r>
            <a:endParaRPr lang="en-US" sz="1800" b="1" dirty="0" smtClean="0"/>
          </a:p>
          <a:p>
            <a:pPr>
              <a:buNone/>
            </a:pPr>
            <a:r>
              <a:rPr lang="ar-SA" b="1" dirty="0" smtClean="0"/>
              <a:t/>
            </a:r>
            <a:br>
              <a:rPr lang="ar-SA" b="1" dirty="0" smtClean="0"/>
            </a:br>
            <a:r>
              <a:rPr lang="ar-SA" sz="1600" dirty="0" smtClean="0"/>
              <a:t> </a:t>
            </a:r>
            <a:endParaRPr lang="en-US" dirty="0" smtClean="0"/>
          </a:p>
          <a:p>
            <a:pPr>
              <a:buNone/>
            </a:pP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إجراءات خوض المخاطرة المحسوبة</a:t>
            </a:r>
            <a:endParaRPr lang="ar-SA" b="1" dirty="0">
              <a:solidFill>
                <a:srgbClr val="FF0000"/>
              </a:solidFill>
            </a:endParaRPr>
          </a:p>
        </p:txBody>
      </p:sp>
      <p:sp>
        <p:nvSpPr>
          <p:cNvPr id="3" name="عنصر نائب للمحتوى 2"/>
          <p:cNvSpPr>
            <a:spLocks noGrp="1"/>
          </p:cNvSpPr>
          <p:nvPr>
            <p:ph idx="1"/>
          </p:nvPr>
        </p:nvSpPr>
        <p:spPr>
          <a:xfrm>
            <a:off x="107504" y="1600200"/>
            <a:ext cx="8928992" cy="4997152"/>
          </a:xfrm>
        </p:spPr>
        <p:txBody>
          <a:bodyPr>
            <a:normAutofit fontScale="92500" lnSpcReduction="10000"/>
          </a:bodyPr>
          <a:lstStyle/>
          <a:p>
            <a:pPr lvl="1"/>
            <a:r>
              <a:rPr lang="ar-SA" b="1" dirty="0" smtClean="0"/>
              <a:t>تقييم المخاطرة</a:t>
            </a:r>
            <a:r>
              <a:rPr lang="en-US" b="1" dirty="0" smtClean="0"/>
              <a:t> : </a:t>
            </a:r>
            <a:r>
              <a:rPr lang="ar-SA" b="1" dirty="0" smtClean="0"/>
              <a:t> </a:t>
            </a:r>
            <a:r>
              <a:rPr lang="ar-SA" dirty="0" smtClean="0"/>
              <a:t>الاستثمار بقيمة 400000 وحدة نقدية </a:t>
            </a:r>
          </a:p>
          <a:p>
            <a:pPr lvl="1">
              <a:buNone/>
            </a:pPr>
            <a:endParaRPr lang="en-US" sz="1800" dirty="0" smtClean="0"/>
          </a:p>
          <a:p>
            <a:pPr lvl="1"/>
            <a:r>
              <a:rPr lang="ar-SA" b="1" dirty="0" smtClean="0"/>
              <a:t>تحديد الغايات والأهداف : </a:t>
            </a:r>
            <a:r>
              <a:rPr lang="ar-SA" dirty="0" smtClean="0"/>
              <a:t>رفع المبيعات بنسبة 30%</a:t>
            </a:r>
          </a:p>
          <a:p>
            <a:pPr lvl="1">
              <a:buNone/>
            </a:pPr>
            <a:endParaRPr lang="en-US" sz="1800" b="1" dirty="0" smtClean="0"/>
          </a:p>
          <a:p>
            <a:pPr lvl="1"/>
            <a:r>
              <a:rPr lang="ar-SA" b="1" dirty="0" smtClean="0"/>
              <a:t>توضيح خيارات الحلول: </a:t>
            </a:r>
            <a:r>
              <a:rPr lang="ar-SA" dirty="0" smtClean="0"/>
              <a:t>الاستثمار بمنتجات مماثلة أو منتجات جديدة</a:t>
            </a:r>
          </a:p>
          <a:p>
            <a:pPr lvl="1">
              <a:buNone/>
            </a:pPr>
            <a:endParaRPr lang="en-US" sz="1800" b="1" dirty="0" smtClean="0"/>
          </a:p>
          <a:p>
            <a:pPr lvl="1"/>
            <a:r>
              <a:rPr lang="ar-SA" b="1" dirty="0" smtClean="0"/>
              <a:t>جمع المعلومات ووزن خيارات الحلول: </a:t>
            </a:r>
            <a:r>
              <a:rPr lang="ar-SA" dirty="0" smtClean="0"/>
              <a:t>خيار أ     خيار ب</a:t>
            </a:r>
          </a:p>
          <a:p>
            <a:pPr lvl="1">
              <a:buNone/>
            </a:pPr>
            <a:endParaRPr lang="en-US" sz="1800" b="1" dirty="0" smtClean="0"/>
          </a:p>
          <a:p>
            <a:pPr lvl="1"/>
            <a:r>
              <a:rPr lang="ar-SA" b="1" dirty="0" smtClean="0"/>
              <a:t>التخفيف من المخاطر : </a:t>
            </a:r>
            <a:r>
              <a:rPr lang="ar-SA" dirty="0" smtClean="0"/>
              <a:t>دراسة السوق والبحث عن أسوق بديلة-خطط بديلة- استراتيجيات تسويق مؤثرة</a:t>
            </a:r>
          </a:p>
          <a:p>
            <a:pPr lvl="1">
              <a:buNone/>
            </a:pPr>
            <a:endParaRPr lang="en-US" sz="1800" dirty="0" smtClean="0"/>
          </a:p>
          <a:p>
            <a:pPr lvl="1"/>
            <a:r>
              <a:rPr lang="ar-SA" b="1" dirty="0" smtClean="0"/>
              <a:t>التخطيط لأفضل خيار حل وتنفيذه </a:t>
            </a:r>
            <a:r>
              <a:rPr lang="ar-SA" dirty="0" smtClean="0"/>
              <a:t>: خطط زمنية وأهداف ذكية والتعامل مع التغذية الراجعة</a:t>
            </a:r>
            <a:endParaRPr lang="en-U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كن شخصا يخوض مخاطر محسوبة</a:t>
            </a:r>
            <a:endParaRPr lang="ar-SA" b="1" dirty="0">
              <a:solidFill>
                <a:srgbClr val="FF0000"/>
              </a:solidFill>
            </a:endParaRPr>
          </a:p>
        </p:txBody>
      </p:sp>
      <p:sp>
        <p:nvSpPr>
          <p:cNvPr id="3" name="عنصر نائب للمحتوى 2"/>
          <p:cNvSpPr>
            <a:spLocks noGrp="1"/>
          </p:cNvSpPr>
          <p:nvPr>
            <p:ph idx="1"/>
          </p:nvPr>
        </p:nvSpPr>
        <p:spPr>
          <a:xfrm>
            <a:off x="0" y="1285860"/>
            <a:ext cx="9144000" cy="5572140"/>
          </a:xfrm>
        </p:spPr>
        <p:txBody>
          <a:bodyPr>
            <a:normAutofit fontScale="85000" lnSpcReduction="20000"/>
          </a:bodyPr>
          <a:lstStyle/>
          <a:p>
            <a:pPr>
              <a:buNone/>
            </a:pPr>
            <a:r>
              <a:rPr lang="ar-SA" dirty="0" smtClean="0"/>
              <a:t>    </a:t>
            </a:r>
          </a:p>
          <a:p>
            <a:pPr>
              <a:buNone/>
            </a:pPr>
            <a:r>
              <a:rPr lang="ar-SA" b="1" dirty="0" smtClean="0"/>
              <a:t>    </a:t>
            </a:r>
            <a:r>
              <a:rPr lang="ar-LB" b="1" dirty="0" smtClean="0"/>
              <a:t>من الواضح أنّه ليس من سبيلٍ لتجنّب خوض المخاطر في مؤسسات الأعمال، كما في الحياة.</a:t>
            </a:r>
            <a:endParaRPr lang="ar-SA" b="1" dirty="0" smtClean="0"/>
          </a:p>
          <a:p>
            <a:pPr>
              <a:buNone/>
            </a:pPr>
            <a:endParaRPr lang="en-US" b="1" dirty="0" smtClean="0"/>
          </a:p>
          <a:p>
            <a:pPr>
              <a:buNone/>
            </a:pPr>
            <a:r>
              <a:rPr lang="ar-SA" b="1" dirty="0" smtClean="0"/>
              <a:t>    </a:t>
            </a:r>
            <a:r>
              <a:rPr lang="ar-LB" b="1" dirty="0" smtClean="0">
                <a:solidFill>
                  <a:srgbClr val="FF0000"/>
                </a:solidFill>
              </a:rPr>
              <a:t>فعندما تخاطر، ستكتشف قدراتك الذاتية، وتصبح أكثر قدرة على التحكّم بمستقبلك.</a:t>
            </a:r>
            <a:endParaRPr lang="ar-SA" b="1" dirty="0" smtClean="0">
              <a:solidFill>
                <a:srgbClr val="FF0000"/>
              </a:solidFill>
            </a:endParaRPr>
          </a:p>
          <a:p>
            <a:pPr>
              <a:buNone/>
            </a:pPr>
            <a:endParaRPr lang="en-US" b="1" dirty="0" smtClean="0"/>
          </a:p>
          <a:p>
            <a:pPr algn="ctr">
              <a:buNone/>
            </a:pPr>
            <a:r>
              <a:rPr lang="ar-SA" b="1" u="sng" dirty="0" smtClean="0">
                <a:solidFill>
                  <a:srgbClr val="0070C0"/>
                </a:solidFill>
              </a:rPr>
              <a:t>    </a:t>
            </a:r>
            <a:r>
              <a:rPr lang="ar-LB" b="1" u="sng" dirty="0" smtClean="0">
                <a:solidFill>
                  <a:srgbClr val="0070C0"/>
                </a:solidFill>
              </a:rPr>
              <a:t>كما أنّك ستكتسب المزيد من الثقة بالنفس.</a:t>
            </a:r>
            <a:r>
              <a:rPr lang="ar-LB" b="1" dirty="0" smtClean="0">
                <a:solidFill>
                  <a:srgbClr val="0070C0"/>
                </a:solidFill>
              </a:rPr>
              <a:t> </a:t>
            </a:r>
            <a:endParaRPr lang="ar-SA" b="1" dirty="0" smtClean="0">
              <a:solidFill>
                <a:srgbClr val="0070C0"/>
              </a:solidFill>
            </a:endParaRPr>
          </a:p>
          <a:p>
            <a:pPr>
              <a:buNone/>
            </a:pPr>
            <a:endParaRPr lang="en-US" b="1" dirty="0" smtClean="0"/>
          </a:p>
          <a:p>
            <a:pPr>
              <a:buNone/>
            </a:pPr>
            <a:r>
              <a:rPr lang="ar-SA" b="1" dirty="0" smtClean="0"/>
              <a:t>  </a:t>
            </a:r>
            <a:r>
              <a:rPr lang="ar-LB" b="1" dirty="0" smtClean="0">
                <a:solidFill>
                  <a:srgbClr val="00B050"/>
                </a:solidFill>
              </a:rPr>
              <a:t>وسيكون لديك نظرة أكثر إيجابية حيال المخاطرة، لأنه سيكون لديك إيمان أكبر بقدراتك.</a:t>
            </a:r>
            <a:endParaRPr lang="ar-SA" b="1" dirty="0" smtClean="0">
              <a:solidFill>
                <a:srgbClr val="00B050"/>
              </a:solidFill>
            </a:endParaRPr>
          </a:p>
          <a:p>
            <a:pPr>
              <a:buNone/>
            </a:pPr>
            <a:endParaRPr lang="en-US" b="1" dirty="0" smtClean="0"/>
          </a:p>
          <a:p>
            <a:pPr>
              <a:buNone/>
            </a:pPr>
            <a:r>
              <a:rPr lang="ar-SA" b="1" dirty="0" smtClean="0"/>
              <a:t>  </a:t>
            </a:r>
            <a:r>
              <a:rPr lang="ar-LB" b="1" dirty="0" smtClean="0">
                <a:solidFill>
                  <a:srgbClr val="7030A0"/>
                </a:solidFill>
              </a:rPr>
              <a:t>وستتقبّل المخاطر كتحدّيات تستلزم منك بذل قصارى جهودك لبلوغ الأهداف.</a:t>
            </a:r>
            <a:endParaRPr lang="en-US" b="1" dirty="0" smtClean="0">
              <a:solidFill>
                <a:srgbClr val="7030A0"/>
              </a:solidFill>
            </a:endParaRPr>
          </a:p>
          <a:p>
            <a:pPr>
              <a:buNone/>
            </a:pPr>
            <a:r>
              <a:rPr lang="en-US" dirty="0" smtClean="0">
                <a:solidFill>
                  <a:srgbClr val="7030A0"/>
                </a:solidFill>
              </a:rPr>
              <a:t> </a:t>
            </a:r>
          </a:p>
          <a:p>
            <a:pPr>
              <a:buNone/>
            </a:pPr>
            <a:endParaRPr lang="ar-S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المخاطر والمشكلات التي تواجه المشروعات الصغيرة </a:t>
            </a:r>
            <a:endParaRPr lang="ar-SA" b="1" dirty="0">
              <a:solidFill>
                <a:srgbClr val="FF0000"/>
              </a:solidFill>
            </a:endParaRPr>
          </a:p>
        </p:txBody>
      </p:sp>
      <p:sp>
        <p:nvSpPr>
          <p:cNvPr id="3" name="عنصر نائب للمحتوى 2"/>
          <p:cNvSpPr>
            <a:spLocks noGrp="1"/>
          </p:cNvSpPr>
          <p:nvPr>
            <p:ph idx="1"/>
          </p:nvPr>
        </p:nvSpPr>
        <p:spPr/>
        <p:txBody>
          <a:bodyPr/>
          <a:lstStyle/>
          <a:p>
            <a:pPr>
              <a:buNone/>
            </a:pPr>
            <a:r>
              <a:rPr lang="ar-SA" dirty="0" smtClean="0"/>
              <a:t> </a:t>
            </a:r>
            <a:endParaRPr lang="ar-SA" dirty="0"/>
          </a:p>
        </p:txBody>
      </p:sp>
      <p:sp>
        <p:nvSpPr>
          <p:cNvPr id="4" name="مستطيل 3"/>
          <p:cNvSpPr/>
          <p:nvPr/>
        </p:nvSpPr>
        <p:spPr>
          <a:xfrm>
            <a:off x="500034" y="1643050"/>
            <a:ext cx="7929618" cy="1877437"/>
          </a:xfrm>
          <a:prstGeom prst="rect">
            <a:avLst/>
          </a:prstGeom>
        </p:spPr>
        <p:txBody>
          <a:bodyPr wrap="square">
            <a:spAutoFit/>
          </a:bodyPr>
          <a:lstStyle/>
          <a:p>
            <a:r>
              <a:rPr lang="ar-SA" sz="3200" b="1" u="sng" dirty="0" smtClean="0">
                <a:solidFill>
                  <a:srgbClr val="FF0000"/>
                </a:solidFill>
              </a:rPr>
              <a:t>1.بيئة الاستثمار</a:t>
            </a:r>
            <a:r>
              <a:rPr lang="ar-SA" b="1" dirty="0" smtClean="0"/>
              <a:t/>
            </a:r>
            <a:br>
              <a:rPr lang="ar-SA" b="1" dirty="0" smtClean="0"/>
            </a:br>
            <a:r>
              <a:rPr lang="ar-SA" sz="2800" b="1" dirty="0" smtClean="0"/>
              <a:t>أ- تعدد الهيئات والمؤسسات </a:t>
            </a:r>
            <a:r>
              <a:rPr lang="ar-SA" sz="2800" b="1" dirty="0" err="1" smtClean="0"/>
              <a:t>التى</a:t>
            </a:r>
            <a:r>
              <a:rPr lang="ar-SA" sz="2800" b="1" dirty="0" smtClean="0"/>
              <a:t> تعنى بالمشروعات الصغيرة. </a:t>
            </a:r>
            <a:br>
              <a:rPr lang="ar-SA" sz="2800" b="1" dirty="0" smtClean="0"/>
            </a:br>
            <a:r>
              <a:rPr lang="ar-SA" sz="2800" b="1" dirty="0" smtClean="0"/>
              <a:t>ب- تعدد التشريعات والإجراءات. </a:t>
            </a:r>
            <a:br>
              <a:rPr lang="ar-SA" sz="2800" b="1" dirty="0" smtClean="0"/>
            </a:br>
            <a:r>
              <a:rPr lang="ar-SA" sz="2800" b="1" dirty="0" smtClean="0"/>
              <a:t>ج- اختلاف المفاهيم. </a:t>
            </a:r>
            <a:endParaRPr lang="ar-SA" sz="2800" b="1" dirty="0"/>
          </a:p>
        </p:txBody>
      </p:sp>
      <p:pic>
        <p:nvPicPr>
          <p:cNvPr id="5" name="صورة 4" descr="d009b7f9-5bef-44c4-8321-a5bc979ff5bb_16x9_1200x676.jpg"/>
          <p:cNvPicPr>
            <a:picLocks noChangeAspect="1"/>
          </p:cNvPicPr>
          <p:nvPr/>
        </p:nvPicPr>
        <p:blipFill>
          <a:blip r:embed="rId2"/>
          <a:stretch>
            <a:fillRect/>
          </a:stretch>
        </p:blipFill>
        <p:spPr>
          <a:xfrm>
            <a:off x="1214414" y="3714752"/>
            <a:ext cx="6929454" cy="2786082"/>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المخاطر والمشكلات التي تواجه المشروعات الصغيرة </a:t>
            </a:r>
            <a:endParaRPr lang="ar-SA" b="1" dirty="0">
              <a:solidFill>
                <a:srgbClr val="FF0000"/>
              </a:solidFill>
            </a:endParaRPr>
          </a:p>
        </p:txBody>
      </p:sp>
      <p:sp>
        <p:nvSpPr>
          <p:cNvPr id="3" name="عنصر نائب للمحتوى 2"/>
          <p:cNvSpPr>
            <a:spLocks noGrp="1"/>
          </p:cNvSpPr>
          <p:nvPr>
            <p:ph idx="1"/>
          </p:nvPr>
        </p:nvSpPr>
        <p:spPr>
          <a:xfrm>
            <a:off x="457200" y="1600200"/>
            <a:ext cx="8229600" cy="5043510"/>
          </a:xfrm>
        </p:spPr>
        <p:txBody>
          <a:bodyPr>
            <a:normAutofit fontScale="92500" lnSpcReduction="20000"/>
          </a:bodyPr>
          <a:lstStyle/>
          <a:p>
            <a:pPr marL="514350" indent="-514350">
              <a:buNone/>
            </a:pPr>
            <a:r>
              <a:rPr lang="ar-SA" b="1" u="sng" dirty="0" smtClean="0">
                <a:solidFill>
                  <a:srgbClr val="FF0000"/>
                </a:solidFill>
              </a:rPr>
              <a:t>2.السوق والتسويق</a:t>
            </a:r>
            <a:r>
              <a:rPr lang="ar-SA" b="1" dirty="0" smtClean="0">
                <a:solidFill>
                  <a:srgbClr val="FF0000"/>
                </a:solidFill>
              </a:rPr>
              <a:t>.</a:t>
            </a:r>
            <a:r>
              <a:rPr lang="ar-SA" dirty="0" smtClean="0"/>
              <a:t/>
            </a:r>
            <a:br>
              <a:rPr lang="ar-SA" dirty="0" smtClean="0"/>
            </a:br>
            <a:r>
              <a:rPr lang="ar-SA" dirty="0" smtClean="0"/>
              <a:t>أ- الدراسات والأبحاث.</a:t>
            </a:r>
            <a:br>
              <a:rPr lang="ar-SA" dirty="0" smtClean="0"/>
            </a:br>
            <a:r>
              <a:rPr lang="ar-SA" dirty="0" smtClean="0"/>
              <a:t>ب- نقص الخبرة </a:t>
            </a:r>
            <a:r>
              <a:rPr lang="ar-SA" dirty="0" err="1" smtClean="0"/>
              <a:t>و</a:t>
            </a:r>
            <a:r>
              <a:rPr lang="ar-SA" dirty="0" smtClean="0"/>
              <a:t> الإمكانيات.</a:t>
            </a:r>
            <a:br>
              <a:rPr lang="ar-SA" dirty="0" smtClean="0"/>
            </a:br>
            <a:r>
              <a:rPr lang="ar-SA" dirty="0" smtClean="0"/>
              <a:t>ج- التعرف على السوق والمواصفات المطلوبة .</a:t>
            </a:r>
            <a:br>
              <a:rPr lang="ar-SA" dirty="0" smtClean="0"/>
            </a:br>
            <a:r>
              <a:rPr lang="ar-SA" dirty="0" smtClean="0"/>
              <a:t>د- نفقات التسويق .</a:t>
            </a:r>
          </a:p>
          <a:p>
            <a:pPr marL="514350" indent="-514350">
              <a:buNone/>
            </a:pPr>
            <a:r>
              <a:rPr lang="ar-SA" u="sng" dirty="0" smtClean="0"/>
              <a:t/>
            </a:r>
            <a:br>
              <a:rPr lang="ar-SA" u="sng" dirty="0" smtClean="0"/>
            </a:br>
            <a:r>
              <a:rPr lang="ar-SA" b="1" u="sng" dirty="0" smtClean="0">
                <a:solidFill>
                  <a:srgbClr val="FF0000"/>
                </a:solidFill>
              </a:rPr>
              <a:t>3- التمويل </a:t>
            </a:r>
            <a:r>
              <a:rPr lang="ar-SA" b="1" u="sng" dirty="0" err="1" smtClean="0">
                <a:solidFill>
                  <a:srgbClr val="FF0000"/>
                </a:solidFill>
              </a:rPr>
              <a:t>المصرفى</a:t>
            </a:r>
            <a:r>
              <a:rPr lang="ar-SA" b="1" dirty="0" smtClean="0">
                <a:solidFill>
                  <a:srgbClr val="FF0000"/>
                </a:solidFill>
              </a:rPr>
              <a:t>.</a:t>
            </a:r>
            <a:r>
              <a:rPr lang="ar-SA" dirty="0" smtClean="0"/>
              <a:t/>
            </a:r>
            <a:br>
              <a:rPr lang="ar-SA" dirty="0" smtClean="0"/>
            </a:br>
            <a:r>
              <a:rPr lang="ar-SA" dirty="0" smtClean="0"/>
              <a:t>أ- افتقاد عنصر الثقة فى القائمين على المشروع الصغيرة.</a:t>
            </a:r>
            <a:br>
              <a:rPr lang="ar-SA" dirty="0" smtClean="0"/>
            </a:br>
            <a:r>
              <a:rPr lang="ar-SA" dirty="0" smtClean="0"/>
              <a:t>ب- عدم توافر الضمانات الكافية. </a:t>
            </a:r>
            <a:br>
              <a:rPr lang="ar-SA" dirty="0" smtClean="0"/>
            </a:br>
            <a:r>
              <a:rPr lang="ar-SA" dirty="0" smtClean="0"/>
              <a:t>ج- نقص الخبرة فى أساسيات المعاملات المصرفية. </a:t>
            </a:r>
            <a:br>
              <a:rPr lang="ar-SA" dirty="0" smtClean="0"/>
            </a:br>
            <a:r>
              <a:rPr lang="ar-SA" dirty="0" smtClean="0"/>
              <a:t>د- انخفاض القدرة على التسويق. </a:t>
            </a:r>
            <a:br>
              <a:rPr lang="ar-SA" dirty="0" smtClean="0"/>
            </a:br>
            <a:endParaRPr lang="ar-SA" dirty="0"/>
          </a:p>
        </p:txBody>
      </p:sp>
      <p:pic>
        <p:nvPicPr>
          <p:cNvPr id="4" name="صورة 3" descr="تنزيل.jpg"/>
          <p:cNvPicPr>
            <a:picLocks noChangeAspect="1"/>
          </p:cNvPicPr>
          <p:nvPr/>
        </p:nvPicPr>
        <p:blipFill>
          <a:blip r:embed="rId2"/>
          <a:stretch>
            <a:fillRect/>
          </a:stretch>
        </p:blipFill>
        <p:spPr>
          <a:xfrm>
            <a:off x="0" y="1285860"/>
            <a:ext cx="2466975" cy="1847850"/>
          </a:xfrm>
          <a:prstGeom prst="rect">
            <a:avLst/>
          </a:prstGeom>
        </p:spPr>
      </p:pic>
      <p:pic>
        <p:nvPicPr>
          <p:cNvPr id="5" name="صورة 4" descr="القروض-الخارجية-500x198.jpg"/>
          <p:cNvPicPr>
            <a:picLocks noChangeAspect="1"/>
          </p:cNvPicPr>
          <p:nvPr/>
        </p:nvPicPr>
        <p:blipFill>
          <a:blip r:embed="rId3"/>
          <a:stretch>
            <a:fillRect/>
          </a:stretch>
        </p:blipFill>
        <p:spPr>
          <a:xfrm rot="20596531">
            <a:off x="1000064" y="5649861"/>
            <a:ext cx="2273032" cy="900121"/>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المخاطر والمشكلات التي تواجه المشروعات الصغيرة </a:t>
            </a:r>
            <a:endParaRPr lang="ar-SA" b="1" dirty="0">
              <a:solidFill>
                <a:srgbClr val="FF0000"/>
              </a:solidFill>
            </a:endParaRPr>
          </a:p>
        </p:txBody>
      </p:sp>
      <p:sp>
        <p:nvSpPr>
          <p:cNvPr id="3" name="عنصر نائب للمحتوى 2"/>
          <p:cNvSpPr>
            <a:spLocks noGrp="1"/>
          </p:cNvSpPr>
          <p:nvPr>
            <p:ph idx="1"/>
          </p:nvPr>
        </p:nvSpPr>
        <p:spPr/>
        <p:txBody>
          <a:bodyPr/>
          <a:lstStyle/>
          <a:p>
            <a:pPr>
              <a:buNone/>
            </a:pPr>
            <a:r>
              <a:rPr lang="ar-SA" b="1" dirty="0" smtClean="0">
                <a:solidFill>
                  <a:srgbClr val="FF0000"/>
                </a:solidFill>
              </a:rPr>
              <a:t>4</a:t>
            </a:r>
            <a:r>
              <a:rPr lang="ar-SA" b="1" u="sng" dirty="0" smtClean="0">
                <a:solidFill>
                  <a:srgbClr val="FF0000"/>
                </a:solidFill>
              </a:rPr>
              <a:t>.القدرات الإدارية والتنظيمية للقائمين على المشروعات الصغيرة:</a:t>
            </a:r>
            <a:r>
              <a:rPr lang="ar-SA" dirty="0" smtClean="0"/>
              <a:t/>
            </a:r>
            <a:br>
              <a:rPr lang="ar-SA" dirty="0" smtClean="0"/>
            </a:br>
            <a:r>
              <a:rPr lang="ar-SA" dirty="0" smtClean="0"/>
              <a:t>أ- نقص الخبرة. </a:t>
            </a:r>
            <a:br>
              <a:rPr lang="ar-SA" dirty="0" smtClean="0"/>
            </a:br>
            <a:r>
              <a:rPr lang="ar-SA" dirty="0" smtClean="0"/>
              <a:t>ب- نقص الكفاءة فى مواجهة المتغيرات.</a:t>
            </a:r>
            <a:br>
              <a:rPr lang="ar-SA" dirty="0" smtClean="0"/>
            </a:br>
            <a:r>
              <a:rPr lang="ar-SA" dirty="0" smtClean="0"/>
              <a:t>ج- عدم الرغبة فى الاستعانة بالخبرات.</a:t>
            </a:r>
            <a:br>
              <a:rPr lang="ar-SA" dirty="0" smtClean="0"/>
            </a:br>
            <a:r>
              <a:rPr lang="ar-SA" dirty="0" smtClean="0"/>
              <a:t>د- إدارة الوقت.</a:t>
            </a:r>
            <a:endParaRPr lang="ar-SA" dirty="0"/>
          </a:p>
        </p:txBody>
      </p:sp>
      <p:pic>
        <p:nvPicPr>
          <p:cNvPr id="4" name="صورة 3" descr="managmentskilles.jpg210836040809.jpg"/>
          <p:cNvPicPr>
            <a:picLocks noChangeAspect="1"/>
          </p:cNvPicPr>
          <p:nvPr/>
        </p:nvPicPr>
        <p:blipFill>
          <a:blip r:embed="rId2" cstate="print"/>
          <a:stretch>
            <a:fillRect/>
          </a:stretch>
        </p:blipFill>
        <p:spPr>
          <a:xfrm>
            <a:off x="214282" y="2500306"/>
            <a:ext cx="2857520" cy="3786214"/>
          </a:xfrm>
          <a:prstGeom prst="rect">
            <a:avLst/>
          </a:prstGeom>
        </p:spPr>
      </p:pic>
      <p:pic>
        <p:nvPicPr>
          <p:cNvPr id="5" name="صورة 4" descr="time.jpg"/>
          <p:cNvPicPr>
            <a:picLocks noChangeAspect="1"/>
          </p:cNvPicPr>
          <p:nvPr/>
        </p:nvPicPr>
        <p:blipFill>
          <a:blip r:embed="rId3" cstate="print"/>
          <a:stretch>
            <a:fillRect/>
          </a:stretch>
        </p:blipFill>
        <p:spPr>
          <a:xfrm>
            <a:off x="7106186" y="4745371"/>
            <a:ext cx="1823532" cy="2112629"/>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طرق تقليل المخاطرة </a:t>
            </a:r>
            <a:endParaRPr lang="ar-SA" b="1" dirty="0">
              <a:solidFill>
                <a:srgbClr val="FF0000"/>
              </a:solidFill>
            </a:endParaRPr>
          </a:p>
        </p:txBody>
      </p:sp>
      <p:sp>
        <p:nvSpPr>
          <p:cNvPr id="3" name="عنصر نائب للمحتوى 2"/>
          <p:cNvSpPr>
            <a:spLocks noGrp="1"/>
          </p:cNvSpPr>
          <p:nvPr>
            <p:ph idx="1"/>
          </p:nvPr>
        </p:nvSpPr>
        <p:spPr/>
        <p:txBody>
          <a:bodyPr>
            <a:noAutofit/>
          </a:bodyPr>
          <a:lstStyle/>
          <a:p>
            <a:pPr marL="514350" indent="-514350" algn="ctr">
              <a:buFont typeface="+mj-lt"/>
              <a:buAutoNum type="arabicPeriod"/>
            </a:pPr>
            <a:r>
              <a:rPr lang="ar-SA" sz="2800" b="1" dirty="0" smtClean="0"/>
              <a:t> فهم الحقائق:</a:t>
            </a:r>
            <a:r>
              <a:rPr lang="ar-SA" sz="2800" dirty="0" smtClean="0"/>
              <a:t/>
            </a:r>
            <a:br>
              <a:rPr lang="ar-SA" sz="2800" dirty="0" smtClean="0"/>
            </a:br>
            <a:r>
              <a:rPr lang="ar-SA" sz="2800" dirty="0" smtClean="0"/>
              <a:t/>
            </a:r>
            <a:br>
              <a:rPr lang="ar-SA" sz="2800" dirty="0" smtClean="0"/>
            </a:br>
            <a:r>
              <a:rPr lang="ar-SA" sz="2800" b="1" dirty="0" smtClean="0"/>
              <a:t>2. إذا كنت تريد القيام بشيء افعله بالطريقة الصحيحة:</a:t>
            </a:r>
            <a:r>
              <a:rPr lang="ar-SA" sz="2800" dirty="0" smtClean="0"/>
              <a:t/>
            </a:r>
            <a:br>
              <a:rPr lang="ar-SA" sz="2800" dirty="0" smtClean="0"/>
            </a:br>
            <a:r>
              <a:rPr lang="ar-SA" sz="2800" dirty="0" smtClean="0"/>
              <a:t/>
            </a:r>
            <a:br>
              <a:rPr lang="ar-SA" sz="2800" dirty="0" smtClean="0"/>
            </a:br>
            <a:r>
              <a:rPr lang="ar-SA" sz="2800" b="1" dirty="0" smtClean="0"/>
              <a:t>3. وضع خطة عمل:</a:t>
            </a:r>
            <a:r>
              <a:rPr lang="ar-SA" sz="2800" dirty="0" smtClean="0"/>
              <a:t/>
            </a:r>
            <a:br>
              <a:rPr lang="ar-SA" sz="2800" dirty="0" smtClean="0"/>
            </a:br>
            <a:r>
              <a:rPr lang="ar-SA" sz="2800" dirty="0" smtClean="0"/>
              <a:t/>
            </a:r>
            <a:br>
              <a:rPr lang="ar-SA" sz="2800" dirty="0" smtClean="0"/>
            </a:br>
            <a:r>
              <a:rPr lang="ar-SA" sz="2800" b="1" dirty="0" smtClean="0"/>
              <a:t>4. التزم بهذه الخطة:</a:t>
            </a:r>
            <a:r>
              <a:rPr lang="ar-SA" sz="2800" dirty="0" smtClean="0"/>
              <a:t/>
            </a:r>
            <a:br>
              <a:rPr lang="ar-SA" sz="2800" dirty="0" smtClean="0"/>
            </a:br>
            <a:r>
              <a:rPr lang="ar-SA" sz="2800" dirty="0" smtClean="0"/>
              <a:t/>
            </a:r>
            <a:br>
              <a:rPr lang="ar-SA" sz="2800" dirty="0" smtClean="0"/>
            </a:br>
            <a:r>
              <a:rPr lang="ar-SA" sz="2800" b="1" dirty="0" smtClean="0"/>
              <a:t>5. لا اقتراض أكثر من اللازم:</a:t>
            </a:r>
            <a:r>
              <a:rPr lang="ar-SA" sz="2800" dirty="0" smtClean="0"/>
              <a:t/>
            </a:r>
            <a:br>
              <a:rPr lang="ar-SA" sz="2800" dirty="0" smtClean="0"/>
            </a:br>
            <a:r>
              <a:rPr lang="ar-SA" sz="2800" dirty="0" smtClean="0"/>
              <a:t/>
            </a:r>
            <a:br>
              <a:rPr lang="ar-SA" sz="2800" dirty="0" smtClean="0"/>
            </a:br>
            <a:r>
              <a:rPr lang="ar-SA" sz="2800" b="1" dirty="0" smtClean="0"/>
              <a:t>6. لا اقتراض أقل من اللازم:</a:t>
            </a:r>
            <a:r>
              <a:rPr lang="ar-SA" sz="2800" dirty="0" smtClean="0"/>
              <a:t/>
            </a:r>
            <a:br>
              <a:rPr lang="ar-SA" sz="2800" dirty="0" smtClean="0"/>
            </a:br>
            <a:r>
              <a:rPr lang="ar-SA" sz="2800" dirty="0" smtClean="0"/>
              <a:t/>
            </a:r>
            <a:br>
              <a:rPr lang="ar-SA" sz="2800" dirty="0" smtClean="0"/>
            </a:br>
            <a:r>
              <a:rPr lang="ar-SA" sz="2800" dirty="0" smtClean="0"/>
              <a:t/>
            </a:r>
            <a:br>
              <a:rPr lang="ar-SA" sz="2800" dirty="0" smtClean="0"/>
            </a:br>
            <a:endParaRPr lang="ar-SA" sz="2800" dirty="0"/>
          </a:p>
        </p:txBody>
      </p:sp>
      <p:pic>
        <p:nvPicPr>
          <p:cNvPr id="4" name="صورة 3" descr="تنزيل (1).jpg"/>
          <p:cNvPicPr>
            <a:picLocks noChangeAspect="1"/>
          </p:cNvPicPr>
          <p:nvPr/>
        </p:nvPicPr>
        <p:blipFill>
          <a:blip r:embed="rId2"/>
          <a:stretch>
            <a:fillRect/>
          </a:stretch>
        </p:blipFill>
        <p:spPr>
          <a:xfrm>
            <a:off x="357158" y="3429000"/>
            <a:ext cx="2143125" cy="2133600"/>
          </a:xfrm>
          <a:prstGeom prst="rect">
            <a:avLst/>
          </a:prstGeom>
        </p:spPr>
      </p:pic>
      <p:pic>
        <p:nvPicPr>
          <p:cNvPr id="5" name="صورة 4" descr="تنزيل (2).jpg"/>
          <p:cNvPicPr>
            <a:picLocks noChangeAspect="1"/>
          </p:cNvPicPr>
          <p:nvPr/>
        </p:nvPicPr>
        <p:blipFill>
          <a:blip r:embed="rId3"/>
          <a:stretch>
            <a:fillRect/>
          </a:stretch>
        </p:blipFill>
        <p:spPr>
          <a:xfrm>
            <a:off x="6143636" y="3714752"/>
            <a:ext cx="2657475" cy="172402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smtClean="0">
                <a:solidFill>
                  <a:srgbClr val="FF0000"/>
                </a:solidFill>
              </a:rPr>
              <a:t>طرق تقليل المخاطرة </a:t>
            </a:r>
            <a:endParaRPr lang="ar-SA" b="1" dirty="0">
              <a:solidFill>
                <a:srgbClr val="FF0000"/>
              </a:solidFill>
            </a:endParaRPr>
          </a:p>
        </p:txBody>
      </p:sp>
      <p:sp>
        <p:nvSpPr>
          <p:cNvPr id="3" name="عنصر نائب للمحتوى 2"/>
          <p:cNvSpPr>
            <a:spLocks noGrp="1"/>
          </p:cNvSpPr>
          <p:nvPr>
            <p:ph idx="1"/>
          </p:nvPr>
        </p:nvSpPr>
        <p:spPr>
          <a:xfrm>
            <a:off x="214282" y="1600200"/>
            <a:ext cx="8929718" cy="4525963"/>
          </a:xfrm>
        </p:spPr>
        <p:txBody>
          <a:bodyPr>
            <a:normAutofit fontScale="25000" lnSpcReduction="20000"/>
          </a:bodyPr>
          <a:lstStyle/>
          <a:p>
            <a:pPr marL="1143000" indent="-1143000" algn="ctr">
              <a:buNone/>
            </a:pPr>
            <a:r>
              <a:rPr lang="ar-SA" sz="11200" b="1" dirty="0" smtClean="0"/>
              <a:t>7.  تجنب مشاكل التسويق:</a:t>
            </a:r>
            <a:r>
              <a:rPr lang="ar-SA" sz="11200" dirty="0" smtClean="0"/>
              <a:t/>
            </a:r>
            <a:br>
              <a:rPr lang="ar-SA" sz="11200" dirty="0" smtClean="0"/>
            </a:br>
            <a:r>
              <a:rPr lang="ar-SA" sz="11200" dirty="0" smtClean="0"/>
              <a:t/>
            </a:r>
            <a:br>
              <a:rPr lang="ar-SA" sz="11200" dirty="0" smtClean="0"/>
            </a:br>
            <a:r>
              <a:rPr lang="ar-SA" sz="11200" b="1" dirty="0" smtClean="0"/>
              <a:t>8. افرض السعر الذى تستحقه:</a:t>
            </a:r>
            <a:r>
              <a:rPr lang="ar-SA" sz="11200" dirty="0" smtClean="0"/>
              <a:t/>
            </a:r>
            <a:br>
              <a:rPr lang="ar-SA" sz="11200" dirty="0" smtClean="0"/>
            </a:br>
            <a:r>
              <a:rPr lang="ar-SA" sz="11200" dirty="0" smtClean="0"/>
              <a:t/>
            </a:r>
            <a:br>
              <a:rPr lang="ar-SA" sz="11200" dirty="0" smtClean="0"/>
            </a:br>
            <a:r>
              <a:rPr lang="ar-SA" sz="11200" b="1" dirty="0" smtClean="0"/>
              <a:t>9. اطلب المساعدة عندما تحتاجها:</a:t>
            </a:r>
            <a:r>
              <a:rPr lang="ar-SA" sz="11200" dirty="0" smtClean="0"/>
              <a:t/>
            </a:r>
            <a:br>
              <a:rPr lang="ar-SA" sz="11200" dirty="0" smtClean="0"/>
            </a:br>
            <a:r>
              <a:rPr lang="ar-SA" sz="11200" dirty="0" smtClean="0"/>
              <a:t/>
            </a:r>
            <a:br>
              <a:rPr lang="ar-SA" sz="11200" dirty="0" smtClean="0"/>
            </a:br>
            <a:r>
              <a:rPr lang="ar-SA" sz="11200" b="1" dirty="0" smtClean="0"/>
              <a:t>10. اعرف دورك:</a:t>
            </a:r>
            <a:r>
              <a:rPr lang="ar-SA" sz="11200" dirty="0" smtClean="0"/>
              <a:t/>
            </a:r>
            <a:br>
              <a:rPr lang="ar-SA" sz="11200" dirty="0" smtClean="0"/>
            </a:br>
            <a:r>
              <a:rPr lang="ar-SA" sz="11200" dirty="0" smtClean="0"/>
              <a:t/>
            </a:r>
            <a:br>
              <a:rPr lang="ar-SA" sz="11200" dirty="0" smtClean="0"/>
            </a:br>
            <a:r>
              <a:rPr lang="ar-SA" sz="11200" b="1" dirty="0" smtClean="0"/>
              <a:t>11. لا تنهك نفسك، ولا تستسلم!</a:t>
            </a:r>
            <a:r>
              <a:rPr lang="ar-SA" sz="11200" dirty="0" smtClean="0"/>
              <a:t/>
            </a:r>
            <a:br>
              <a:rPr lang="ar-SA" sz="11200" dirty="0" smtClean="0"/>
            </a:br>
            <a:r>
              <a:rPr lang="ar-SA" sz="11200" dirty="0" smtClean="0"/>
              <a:t/>
            </a:r>
            <a:br>
              <a:rPr lang="ar-SA" sz="11200" dirty="0" smtClean="0"/>
            </a:br>
            <a:r>
              <a:rPr lang="ar-SA" sz="11200" b="1" dirty="0" smtClean="0"/>
              <a:t>12. حافظ على الأصول (بين المشروع </a:t>
            </a:r>
            <a:r>
              <a:rPr lang="ar-SA" sz="11200" b="1" dirty="0" err="1" smtClean="0"/>
              <a:t>والشخصى</a:t>
            </a:r>
            <a:r>
              <a:rPr lang="ar-SA" sz="11200" b="1" dirty="0" smtClean="0"/>
              <a:t>) منفصلة تماما</a:t>
            </a:r>
            <a:r>
              <a:rPr lang="ar-SA" sz="11200" dirty="0" smtClean="0"/>
              <a:t/>
            </a:r>
            <a:br>
              <a:rPr lang="ar-SA" sz="11200" dirty="0" smtClean="0"/>
            </a:br>
            <a:r>
              <a:rPr lang="ar-SA" sz="11200" dirty="0" smtClean="0"/>
              <a:t/>
            </a:r>
            <a:br>
              <a:rPr lang="ar-SA" sz="11200" dirty="0" smtClean="0"/>
            </a:br>
            <a:r>
              <a:rPr lang="ar-SA" sz="11200" b="1" dirty="0" smtClean="0"/>
              <a:t>13. قم بتحصيل أموالك سريعًا:</a:t>
            </a:r>
            <a:r>
              <a:rPr lang="ar-SA" sz="5900" dirty="0" smtClean="0"/>
              <a:t/>
            </a:r>
            <a:br>
              <a:rPr lang="ar-SA" sz="5900" dirty="0" smtClean="0"/>
            </a:br>
            <a:endParaRPr lang="ar-SA" sz="5900" dirty="0" smtClean="0"/>
          </a:p>
          <a:p>
            <a:pPr>
              <a:buNone/>
            </a:pPr>
            <a:r>
              <a:rPr lang="ar-SA" b="1" dirty="0" smtClean="0"/>
              <a:t>7</a:t>
            </a:r>
            <a:endParaRPr lang="ar-SA" sz="5100" dirty="0"/>
          </a:p>
        </p:txBody>
      </p:sp>
      <p:pic>
        <p:nvPicPr>
          <p:cNvPr id="4" name="صورة 3" descr="riskistock_000025203171small_300.jpg"/>
          <p:cNvPicPr>
            <a:picLocks noChangeAspect="1"/>
          </p:cNvPicPr>
          <p:nvPr/>
        </p:nvPicPr>
        <p:blipFill>
          <a:blip r:embed="rId2"/>
          <a:stretch>
            <a:fillRect/>
          </a:stretch>
        </p:blipFill>
        <p:spPr>
          <a:xfrm>
            <a:off x="6429388" y="1857364"/>
            <a:ext cx="2714612" cy="2857500"/>
          </a:xfrm>
          <a:prstGeom prst="rect">
            <a:avLst/>
          </a:prstGeom>
        </p:spPr>
      </p:pic>
      <p:pic>
        <p:nvPicPr>
          <p:cNvPr id="5" name="صورة 4" descr="risk__large.jpg"/>
          <p:cNvPicPr>
            <a:picLocks noChangeAspect="1"/>
          </p:cNvPicPr>
          <p:nvPr/>
        </p:nvPicPr>
        <p:blipFill>
          <a:blip r:embed="rId3"/>
          <a:stretch>
            <a:fillRect/>
          </a:stretch>
        </p:blipFill>
        <p:spPr>
          <a:xfrm>
            <a:off x="1" y="2000241"/>
            <a:ext cx="2071701" cy="264320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
            </a:r>
            <a:br>
              <a:rPr lang="ar-SA" b="1" dirty="0" smtClean="0">
                <a:solidFill>
                  <a:srgbClr val="FF0000"/>
                </a:solidFill>
              </a:rPr>
            </a:br>
            <a:r>
              <a:rPr lang="ar-SA" b="1" dirty="0" smtClean="0">
                <a:solidFill>
                  <a:srgbClr val="FF0000"/>
                </a:solidFill>
              </a:rPr>
              <a:t>الموضوع (6): خوض المخاطر</a:t>
            </a:r>
            <a:r>
              <a:rPr lang="en-US" b="1" dirty="0" smtClean="0">
                <a:solidFill>
                  <a:srgbClr val="FF0000"/>
                </a:solidFill>
              </a:rPr>
              <a:t/>
            </a:r>
            <a:br>
              <a:rPr lang="en-US" b="1" dirty="0" smtClean="0">
                <a:solidFill>
                  <a:srgbClr val="FF0000"/>
                </a:solidFill>
              </a:rPr>
            </a:br>
            <a:endParaRPr lang="ar-SA" b="1" dirty="0">
              <a:solidFill>
                <a:srgbClr val="FF0000"/>
              </a:solidFill>
            </a:endParaRPr>
          </a:p>
        </p:txBody>
      </p:sp>
      <p:sp>
        <p:nvSpPr>
          <p:cNvPr id="3" name="عنصر نائب للمحتوى 2"/>
          <p:cNvSpPr>
            <a:spLocks noGrp="1"/>
          </p:cNvSpPr>
          <p:nvPr>
            <p:ph idx="1"/>
          </p:nvPr>
        </p:nvSpPr>
        <p:spPr>
          <a:xfrm>
            <a:off x="0" y="1600200"/>
            <a:ext cx="9144000" cy="4525963"/>
          </a:xfrm>
        </p:spPr>
        <p:txBody>
          <a:bodyPr/>
          <a:lstStyle/>
          <a:p>
            <a:r>
              <a:rPr lang="ar-LB" b="1" dirty="0" smtClean="0"/>
              <a:t>الأهداف التدريبية</a:t>
            </a:r>
            <a:endParaRPr lang="ar-SA" b="1" dirty="0" smtClean="0"/>
          </a:p>
          <a:p>
            <a:pPr>
              <a:buNone/>
            </a:pPr>
            <a:endParaRPr lang="ar-SA" dirty="0" smtClean="0"/>
          </a:p>
          <a:p>
            <a:pPr lvl="1"/>
            <a:r>
              <a:rPr lang="ar-LB" dirty="0" smtClean="0"/>
              <a:t>تحديد مفهوم خوض المخاطرة المحسوبة وأهميتها كميزة أساسية للريادي.</a:t>
            </a:r>
            <a:endParaRPr lang="ar-SA" dirty="0" smtClean="0"/>
          </a:p>
          <a:p>
            <a:pPr lvl="1"/>
            <a:endParaRPr lang="en-US" sz="2400" dirty="0" smtClean="0"/>
          </a:p>
          <a:p>
            <a:pPr lvl="1"/>
            <a:r>
              <a:rPr lang="ar-LB" dirty="0" smtClean="0"/>
              <a:t>إتباع الإجراءات الصحيحة لخوض المخاطرة المحسوبة</a:t>
            </a:r>
            <a:r>
              <a:rPr lang="ar-SA" sz="2400" dirty="0" smtClean="0"/>
              <a:t/>
            </a:r>
            <a:br>
              <a:rPr lang="ar-SA" sz="2400" dirty="0" smtClean="0"/>
            </a:br>
            <a:endParaRPr lang="en-US" sz="2400" dirty="0" smtClean="0"/>
          </a:p>
          <a:p>
            <a:pPr>
              <a:buNone/>
            </a:pPr>
            <a:endParaRPr lang="ar-S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solidFill>
                  <a:srgbClr val="FF0000"/>
                </a:solidFill>
              </a:rPr>
              <a:t>المخاطر التي تواجه الرياديون في بداية الطريق</a:t>
            </a:r>
            <a:endParaRPr lang="en-US" b="1" dirty="0">
              <a:solidFill>
                <a:srgbClr val="FF0000"/>
              </a:solidFill>
            </a:endParaRPr>
          </a:p>
        </p:txBody>
      </p:sp>
      <p:sp>
        <p:nvSpPr>
          <p:cNvPr id="3" name="Content Placeholder 2"/>
          <p:cNvSpPr>
            <a:spLocks noGrp="1"/>
          </p:cNvSpPr>
          <p:nvPr>
            <p:ph idx="1"/>
          </p:nvPr>
        </p:nvSpPr>
        <p:spPr>
          <a:xfrm>
            <a:off x="457200" y="1556792"/>
            <a:ext cx="8229600" cy="4525963"/>
          </a:xfrm>
        </p:spPr>
        <p:txBody>
          <a:bodyPr/>
          <a:lstStyle/>
          <a:p>
            <a:pPr marL="0" indent="0">
              <a:buNone/>
            </a:pPr>
            <a:r>
              <a:rPr lang="ar-SA" b="1" dirty="0"/>
              <a:t>1-</a:t>
            </a:r>
            <a:r>
              <a:rPr lang="ar-SA" dirty="0"/>
              <a:t>   </a:t>
            </a:r>
            <a:r>
              <a:rPr lang="ar-SA" b="1" dirty="0"/>
              <a:t>فقد رأس المال وعدم إمكانية </a:t>
            </a:r>
            <a:r>
              <a:rPr lang="ar-SA" b="1" dirty="0" smtClean="0"/>
              <a:t>استعادته.</a:t>
            </a:r>
          </a:p>
          <a:p>
            <a:pPr marL="0" indent="0">
              <a:buNone/>
            </a:pPr>
            <a:r>
              <a:rPr lang="ar-SA" b="1" dirty="0"/>
              <a:t>2-</a:t>
            </a:r>
            <a:r>
              <a:rPr lang="ar-SA" dirty="0"/>
              <a:t>  </a:t>
            </a:r>
            <a:r>
              <a:rPr lang="ar-SA" b="1" dirty="0"/>
              <a:t>فشل </a:t>
            </a:r>
            <a:r>
              <a:rPr lang="ar-SA" b="1" dirty="0" smtClean="0"/>
              <a:t>التسويق.</a:t>
            </a:r>
          </a:p>
          <a:p>
            <a:pPr marL="0" indent="0">
              <a:buNone/>
            </a:pPr>
            <a:r>
              <a:rPr lang="ar-SA" b="1" dirty="0" smtClean="0"/>
              <a:t>3- تعثر </a:t>
            </a:r>
            <a:r>
              <a:rPr lang="ar-SA" b="1" dirty="0"/>
              <a:t>سداد أقساط </a:t>
            </a:r>
            <a:r>
              <a:rPr lang="ar-SA" b="1" dirty="0" smtClean="0"/>
              <a:t>التمويل والالتزامات المالية الأخرى.</a:t>
            </a:r>
          </a:p>
          <a:p>
            <a:pPr marL="0" indent="0">
              <a:buNone/>
            </a:pPr>
            <a:r>
              <a:rPr lang="ar-SA" b="1" dirty="0" smtClean="0"/>
              <a:t>4- خروج </a:t>
            </a:r>
            <a:r>
              <a:rPr lang="ar-SA" b="1" dirty="0"/>
              <a:t>الشريك وطلب تصفية </a:t>
            </a:r>
            <a:r>
              <a:rPr lang="ar-SA" b="1" dirty="0" smtClean="0"/>
              <a:t>المشروع.</a:t>
            </a:r>
          </a:p>
          <a:p>
            <a:pPr marL="0" indent="0">
              <a:buNone/>
            </a:pPr>
            <a:endParaRPr lang="ar-SA" b="1" dirty="0" smtClean="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4321324"/>
            <a:ext cx="5073352" cy="2348036"/>
          </a:xfrm>
          <a:prstGeom prst="rect">
            <a:avLst/>
          </a:prstGeom>
        </p:spPr>
      </p:pic>
    </p:spTree>
    <p:extLst>
      <p:ext uri="{BB962C8B-B14F-4D97-AF65-F5344CB8AC3E}">
        <p14:creationId xmlns:p14="http://schemas.microsoft.com/office/powerpoint/2010/main" val="809964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57251"/>
            <a:ext cx="7886700" cy="4632722"/>
          </a:xfrm>
        </p:spPr>
        <p:txBody>
          <a:bodyPr>
            <a:normAutofit/>
          </a:bodyPr>
          <a:lstStyle/>
          <a:p>
            <a:pPr marL="0" indent="0" algn="ctr">
              <a:buNone/>
            </a:pPr>
            <a:r>
              <a:rPr lang="ar-SA" sz="5400" dirty="0">
                <a:solidFill>
                  <a:srgbClr val="FF0000"/>
                </a:solidFill>
              </a:rPr>
              <a:t>انتهى العرض</a:t>
            </a:r>
            <a:endParaRPr lang="en-US" sz="5400" dirty="0">
              <a:solidFill>
                <a:srgbClr val="FF0000"/>
              </a:solidFill>
            </a:endParaRPr>
          </a:p>
          <a:p>
            <a:pPr marL="0" indent="0" algn="ctr">
              <a:buNone/>
            </a:pPr>
            <a:endParaRPr lang="en-US" sz="5400" dirty="0">
              <a:solidFill>
                <a:srgbClr val="FF0000"/>
              </a:solidFill>
            </a:endParaRPr>
          </a:p>
          <a:p>
            <a:pPr marL="0" indent="0" algn="ctr">
              <a:buNone/>
            </a:pPr>
            <a:r>
              <a:rPr lang="ar-SA" sz="5400" dirty="0">
                <a:solidFill>
                  <a:srgbClr val="FF0000"/>
                </a:solidFill>
              </a:rPr>
              <a:t> </a:t>
            </a: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en-US" sz="5400" dirty="0">
              <a:solidFill>
                <a:srgbClr val="FF000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57250"/>
            <a:ext cx="9144000" cy="5042079"/>
          </a:xfrm>
          <a:prstGeom prst="rect">
            <a:avLst/>
          </a:prstGeom>
        </p:spPr>
      </p:pic>
    </p:spTree>
    <p:extLst>
      <p:ext uri="{BB962C8B-B14F-4D97-AF65-F5344CB8AC3E}">
        <p14:creationId xmlns:p14="http://schemas.microsoft.com/office/powerpoint/2010/main" val="630847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FF0000"/>
                </a:solidFill>
              </a:rPr>
              <a:t>المخاطرة </a:t>
            </a:r>
            <a:endParaRPr lang="en-US" b="1" dirty="0">
              <a:solidFill>
                <a:srgbClr val="FF0000"/>
              </a:solidFill>
            </a:endParaRPr>
          </a:p>
        </p:txBody>
      </p:sp>
      <p:sp>
        <p:nvSpPr>
          <p:cNvPr id="3" name="Content Placeholder 2"/>
          <p:cNvSpPr>
            <a:spLocks noGrp="1"/>
          </p:cNvSpPr>
          <p:nvPr>
            <p:ph idx="1"/>
          </p:nvPr>
        </p:nvSpPr>
        <p:spPr>
          <a:xfrm>
            <a:off x="179512" y="1600200"/>
            <a:ext cx="8856984" cy="5257800"/>
          </a:xfrm>
        </p:spPr>
        <p:txBody>
          <a:bodyPr/>
          <a:lstStyle/>
          <a:p>
            <a:pPr algn="just"/>
            <a:r>
              <a:rPr lang="ar-SA" i="1" dirty="0">
                <a:solidFill>
                  <a:srgbClr val="7030A0"/>
                </a:solidFill>
              </a:rPr>
              <a:t>الهدف الذي نسعى إليه دون تقدير للعقبات ، ودون خوف من المخاطر ، هو هدف لا يمكن الوصول إليه </a:t>
            </a:r>
            <a:r>
              <a:rPr lang="ar-SA" i="1" dirty="0" smtClean="0">
                <a:solidFill>
                  <a:srgbClr val="7030A0"/>
                </a:solidFill>
              </a:rPr>
              <a:t>مطلقًا</a:t>
            </a:r>
            <a:r>
              <a:rPr lang="en-US" i="1" dirty="0" smtClean="0">
                <a:solidFill>
                  <a:srgbClr val="7030A0"/>
                </a:solidFill>
              </a:rPr>
              <a:t>.</a:t>
            </a:r>
            <a:endParaRPr lang="ar-SA" i="1" dirty="0" smtClean="0">
              <a:solidFill>
                <a:srgbClr val="7030A0"/>
              </a:solidFill>
            </a:endParaRPr>
          </a:p>
          <a:p>
            <a:pPr marL="0" indent="0" algn="just">
              <a:buNone/>
            </a:pPr>
            <a:endParaRPr lang="en-US" i="1" dirty="0" smtClean="0">
              <a:solidFill>
                <a:srgbClr val="7030A0"/>
              </a:solidFill>
            </a:endParaRPr>
          </a:p>
          <a:p>
            <a:pPr algn="just"/>
            <a:r>
              <a:rPr lang="ar-SA" i="1" dirty="0">
                <a:solidFill>
                  <a:srgbClr val="00B050"/>
                </a:solidFill>
              </a:rPr>
              <a:t>الذي لا يملك </a:t>
            </a:r>
            <a:r>
              <a:rPr lang="ar-SA" i="1" dirty="0" smtClean="0">
                <a:solidFill>
                  <a:srgbClr val="00B050"/>
                </a:solidFill>
              </a:rPr>
              <a:t>الشجاع</a:t>
            </a:r>
            <a:r>
              <a:rPr lang="ar-SA" i="1" dirty="0">
                <a:solidFill>
                  <a:srgbClr val="00B050"/>
                </a:solidFill>
              </a:rPr>
              <a:t>ة</a:t>
            </a:r>
            <a:r>
              <a:rPr lang="ar-SA" i="1" dirty="0" smtClean="0">
                <a:solidFill>
                  <a:srgbClr val="00B050"/>
                </a:solidFill>
              </a:rPr>
              <a:t> </a:t>
            </a:r>
            <a:r>
              <a:rPr lang="ar-SA" i="1" dirty="0">
                <a:solidFill>
                  <a:srgbClr val="00B050"/>
                </a:solidFill>
              </a:rPr>
              <a:t>الكافية لتحمل المخاطر لن يحقق أي إنجاز في </a:t>
            </a:r>
            <a:r>
              <a:rPr lang="ar-SA" i="1" dirty="0" smtClean="0">
                <a:solidFill>
                  <a:srgbClr val="00B050"/>
                </a:solidFill>
              </a:rPr>
              <a:t>الحياة.</a:t>
            </a:r>
          </a:p>
          <a:p>
            <a:pPr algn="just"/>
            <a:endParaRPr lang="ar-SA" i="1" dirty="0" smtClean="0"/>
          </a:p>
          <a:p>
            <a:pPr algn="just"/>
            <a:r>
              <a:rPr lang="ar-SA" i="1" dirty="0">
                <a:solidFill>
                  <a:srgbClr val="FFC000"/>
                </a:solidFill>
              </a:rPr>
              <a:t>دائما ما يكون النجاح محفوفا بالمخاطر فلا يمكن أن تحقق النجاح دون أن تسقط في سبيله عدة مرات أولا</a:t>
            </a:r>
            <a:r>
              <a:rPr lang="ar-SA" i="1" dirty="0" smtClean="0">
                <a:solidFill>
                  <a:srgbClr val="FFC000"/>
                </a:solidFill>
              </a:rPr>
              <a:t>.</a:t>
            </a:r>
            <a:endParaRPr lang="ar-SA" i="1" dirty="0">
              <a:solidFill>
                <a:srgbClr val="FFC000"/>
              </a:solidFill>
            </a:endParaRPr>
          </a:p>
        </p:txBody>
      </p:sp>
    </p:spTree>
    <p:extLst>
      <p:ext uri="{BB962C8B-B14F-4D97-AF65-F5344CB8AC3E}">
        <p14:creationId xmlns:p14="http://schemas.microsoft.com/office/powerpoint/2010/main" val="2466884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endParaRPr lang="ar-SA"/>
          </a:p>
        </p:txBody>
      </p:sp>
      <p:pic>
        <p:nvPicPr>
          <p:cNvPr id="4" name="عنصر نائب للمحتوى 3" descr="مفهوم-المخاطرة.png"/>
          <p:cNvPicPr>
            <a:picLocks noGrp="1" noChangeAspect="1"/>
          </p:cNvPicPr>
          <p:nvPr>
            <p:ph idx="1"/>
          </p:nvPr>
        </p:nvPicPr>
        <p:blipFill>
          <a:blip r:embed="rId2"/>
          <a:stretch>
            <a:fillRect/>
          </a:stretch>
        </p:blipFill>
        <p:spPr>
          <a:xfrm>
            <a:off x="214282" y="0"/>
            <a:ext cx="8929718" cy="68580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Low"/>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b="1" dirty="0" smtClean="0">
                <a:solidFill>
                  <a:srgbClr val="FF0000"/>
                </a:solidFill>
              </a:rPr>
              <a:t>المخاطرة</a:t>
            </a:r>
            <a:r>
              <a:rPr lang="ar-SA" dirty="0" smtClean="0"/>
              <a:t> </a:t>
            </a:r>
            <a:br>
              <a:rPr lang="ar-SA" dirty="0" smtClean="0"/>
            </a:br>
            <a:r>
              <a:rPr lang="ar-SA" dirty="0" smtClean="0"/>
              <a:t>تعبير يشير إلى خطر مستقبلي </a:t>
            </a:r>
            <a:r>
              <a:rPr lang="ar-SA" dirty="0" smtClean="0">
                <a:hlinkClick r:id="rId2" tooltip="احتمال"/>
              </a:rPr>
              <a:t>محتمل</a:t>
            </a:r>
            <a:r>
              <a:rPr lang="ar-SA" dirty="0" smtClean="0"/>
              <a:t> ناجم عن إجراء عمل ما. أي أن مفهوم المخاطرة يركز على النواحي السلبية المترتبة على القيام بذلك الفعل. من منطلق آخر يمكن النظر للمخاطرة على أنها فرصة يمكن أن تأتي بنواحي إيجابية. يعود البت في فعل المخاطرة أو الحِيطة منها بعد دراسة وتقييم للموقف. على العموم يتطلب توفر جرأة في الشخص الذي يريد القيام بالمخاطرة.</a:t>
            </a:r>
            <a:endParaRPr lang="ar-SA" dirty="0"/>
          </a:p>
        </p:txBody>
      </p:sp>
      <p:sp>
        <p:nvSpPr>
          <p:cNvPr id="5" name="عنصر نائب للمحتوى 4"/>
          <p:cNvSpPr>
            <a:spLocks noGrp="1"/>
          </p:cNvSpPr>
          <p:nvPr>
            <p:ph idx="1"/>
          </p:nvPr>
        </p:nvSpPr>
        <p:spPr/>
        <p:txBody>
          <a:bodyPr/>
          <a:lstStyle/>
          <a:p>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solidFill>
                  <a:srgbClr val="FF0000"/>
                </a:solidFill>
              </a:rPr>
              <a:t>تعريف المخاطرة</a:t>
            </a:r>
            <a:endParaRPr lang="en-US" b="1" dirty="0">
              <a:solidFill>
                <a:srgbClr val="FF0000"/>
              </a:solidFill>
            </a:endParaRPr>
          </a:p>
        </p:txBody>
      </p:sp>
      <p:sp>
        <p:nvSpPr>
          <p:cNvPr id="3" name="Content Placeholder 2"/>
          <p:cNvSpPr>
            <a:spLocks noGrp="1"/>
          </p:cNvSpPr>
          <p:nvPr>
            <p:ph idx="1"/>
          </p:nvPr>
        </p:nvSpPr>
        <p:spPr>
          <a:xfrm>
            <a:off x="107504" y="1600200"/>
            <a:ext cx="8856984" cy="5141168"/>
          </a:xfrm>
        </p:spPr>
        <p:txBody>
          <a:bodyPr>
            <a:normAutofit/>
          </a:bodyPr>
          <a:lstStyle/>
          <a:p>
            <a:pPr marL="0" indent="0" algn="just">
              <a:buNone/>
            </a:pPr>
            <a:r>
              <a:rPr lang="ar-SA" sz="2600" dirty="0"/>
              <a:t>تنشأ حالة المخاطرة</a:t>
            </a:r>
            <a:r>
              <a:rPr lang="en-US" sz="2600" dirty="0"/>
              <a:t>(Risk situation) </a:t>
            </a:r>
            <a:r>
              <a:rPr lang="ar-SA" sz="2600" dirty="0"/>
              <a:t> عندما يتطلب الاختيار بين خيارين أو أكثر، تكون نتائجهما غير معروفة، ويقتضيان إجراء تقييمٍ غير موضوعي. وتقترن المخاطرة بنجاحٍ محتملٍ وبخسارة محتملة، وكلّما ازداد احتمال الخسارة أو الربح، ازدادت حدة المخاطرة.</a:t>
            </a:r>
            <a:endParaRPr lang="en-US" sz="2600" dirty="0"/>
          </a:p>
          <a:p>
            <a:pPr marL="0" indent="0">
              <a:buNone/>
            </a:pPr>
            <a:r>
              <a:rPr lang="ar-SA" sz="2600" dirty="0"/>
              <a:t>يتخذ الرياديون القرارات في ظروف من الشكّ، فيزنون النجاح المُحتمل مقابل الخسارة المُحتملة. </a:t>
            </a:r>
            <a:r>
              <a:rPr lang="ar-SA" sz="2600" u="sng" dirty="0">
                <a:solidFill>
                  <a:srgbClr val="FF0000"/>
                </a:solidFill>
              </a:rPr>
              <a:t>ويستند اختيار الخيار المحفوف بالمخاطر إلى</a:t>
            </a:r>
            <a:r>
              <a:rPr lang="ar-SA" sz="2600" dirty="0"/>
              <a:t>: </a:t>
            </a:r>
            <a:endParaRPr lang="en-US" sz="2600" dirty="0"/>
          </a:p>
          <a:p>
            <a:pPr lvl="0"/>
            <a:r>
              <a:rPr lang="ar-SA" sz="2600" b="1" dirty="0"/>
              <a:t>مدى جاذبيّة الخيار</a:t>
            </a:r>
            <a:endParaRPr lang="en-US" sz="2600" b="1" dirty="0"/>
          </a:p>
          <a:p>
            <a:pPr lvl="0"/>
            <a:r>
              <a:rPr lang="ar-SA" sz="2600" b="1" dirty="0"/>
              <a:t>مدى استعداد الشخص الذي يخوض المخاطرة لتقبّل الخسارة المحتملة</a:t>
            </a:r>
            <a:endParaRPr lang="en-US" sz="2600" b="1" dirty="0"/>
          </a:p>
          <a:p>
            <a:pPr lvl="0"/>
            <a:r>
              <a:rPr lang="ar-SA" sz="2600" b="1" dirty="0"/>
              <a:t>احتمالات النجاح والفشل النسبيّة</a:t>
            </a:r>
            <a:endParaRPr lang="en-US" sz="2600" b="1" dirty="0"/>
          </a:p>
          <a:p>
            <a:pPr lvl="0"/>
            <a:r>
              <a:rPr lang="ar-SA" sz="2600" b="1" dirty="0"/>
              <a:t>الحد الذي تزيد فيه جهود الشخص من احتمال النجاح وتخفّف من احتمال الإخفاق</a:t>
            </a:r>
            <a:endParaRPr lang="en-US" sz="2600" b="1" dirty="0"/>
          </a:p>
          <a:p>
            <a:pPr marL="0" indent="0">
              <a:buNone/>
            </a:pPr>
            <a:endParaRPr lang="en-US" dirty="0"/>
          </a:p>
        </p:txBody>
      </p:sp>
    </p:spTree>
    <p:extLst>
      <p:ext uri="{BB962C8B-B14F-4D97-AF65-F5344CB8AC3E}">
        <p14:creationId xmlns:p14="http://schemas.microsoft.com/office/powerpoint/2010/main" val="3851381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solidFill>
                  <a:srgbClr val="FF0000"/>
                </a:solidFill>
              </a:rPr>
              <a:t>تقييم المخاطرة</a:t>
            </a:r>
            <a:endParaRPr lang="en-US" b="1" dirty="0">
              <a:solidFill>
                <a:srgbClr val="FF0000"/>
              </a:solidFill>
            </a:endParaRPr>
          </a:p>
        </p:txBody>
      </p:sp>
      <p:sp>
        <p:nvSpPr>
          <p:cNvPr id="3" name="Content Placeholder 2"/>
          <p:cNvSpPr>
            <a:spLocks noGrp="1"/>
          </p:cNvSpPr>
          <p:nvPr>
            <p:ph idx="1"/>
          </p:nvPr>
        </p:nvSpPr>
        <p:spPr>
          <a:xfrm>
            <a:off x="179512" y="1628800"/>
            <a:ext cx="8856984" cy="4968552"/>
          </a:xfrm>
        </p:spPr>
        <p:txBody>
          <a:bodyPr>
            <a:normAutofit lnSpcReduction="10000"/>
          </a:bodyPr>
          <a:lstStyle/>
          <a:p>
            <a:pPr marL="0" indent="0" algn="just">
              <a:buNone/>
            </a:pPr>
            <a:r>
              <a:rPr lang="ar-SA" dirty="0"/>
              <a:t>إنّ غالبيّة الميّزات الرياديّة متصّل بعضها ببعض. ويرتبط سلوك خوض المخاطر بما يأتي:</a:t>
            </a:r>
            <a:endParaRPr lang="en-US" dirty="0"/>
          </a:p>
          <a:p>
            <a:pPr lvl="0" algn="just"/>
            <a:r>
              <a:rPr lang="ar-SA" b="1" dirty="0">
                <a:solidFill>
                  <a:srgbClr val="FF0000"/>
                </a:solidFill>
              </a:rPr>
              <a:t>الإبداع والابتكار</a:t>
            </a:r>
            <a:r>
              <a:rPr lang="ar-SA" dirty="0"/>
              <a:t>، ويشكّلان جزءاً أساسياً من ترجمة الأفكار إلى واقع. </a:t>
            </a:r>
            <a:endParaRPr lang="en-US" dirty="0"/>
          </a:p>
          <a:p>
            <a:pPr lvl="0" algn="just"/>
            <a:r>
              <a:rPr lang="ar-SA" b="1" dirty="0">
                <a:solidFill>
                  <a:srgbClr val="FF0000"/>
                </a:solidFill>
              </a:rPr>
              <a:t>الثقة بالنفس</a:t>
            </a:r>
            <a:r>
              <a:rPr lang="ar-SA" dirty="0"/>
              <a:t>، فكلّما ازدادت ثقتك بقدراتك الشخصيّة كلّما تمكّنت من التأثير على حصيلة القرارات، وكلّما ازداد استعدادك لخوض المخاطر. </a:t>
            </a:r>
            <a:endParaRPr lang="en-US" dirty="0"/>
          </a:p>
          <a:p>
            <a:pPr algn="just"/>
            <a:r>
              <a:rPr lang="ar-SA" dirty="0"/>
              <a:t>كما تتمثّل إحدى العوامل الأخرى </a:t>
            </a:r>
            <a:r>
              <a:rPr lang="ar-SA" b="1" dirty="0">
                <a:solidFill>
                  <a:srgbClr val="FF0000"/>
                </a:solidFill>
              </a:rPr>
              <a:t>بالإثارة</a:t>
            </a:r>
            <a:r>
              <a:rPr lang="ar-SA" dirty="0"/>
              <a:t> التي يشعر بها الرياديون في مواجهة الشكوك، فضلاً عن </a:t>
            </a:r>
            <a:r>
              <a:rPr lang="ar-SA" b="1" dirty="0">
                <a:solidFill>
                  <a:srgbClr val="FF0000"/>
                </a:solidFill>
              </a:rPr>
              <a:t>الاندفاع والحماسة </a:t>
            </a:r>
            <a:r>
              <a:rPr lang="ar-SA" dirty="0"/>
              <a:t>للتأكّد من تحقيق تبعات ناجحة.</a:t>
            </a:r>
            <a:endParaRPr lang="en-US" dirty="0"/>
          </a:p>
          <a:p>
            <a:endParaRPr lang="en-US" dirty="0"/>
          </a:p>
        </p:txBody>
      </p:sp>
    </p:spTree>
    <p:extLst>
      <p:ext uri="{BB962C8B-B14F-4D97-AF65-F5344CB8AC3E}">
        <p14:creationId xmlns:p14="http://schemas.microsoft.com/office/powerpoint/2010/main" val="2434678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solidFill>
                  <a:srgbClr val="FF0000"/>
                </a:solidFill>
              </a:rPr>
              <a:t>أنواع الأشخاص المخاطرين</a:t>
            </a:r>
            <a:endParaRPr lang="en-US" b="1"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39952" y="1925924"/>
            <a:ext cx="4896544" cy="4032448"/>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291680"/>
            <a:ext cx="3635896" cy="3657600"/>
          </a:xfrm>
          <a:prstGeom prst="rect">
            <a:avLst/>
          </a:prstGeom>
        </p:spPr>
      </p:pic>
    </p:spTree>
    <p:extLst>
      <p:ext uri="{BB962C8B-B14F-4D97-AF65-F5344CB8AC3E}">
        <p14:creationId xmlns:p14="http://schemas.microsoft.com/office/powerpoint/2010/main" val="888828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solidFill>
                  <a:srgbClr val="FF0000"/>
                </a:solidFill>
              </a:rPr>
              <a:t>المخاطر المصاحبة لتفويض السلطة والمسؤولية</a:t>
            </a:r>
            <a:endParaRPr lang="en-US" b="1"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5696" y="2060848"/>
            <a:ext cx="5104653" cy="3946897"/>
          </a:xfrm>
        </p:spPr>
      </p:pic>
    </p:spTree>
    <p:extLst>
      <p:ext uri="{BB962C8B-B14F-4D97-AF65-F5344CB8AC3E}">
        <p14:creationId xmlns:p14="http://schemas.microsoft.com/office/powerpoint/2010/main" val="2644864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605</Words>
  <Application>Microsoft Office PowerPoint</Application>
  <PresentationFormat>On-screen Show (4:3)</PresentationFormat>
  <Paragraphs>103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سمة Office</vt:lpstr>
      <vt:lpstr>       برنامج كاب: تعرّف إلى عالم الأعمال KNOW ABOUT BUSINESS (KAB) ريادة الأعمال (1)</vt:lpstr>
      <vt:lpstr> الموضوع (6): خوض المخاطر </vt:lpstr>
      <vt:lpstr>المخاطرة </vt:lpstr>
      <vt:lpstr>PowerPoint Presentation</vt:lpstr>
      <vt:lpstr>       المخاطرة  تعبير يشير إلى خطر مستقبلي محتمل ناجم عن إجراء عمل ما. أي أن مفهوم المخاطرة يركز على النواحي السلبية المترتبة على القيام بذلك الفعل. من منطلق آخر يمكن النظر للمخاطرة على أنها فرصة يمكن أن تأتي بنواحي إيجابية. يعود البت في فعل المخاطرة أو الحِيطة منها بعد دراسة وتقييم للموقف. على العموم يتطلب توفر جرأة في الشخص الذي يريد القيام بالمخاطرة.</vt:lpstr>
      <vt:lpstr>تعريف المخاطرة</vt:lpstr>
      <vt:lpstr>تقييم المخاطرة</vt:lpstr>
      <vt:lpstr>أنواع الأشخاص المخاطرين</vt:lpstr>
      <vt:lpstr>المخاطر المصاحبة لتفويض السلطة والمسؤولية</vt:lpstr>
      <vt:lpstr>PowerPoint Presentation</vt:lpstr>
      <vt:lpstr>الأسئلة التي ينبغي طرحها قبل المخاطرة</vt:lpstr>
      <vt:lpstr>الأسئلة التي ينبغي طرحها قبل المخاطرة</vt:lpstr>
      <vt:lpstr>إجراءات خوض المخاطرة المحسوبة</vt:lpstr>
      <vt:lpstr>كن شخصا يخوض مخاطر محسوبة</vt:lpstr>
      <vt:lpstr>المخاطر والمشكلات التي تواجه المشروعات الصغيرة </vt:lpstr>
      <vt:lpstr>المخاطر والمشكلات التي تواجه المشروعات الصغيرة </vt:lpstr>
      <vt:lpstr>المخاطر والمشكلات التي تواجه المشروعات الصغيرة </vt:lpstr>
      <vt:lpstr>طرق تقليل المخاطرة </vt:lpstr>
      <vt:lpstr>طرق تقليل المخاطرة </vt:lpstr>
      <vt:lpstr>المخاطر التي تواجه الرياديون في بداية الطريق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الموضوع (6): خوض المخاطر </dc:title>
  <dc:creator>laptop center</dc:creator>
  <cp:lastModifiedBy>Maher</cp:lastModifiedBy>
  <cp:revision>13</cp:revision>
  <dcterms:created xsi:type="dcterms:W3CDTF">2018-07-11T13:15:53Z</dcterms:created>
  <dcterms:modified xsi:type="dcterms:W3CDTF">2021-11-22T10:13:29Z</dcterms:modified>
</cp:coreProperties>
</file>