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32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271D1-0E93-3CE9-EA89-F95237157E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4A9CF5-4041-133E-7011-9A38D990F9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9791E-6700-1898-9426-482E88FAE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F502-B2D0-4FED-A721-97410AF755CC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B8BE98-6BDC-A43E-DDA7-6B21145FA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261C59-08E3-F850-921F-6D3D97246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59EE-5AC6-484F-9DE5-DC59FB535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69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959D8-C641-2550-D754-732C09238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91DC53-CD1B-3655-CE2E-3A9F691431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8B286-8BA0-BAB9-DE7B-0BEB0529C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F502-B2D0-4FED-A721-97410AF755CC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FA0E2-FD34-5B7C-6E8E-84C117FA4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DAD7F7-BC8F-2993-EF20-9E8F5250C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59EE-5AC6-484F-9DE5-DC59FB535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67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A192BB-122D-CB5D-8641-47DE6E7CCB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D0AD04-F265-AABE-85A1-F473A7246B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433C7-4C0B-8BDD-82FD-DA0E61002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F502-B2D0-4FED-A721-97410AF755CC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6A208-44BB-00A6-A217-56CE732D7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62FA5C-F96D-DDD1-20F0-463EE835F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59EE-5AC6-484F-9DE5-DC59FB535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642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99920-C361-22F5-8F5E-BCE5CAAD6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7E5E3-4C7E-2D28-B3C8-3054CA168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AB7C3-6DAE-D221-6D75-C29F51A7C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F502-B2D0-4FED-A721-97410AF755CC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9B0204-AD7E-9A1D-6CFF-2A606808B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1B4C66-5F5F-2830-6E4A-075802CC5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59EE-5AC6-484F-9DE5-DC59FB535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64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3C0E1-AADD-7BFD-77B6-CA38E13B0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B070DB-1438-4B27-E94A-D7B838C1F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45B79-16FD-2635-3BD1-558A72818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F502-B2D0-4FED-A721-97410AF755CC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C5787-C343-816A-A5D4-4CB8E0B32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2E581-8708-2F26-437E-78695E864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59EE-5AC6-484F-9DE5-DC59FB535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60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B53BF-E35C-1809-31D5-DFF4102F0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FCDE8-3D2D-41BF-D1F1-195DC4DC9F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F787F9-7231-2D38-070F-BFDF6E85BC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73D277-E9EF-CB18-C9F5-6CA03DED6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F502-B2D0-4FED-A721-97410AF755CC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225212-6819-CDA8-67A8-27D00B9BF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3131D7-19F2-8125-4DFC-8DC9BDF1B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59EE-5AC6-484F-9DE5-DC59FB535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071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88898-701C-ACCC-9B92-F72830D0B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DC5AEC-828D-63CF-61F6-AF1FC2702F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21F68C-1F32-8BFD-0CD6-931C7831C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74CD36-AD56-FEA8-CE43-783CED3BB6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B52024-41A5-463E-917A-A2ED005D72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4F7FCD-60A5-A6FB-D9AB-17F5D16D6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F502-B2D0-4FED-A721-97410AF755CC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FA504F-4F01-3A90-4465-89272335B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226709-D1A3-8E2D-6A6B-1972BE96D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59EE-5AC6-484F-9DE5-DC59FB535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102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893E9-623A-A5FF-8BDE-1123EF01A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DB6972-3475-66A8-60AF-80E8CD711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F502-B2D0-4FED-A721-97410AF755CC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0CCBA7-DFA1-F798-98DE-7D6D286FE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E31A0D-80B2-FF0B-9277-F13330BB4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59EE-5AC6-484F-9DE5-DC59FB535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933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3FF229-89BF-6172-8B6F-8618C7A3B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F502-B2D0-4FED-A721-97410AF755CC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DFF6D2-B8CE-D266-8D28-18F422916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C78919-FBEB-EE17-B4B1-A6475E1FE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59EE-5AC6-484F-9DE5-DC59FB535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665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C8CA5-FAA2-3A9F-8D8F-2913A18C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5C5CC-191E-AC00-A539-E7C2290DC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71CCAF-5EF5-A2E6-1A44-A7EF2455E7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FF2437-D049-47CE-C288-E3CBB247D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F502-B2D0-4FED-A721-97410AF755CC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378292-EF31-4640-CFA9-300EFD103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52052A-F730-B522-5A12-C313CCD32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59EE-5AC6-484F-9DE5-DC59FB535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74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FB3C2-853C-D57E-AC22-09B0B4F8F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DD2093-84FE-C969-7A9C-42B81D38F2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249ED6-FF91-9A26-8170-2539FEE672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2C6D32-9E41-3B4A-92C7-A7D7A44E5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F502-B2D0-4FED-A721-97410AF755CC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FC348D-51DE-6FE4-171E-E105E230B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76EB1D-8283-6FE9-48DB-AD36EECC4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59EE-5AC6-484F-9DE5-DC59FB535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441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3A241D-83A3-33D3-1899-CA1D756E1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CDA650-9B09-9123-C37C-A47AC6660B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9768EA-0C56-8DB1-B834-F492E04C4D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4F502-B2D0-4FED-A721-97410AF755CC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E9ED4-C403-B6ED-D7F7-F0AED7AD34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9CDF0B-BC80-0C12-1D16-2A3C9B24C5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359EE-5AC6-484F-9DE5-DC59FB535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614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2BAFA-5EA7-8691-7F43-C0EB36A218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Php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233708-0AB7-9FA1-7F5D-A00AAC8194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operators</a:t>
            </a:r>
          </a:p>
        </p:txBody>
      </p:sp>
    </p:spTree>
    <p:extLst>
      <p:ext uri="{BB962C8B-B14F-4D97-AF65-F5344CB8AC3E}">
        <p14:creationId xmlns:p14="http://schemas.microsoft.com/office/powerpoint/2010/main" val="3603754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C83DE-C17A-F8F6-1FD4-95F985C83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</a:rPr>
              <a:t>PHP Arithmetic Operators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52A3E34-FE31-9AE5-2F70-F83A5F5E2C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745579"/>
              </p:ext>
            </p:extLst>
          </p:nvPr>
        </p:nvGraphicFramePr>
        <p:xfrm>
          <a:off x="838200" y="1690688"/>
          <a:ext cx="9795272" cy="2657585"/>
        </p:xfrm>
        <a:graphic>
          <a:graphicData uri="http://schemas.openxmlformats.org/drawingml/2006/table">
            <a:tbl>
              <a:tblPr firstRow="1">
                <a:tableStyleId>{793D81CF-94F2-401A-BA57-92F5A7B2D0C5}</a:tableStyleId>
              </a:tblPr>
              <a:tblGrid>
                <a:gridCol w="1575984">
                  <a:extLst>
                    <a:ext uri="{9D8B030D-6E8A-4147-A177-3AD203B41FA5}">
                      <a16:colId xmlns:a16="http://schemas.microsoft.com/office/drawing/2014/main" val="395638086"/>
                    </a:ext>
                  </a:extLst>
                </a:gridCol>
                <a:gridCol w="2101400">
                  <a:extLst>
                    <a:ext uri="{9D8B030D-6E8A-4147-A177-3AD203B41FA5}">
                      <a16:colId xmlns:a16="http://schemas.microsoft.com/office/drawing/2014/main" val="1478913009"/>
                    </a:ext>
                  </a:extLst>
                </a:gridCol>
                <a:gridCol w="1575984">
                  <a:extLst>
                    <a:ext uri="{9D8B030D-6E8A-4147-A177-3AD203B41FA5}">
                      <a16:colId xmlns:a16="http://schemas.microsoft.com/office/drawing/2014/main" val="1318532456"/>
                    </a:ext>
                  </a:extLst>
                </a:gridCol>
                <a:gridCol w="4541904">
                  <a:extLst>
                    <a:ext uri="{9D8B030D-6E8A-4147-A177-3AD203B41FA5}">
                      <a16:colId xmlns:a16="http://schemas.microsoft.com/office/drawing/2014/main" val="631336908"/>
                    </a:ext>
                  </a:extLst>
                </a:gridCol>
              </a:tblGrid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Operator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Name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Example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Result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9035186"/>
                  </a:ext>
                </a:extLst>
              </a:tr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+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Addition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$x + $y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Sum of $x and $y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2836077"/>
                  </a:ext>
                </a:extLst>
              </a:tr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-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Subtraction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$x - $y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Difference of $x and $y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0886503"/>
                  </a:ext>
                </a:extLst>
              </a:tr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*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Multiplication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* $y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Product of $x and $y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0484584"/>
                  </a:ext>
                </a:extLst>
              </a:tr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/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Division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/ $y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Quotient of $x and $y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132837"/>
                  </a:ext>
                </a:extLst>
              </a:tr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%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Modulus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% $y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Remainder of $x divided by $y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3756553"/>
                  </a:ext>
                </a:extLst>
              </a:tr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**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Exponentiation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** $y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Result of raising $x to the $</a:t>
                      </a:r>
                      <a:r>
                        <a:rPr lang="en-US" sz="1600" dirty="0" err="1">
                          <a:effectLst/>
                        </a:rPr>
                        <a:t>y'th</a:t>
                      </a:r>
                      <a:r>
                        <a:rPr lang="en-US" sz="1600" dirty="0">
                          <a:effectLst/>
                        </a:rPr>
                        <a:t> power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61328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6791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73EE6-EAB5-BC7E-1EC5-F98B9289B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</a:rPr>
              <a:t>PHP Assignment Operators</a:t>
            </a:r>
            <a:endParaRPr lang="en-US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E1125FA-4CB2-F07F-3451-C6DBA8A4BD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0175820"/>
              </p:ext>
            </p:extLst>
          </p:nvPr>
        </p:nvGraphicFramePr>
        <p:xfrm>
          <a:off x="838200" y="1690688"/>
          <a:ext cx="9795272" cy="2657585"/>
        </p:xfrm>
        <a:graphic>
          <a:graphicData uri="http://schemas.openxmlformats.org/drawingml/2006/table">
            <a:tbl>
              <a:tblPr firstRow="1">
                <a:tableStyleId>{793D81CF-94F2-401A-BA57-92F5A7B2D0C5}</a:tableStyleId>
              </a:tblPr>
              <a:tblGrid>
                <a:gridCol w="1575984">
                  <a:extLst>
                    <a:ext uri="{9D8B030D-6E8A-4147-A177-3AD203B41FA5}">
                      <a16:colId xmlns:a16="http://schemas.microsoft.com/office/drawing/2014/main" val="4054531909"/>
                    </a:ext>
                  </a:extLst>
                </a:gridCol>
                <a:gridCol w="2101400">
                  <a:extLst>
                    <a:ext uri="{9D8B030D-6E8A-4147-A177-3AD203B41FA5}">
                      <a16:colId xmlns:a16="http://schemas.microsoft.com/office/drawing/2014/main" val="4075066692"/>
                    </a:ext>
                  </a:extLst>
                </a:gridCol>
                <a:gridCol w="6117888">
                  <a:extLst>
                    <a:ext uri="{9D8B030D-6E8A-4147-A177-3AD203B41FA5}">
                      <a16:colId xmlns:a16="http://schemas.microsoft.com/office/drawing/2014/main" val="651769966"/>
                    </a:ext>
                  </a:extLst>
                </a:gridCol>
              </a:tblGrid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Assignment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Same as...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Description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3933850"/>
                  </a:ext>
                </a:extLst>
              </a:tr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$x = $y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$x = $y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The left operand gets set to the value of the expression on the right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1267566"/>
                  </a:ext>
                </a:extLst>
              </a:tr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$x += $y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$x = $x + $y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Addition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0605162"/>
                  </a:ext>
                </a:extLst>
              </a:tr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$x -= $y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$x = $x – $y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Subtraction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0209550"/>
                  </a:ext>
                </a:extLst>
              </a:tr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$x *= $y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$x = $x * $y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Multiplication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0532261"/>
                  </a:ext>
                </a:extLst>
              </a:tr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$x /= $y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$x = $x / $y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Division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3730774"/>
                  </a:ext>
                </a:extLst>
              </a:tr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$x %= $y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$x = $x % $y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Modulus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1131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4312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10E99-F77D-B8C9-69DA-6E9E905E1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</a:rPr>
              <a:t>PHP Comparison Operators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D4CE115-C0A9-AB69-CE46-6B3B5CBE52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6629627"/>
              </p:ext>
            </p:extLst>
          </p:nvPr>
        </p:nvGraphicFramePr>
        <p:xfrm>
          <a:off x="838200" y="1574194"/>
          <a:ext cx="11029336" cy="5021222"/>
        </p:xfrm>
        <a:graphic>
          <a:graphicData uri="http://schemas.openxmlformats.org/drawingml/2006/table">
            <a:tbl>
              <a:tblPr firstRow="1">
                <a:tableStyleId>{793D81CF-94F2-401A-BA57-92F5A7B2D0C5}</a:tableStyleId>
              </a:tblPr>
              <a:tblGrid>
                <a:gridCol w="1326327">
                  <a:extLst>
                    <a:ext uri="{9D8B030D-6E8A-4147-A177-3AD203B41FA5}">
                      <a16:colId xmlns:a16="http://schemas.microsoft.com/office/drawing/2014/main" val="2034635191"/>
                    </a:ext>
                  </a:extLst>
                </a:gridCol>
                <a:gridCol w="1768510">
                  <a:extLst>
                    <a:ext uri="{9D8B030D-6E8A-4147-A177-3AD203B41FA5}">
                      <a16:colId xmlns:a16="http://schemas.microsoft.com/office/drawing/2014/main" val="4130961550"/>
                    </a:ext>
                  </a:extLst>
                </a:gridCol>
                <a:gridCol w="1768510">
                  <a:extLst>
                    <a:ext uri="{9D8B030D-6E8A-4147-A177-3AD203B41FA5}">
                      <a16:colId xmlns:a16="http://schemas.microsoft.com/office/drawing/2014/main" val="1573031173"/>
                    </a:ext>
                  </a:extLst>
                </a:gridCol>
                <a:gridCol w="6165989">
                  <a:extLst>
                    <a:ext uri="{9D8B030D-6E8A-4147-A177-3AD203B41FA5}">
                      <a16:colId xmlns:a16="http://schemas.microsoft.com/office/drawing/2014/main" val="2028970070"/>
                    </a:ext>
                  </a:extLst>
                </a:gridCol>
              </a:tblGrid>
              <a:tr h="3232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Operator</a:t>
                      </a:r>
                    </a:p>
                  </a:txBody>
                  <a:tcPr marL="104599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Name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Example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Result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5500711"/>
                  </a:ext>
                </a:extLst>
              </a:tr>
              <a:tr h="3232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==</a:t>
                      </a:r>
                    </a:p>
                  </a:txBody>
                  <a:tcPr marL="104599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Equal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== $y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Returns true if $x is equal to $y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7497698"/>
                  </a:ext>
                </a:extLst>
              </a:tr>
              <a:tr h="53101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===</a:t>
                      </a:r>
                    </a:p>
                  </a:txBody>
                  <a:tcPr marL="104599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Identical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=== $y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Returns true if $x is equal to $y, and they are of the same type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4711474"/>
                  </a:ext>
                </a:extLst>
              </a:tr>
              <a:tr h="3232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!=</a:t>
                      </a:r>
                    </a:p>
                  </a:txBody>
                  <a:tcPr marL="104599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Not equal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!= $y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Returns true if $x is not equal to $y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3487024"/>
                  </a:ext>
                </a:extLst>
              </a:tr>
              <a:tr h="3232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&lt;&gt;</a:t>
                      </a:r>
                    </a:p>
                  </a:txBody>
                  <a:tcPr marL="104599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Not equal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&lt;&gt; $y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Returns true if $x is not equal to $y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259667"/>
                  </a:ext>
                </a:extLst>
              </a:tr>
              <a:tr h="53101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!==</a:t>
                      </a:r>
                    </a:p>
                  </a:txBody>
                  <a:tcPr marL="104599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Not identical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!== $y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Returns true if $x is not equal to $y, or they are not of the same type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7414267"/>
                  </a:ext>
                </a:extLst>
              </a:tr>
              <a:tr h="3232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&gt;</a:t>
                      </a:r>
                    </a:p>
                  </a:txBody>
                  <a:tcPr marL="104599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Greater than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&gt; $y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Returns true if $x is greater than $y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6232457"/>
                  </a:ext>
                </a:extLst>
              </a:tr>
              <a:tr h="3232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&lt;</a:t>
                      </a:r>
                    </a:p>
                  </a:txBody>
                  <a:tcPr marL="104599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Less than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&lt; $y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Returns true if $x is less than $y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5581721"/>
                  </a:ext>
                </a:extLst>
              </a:tr>
              <a:tr h="53101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&gt;=</a:t>
                      </a:r>
                    </a:p>
                  </a:txBody>
                  <a:tcPr marL="104599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Greater than or equal to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&gt;= $y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Returns true if $x is greater than or equal to $y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1839692"/>
                  </a:ext>
                </a:extLst>
              </a:tr>
              <a:tr h="3232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&lt;=</a:t>
                      </a:r>
                    </a:p>
                  </a:txBody>
                  <a:tcPr marL="104599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Less than or equal to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&lt;= $y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Returns true if $x is less than or equal to $y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5557508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&lt;=&gt;</a:t>
                      </a:r>
                    </a:p>
                  </a:txBody>
                  <a:tcPr marL="104599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Spaceship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$x &lt;=&gt; $y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Returns an integer less than, equal to, or greater than zero, depending on if $x is less than, equal to, or greater than $y. Introduced in PHP 7.</a:t>
                      </a:r>
                    </a:p>
                  </a:txBody>
                  <a:tcPr marL="52300" marR="52300" marT="52300" marB="52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6834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094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D64A1-05B2-0FDB-51E0-A1CD1F726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</a:rPr>
              <a:t>PHP Increment / Decrement Operators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12C3192-3727-30E0-BDAE-5CC49AB1D4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060462"/>
              </p:ext>
            </p:extLst>
          </p:nvPr>
        </p:nvGraphicFramePr>
        <p:xfrm>
          <a:off x="838200" y="1690688"/>
          <a:ext cx="9795272" cy="1898275"/>
        </p:xfrm>
        <a:graphic>
          <a:graphicData uri="http://schemas.openxmlformats.org/drawingml/2006/table">
            <a:tbl>
              <a:tblPr firstRow="1">
                <a:tableStyleId>{793D81CF-94F2-401A-BA57-92F5A7B2D0C5}</a:tableStyleId>
              </a:tblPr>
              <a:tblGrid>
                <a:gridCol w="1575984">
                  <a:extLst>
                    <a:ext uri="{9D8B030D-6E8A-4147-A177-3AD203B41FA5}">
                      <a16:colId xmlns:a16="http://schemas.microsoft.com/office/drawing/2014/main" val="2547298854"/>
                    </a:ext>
                  </a:extLst>
                </a:gridCol>
                <a:gridCol w="2101400">
                  <a:extLst>
                    <a:ext uri="{9D8B030D-6E8A-4147-A177-3AD203B41FA5}">
                      <a16:colId xmlns:a16="http://schemas.microsoft.com/office/drawing/2014/main" val="3579200445"/>
                    </a:ext>
                  </a:extLst>
                </a:gridCol>
                <a:gridCol w="6117888">
                  <a:extLst>
                    <a:ext uri="{9D8B030D-6E8A-4147-A177-3AD203B41FA5}">
                      <a16:colId xmlns:a16="http://schemas.microsoft.com/office/drawing/2014/main" val="598498226"/>
                    </a:ext>
                  </a:extLst>
                </a:gridCol>
              </a:tblGrid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Operator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Same as...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Description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2257873"/>
                  </a:ext>
                </a:extLst>
              </a:tr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++$x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Pre-increment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Increments $x by one, then returns $x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0287513"/>
                  </a:ext>
                </a:extLst>
              </a:tr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$x++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Post-increment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Returns $x, then increments $x by one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4559914"/>
                  </a:ext>
                </a:extLst>
              </a:tr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--$x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Pre-decrement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Decrements $x by one, then returns $x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8092846"/>
                  </a:ext>
                </a:extLst>
              </a:tr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$x--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Post-decrement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Returns $x, then decrements $x by one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72360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9678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FCCB7-B475-F1C2-79F6-890EE0AC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</a:rPr>
              <a:t>PHP Logical Operators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4B91B24-3478-7018-B810-9CAFF72B90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0855281"/>
              </p:ext>
            </p:extLst>
          </p:nvPr>
        </p:nvGraphicFramePr>
        <p:xfrm>
          <a:off x="838200" y="1690688"/>
          <a:ext cx="9795272" cy="2657585"/>
        </p:xfrm>
        <a:graphic>
          <a:graphicData uri="http://schemas.openxmlformats.org/drawingml/2006/table">
            <a:tbl>
              <a:tblPr firstRow="1">
                <a:tableStyleId>{793D81CF-94F2-401A-BA57-92F5A7B2D0C5}</a:tableStyleId>
              </a:tblPr>
              <a:tblGrid>
                <a:gridCol w="1575984">
                  <a:extLst>
                    <a:ext uri="{9D8B030D-6E8A-4147-A177-3AD203B41FA5}">
                      <a16:colId xmlns:a16="http://schemas.microsoft.com/office/drawing/2014/main" val="310046263"/>
                    </a:ext>
                  </a:extLst>
                </a:gridCol>
                <a:gridCol w="2101400">
                  <a:extLst>
                    <a:ext uri="{9D8B030D-6E8A-4147-A177-3AD203B41FA5}">
                      <a16:colId xmlns:a16="http://schemas.microsoft.com/office/drawing/2014/main" val="2246004696"/>
                    </a:ext>
                  </a:extLst>
                </a:gridCol>
                <a:gridCol w="2101400">
                  <a:extLst>
                    <a:ext uri="{9D8B030D-6E8A-4147-A177-3AD203B41FA5}">
                      <a16:colId xmlns:a16="http://schemas.microsoft.com/office/drawing/2014/main" val="3616520288"/>
                    </a:ext>
                  </a:extLst>
                </a:gridCol>
                <a:gridCol w="4016488">
                  <a:extLst>
                    <a:ext uri="{9D8B030D-6E8A-4147-A177-3AD203B41FA5}">
                      <a16:colId xmlns:a16="http://schemas.microsoft.com/office/drawing/2014/main" val="836486777"/>
                    </a:ext>
                  </a:extLst>
                </a:gridCol>
              </a:tblGrid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Operator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Name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Example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Result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6318555"/>
                  </a:ext>
                </a:extLst>
              </a:tr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and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And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and $y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True if both $x and $y are true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706074"/>
                  </a:ext>
                </a:extLst>
              </a:tr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or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Or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or $y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True if either $x or $y is true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0785454"/>
                  </a:ext>
                </a:extLst>
              </a:tr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xor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Xor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xor $y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True if either $x or $y is true, but not both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021957"/>
                  </a:ext>
                </a:extLst>
              </a:tr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&amp;&amp;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And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&amp;&amp; $y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True if both $x and $y are true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7864211"/>
                  </a:ext>
                </a:extLst>
              </a:tr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||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Or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|| $y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True if either $x or $y is true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2142817"/>
                  </a:ext>
                </a:extLst>
              </a:tr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!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Not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!$x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True if $x is not true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9258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8042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22D80-92E0-03FA-E892-99B09D18A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</a:rPr>
              <a:t>PHP String Operators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C828598-282A-BFB7-5E64-70AFD55EF0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5395260"/>
              </p:ext>
            </p:extLst>
          </p:nvPr>
        </p:nvGraphicFramePr>
        <p:xfrm>
          <a:off x="838200" y="1690688"/>
          <a:ext cx="9795272" cy="1383029"/>
        </p:xfrm>
        <a:graphic>
          <a:graphicData uri="http://schemas.openxmlformats.org/drawingml/2006/table">
            <a:tbl>
              <a:tblPr firstRow="1">
                <a:tableStyleId>{793D81CF-94F2-401A-BA57-92F5A7B2D0C5}</a:tableStyleId>
              </a:tblPr>
              <a:tblGrid>
                <a:gridCol w="1575984">
                  <a:extLst>
                    <a:ext uri="{9D8B030D-6E8A-4147-A177-3AD203B41FA5}">
                      <a16:colId xmlns:a16="http://schemas.microsoft.com/office/drawing/2014/main" val="905361309"/>
                    </a:ext>
                  </a:extLst>
                </a:gridCol>
                <a:gridCol w="2101400">
                  <a:extLst>
                    <a:ext uri="{9D8B030D-6E8A-4147-A177-3AD203B41FA5}">
                      <a16:colId xmlns:a16="http://schemas.microsoft.com/office/drawing/2014/main" val="3247360749"/>
                    </a:ext>
                  </a:extLst>
                </a:gridCol>
                <a:gridCol w="2101400">
                  <a:extLst>
                    <a:ext uri="{9D8B030D-6E8A-4147-A177-3AD203B41FA5}">
                      <a16:colId xmlns:a16="http://schemas.microsoft.com/office/drawing/2014/main" val="3735560562"/>
                    </a:ext>
                  </a:extLst>
                </a:gridCol>
                <a:gridCol w="4016488">
                  <a:extLst>
                    <a:ext uri="{9D8B030D-6E8A-4147-A177-3AD203B41FA5}">
                      <a16:colId xmlns:a16="http://schemas.microsoft.com/office/drawing/2014/main" val="1565129143"/>
                    </a:ext>
                  </a:extLst>
                </a:gridCol>
              </a:tblGrid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Operator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Name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Example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Result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0076611"/>
                  </a:ext>
                </a:extLst>
              </a:tr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.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Concatenation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$txt1 . $txt2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Concatenation of $txt1 and $txt2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7495634"/>
                  </a:ext>
                </a:extLst>
              </a:tr>
              <a:tr h="62371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.=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Concatenation assignment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$txt1 .= $txt2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Appends $txt2 to $txt1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118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592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9A47E-7A7B-F8CF-87A3-3C5AA21F7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</a:rPr>
              <a:t>PHP Array Operators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6C44878-D375-4F5D-2DAA-AD2ACE8805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4702598"/>
              </p:ext>
            </p:extLst>
          </p:nvPr>
        </p:nvGraphicFramePr>
        <p:xfrm>
          <a:off x="838200" y="1690688"/>
          <a:ext cx="10044000" cy="2989547"/>
        </p:xfrm>
        <a:graphic>
          <a:graphicData uri="http://schemas.openxmlformats.org/drawingml/2006/table">
            <a:tbl>
              <a:tblPr firstRow="1">
                <a:tableStyleId>{793D81CF-94F2-401A-BA57-92F5A7B2D0C5}</a:tableStyleId>
              </a:tblPr>
              <a:tblGrid>
                <a:gridCol w="1368000">
                  <a:extLst>
                    <a:ext uri="{9D8B030D-6E8A-4147-A177-3AD203B41FA5}">
                      <a16:colId xmlns:a16="http://schemas.microsoft.com/office/drawing/2014/main" val="2154877283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4235964227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777113359"/>
                    </a:ext>
                  </a:extLst>
                </a:gridCol>
                <a:gridCol w="5580000">
                  <a:extLst>
                    <a:ext uri="{9D8B030D-6E8A-4147-A177-3AD203B41FA5}">
                      <a16:colId xmlns:a16="http://schemas.microsoft.com/office/drawing/2014/main" val="2940153074"/>
                    </a:ext>
                  </a:extLst>
                </a:gridCol>
              </a:tblGrid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Operator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Name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Example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Result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838088"/>
                  </a:ext>
                </a:extLst>
              </a:tr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+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Union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+ $y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Union of $x and $y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959456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==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Equality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$x == $y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Returns true if $x and $y have the same key/value pairs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133691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===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Identity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=== $y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Returns true if $x and $y have the same key/value pairs in the same order and of the same types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1652897"/>
                  </a:ext>
                </a:extLst>
              </a:tr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!=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Inequality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!= $y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Returns true if $x is not equal to $y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1717794"/>
                  </a:ext>
                </a:extLst>
              </a:tr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&lt;&gt;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Inequality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&lt;&gt; $y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Returns true if $x is not equal to $y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1428020"/>
                  </a:ext>
                </a:extLst>
              </a:tr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!==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Non-identity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!== $y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Returns true if $x is not identical to $y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3505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8061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F0BBD-3719-5F59-8223-7C4C70226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</a:rPr>
              <a:t>PHP Conditional Assignment Operators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8C87854-2BDE-7651-66D3-F2C5BA0D0E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1925955"/>
              </p:ext>
            </p:extLst>
          </p:nvPr>
        </p:nvGraphicFramePr>
        <p:xfrm>
          <a:off x="838200" y="1690688"/>
          <a:ext cx="10450660" cy="2363438"/>
        </p:xfrm>
        <a:graphic>
          <a:graphicData uri="http://schemas.openxmlformats.org/drawingml/2006/table">
            <a:tbl>
              <a:tblPr firstRow="1">
                <a:tableStyleId>{793D81CF-94F2-401A-BA57-92F5A7B2D0C5}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1494136344"/>
                    </a:ext>
                  </a:extLst>
                </a:gridCol>
                <a:gridCol w="1548000">
                  <a:extLst>
                    <a:ext uri="{9D8B030D-6E8A-4147-A177-3AD203B41FA5}">
                      <a16:colId xmlns:a16="http://schemas.microsoft.com/office/drawing/2014/main" val="2502431669"/>
                    </a:ext>
                  </a:extLst>
                </a:gridCol>
                <a:gridCol w="2350660">
                  <a:extLst>
                    <a:ext uri="{9D8B030D-6E8A-4147-A177-3AD203B41FA5}">
                      <a16:colId xmlns:a16="http://schemas.microsoft.com/office/drawing/2014/main" val="27770098"/>
                    </a:ext>
                  </a:extLst>
                </a:gridCol>
                <a:gridCol w="5508000">
                  <a:extLst>
                    <a:ext uri="{9D8B030D-6E8A-4147-A177-3AD203B41FA5}">
                      <a16:colId xmlns:a16="http://schemas.microsoft.com/office/drawing/2014/main" val="1207972292"/>
                    </a:ext>
                  </a:extLst>
                </a:gridCol>
              </a:tblGrid>
              <a:tr h="37965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Operator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Name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Example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Result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8138871"/>
                  </a:ext>
                </a:extLst>
              </a:tr>
              <a:tr h="86778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?: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Ternary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$x = expr1 ? expr2 : expr3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Returns the value of $x.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The value of $x is expr2 if expr1 = TRUE.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The value of $x is expr3 if expr1 = FALSE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4362572"/>
                  </a:ext>
                </a:extLst>
              </a:tr>
              <a:tr h="1116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??</a:t>
                      </a:r>
                    </a:p>
                  </a:txBody>
                  <a:tcPr marL="135591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Null coalescing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= expr1 ?? expr2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Returns the value of $x.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The value of $x is expr1 if expr1 exists, and is not NULL.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If expr1 does not exist, or is NULL, the value of $x is expr2.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Introduced in PHP 7</a:t>
                      </a:r>
                    </a:p>
                  </a:txBody>
                  <a:tcPr marL="67796" marR="67796" marT="67796" marB="6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3924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1234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1532</TotalTime>
  <Words>883</Words>
  <Application>Microsoft Office PowerPoint</Application>
  <PresentationFormat>Widescreen</PresentationFormat>
  <Paragraphs>198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Segoe UI</vt:lpstr>
      <vt:lpstr>Office Theme</vt:lpstr>
      <vt:lpstr>Php</vt:lpstr>
      <vt:lpstr>PHP Arithmetic Operators</vt:lpstr>
      <vt:lpstr>PHP Assignment Operators</vt:lpstr>
      <vt:lpstr>PHP Comparison Operators</vt:lpstr>
      <vt:lpstr>PHP Increment / Decrement Operators</vt:lpstr>
      <vt:lpstr>PHP Logical Operators</vt:lpstr>
      <vt:lpstr>PHP String Operators</vt:lpstr>
      <vt:lpstr>PHP Array Operators</vt:lpstr>
      <vt:lpstr>PHP Conditional Assignment Operators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alaa naeem</dc:creator>
  <cp:lastModifiedBy>alaa naeem</cp:lastModifiedBy>
  <cp:revision>4</cp:revision>
  <dcterms:created xsi:type="dcterms:W3CDTF">2024-07-30T07:50:00Z</dcterms:created>
  <dcterms:modified xsi:type="dcterms:W3CDTF">2024-07-31T09:22:23Z</dcterms:modified>
</cp:coreProperties>
</file>