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7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8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9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0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1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2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3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704" r:id="rId2"/>
    <p:sldMasterId id="2147483740" r:id="rId3"/>
    <p:sldMasterId id="2147483758" r:id="rId4"/>
    <p:sldMasterId id="2147483776" r:id="rId5"/>
    <p:sldMasterId id="2147483812" r:id="rId6"/>
    <p:sldMasterId id="2147483824" r:id="rId7"/>
    <p:sldMasterId id="2147483842" r:id="rId8"/>
    <p:sldMasterId id="2147483854" r:id="rId9"/>
    <p:sldMasterId id="2147483884" r:id="rId10"/>
    <p:sldMasterId id="2147483896" r:id="rId11"/>
    <p:sldMasterId id="2147484039" r:id="rId12"/>
    <p:sldMasterId id="2147484105" r:id="rId13"/>
    <p:sldMasterId id="2147484117" r:id="rId14"/>
  </p:sldMasterIdLst>
  <p:sldIdLst>
    <p:sldId id="256" r:id="rId15"/>
    <p:sldId id="257" r:id="rId16"/>
    <p:sldId id="258" r:id="rId17"/>
    <p:sldId id="264" r:id="rId18"/>
    <p:sldId id="259" r:id="rId19"/>
    <p:sldId id="260" r:id="rId20"/>
    <p:sldId id="261" r:id="rId21"/>
    <p:sldId id="262" r:id="rId22"/>
    <p:sldId id="263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-974" y="-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1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065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0334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19577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200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5786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493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443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183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34618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41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2301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07579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131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4892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3695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9760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25729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34551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725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7762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4824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29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7573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422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502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985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375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955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8892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975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8746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0964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027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798108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279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2787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64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7856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3826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811095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88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07215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0708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59401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8996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00477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0725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73015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7629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09465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2080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7897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9426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04503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799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86951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0047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00897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97544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160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744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60359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76136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901041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2869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77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5276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1051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6220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36994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05342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4595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14559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63416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14694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10086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05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91076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49275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4713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4327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46248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1577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7986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25202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35585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01438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461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0501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31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2629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51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779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7884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36652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2977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78235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47154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5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52465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44772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3189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03548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9141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9787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18136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9240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2023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2829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7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93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55761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45958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1034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978303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40067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4958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7955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85554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30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979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256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5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673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34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7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745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150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9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223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7210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101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827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6950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21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7195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40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1353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80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618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4638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136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912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2905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071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810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291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390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246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6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950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088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289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611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341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807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701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59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045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0149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8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48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972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996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43297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141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314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486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962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61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r">
              <a:defRPr sz="6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0317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3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795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5691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9352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039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7074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521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r"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317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3213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0122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9150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1890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622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992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95820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244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220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829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041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13605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61049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420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27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4321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909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318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5700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582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067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130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729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2614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977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02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1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4.xml"/><Relationship Id="rId16" Type="http://schemas.openxmlformats.org/officeDocument/2006/relationships/slideLayout" Target="../slideLayouts/slideLayout178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72.xml"/><Relationship Id="rId19" Type="http://schemas.openxmlformats.org/officeDocument/2006/relationships/image" Target="../media/image20.png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slideLayout" Target="../slideLayouts/slideLayout203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17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2.xml"/><Relationship Id="rId16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00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slideLayout" Target="../slideLayouts/slideLayout20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2.jp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27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5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55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02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27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  <p:sldLayoutId id="2147484053" r:id="rId14"/>
    <p:sldLayoutId id="2147484054" r:id="rId15"/>
    <p:sldLayoutId id="2147484055" r:id="rId16"/>
    <p:sldLayoutId id="2147484056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1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0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  <p:sldLayoutId id="2147484129" r:id="rId12"/>
    <p:sldLayoutId id="2147484130" r:id="rId13"/>
    <p:sldLayoutId id="2147484131" r:id="rId14"/>
    <p:sldLayoutId id="2147484132" r:id="rId15"/>
    <p:sldLayoutId id="2147484133" r:id="rId16"/>
    <p:sldLayoutId id="2147484134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7858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73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45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50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458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r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55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910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r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4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6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84757" y="1343891"/>
            <a:ext cx="8689976" cy="4343399"/>
          </a:xfrm>
        </p:spPr>
        <p:txBody>
          <a:bodyPr/>
          <a:lstStyle/>
          <a:p>
            <a:r>
              <a:rPr lang="ar-SA" sz="3200" b="1" i="1" dirty="0" smtClean="0"/>
              <a:t>بسم الله الرحمن الرحيم </a:t>
            </a:r>
          </a:p>
          <a:p>
            <a:r>
              <a:rPr lang="ar-SA" sz="2800" i="1" dirty="0" smtClean="0"/>
              <a:t>الموضوع : التعلم </a:t>
            </a:r>
          </a:p>
          <a:p>
            <a:r>
              <a:rPr lang="ar-SA" sz="2800" i="1" dirty="0" smtClean="0"/>
              <a:t>اشراف الدكتورة : جولتان</a:t>
            </a:r>
          </a:p>
          <a:p>
            <a:r>
              <a:rPr lang="ar-SA" sz="2800" i="1" dirty="0" smtClean="0"/>
              <a:t>اعداد : تالا أبو عيد و عايدة أبو مخو </a:t>
            </a:r>
            <a:endParaRPr lang="ar-SA" sz="2800" i="1" dirty="0"/>
          </a:p>
        </p:txBody>
      </p:sp>
    </p:spTree>
    <p:extLst>
      <p:ext uri="{BB962C8B-B14F-4D97-AF65-F5344CB8AC3E}">
        <p14:creationId xmlns:p14="http://schemas.microsoft.com/office/powerpoint/2010/main" val="2259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جمة مكونة من 10 نقاط 1"/>
          <p:cNvSpPr/>
          <p:nvPr/>
        </p:nvSpPr>
        <p:spPr>
          <a:xfrm>
            <a:off x="8839200" y="231228"/>
            <a:ext cx="2501462" cy="1502980"/>
          </a:xfrm>
          <a:prstGeom prst="star10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bg1"/>
                </a:solidFill>
              </a:rPr>
              <a:t>2- العقاب :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3" name="موجة مزدوجة 2"/>
          <p:cNvSpPr/>
          <p:nvPr/>
        </p:nvSpPr>
        <p:spPr>
          <a:xfrm>
            <a:off x="1219200" y="641131"/>
            <a:ext cx="7451835" cy="966951"/>
          </a:xfrm>
          <a:prstGeom prst="double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bg1"/>
                </a:solidFill>
              </a:rPr>
              <a:t>هو مثير يقلل من احتمالية تكرار الاستجابة التي يتبعها وهو عكس التعزيز </a:t>
            </a:r>
            <a:endParaRPr lang="ar-SA" sz="2400" dirty="0">
              <a:solidFill>
                <a:schemeClr val="bg1"/>
              </a:solidFill>
            </a:endParaRPr>
          </a:p>
        </p:txBody>
      </p:sp>
      <p:sp>
        <p:nvSpPr>
          <p:cNvPr id="4" name="سهم إلى اليسار 3"/>
          <p:cNvSpPr/>
          <p:nvPr/>
        </p:nvSpPr>
        <p:spPr>
          <a:xfrm>
            <a:off x="9007365" y="1734208"/>
            <a:ext cx="2165131" cy="8408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bg1"/>
                </a:solidFill>
              </a:rPr>
              <a:t>يقسم الى :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6" name="نجمة ذات 24 نقطة 5"/>
          <p:cNvSpPr/>
          <p:nvPr/>
        </p:nvSpPr>
        <p:spPr>
          <a:xfrm>
            <a:off x="8671035" y="2743200"/>
            <a:ext cx="3132083" cy="1639614"/>
          </a:xfrm>
          <a:prstGeom prst="star2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bg1"/>
                </a:solidFill>
              </a:rPr>
              <a:t>عقاب إيجابي </a:t>
            </a:r>
            <a:endParaRPr lang="ar-SA" sz="2400" dirty="0">
              <a:solidFill>
                <a:schemeClr val="bg1"/>
              </a:solidFill>
            </a:endParaRPr>
          </a:p>
        </p:txBody>
      </p:sp>
      <p:sp>
        <p:nvSpPr>
          <p:cNvPr id="7" name="نجمة ذات 16 نقطة 6"/>
          <p:cNvSpPr/>
          <p:nvPr/>
        </p:nvSpPr>
        <p:spPr>
          <a:xfrm>
            <a:off x="8839200" y="4729654"/>
            <a:ext cx="3205655" cy="1734207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عقاب سلبي</a:t>
            </a:r>
            <a:endParaRPr lang="ar-SA" sz="2800" dirty="0">
              <a:solidFill>
                <a:schemeClr val="bg1"/>
              </a:solidFill>
            </a:endParaRPr>
          </a:p>
        </p:txBody>
      </p:sp>
      <p:sp>
        <p:nvSpPr>
          <p:cNvPr id="8" name="تمرير أفقي 7"/>
          <p:cNvSpPr/>
          <p:nvPr/>
        </p:nvSpPr>
        <p:spPr>
          <a:xfrm>
            <a:off x="914400" y="3074276"/>
            <a:ext cx="7609490" cy="977462"/>
          </a:xfrm>
          <a:prstGeom prst="horizontalScrol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bg1"/>
                </a:solidFill>
              </a:rPr>
              <a:t>هو تقديم مثير غير مرغوب يقلل من احتمالية تكرار الاستجابة </a:t>
            </a:r>
            <a:endParaRPr lang="ar-SA" sz="2400" dirty="0">
              <a:solidFill>
                <a:schemeClr val="bg1"/>
              </a:solidFill>
            </a:endParaRPr>
          </a:p>
        </p:txBody>
      </p:sp>
      <p:sp>
        <p:nvSpPr>
          <p:cNvPr id="9" name="تمرير أفقي 8"/>
          <p:cNvSpPr/>
          <p:nvPr/>
        </p:nvSpPr>
        <p:spPr>
          <a:xfrm>
            <a:off x="1219200" y="5055476"/>
            <a:ext cx="7336221" cy="99848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bg1"/>
                </a:solidFill>
              </a:rPr>
              <a:t>وهو سحب او إزالة المثير المرغوب به يقلل من احتمالية تكرار الاستجابة </a:t>
            </a:r>
            <a:endParaRPr lang="ar-S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وجة مزدوجة 1"/>
          <p:cNvSpPr/>
          <p:nvPr/>
        </p:nvSpPr>
        <p:spPr>
          <a:xfrm>
            <a:off x="8124497" y="273269"/>
            <a:ext cx="3710151" cy="819807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مشاكل العقاب 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3" name="موجة مزدوجة 2"/>
          <p:cNvSpPr/>
          <p:nvPr/>
        </p:nvSpPr>
        <p:spPr>
          <a:xfrm>
            <a:off x="1093076" y="1408386"/>
            <a:ext cx="10825655" cy="767255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1- العقاب لا يزيل السلوك و انما يوقفه مؤقتا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4" name="موجة مزدوجة 3"/>
          <p:cNvSpPr/>
          <p:nvPr/>
        </p:nvSpPr>
        <p:spPr>
          <a:xfrm>
            <a:off x="1093076" y="2270234"/>
            <a:ext cx="10825655" cy="693683"/>
          </a:xfrm>
          <a:prstGeom prst="double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2- العقاب يمكن ان يزيد من السلوك العدواني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5" name="موجة مزدوجة 4"/>
          <p:cNvSpPr/>
          <p:nvPr/>
        </p:nvSpPr>
        <p:spPr>
          <a:xfrm>
            <a:off x="1093076" y="3100552"/>
            <a:ext cx="10825655" cy="746234"/>
          </a:xfrm>
          <a:prstGeom prst="double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3- العقاب يؤدي الى الخوف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6" name="موجة مزدوجة 5"/>
          <p:cNvSpPr/>
          <p:nvPr/>
        </p:nvSpPr>
        <p:spPr>
          <a:xfrm>
            <a:off x="1093076" y="4014952"/>
            <a:ext cx="10825655" cy="609600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4- العقاب الذي لا يمكن يشعر الفرد بالعجز و عدم القدرة على ضبط الامور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موجة مزدوجة 6"/>
          <p:cNvSpPr/>
          <p:nvPr/>
        </p:nvSpPr>
        <p:spPr>
          <a:xfrm>
            <a:off x="1093075" y="4887310"/>
            <a:ext cx="10825656" cy="651642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5- العقاب بين للطفل السلوك الخطأ لكنه لا يبين السلوك المرغوب 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8" name="موجة مزدوجة 7"/>
          <p:cNvSpPr/>
          <p:nvPr/>
        </p:nvSpPr>
        <p:spPr>
          <a:xfrm>
            <a:off x="1093075" y="5707117"/>
            <a:ext cx="10825656" cy="672662"/>
          </a:xfrm>
          <a:prstGeom prst="double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6- العقاب يؤدي الى إزالة سلوكيات مرغوب بها أحيانا إضافة للسلوك غير مرغوب </a:t>
            </a:r>
            <a:endParaRPr lang="ar-S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/>
          <p:cNvSpPr/>
          <p:nvPr/>
        </p:nvSpPr>
        <p:spPr>
          <a:xfrm>
            <a:off x="7399282" y="231227"/>
            <a:ext cx="4572000" cy="1093076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المعززات </a:t>
            </a:r>
            <a:r>
              <a:rPr lang="ar-SA" sz="3200" dirty="0" err="1" smtClean="0">
                <a:solidFill>
                  <a:schemeClr val="tx1"/>
                </a:solidFill>
              </a:rPr>
              <a:t>الأوليه</a:t>
            </a:r>
            <a:r>
              <a:rPr lang="ar-SA" sz="3200" dirty="0" smtClean="0">
                <a:solidFill>
                  <a:schemeClr val="tx1"/>
                </a:solidFill>
              </a:rPr>
              <a:t> و الثانوية 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3" name="دمعة 2"/>
          <p:cNvSpPr/>
          <p:nvPr/>
        </p:nvSpPr>
        <p:spPr>
          <a:xfrm>
            <a:off x="9932276" y="1755228"/>
            <a:ext cx="1818290" cy="1008993"/>
          </a:xfrm>
          <a:prstGeom prst="teardro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</a:rPr>
              <a:t>المعزز الاولي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" name="مخطط انسيابي: معالجة 3"/>
          <p:cNvSpPr/>
          <p:nvPr/>
        </p:nvSpPr>
        <p:spPr>
          <a:xfrm>
            <a:off x="567559" y="1986455"/>
            <a:ext cx="9122979" cy="53640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400" dirty="0" smtClean="0">
                <a:solidFill>
                  <a:schemeClr val="tx1"/>
                </a:solidFill>
              </a:rPr>
              <a:t>هو مثير الذي  بطبيعته يعزز الاشباع حاجة بيولوجية 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5" name="دمعة 4"/>
          <p:cNvSpPr/>
          <p:nvPr/>
        </p:nvSpPr>
        <p:spPr>
          <a:xfrm>
            <a:off x="9932276" y="3048000"/>
            <a:ext cx="1902373" cy="1073449"/>
          </a:xfrm>
          <a:prstGeom prst="teardro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</a:rPr>
              <a:t>المعزز</a:t>
            </a:r>
            <a:r>
              <a:rPr lang="ar-SA" dirty="0" smtClean="0"/>
              <a:t> </a:t>
            </a:r>
            <a:r>
              <a:rPr lang="ar-SA" dirty="0" smtClean="0">
                <a:solidFill>
                  <a:schemeClr val="tx1"/>
                </a:solidFill>
              </a:rPr>
              <a:t>الثانوي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6" name="دمعة 5"/>
          <p:cNvSpPr/>
          <p:nvPr/>
        </p:nvSpPr>
        <p:spPr>
          <a:xfrm>
            <a:off x="10113485" y="4319753"/>
            <a:ext cx="1721164" cy="1111563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</a:rPr>
              <a:t>العقاب الاولي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دمعة 6"/>
          <p:cNvSpPr/>
          <p:nvPr/>
        </p:nvSpPr>
        <p:spPr>
          <a:xfrm>
            <a:off x="9932277" y="5629619"/>
            <a:ext cx="1902372" cy="1046952"/>
          </a:xfrm>
          <a:prstGeom prst="teardrop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</a:rPr>
              <a:t>العقاب الثانوي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8" name="مخطط انسيابي: معالجة 7"/>
          <p:cNvSpPr/>
          <p:nvPr/>
        </p:nvSpPr>
        <p:spPr>
          <a:xfrm>
            <a:off x="672029" y="3308447"/>
            <a:ext cx="9013253" cy="552554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400" dirty="0" smtClean="0">
                <a:solidFill>
                  <a:schemeClr val="tx1"/>
                </a:solidFill>
              </a:rPr>
              <a:t>مثير اكتسب خصائص التعزيزية من خلال ارتباطه مع المعززات أخرى 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9" name="مخطط انسيابي: معالجة 8"/>
          <p:cNvSpPr/>
          <p:nvPr/>
        </p:nvSpPr>
        <p:spPr>
          <a:xfrm>
            <a:off x="672029" y="4450814"/>
            <a:ext cx="9013253" cy="517793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400" dirty="0" smtClean="0">
                <a:solidFill>
                  <a:schemeClr val="tx1"/>
                </a:solidFill>
              </a:rPr>
              <a:t>هو مثير الذي بطبيعته يعاقب 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0" name="مخطط انسيابي: معالجة 9"/>
          <p:cNvSpPr/>
          <p:nvPr/>
        </p:nvSpPr>
        <p:spPr>
          <a:xfrm>
            <a:off x="672029" y="5894024"/>
            <a:ext cx="9013253" cy="539827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400" dirty="0" smtClean="0">
                <a:solidFill>
                  <a:schemeClr val="tx1"/>
                </a:solidFill>
              </a:rPr>
              <a:t>مثير اكتسب خصائص العقابية من اخلال ارتباطه مع العقاب </a:t>
            </a:r>
            <a:endParaRPr lang="ar-S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ريط منحني إلى الأسفل 1"/>
          <p:cNvSpPr/>
          <p:nvPr/>
        </p:nvSpPr>
        <p:spPr>
          <a:xfrm>
            <a:off x="6389783" y="385589"/>
            <a:ext cx="5233011" cy="1410160"/>
          </a:xfrm>
          <a:prstGeom prst="ellipseRibbon">
            <a:avLst>
              <a:gd name="adj1" fmla="val 30468"/>
              <a:gd name="adj2" fmla="val 50000"/>
              <a:gd name="adj3" fmla="val 125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مبادئ الاشراط الاجرائي </a:t>
            </a:r>
            <a:endParaRPr lang="ar-SA" sz="2400" b="1" dirty="0"/>
          </a:p>
        </p:txBody>
      </p:sp>
      <p:sp>
        <p:nvSpPr>
          <p:cNvPr id="3" name="قلب 2"/>
          <p:cNvSpPr/>
          <p:nvPr/>
        </p:nvSpPr>
        <p:spPr>
          <a:xfrm>
            <a:off x="9383769" y="2235658"/>
            <a:ext cx="2401678" cy="1764842"/>
          </a:xfrm>
          <a:prstGeom prst="hear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1- الانطفاء</a:t>
            </a:r>
            <a:endParaRPr lang="ar-SA" sz="2800" dirty="0"/>
          </a:p>
        </p:txBody>
      </p:sp>
      <p:sp>
        <p:nvSpPr>
          <p:cNvPr id="9" name="قلب 8"/>
          <p:cNvSpPr/>
          <p:nvPr/>
        </p:nvSpPr>
        <p:spPr>
          <a:xfrm>
            <a:off x="9283701" y="4100263"/>
            <a:ext cx="2339094" cy="2302373"/>
          </a:xfrm>
          <a:prstGeom prst="hear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2- التعميم و التميز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10" name="مخطط انسيابي: معالجة 9"/>
          <p:cNvSpPr/>
          <p:nvPr/>
        </p:nvSpPr>
        <p:spPr>
          <a:xfrm>
            <a:off x="1003300" y="2578100"/>
            <a:ext cx="7988300" cy="10160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هو الضعف و الاختفاء التدريجي للاستجابة المتعلقة و ينتج بسبب عدم اتباع الاستجابة بالمعزز 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1" name="مخطط انسيابي: معالجة 10"/>
          <p:cNvSpPr/>
          <p:nvPr/>
        </p:nvSpPr>
        <p:spPr>
          <a:xfrm>
            <a:off x="1106888" y="3968748"/>
            <a:ext cx="7899400" cy="1454151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 التعلم : يمكن ان يعمم المثير في الاشراط الاجرائي و التعميم و يمكن علاجه من خلال التدريب على التميز و نقصد بتعميم المثير ان الاستجابة يمكن ان تعمم الى مثيرات لم تكن موجودة في موقف التعلم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2" name="مخطط انسيابي: معالجة 11"/>
          <p:cNvSpPr/>
          <p:nvPr/>
        </p:nvSpPr>
        <p:spPr>
          <a:xfrm>
            <a:off x="1062438" y="5626098"/>
            <a:ext cx="7988300" cy="1054100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متميز المثير :هو ميل الاستجابة للظهور في حال وجود مثير معين و عدم الظهور في حال وجود مثيرات أخرى مشابهه له</a:t>
            </a:r>
            <a:endParaRPr lang="ar-S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8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وجة مزدوجة 2"/>
          <p:cNvSpPr/>
          <p:nvPr/>
        </p:nvSpPr>
        <p:spPr>
          <a:xfrm>
            <a:off x="8102600" y="292100"/>
            <a:ext cx="3784600" cy="1041400"/>
          </a:xfrm>
          <a:prstGeom prst="doubleWav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chemeClr val="bg1"/>
                </a:solidFill>
              </a:rPr>
              <a:t>جدول التعزيز :</a:t>
            </a:r>
            <a:endParaRPr lang="ar-SA" sz="4000" dirty="0">
              <a:solidFill>
                <a:schemeClr val="bg1"/>
              </a:solidFill>
            </a:endParaRPr>
          </a:p>
        </p:txBody>
      </p:sp>
      <p:sp>
        <p:nvSpPr>
          <p:cNvPr id="4" name="موجة مزدوجة 3"/>
          <p:cNvSpPr/>
          <p:nvPr/>
        </p:nvSpPr>
        <p:spPr>
          <a:xfrm>
            <a:off x="482600" y="1612900"/>
            <a:ext cx="11188700" cy="4889500"/>
          </a:xfrm>
          <a:prstGeom prst="double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كثير من العلماء النفس لا حظو ان التعلم يكون اقوى و يكون السلوك مقاوم اكثر للانطفاء اذا ما استخدم المربي ما يسمى بالتعزيز المتقطع بدلا من التعزيز المستمر و ذلك بعد ان يتعلم السوك و يأخذ بالتكرار </a:t>
            </a:r>
          </a:p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وقد يسمى بجدول التعزيز المستمر فيه يتم تقديم التعزيز بعد كل استجابة تصدر . عن التعلم و تقديم التعزيز للاستجابات الصحيحة حينا وعدم تقديمه حينا اخري و يسمى بالتعزيز المتقطع 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ar-SA" sz="2800" dirty="0" smtClean="0">
                <a:solidFill>
                  <a:schemeClr val="bg1"/>
                </a:solidFill>
              </a:rPr>
              <a:t>و رغم ان التعلم بحدث اسرع في جدول المستمر الا ان التعلم يكون اقوى و مقاوم للنسيان اكثر في جداول التعزيز المتقطع </a:t>
            </a:r>
            <a:endParaRPr lang="ar-S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وجة مزدوجة 1"/>
          <p:cNvSpPr/>
          <p:nvPr/>
        </p:nvSpPr>
        <p:spPr>
          <a:xfrm>
            <a:off x="6896100" y="228600"/>
            <a:ext cx="4927600" cy="1358900"/>
          </a:xfrm>
          <a:prstGeom prst="double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3200" dirty="0" smtClean="0">
                <a:solidFill>
                  <a:schemeClr val="bg1"/>
                </a:solidFill>
              </a:rPr>
              <a:t>جدول تعزيز النسب الثابتة 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3" name="موجة مزدوجة 2"/>
          <p:cNvSpPr/>
          <p:nvPr/>
        </p:nvSpPr>
        <p:spPr>
          <a:xfrm>
            <a:off x="419100" y="1714500"/>
            <a:ext cx="11404600" cy="1714500"/>
          </a:xfrm>
          <a:prstGeom prst="double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bg1"/>
                </a:solidFill>
              </a:rPr>
              <a:t>و فيه يتم تقديم التعزيز بعد أداء عدد محدد من الاستجابات الصحيحة</a:t>
            </a:r>
          </a:p>
          <a:p>
            <a:pPr algn="ctr"/>
            <a:r>
              <a:rPr lang="ar-SA" sz="2400" dirty="0" smtClean="0">
                <a:solidFill>
                  <a:schemeClr val="bg1"/>
                </a:solidFill>
              </a:rPr>
              <a:t>من ميزات الخاصة بجدول النسب الثابتة ان مستوى الأداء يتراجع بشكل كبير بعد الحصول على التعزيز المباشر </a:t>
            </a:r>
          </a:p>
          <a:p>
            <a:pPr algn="ctr"/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4" name="موجة مزدوجة 3"/>
          <p:cNvSpPr/>
          <p:nvPr/>
        </p:nvSpPr>
        <p:spPr>
          <a:xfrm>
            <a:off x="7823200" y="3556000"/>
            <a:ext cx="4000500" cy="1193800"/>
          </a:xfrm>
          <a:prstGeom prst="doubleWav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جدول تعزيز النسب المتغيرة </a:t>
            </a:r>
            <a:endParaRPr lang="ar-SA" sz="2800" dirty="0">
              <a:solidFill>
                <a:schemeClr val="bg1"/>
              </a:solidFill>
            </a:endParaRPr>
          </a:p>
        </p:txBody>
      </p:sp>
      <p:sp>
        <p:nvSpPr>
          <p:cNvPr id="5" name="موجة مزدوجة 4"/>
          <p:cNvSpPr/>
          <p:nvPr/>
        </p:nvSpPr>
        <p:spPr>
          <a:xfrm>
            <a:off x="419100" y="4749800"/>
            <a:ext cx="11404600" cy="1714500"/>
          </a:xfrm>
          <a:prstGeom prst="double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تقدم التعزيز بعد أداء عدد متغيرة من الاستجابات الصحيحة </a:t>
            </a:r>
          </a:p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من ميزاته الأساسية انه يؤدي الى نسبة مرتفعة و ثابتة في الأداء بالمقارنة مع جدول النسبة الثابتة </a:t>
            </a:r>
            <a:endParaRPr lang="ar-S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وجة مزدوجة 1"/>
          <p:cNvSpPr/>
          <p:nvPr/>
        </p:nvSpPr>
        <p:spPr>
          <a:xfrm>
            <a:off x="7429500" y="266700"/>
            <a:ext cx="4305300" cy="1168400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bg1"/>
                </a:solidFill>
              </a:rPr>
              <a:t>جدول تعزيز الفترة الثابتة 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3" name="موجة مزدوجة 2"/>
          <p:cNvSpPr/>
          <p:nvPr/>
        </p:nvSpPr>
        <p:spPr>
          <a:xfrm>
            <a:off x="469900" y="1701800"/>
            <a:ext cx="11264900" cy="1282700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bg1"/>
                </a:solidFill>
              </a:rPr>
              <a:t>تقديم التعزيز بعد انقضاء فترة محددة من الوقت بعد التعزيز السابق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4" name="موجة مزدوجة 3"/>
          <p:cNvSpPr/>
          <p:nvPr/>
        </p:nvSpPr>
        <p:spPr>
          <a:xfrm>
            <a:off x="7886700" y="3327400"/>
            <a:ext cx="3721100" cy="1168400"/>
          </a:xfrm>
          <a:prstGeom prst="doubleWav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جدول تعزيز الفترة المتغيرة </a:t>
            </a:r>
            <a:endParaRPr lang="ar-SA" sz="2800" dirty="0">
              <a:solidFill>
                <a:schemeClr val="bg1"/>
              </a:solidFill>
            </a:endParaRPr>
          </a:p>
        </p:txBody>
      </p:sp>
      <p:sp>
        <p:nvSpPr>
          <p:cNvPr id="5" name="موجة مزدوجة 4"/>
          <p:cNvSpPr/>
          <p:nvPr/>
        </p:nvSpPr>
        <p:spPr>
          <a:xfrm>
            <a:off x="368300" y="4914900"/>
            <a:ext cx="11366500" cy="1498600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chemeClr val="bg1"/>
                </a:solidFill>
              </a:rPr>
              <a:t>تقديم التعزيز بعد مرور فترة من الوقت عن التعزيز السابق </a:t>
            </a:r>
            <a:endParaRPr lang="ar-S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4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وجة مزدوجة 2"/>
          <p:cNvSpPr/>
          <p:nvPr/>
        </p:nvSpPr>
        <p:spPr>
          <a:xfrm>
            <a:off x="4724400" y="215900"/>
            <a:ext cx="4241800" cy="1206500"/>
          </a:xfrm>
          <a:prstGeom prst="double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i="1" dirty="0" smtClean="0">
                <a:solidFill>
                  <a:schemeClr val="tx1"/>
                </a:solidFill>
              </a:rPr>
              <a:t>التعلم بالملاحظة </a:t>
            </a:r>
            <a:endParaRPr lang="ar-SA" sz="3200" b="1" i="1" dirty="0">
              <a:solidFill>
                <a:schemeClr val="tx1"/>
              </a:solidFill>
            </a:endParaRPr>
          </a:p>
        </p:txBody>
      </p:sp>
      <p:sp>
        <p:nvSpPr>
          <p:cNvPr id="4" name="موجة 3"/>
          <p:cNvSpPr/>
          <p:nvPr/>
        </p:nvSpPr>
        <p:spPr>
          <a:xfrm>
            <a:off x="215900" y="1511300"/>
            <a:ext cx="11544300" cy="1460500"/>
          </a:xfrm>
          <a:prstGeom prst="wave">
            <a:avLst>
              <a:gd name="adj1" fmla="val 12500"/>
              <a:gd name="adj2" fmla="val 22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و يقصد به : بانه الت</a:t>
            </a:r>
            <a:r>
              <a:rPr lang="ar-SA" sz="3200" dirty="0">
                <a:solidFill>
                  <a:schemeClr val="tx1"/>
                </a:solidFill>
              </a:rPr>
              <a:t>ع</a:t>
            </a:r>
            <a:r>
              <a:rPr lang="ar-SA" sz="3200" dirty="0" smtClean="0">
                <a:solidFill>
                  <a:schemeClr val="tx1"/>
                </a:solidFill>
              </a:rPr>
              <a:t>لم من خلال ملاحظة و تقليد سلوكيات الاخرين 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6" name="قلب 5"/>
          <p:cNvSpPr/>
          <p:nvPr/>
        </p:nvSpPr>
        <p:spPr>
          <a:xfrm>
            <a:off x="1193800" y="127000"/>
            <a:ext cx="1422400" cy="1206500"/>
          </a:xfrm>
          <a:prstGeom prst="hear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 إلى اليسار 6"/>
          <p:cNvSpPr/>
          <p:nvPr/>
        </p:nvSpPr>
        <p:spPr>
          <a:xfrm>
            <a:off x="6769100" y="2857500"/>
            <a:ext cx="4597400" cy="13462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خطوات التعلم بالملاحظة 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8" name="سحابة 7"/>
          <p:cNvSpPr/>
          <p:nvPr/>
        </p:nvSpPr>
        <p:spPr>
          <a:xfrm>
            <a:off x="10007600" y="4102100"/>
            <a:ext cx="2019300" cy="15875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1- الانتباه 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9" name="سحابة 8"/>
          <p:cNvSpPr/>
          <p:nvPr/>
        </p:nvSpPr>
        <p:spPr>
          <a:xfrm>
            <a:off x="7099300" y="4318000"/>
            <a:ext cx="2628900" cy="1600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2- الاحتفاظ 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0" name="سحابة 9"/>
          <p:cNvSpPr/>
          <p:nvPr/>
        </p:nvSpPr>
        <p:spPr>
          <a:xfrm>
            <a:off x="4102100" y="4197350"/>
            <a:ext cx="2667000" cy="18415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3- تنفيذ السلوك 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1" name="سحابة 10"/>
          <p:cNvSpPr/>
          <p:nvPr/>
        </p:nvSpPr>
        <p:spPr>
          <a:xfrm>
            <a:off x="660400" y="4222750"/>
            <a:ext cx="3276600" cy="18161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4- الدافعية للتعلم و تنفيذ</a:t>
            </a:r>
            <a:endParaRPr lang="ar-S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/>
          <p:cNvSpPr/>
          <p:nvPr/>
        </p:nvSpPr>
        <p:spPr>
          <a:xfrm>
            <a:off x="8883650" y="647700"/>
            <a:ext cx="2590800" cy="11049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التعلم بالاستبصار :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3" name="مخطط انسيابي: معالجة متعاقبة 2"/>
          <p:cNvSpPr/>
          <p:nvPr/>
        </p:nvSpPr>
        <p:spPr>
          <a:xfrm>
            <a:off x="9036050" y="1943100"/>
            <a:ext cx="2286000" cy="952500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err="1" smtClean="0">
                <a:solidFill>
                  <a:schemeClr val="tx1"/>
                </a:solidFill>
              </a:rPr>
              <a:t>الجشطالت</a:t>
            </a:r>
            <a:r>
              <a:rPr lang="ar-SA" sz="2800" dirty="0" smtClean="0">
                <a:solidFill>
                  <a:schemeClr val="tx1"/>
                </a:solidFill>
              </a:rPr>
              <a:t> 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977900" y="1612900"/>
            <a:ext cx="7683500" cy="12827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كلمة المانيا تعني الشكل او النمط وهو نظام ترتبط خلاله الاجزاء المكونة ارتباط ديناميكي مع بعضهما البعض و مع الكل انه كل متكامل و يقوم كل جزء بالدوران و الوظيفة و المكان الذي تتطلبه طبيعة الكل 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9112250" y="3111500"/>
            <a:ext cx="2209800" cy="863600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الاستبصار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9112250" y="4191000"/>
            <a:ext cx="2254250" cy="952500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التنظيم البنية 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9112250" y="5359400"/>
            <a:ext cx="2254250" cy="774700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إعادة التنظيم 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977900" y="3175000"/>
            <a:ext cx="7683500" cy="9017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هو إعادة تنظيم عناصر الموقف و ادراك العلاقة بينها 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977900" y="4343400"/>
            <a:ext cx="7683500" cy="8001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 لكل </a:t>
            </a:r>
            <a:r>
              <a:rPr lang="ar-SA" sz="2400" dirty="0" err="1" smtClean="0">
                <a:solidFill>
                  <a:schemeClr val="tx1"/>
                </a:solidFill>
              </a:rPr>
              <a:t>جشطالت</a:t>
            </a:r>
            <a:r>
              <a:rPr lang="ar-SA" sz="2400" dirty="0" smtClean="0">
                <a:solidFill>
                  <a:schemeClr val="tx1"/>
                </a:solidFill>
              </a:rPr>
              <a:t> لها تنظيم مميز و فهم </a:t>
            </a:r>
            <a:r>
              <a:rPr lang="ar-SA" sz="2400" dirty="0" err="1" smtClean="0">
                <a:solidFill>
                  <a:schemeClr val="tx1"/>
                </a:solidFill>
              </a:rPr>
              <a:t>الجشطالت</a:t>
            </a:r>
            <a:r>
              <a:rPr lang="ar-SA" sz="2400" dirty="0" smtClean="0">
                <a:solidFill>
                  <a:schemeClr val="tx1"/>
                </a:solidFill>
              </a:rPr>
              <a:t> و تعتمد على فهم ذلك التنظيم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0" name="مخطط انسيابي: معالجة متعاقبة 9"/>
          <p:cNvSpPr/>
          <p:nvPr/>
        </p:nvSpPr>
        <p:spPr>
          <a:xfrm>
            <a:off x="977900" y="5410200"/>
            <a:ext cx="7683500" cy="7239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</a:rPr>
              <a:t>تعني استبعاد التفاصيل غير ذات العلاقة بالمشكلة و ادراك العلاقة بين خصائص الموقف الأساسية </a:t>
            </a:r>
            <a:endParaRPr lang="ar-S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إطار 1"/>
          <p:cNvSpPr/>
          <p:nvPr/>
        </p:nvSpPr>
        <p:spPr>
          <a:xfrm>
            <a:off x="1130300" y="914400"/>
            <a:ext cx="9956800" cy="5168900"/>
          </a:xfrm>
          <a:prstGeom prst="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و بالتالي النظرة </a:t>
            </a:r>
            <a:r>
              <a:rPr lang="ar-SA" sz="2800" dirty="0" err="1" smtClean="0">
                <a:solidFill>
                  <a:schemeClr val="tx1"/>
                </a:solidFill>
              </a:rPr>
              <a:t>الجشطالتية</a:t>
            </a:r>
            <a:r>
              <a:rPr lang="ar-SA" sz="2800" dirty="0" smtClean="0">
                <a:solidFill>
                  <a:schemeClr val="tx1"/>
                </a:solidFill>
              </a:rPr>
              <a:t> للتعلم تختلف عن النظرة السلوكية , التعلم ليس مجرد تشكيل روابط بين مثيرات الاستجابات و ان فهم الاستبصار هو جوهرة التعلم </a:t>
            </a:r>
          </a:p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لذا فالحفظ الصم للمعلومات لا يمكن المتعلم من تطبيق هذه المعرفة في مواقف جديدة في حين ان التعلم القائم على الفهم يساعد على انتقال اثر التعلم في المواقف الجديدة</a:t>
            </a:r>
            <a:endParaRPr lang="ar-S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وجة 1"/>
          <p:cNvSpPr/>
          <p:nvPr/>
        </p:nvSpPr>
        <p:spPr>
          <a:xfrm>
            <a:off x="1537855" y="263236"/>
            <a:ext cx="10446327" cy="1302327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200" dirty="0" smtClean="0">
                <a:solidFill>
                  <a:schemeClr val="tx1"/>
                </a:solidFill>
              </a:rPr>
              <a:t>*** هناك فرق بين التعلم و التعليم ما هو ؟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3" name="انفجار 2 2"/>
          <p:cNvSpPr/>
          <p:nvPr/>
        </p:nvSpPr>
        <p:spPr>
          <a:xfrm>
            <a:off x="8049491" y="1828801"/>
            <a:ext cx="3934691" cy="2286000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chemeClr val="tx1"/>
                </a:solidFill>
              </a:rPr>
              <a:t>التعلم :</a:t>
            </a:r>
            <a:endParaRPr lang="ar-SA" sz="3600" dirty="0">
              <a:solidFill>
                <a:schemeClr val="tx1"/>
              </a:solidFill>
            </a:endParaRPr>
          </a:p>
        </p:txBody>
      </p:sp>
      <p:sp>
        <p:nvSpPr>
          <p:cNvPr id="4" name="تمرير أفقي 3"/>
          <p:cNvSpPr/>
          <p:nvPr/>
        </p:nvSpPr>
        <p:spPr>
          <a:xfrm>
            <a:off x="6976475" y="3976256"/>
            <a:ext cx="4890655" cy="28817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هو جهد شخصي و نشاط ذاتي يصدر عن الشخص المتعلم و يحدث نتيجة خبرة و الممارسة الغير مقصودة 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5" name="انفجار 2 4"/>
          <p:cNvSpPr/>
          <p:nvPr/>
        </p:nvSpPr>
        <p:spPr>
          <a:xfrm>
            <a:off x="1435100" y="1565563"/>
            <a:ext cx="3683000" cy="2460337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التعليم :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7" name="تمرير أفقي 6"/>
          <p:cNvSpPr/>
          <p:nvPr/>
        </p:nvSpPr>
        <p:spPr>
          <a:xfrm>
            <a:off x="1041400" y="4114801"/>
            <a:ext cx="4622800" cy="274319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فهو عملية منظمة تهدف الى اكتساب الشخص الأسس المعرفية و هي  تتفاعل بين فردين او اكثر لنقل المعلومات بيهم و هي عملية مقصودة 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8" name="ضرب 7"/>
          <p:cNvSpPr/>
          <p:nvPr/>
        </p:nvSpPr>
        <p:spPr>
          <a:xfrm>
            <a:off x="5122275" y="1930401"/>
            <a:ext cx="2400300" cy="2184400"/>
          </a:xfrm>
          <a:prstGeom prst="mathMultiply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412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إطار 1"/>
          <p:cNvSpPr/>
          <p:nvPr/>
        </p:nvSpPr>
        <p:spPr>
          <a:xfrm>
            <a:off x="6642100" y="584200"/>
            <a:ext cx="4864100" cy="1270000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التعلم ذو المعنى 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3" name="إطار 2"/>
          <p:cNvSpPr/>
          <p:nvPr/>
        </p:nvSpPr>
        <p:spPr>
          <a:xfrm>
            <a:off x="8470900" y="2273300"/>
            <a:ext cx="2933700" cy="12573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السلوك اللفظي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4" name="إطار 3"/>
          <p:cNvSpPr/>
          <p:nvPr/>
        </p:nvSpPr>
        <p:spPr>
          <a:xfrm>
            <a:off x="431800" y="2082800"/>
            <a:ext cx="7683500" cy="1600200"/>
          </a:xfrm>
          <a:prstGeom prst="fra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</a:rPr>
              <a:t>مجمل المفاهيم و الأفكار و التعميمات التي يتعلمها الفرد في المواقف الصفية او من خلال القراءة انه سلوك الذي يشير الى اكتساب الفرد للمعلومات و التفكير فيها و معالجتها و تخزينها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سهم إلى اليسار 4"/>
          <p:cNvSpPr/>
          <p:nvPr/>
        </p:nvSpPr>
        <p:spPr>
          <a:xfrm>
            <a:off x="8470900" y="3911600"/>
            <a:ext cx="2933700" cy="1968500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أنواع السلوك اللفظي 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6" name="نجمة ذات 16 نقطة 5"/>
          <p:cNvSpPr/>
          <p:nvPr/>
        </p:nvSpPr>
        <p:spPr>
          <a:xfrm>
            <a:off x="4241800" y="3835400"/>
            <a:ext cx="3073400" cy="2603500"/>
          </a:xfrm>
          <a:prstGeom prst="star1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1- التعلم الميكانيكي 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نجمة ذات 16 نقطة 6"/>
          <p:cNvSpPr/>
          <p:nvPr/>
        </p:nvSpPr>
        <p:spPr>
          <a:xfrm>
            <a:off x="431800" y="3911600"/>
            <a:ext cx="3543300" cy="2603500"/>
          </a:xfrm>
          <a:prstGeom prst="star16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2- التعلم ذو معنى </a:t>
            </a:r>
            <a:endParaRPr lang="ar-S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4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033" y="238133"/>
            <a:ext cx="3218967" cy="2749534"/>
          </a:xfrm>
          <a:prstGeom prst="rect">
            <a:avLst/>
          </a:prstGeom>
        </p:spPr>
      </p:pic>
      <p:sp>
        <p:nvSpPr>
          <p:cNvPr id="3" name="إطار 2"/>
          <p:cNvSpPr/>
          <p:nvPr/>
        </p:nvSpPr>
        <p:spPr>
          <a:xfrm>
            <a:off x="400533" y="762000"/>
            <a:ext cx="8572500" cy="2006600"/>
          </a:xfrm>
          <a:prstGeom prst="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(الصم ) و يشير الى اكتساب وحدات معرفة معزولة و غير مترابطة و التي لم يتم ربطها بمفاهيم او معارف سابقة في البنى المعرفية للمتعلم </a:t>
            </a:r>
            <a:endParaRPr lang="ar-SA" sz="2400" dirty="0">
              <a:solidFill>
                <a:schemeClr val="tx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00" y="3349633"/>
            <a:ext cx="3253900" cy="2749534"/>
          </a:xfrm>
          <a:prstGeom prst="rect">
            <a:avLst/>
          </a:prstGeom>
        </p:spPr>
      </p:pic>
      <p:sp>
        <p:nvSpPr>
          <p:cNvPr id="5" name="إطار 4"/>
          <p:cNvSpPr/>
          <p:nvPr/>
        </p:nvSpPr>
        <p:spPr>
          <a:xfrm>
            <a:off x="400533" y="3708400"/>
            <a:ext cx="8108467" cy="2390767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أولا : ان يكون لدى المتعلم استعداد لربط المادة ارتباط حقيقي و غير عشوائي بالمخزون المعرفي لديه </a:t>
            </a:r>
          </a:p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تانيا : يجب ان تكون المادة ذات معنى و هذا يعني انه بالمكان ان يتم بشكل عشوائي و غير ميكانيكي </a:t>
            </a:r>
            <a:endParaRPr lang="ar-S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3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إطار 1"/>
          <p:cNvSpPr/>
          <p:nvPr/>
        </p:nvSpPr>
        <p:spPr>
          <a:xfrm>
            <a:off x="635000" y="622300"/>
            <a:ext cx="10909300" cy="2425700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اما اذا ارت تقديم موضوع لا يوجد لدى المتعلم معلومات سابقة ذات علاقة يمكن الاستناد اليها فلا بد من تمهيد للموضوع الجديد باستخدام ما يسمى بالمنظام المتقدم 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3" name="إطار 2"/>
          <p:cNvSpPr/>
          <p:nvPr/>
        </p:nvSpPr>
        <p:spPr>
          <a:xfrm>
            <a:off x="9931400" y="3251200"/>
            <a:ext cx="1714500" cy="3022600"/>
          </a:xfrm>
          <a:prstGeom prst="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المنظم المتقدم 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4" name="إطار 3"/>
          <p:cNvSpPr/>
          <p:nvPr/>
        </p:nvSpPr>
        <p:spPr>
          <a:xfrm>
            <a:off x="927100" y="3644900"/>
            <a:ext cx="8458200" cy="23495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هو مقدم على درجة اعلى من العمومية و التجريد من المادة التعليمية التي تتبعها </a:t>
            </a:r>
            <a:endParaRPr lang="ar-S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7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/>
          <p:cNvSpPr/>
          <p:nvPr/>
        </p:nvSpPr>
        <p:spPr>
          <a:xfrm>
            <a:off x="1244600" y="546100"/>
            <a:ext cx="10350500" cy="12319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يقدم وترك مفهوما جديد من مفاهيم التعلم المعرفي ذو المعنى و هو ما يسمى بالتعلم التوليدي 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5" name="مخطط انسيابي: شريط مثقب 4"/>
          <p:cNvSpPr/>
          <p:nvPr/>
        </p:nvSpPr>
        <p:spPr>
          <a:xfrm>
            <a:off x="495300" y="2019300"/>
            <a:ext cx="9144000" cy="1409700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</a:rPr>
              <a:t>و يقصد به توليد علاقات او بنى بين أجزاء او مكونات المادة التعليمية إضافة الى توليد علاقات بين المادة التعليمية الجديدة و المعلومات السابقة لدى المتعلم 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6" name="مخطط انسيابي: شريط مثقب 5"/>
          <p:cNvSpPr/>
          <p:nvPr/>
        </p:nvSpPr>
        <p:spPr>
          <a:xfrm>
            <a:off x="9956800" y="2114550"/>
            <a:ext cx="1841500" cy="1085850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</a:rPr>
              <a:t>تعلم التوليدي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495300" y="3670300"/>
            <a:ext cx="11303000" cy="1003300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كما يطرح </a:t>
            </a:r>
            <a:r>
              <a:rPr lang="ar-SA" sz="2400" dirty="0" err="1" smtClean="0">
                <a:solidFill>
                  <a:schemeClr val="tx1"/>
                </a:solidFill>
              </a:rPr>
              <a:t>ماير</a:t>
            </a:r>
            <a:r>
              <a:rPr lang="ar-SA" sz="2400" dirty="0" smtClean="0">
                <a:solidFill>
                  <a:schemeClr val="tx1"/>
                </a:solidFill>
              </a:rPr>
              <a:t> نظرية حديثة في التعلم ذي المعنى تنتمي الى عائلة نماذج معالجة المعلومات هي نظرية المتعلم متعدد الوسائط 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0" name="مخطط انسيابي: شريط مثقب 9"/>
          <p:cNvSpPr/>
          <p:nvPr/>
        </p:nvSpPr>
        <p:spPr>
          <a:xfrm>
            <a:off x="9842500" y="4914900"/>
            <a:ext cx="1955800" cy="1549400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</a:rPr>
              <a:t>نظرية التعلم متعدد الوسائط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مخطط انسيابي: شريط مثقب 10"/>
          <p:cNvSpPr/>
          <p:nvPr/>
        </p:nvSpPr>
        <p:spPr>
          <a:xfrm>
            <a:off x="495300" y="4787900"/>
            <a:ext cx="9144000" cy="1651000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يشير مفهوم التعلم متعدد الوسائط في هذه النظرية الى كل تعلم تستخدم خلاله الالفاظ و الرسومات او الصور وسيلة تقدمها سواء الحاسوب او فيديو او كتاب </a:t>
            </a:r>
          </a:p>
        </p:txBody>
      </p:sp>
    </p:spTree>
    <p:extLst>
      <p:ext uri="{BB962C8B-B14F-4D97-AF65-F5344CB8AC3E}">
        <p14:creationId xmlns:p14="http://schemas.microsoft.com/office/powerpoint/2010/main" val="391623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إطار 1"/>
          <p:cNvSpPr/>
          <p:nvPr/>
        </p:nvSpPr>
        <p:spPr>
          <a:xfrm>
            <a:off x="939800" y="952500"/>
            <a:ext cx="10350500" cy="4610100"/>
          </a:xfrm>
          <a:prstGeom prst="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الفكرة الجوهرية في هذه النظرية للتعلم هي ان يتم تقديم المعلومات بشكل مختصر بحيث يتم حذف التفاصيل الأقل أهمية من ناحية و تقدم المعلومات بأسلوب لفظي و رسومات توضيحية من ناحية أخرى  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ar-S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9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 rot="18931486">
            <a:off x="2305517" y="2504847"/>
            <a:ext cx="756697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	Thank You</a:t>
            </a:r>
            <a:endParaRPr lang="ar-SA" sz="115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قلب 2"/>
          <p:cNvSpPr/>
          <p:nvPr/>
        </p:nvSpPr>
        <p:spPr>
          <a:xfrm rot="17820867">
            <a:off x="8003790" y="3040679"/>
            <a:ext cx="2459308" cy="2641698"/>
          </a:xfrm>
          <a:prstGeom prst="hear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8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نفجار 2 1"/>
          <p:cNvSpPr/>
          <p:nvPr/>
        </p:nvSpPr>
        <p:spPr>
          <a:xfrm>
            <a:off x="3352800" y="558800"/>
            <a:ext cx="6235700" cy="2171700"/>
          </a:xfrm>
          <a:prstGeom prst="irregularSeal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خصائص التعلم :</a:t>
            </a:r>
            <a:endParaRPr lang="ar-SA" sz="3600" dirty="0"/>
          </a:p>
        </p:txBody>
      </p:sp>
      <p:sp>
        <p:nvSpPr>
          <p:cNvPr id="13" name="دمعة 12"/>
          <p:cNvSpPr/>
          <p:nvPr/>
        </p:nvSpPr>
        <p:spPr>
          <a:xfrm>
            <a:off x="901700" y="1193800"/>
            <a:ext cx="2298700" cy="1511300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bg1"/>
                </a:solidFill>
              </a:rPr>
              <a:t>1- تغير في السلوك</a:t>
            </a:r>
            <a:endParaRPr lang="ar-SA" sz="2400" dirty="0">
              <a:solidFill>
                <a:schemeClr val="bg1"/>
              </a:solidFill>
            </a:endParaRPr>
          </a:p>
        </p:txBody>
      </p:sp>
      <p:sp>
        <p:nvSpPr>
          <p:cNvPr id="14" name="دمعة 13"/>
          <p:cNvSpPr/>
          <p:nvPr/>
        </p:nvSpPr>
        <p:spPr>
          <a:xfrm>
            <a:off x="901700" y="3187700"/>
            <a:ext cx="2298700" cy="1600200"/>
          </a:xfrm>
          <a:prstGeom prst="teardro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bg1"/>
                </a:solidFill>
              </a:rPr>
              <a:t>2- التغير ثابت نسبيا </a:t>
            </a:r>
            <a:endParaRPr lang="ar-SA" sz="2400" dirty="0">
              <a:solidFill>
                <a:schemeClr val="bg1"/>
              </a:solidFill>
            </a:endParaRPr>
          </a:p>
        </p:txBody>
      </p:sp>
      <p:sp>
        <p:nvSpPr>
          <p:cNvPr id="15" name="دمعة 14"/>
          <p:cNvSpPr/>
          <p:nvPr/>
        </p:nvSpPr>
        <p:spPr>
          <a:xfrm>
            <a:off x="9440858" y="3053624"/>
            <a:ext cx="1858654" cy="1511300"/>
          </a:xfrm>
          <a:prstGeom prst="teardrop">
            <a:avLst>
              <a:gd name="adj" fmla="val 10757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6- التميز بين التعلم و النضج</a:t>
            </a:r>
            <a:endParaRPr lang="ar-SA" sz="2400" dirty="0"/>
          </a:p>
        </p:txBody>
      </p:sp>
      <p:sp>
        <p:nvSpPr>
          <p:cNvPr id="16" name="دمعة 15"/>
          <p:cNvSpPr/>
          <p:nvPr/>
        </p:nvSpPr>
        <p:spPr>
          <a:xfrm>
            <a:off x="8765177" y="1069884"/>
            <a:ext cx="2186035" cy="1635216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5- تعديل سلوك المتعلم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7" name="دمعة 16"/>
          <p:cNvSpPr/>
          <p:nvPr/>
        </p:nvSpPr>
        <p:spPr>
          <a:xfrm>
            <a:off x="6839768" y="2964724"/>
            <a:ext cx="1828800" cy="1600200"/>
          </a:xfrm>
          <a:prstGeom prst="teardrop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bg1"/>
                </a:solidFill>
              </a:rPr>
              <a:t>4- التعلم له تلات اشكال 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18" name="دمعة 17"/>
          <p:cNvSpPr/>
          <p:nvPr/>
        </p:nvSpPr>
        <p:spPr>
          <a:xfrm>
            <a:off x="3975100" y="3187700"/>
            <a:ext cx="2399574" cy="1600200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bg1"/>
                </a:solidFill>
              </a:rPr>
              <a:t>3- تغير في السلوك المتعلم غير ناتج عن تعب </a:t>
            </a:r>
            <a:endParaRPr lang="ar-SA" sz="2400" dirty="0">
              <a:solidFill>
                <a:schemeClr val="bg1"/>
              </a:solidFill>
            </a:endParaRPr>
          </a:p>
        </p:txBody>
      </p:sp>
      <p:sp>
        <p:nvSpPr>
          <p:cNvPr id="19" name="دمعة 18"/>
          <p:cNvSpPr/>
          <p:nvPr/>
        </p:nvSpPr>
        <p:spPr>
          <a:xfrm>
            <a:off x="2444648" y="4697317"/>
            <a:ext cx="1973017" cy="1437458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bg1"/>
                </a:solidFill>
              </a:rPr>
              <a:t>7</a:t>
            </a:r>
            <a:r>
              <a:rPr lang="ar-SA" sz="2000" dirty="0" smtClean="0">
                <a:solidFill>
                  <a:schemeClr val="bg1"/>
                </a:solidFill>
              </a:rPr>
              <a:t>- التعلم ناتج عن خبرة 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20" name="سهم للأسفل 19"/>
          <p:cNvSpPr/>
          <p:nvPr/>
        </p:nvSpPr>
        <p:spPr>
          <a:xfrm rot="1636621">
            <a:off x="5984936" y="4349923"/>
            <a:ext cx="1446086" cy="1705247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1-اكتساب سلوك جديد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1" name="سهم للأسفل 20"/>
          <p:cNvSpPr/>
          <p:nvPr/>
        </p:nvSpPr>
        <p:spPr>
          <a:xfrm>
            <a:off x="7149374" y="4564924"/>
            <a:ext cx="1519194" cy="170224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bg1"/>
                </a:solidFill>
              </a:rPr>
              <a:t>2</a:t>
            </a:r>
            <a:r>
              <a:rPr lang="ar-SA" b="1" dirty="0" smtClean="0">
                <a:solidFill>
                  <a:schemeClr val="bg1"/>
                </a:solidFill>
              </a:rPr>
              <a:t>- التخلي عن السلوك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2" name="سهم للأسفل 21"/>
          <p:cNvSpPr/>
          <p:nvPr/>
        </p:nvSpPr>
        <p:spPr>
          <a:xfrm rot="19979197">
            <a:off x="8385224" y="4311469"/>
            <a:ext cx="1519596" cy="181015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bg1"/>
                </a:solidFill>
              </a:rPr>
              <a:t>3</a:t>
            </a:r>
            <a:r>
              <a:rPr lang="ar-SA" b="1" dirty="0" smtClean="0">
                <a:solidFill>
                  <a:schemeClr val="bg1"/>
                </a:solidFill>
              </a:rPr>
              <a:t>- تعديل السلوك</a:t>
            </a:r>
            <a:endParaRPr lang="ar-S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7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179" y="97776"/>
            <a:ext cx="5230821" cy="1743607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7210097" y="2055809"/>
            <a:ext cx="4267200" cy="1250731"/>
          </a:xfrm>
          <a:prstGeom prst="horizontalScrol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1- الاشراط الكلاسيكي</a:t>
            </a:r>
            <a:endParaRPr lang="ar-SA" dirty="0"/>
          </a:p>
        </p:txBody>
      </p:sp>
      <p:sp>
        <p:nvSpPr>
          <p:cNvPr id="4" name="تمرير أفقي 3"/>
          <p:cNvSpPr/>
          <p:nvPr/>
        </p:nvSpPr>
        <p:spPr>
          <a:xfrm>
            <a:off x="7210097" y="3405352"/>
            <a:ext cx="4314494" cy="1177159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2- الاشراط الاجرائي </a:t>
            </a:r>
            <a:endParaRPr lang="ar-SA" dirty="0"/>
          </a:p>
        </p:txBody>
      </p:sp>
      <p:sp>
        <p:nvSpPr>
          <p:cNvPr id="5" name="تمرير أفقي 4"/>
          <p:cNvSpPr/>
          <p:nvPr/>
        </p:nvSpPr>
        <p:spPr>
          <a:xfrm>
            <a:off x="7388772" y="4870509"/>
            <a:ext cx="4118130" cy="1292772"/>
          </a:xfrm>
          <a:prstGeom prst="horizontalScrol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3- التعلم بالملاحظة </a:t>
            </a:r>
            <a:endParaRPr lang="ar-SA" dirty="0"/>
          </a:p>
        </p:txBody>
      </p:sp>
      <p:sp>
        <p:nvSpPr>
          <p:cNvPr id="6" name="تمرير أفقي 5"/>
          <p:cNvSpPr/>
          <p:nvPr/>
        </p:nvSpPr>
        <p:spPr>
          <a:xfrm>
            <a:off x="2617076" y="2055809"/>
            <a:ext cx="3531475" cy="1250731"/>
          </a:xfrm>
          <a:prstGeom prst="horizont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4- التعلم بالاستبصار </a:t>
            </a:r>
            <a:endParaRPr lang="ar-SA" dirty="0"/>
          </a:p>
        </p:txBody>
      </p:sp>
      <p:sp>
        <p:nvSpPr>
          <p:cNvPr id="7" name="تمرير أفقي 6"/>
          <p:cNvSpPr/>
          <p:nvPr/>
        </p:nvSpPr>
        <p:spPr>
          <a:xfrm>
            <a:off x="2102069" y="3647090"/>
            <a:ext cx="3951890" cy="1545020"/>
          </a:xfrm>
          <a:prstGeom prst="horizont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5- التعلم ذو معنى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303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980" y="315516"/>
            <a:ext cx="4749800" cy="3246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ستطيل 3"/>
          <p:cNvSpPr/>
          <p:nvPr/>
        </p:nvSpPr>
        <p:spPr>
          <a:xfrm>
            <a:off x="2692399" y="4068763"/>
            <a:ext cx="9359899" cy="4191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</a:rPr>
              <a:t>الطعام ( مثير غير شرط )                              سيلان العاب ( استجب غير شرط )        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692399" y="4787900"/>
            <a:ext cx="9359900" cy="4540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</a:rPr>
              <a:t>صوت الجرس( مثير محايد)                          لا يؤدي الى سيلان العاب (تكرار العملية الاقتران )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692400" y="5500687"/>
            <a:ext cx="9359900" cy="4381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</a:rPr>
              <a:t>صوت + الطعام ( اقتران )                                         سيلان العاب ( تكرار عملية الاقتران )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692400" y="6119809"/>
            <a:ext cx="9359900" cy="4460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</a:rPr>
              <a:t>صوت الجرس ( مثير شرطي )                                           سيلان العاب ( استجابة الشرط )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 flipH="1">
            <a:off x="3263900" y="1066800"/>
            <a:ext cx="647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 flipV="1">
            <a:off x="7327900" y="4305300"/>
            <a:ext cx="1422400" cy="833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8" name="صورة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178" y="4935657"/>
            <a:ext cx="1505843" cy="158510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5640506"/>
            <a:ext cx="1997521" cy="210266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1" y="6187331"/>
            <a:ext cx="2146300" cy="225927"/>
          </a:xfrm>
          <a:prstGeom prst="rect">
            <a:avLst/>
          </a:prstGeom>
        </p:spPr>
      </p:pic>
      <p:sp>
        <p:nvSpPr>
          <p:cNvPr id="21" name="انفجار 1 20"/>
          <p:cNvSpPr/>
          <p:nvPr/>
        </p:nvSpPr>
        <p:spPr>
          <a:xfrm>
            <a:off x="8287407" y="136111"/>
            <a:ext cx="3478924" cy="2845341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الاشراط الكلاسيكي 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22" name="نجمة ذات 24 نقطة 21"/>
          <p:cNvSpPr/>
          <p:nvPr/>
        </p:nvSpPr>
        <p:spPr>
          <a:xfrm>
            <a:off x="8460828" y="2974429"/>
            <a:ext cx="3132082" cy="935586"/>
          </a:xfrm>
          <a:prstGeom prst="star24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تجربة </a:t>
            </a:r>
            <a:r>
              <a:rPr lang="ar-SA" dirty="0" err="1" smtClean="0"/>
              <a:t>بافلوف</a:t>
            </a:r>
            <a:r>
              <a:rPr lang="ar-SA" dirty="0" smtClean="0"/>
              <a:t> : الكلب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392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وجة مزدوجة 1"/>
          <p:cNvSpPr/>
          <p:nvPr/>
        </p:nvSpPr>
        <p:spPr>
          <a:xfrm>
            <a:off x="977900" y="190500"/>
            <a:ext cx="8851900" cy="1270000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مفاهيم الاشراط الكلاسيكي</a:t>
            </a:r>
            <a:endParaRPr lang="ar-SA" sz="3200" b="1" dirty="0"/>
          </a:p>
        </p:txBody>
      </p:sp>
      <p:sp>
        <p:nvSpPr>
          <p:cNvPr id="6" name="نجمة ذات 24 نقطة 5"/>
          <p:cNvSpPr/>
          <p:nvPr/>
        </p:nvSpPr>
        <p:spPr>
          <a:xfrm>
            <a:off x="4114800" y="1689100"/>
            <a:ext cx="1974850" cy="1638300"/>
          </a:xfrm>
          <a:prstGeom prst="star24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المثير المحايد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8" name="نجمة ذات 32 نقطة 7"/>
          <p:cNvSpPr/>
          <p:nvPr/>
        </p:nvSpPr>
        <p:spPr>
          <a:xfrm>
            <a:off x="10007600" y="5156200"/>
            <a:ext cx="1917700" cy="1701800"/>
          </a:xfrm>
          <a:prstGeom prst="star3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الاستجابة الغير شرطية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9" name="نجمة ذات 32 نقطة 8"/>
          <p:cNvSpPr/>
          <p:nvPr/>
        </p:nvSpPr>
        <p:spPr>
          <a:xfrm>
            <a:off x="9715500" y="1460500"/>
            <a:ext cx="2095500" cy="1701800"/>
          </a:xfrm>
          <a:prstGeom prst="star3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الاشراط الكلاسيكي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10" name="نجمة ذات 32 نقطة 9"/>
          <p:cNvSpPr/>
          <p:nvPr/>
        </p:nvSpPr>
        <p:spPr>
          <a:xfrm>
            <a:off x="9829800" y="3327400"/>
            <a:ext cx="2095500" cy="1828800"/>
          </a:xfrm>
          <a:prstGeom prst="star3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المثير غير الشرطي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11" name="نجمة ذات 32 نقطة 10"/>
          <p:cNvSpPr/>
          <p:nvPr/>
        </p:nvSpPr>
        <p:spPr>
          <a:xfrm>
            <a:off x="4124325" y="3232150"/>
            <a:ext cx="1974850" cy="1828800"/>
          </a:xfrm>
          <a:prstGeom prst="star3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المثير الشرطي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12" name="نجمة ذات 32 نقطة 11"/>
          <p:cNvSpPr/>
          <p:nvPr/>
        </p:nvSpPr>
        <p:spPr>
          <a:xfrm>
            <a:off x="4124325" y="4965700"/>
            <a:ext cx="2152650" cy="1892300"/>
          </a:xfrm>
          <a:prstGeom prst="star3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الاستجابة الشرطية 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3" name="موجة مزدوجة 12"/>
          <p:cNvSpPr/>
          <p:nvPr/>
        </p:nvSpPr>
        <p:spPr>
          <a:xfrm>
            <a:off x="6151562" y="1536700"/>
            <a:ext cx="3502025" cy="1562100"/>
          </a:xfrm>
          <a:prstGeom prst="double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هو الذي يمكن الكائن من معرفة الربط بين مثير محايد و مثير طبيعي </a:t>
            </a:r>
            <a:endParaRPr lang="ar-SA" sz="2400" dirty="0"/>
          </a:p>
        </p:txBody>
      </p:sp>
      <p:sp>
        <p:nvSpPr>
          <p:cNvPr id="14" name="موجة مزدوجة 13"/>
          <p:cNvSpPr/>
          <p:nvPr/>
        </p:nvSpPr>
        <p:spPr>
          <a:xfrm>
            <a:off x="279400" y="1593850"/>
            <a:ext cx="3768725" cy="1638300"/>
          </a:xfrm>
          <a:prstGeom prst="doubleWave">
            <a:avLst>
              <a:gd name="adj1" fmla="val 6250"/>
              <a:gd name="adj2" fmla="val -67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هو المثير الذي لا يستجر بطبيعة الاستجابة </a:t>
            </a:r>
            <a:endParaRPr lang="ar-SA" sz="2400" dirty="0"/>
          </a:p>
        </p:txBody>
      </p:sp>
      <p:sp>
        <p:nvSpPr>
          <p:cNvPr id="15" name="موجة مزدوجة 14"/>
          <p:cNvSpPr/>
          <p:nvPr/>
        </p:nvSpPr>
        <p:spPr>
          <a:xfrm>
            <a:off x="165100" y="3289300"/>
            <a:ext cx="3781425" cy="1536700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هو المثير الذي اصبح قادر على ان يستجر الاستجابة نتيجة الاقتران بالمثير غير شرطي عدة مرات </a:t>
            </a:r>
            <a:endParaRPr lang="ar-SA" sz="2400" dirty="0"/>
          </a:p>
        </p:txBody>
      </p:sp>
      <p:sp>
        <p:nvSpPr>
          <p:cNvPr id="16" name="موجة مزدوجة 15"/>
          <p:cNvSpPr/>
          <p:nvPr/>
        </p:nvSpPr>
        <p:spPr>
          <a:xfrm>
            <a:off x="165100" y="5060950"/>
            <a:ext cx="3781425" cy="1676400"/>
          </a:xfrm>
          <a:prstGeom prst="doubleWav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هي الاستجابة الذي يستجيرها المثير الشرطي </a:t>
            </a:r>
            <a:endParaRPr lang="ar-SA" sz="2800" dirty="0"/>
          </a:p>
        </p:txBody>
      </p:sp>
      <p:sp>
        <p:nvSpPr>
          <p:cNvPr id="17" name="موجة مزدوجة 16"/>
          <p:cNvSpPr/>
          <p:nvPr/>
        </p:nvSpPr>
        <p:spPr>
          <a:xfrm>
            <a:off x="6276975" y="4965700"/>
            <a:ext cx="3463925" cy="1828800"/>
          </a:xfrm>
          <a:prstGeom prst="doubleWav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هي الاستجابة الطبيعية التي يستجيرها المثير غير شرطي </a:t>
            </a:r>
            <a:endParaRPr lang="ar-SA" sz="2400" dirty="0"/>
          </a:p>
        </p:txBody>
      </p:sp>
      <p:sp>
        <p:nvSpPr>
          <p:cNvPr id="18" name="موجة مزدوجة 17"/>
          <p:cNvSpPr/>
          <p:nvPr/>
        </p:nvSpPr>
        <p:spPr>
          <a:xfrm>
            <a:off x="6183311" y="3146425"/>
            <a:ext cx="3438525" cy="1676400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هو المثير الذي يستجر بطبيعته الاستجابة دون الحاجة الى تدريب ( مؤثر طبيعي )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51219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جمة مكونة من 10 نقاط 1"/>
          <p:cNvSpPr/>
          <p:nvPr/>
        </p:nvSpPr>
        <p:spPr>
          <a:xfrm>
            <a:off x="2743200" y="203200"/>
            <a:ext cx="5461000" cy="1206500"/>
          </a:xfrm>
          <a:prstGeom prst="star10">
            <a:avLst>
              <a:gd name="adj" fmla="val 40428"/>
              <a:gd name="hf" fmla="val 10514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مبادئ الاشراط الكلاسيكي </a:t>
            </a:r>
            <a:endParaRPr lang="ar-SA" sz="3200" b="1" dirty="0"/>
          </a:p>
        </p:txBody>
      </p:sp>
      <p:sp>
        <p:nvSpPr>
          <p:cNvPr id="5" name="سحابة 4"/>
          <p:cNvSpPr/>
          <p:nvPr/>
        </p:nvSpPr>
        <p:spPr>
          <a:xfrm>
            <a:off x="2171700" y="1409700"/>
            <a:ext cx="2590800" cy="14859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التعميم </a:t>
            </a:r>
            <a:endParaRPr lang="ar-SA" sz="4400" dirty="0"/>
          </a:p>
        </p:txBody>
      </p:sp>
      <p:sp>
        <p:nvSpPr>
          <p:cNvPr id="6" name="سحابة 5"/>
          <p:cNvSpPr/>
          <p:nvPr/>
        </p:nvSpPr>
        <p:spPr>
          <a:xfrm>
            <a:off x="6781800" y="1219200"/>
            <a:ext cx="2425700" cy="14986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الانطفاء</a:t>
            </a:r>
            <a:endParaRPr lang="ar-SA" dirty="0"/>
          </a:p>
        </p:txBody>
      </p:sp>
      <p:sp>
        <p:nvSpPr>
          <p:cNvPr id="7" name="تمرير عمودي 6"/>
          <p:cNvSpPr/>
          <p:nvPr/>
        </p:nvSpPr>
        <p:spPr>
          <a:xfrm>
            <a:off x="1003300" y="3098800"/>
            <a:ext cx="4114800" cy="3543300"/>
          </a:xfrm>
          <a:prstGeom prst="verticalScroll">
            <a:avLst>
              <a:gd name="adj" fmla="val 1911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هو تقديم الاستجابة الشرطية لمثيرات شبيهة بالمثير الشرطي لكنها تختلف عنه 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8" name="تمرير عمودي 7"/>
          <p:cNvSpPr/>
          <p:nvPr/>
        </p:nvSpPr>
        <p:spPr>
          <a:xfrm>
            <a:off x="5854700" y="2895600"/>
            <a:ext cx="3835400" cy="3746500"/>
          </a:xfrm>
          <a:prstGeom prst="verticalScroll">
            <a:avLst>
              <a:gd name="adj" fmla="val 169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هو ضعف و توقف الاستجابة الشرطية عن ظهور نتيجة للتعرض للمثير الشرطي عدة مرات دون ان يقترن بالمثير غير شرطي</a:t>
            </a:r>
            <a:endParaRPr lang="ar-S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نفجار 2 1"/>
          <p:cNvSpPr/>
          <p:nvPr/>
        </p:nvSpPr>
        <p:spPr>
          <a:xfrm>
            <a:off x="4582510" y="342899"/>
            <a:ext cx="7393590" cy="1990397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الاشراط الاجرائي :</a:t>
            </a:r>
            <a:endParaRPr lang="ar-SA" sz="2400" dirty="0"/>
          </a:p>
        </p:txBody>
      </p:sp>
      <p:sp>
        <p:nvSpPr>
          <p:cNvPr id="3" name="موجة 2"/>
          <p:cNvSpPr/>
          <p:nvPr/>
        </p:nvSpPr>
        <p:spPr>
          <a:xfrm>
            <a:off x="1923394" y="2711667"/>
            <a:ext cx="8849710" cy="3237187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أي السلوكيات الإدارية التي قوم بها للتحكم في البيئة او الاحداث اثر فيها </a:t>
            </a:r>
            <a:endParaRPr lang="ar-SA" sz="2800" dirty="0"/>
          </a:p>
        </p:txBody>
      </p:sp>
      <p:sp>
        <p:nvSpPr>
          <p:cNvPr id="4" name="وجه ضاحك 3"/>
          <p:cNvSpPr/>
          <p:nvPr/>
        </p:nvSpPr>
        <p:spPr>
          <a:xfrm>
            <a:off x="1051035" y="500554"/>
            <a:ext cx="1744718" cy="1738149"/>
          </a:xfrm>
          <a:prstGeom prst="smileyFac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18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وجة مزدوجة 1"/>
          <p:cNvSpPr/>
          <p:nvPr/>
        </p:nvSpPr>
        <p:spPr>
          <a:xfrm>
            <a:off x="7746124" y="220717"/>
            <a:ext cx="3552497" cy="1334814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bg1"/>
                </a:solidFill>
              </a:rPr>
              <a:t>توابع السلوك :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3" name="نجمة ذات 16 نقطة 2"/>
          <p:cNvSpPr/>
          <p:nvPr/>
        </p:nvSpPr>
        <p:spPr>
          <a:xfrm>
            <a:off x="9154511" y="1639614"/>
            <a:ext cx="2144110" cy="1303281"/>
          </a:xfrm>
          <a:prstGeom prst="star16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1- التعزير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" name="موجة مزدوجة 3"/>
          <p:cNvSpPr/>
          <p:nvPr/>
        </p:nvSpPr>
        <p:spPr>
          <a:xfrm>
            <a:off x="798787" y="1849820"/>
            <a:ext cx="8282151" cy="882868"/>
          </a:xfrm>
          <a:prstGeom prst="double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bg1"/>
                </a:solidFill>
              </a:rPr>
              <a:t>هو مثير يزيد من احتمالية تكرار الاستجابة (يزيد من احتمال تكراره )</a:t>
            </a:r>
            <a:endParaRPr lang="ar-SA" sz="2400" dirty="0">
              <a:solidFill>
                <a:schemeClr val="bg1"/>
              </a:solidFill>
            </a:endParaRPr>
          </a:p>
        </p:txBody>
      </p:sp>
      <p:sp>
        <p:nvSpPr>
          <p:cNvPr id="5" name="سهم إلى اليسار 4"/>
          <p:cNvSpPr/>
          <p:nvPr/>
        </p:nvSpPr>
        <p:spPr>
          <a:xfrm>
            <a:off x="8755117" y="2858814"/>
            <a:ext cx="2543504" cy="872356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bg1"/>
                </a:solidFill>
              </a:rPr>
              <a:t>يقسم الى : </a:t>
            </a:r>
            <a:endParaRPr lang="ar-SA" sz="2400" dirty="0">
              <a:solidFill>
                <a:schemeClr val="bg1"/>
              </a:solidFill>
            </a:endParaRPr>
          </a:p>
        </p:txBody>
      </p:sp>
      <p:sp>
        <p:nvSpPr>
          <p:cNvPr id="6" name="سحابة 5"/>
          <p:cNvSpPr/>
          <p:nvPr/>
        </p:nvSpPr>
        <p:spPr>
          <a:xfrm>
            <a:off x="9312165" y="3689127"/>
            <a:ext cx="1986456" cy="141889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تعزيز إيجابي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سحابة 6"/>
          <p:cNvSpPr/>
          <p:nvPr/>
        </p:nvSpPr>
        <p:spPr>
          <a:xfrm>
            <a:off x="9259613" y="5234152"/>
            <a:ext cx="2112579" cy="16238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bg1"/>
                </a:solidFill>
              </a:rPr>
              <a:t>تعزيز السلبي 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504496" y="4106918"/>
            <a:ext cx="8576442" cy="7357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bg1"/>
                </a:solidFill>
              </a:rPr>
              <a:t>هو تقديم مثير يزيد من احتمالية تكرار الاستجابة التي يتبعها و المثير الذي </a:t>
            </a:r>
            <a:r>
              <a:rPr lang="ar-SA" sz="2000" dirty="0" smtClean="0">
                <a:solidFill>
                  <a:srgbClr val="C00000"/>
                </a:solidFill>
              </a:rPr>
              <a:t>يقدم</a:t>
            </a:r>
            <a:r>
              <a:rPr lang="ar-SA" sz="2000" dirty="0" smtClean="0">
                <a:solidFill>
                  <a:schemeClr val="bg1"/>
                </a:solidFill>
              </a:rPr>
              <a:t> يكون غالبا مثير مرغوب 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9" name="مخطط انسيابي: معالجة 8"/>
          <p:cNvSpPr/>
          <p:nvPr/>
        </p:nvSpPr>
        <p:spPr>
          <a:xfrm>
            <a:off x="1387365" y="5651938"/>
            <a:ext cx="7535917" cy="78827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هو سحب مثير يؤدي الى شعور مؤلم لدى الانسان غالبا ما يفعل ذللك لكي </a:t>
            </a:r>
            <a:r>
              <a:rPr lang="ar-SA" sz="2000" dirty="0" smtClean="0">
                <a:solidFill>
                  <a:srgbClr val="C00000"/>
                </a:solidFill>
              </a:rPr>
              <a:t>يتجنب</a:t>
            </a:r>
            <a:r>
              <a:rPr lang="ar-SA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التوابع </a:t>
            </a:r>
            <a:endParaRPr lang="ar-SA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8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ربطة">
  <a:themeElements>
    <a:clrScheme name="تدرج الرمادي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10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A1A3E1F0-B5EF-49C5-810A-B1B32AEDDC80}"/>
    </a:ext>
  </a:extLst>
</a:theme>
</file>

<file path=ppt/theme/theme11.xml><?xml version="1.0" encoding="utf-8"?>
<a:theme xmlns:a="http://schemas.openxmlformats.org/drawingml/2006/main" name="Damask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ppt/theme/theme12.xml><?xml version="1.0" encoding="utf-8"?>
<a:theme xmlns:a="http://schemas.openxmlformats.org/drawingml/2006/main" name="1_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13.xml><?xml version="1.0" encoding="utf-8"?>
<a:theme xmlns:a="http://schemas.openxmlformats.org/drawingml/2006/main" name="فقاعات">
  <a:themeElements>
    <a:clrScheme name="فقاعات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فقاعات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فقاعات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14.xml><?xml version="1.0" encoding="utf-8"?>
<a:theme xmlns:a="http://schemas.openxmlformats.org/drawingml/2006/main" name="1_قطرة">
  <a:themeElements>
    <a:clrScheme name="قطرة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قطرة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قطرة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خداعي">
  <a:themeElements>
    <a:clrScheme name="خداعي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خداعي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خداع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ppt/theme/theme4.xml><?xml version="1.0" encoding="utf-8"?>
<a:theme xmlns:a="http://schemas.openxmlformats.org/drawingml/2006/main" name="أيون">
  <a:themeElements>
    <a:clrScheme name="بنفسجي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6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D7AA1D6E-F3E9-4763-A3BC-84DF2E02F60F}"/>
    </a:ext>
  </a:extLst>
</a:theme>
</file>

<file path=ppt/theme/theme7.xml><?xml version="1.0" encoding="utf-8"?>
<a:theme xmlns:a="http://schemas.openxmlformats.org/drawingml/2006/main" name="دارة">
  <a:themeElements>
    <a:clrScheme name="تدرج الرمادي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دارة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ارة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8.xml><?xml version="1.0" encoding="utf-8"?>
<a:theme xmlns:a="http://schemas.openxmlformats.org/drawingml/2006/main" name="1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CE19780C-D67D-4C13-9DE9-A52BC3BA51B4}"/>
    </a:ext>
  </a:extLst>
</a:theme>
</file>

<file path=ppt/theme/theme9.xml><?xml version="1.0" encoding="utf-8"?>
<a:theme xmlns:a="http://schemas.openxmlformats.org/drawingml/2006/main" name="قطرة">
  <a:themeElements>
    <a:clrScheme name="قطرة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قطرة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قطرة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ppt/theme/themeOverride1.xml><?xml version="1.0" encoding="utf-8"?>
<a:themeOverride xmlns:a="http://schemas.openxmlformats.org/drawingml/2006/main">
  <a:clrScheme name="ألوان متوسطة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TM04033925[[fn=قطرة]]</Template>
  <TotalTime>560</TotalTime>
  <Words>1233</Words>
  <Application>Microsoft Office PowerPoint</Application>
  <PresentationFormat>Custom</PresentationFormat>
  <Paragraphs>140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ربطة</vt:lpstr>
      <vt:lpstr>عضوي</vt:lpstr>
      <vt:lpstr>خداعي</vt:lpstr>
      <vt:lpstr>أيون</vt:lpstr>
      <vt:lpstr>Gallery</vt:lpstr>
      <vt:lpstr>Crop</vt:lpstr>
      <vt:lpstr>دارة</vt:lpstr>
      <vt:lpstr>1_Crop</vt:lpstr>
      <vt:lpstr>قطرة</vt:lpstr>
      <vt:lpstr>Badge</vt:lpstr>
      <vt:lpstr>Damask</vt:lpstr>
      <vt:lpstr>1_عضوي</vt:lpstr>
      <vt:lpstr>فقاعات</vt:lpstr>
      <vt:lpstr>1_قطرة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Arab ßøss</dc:creator>
  <cp:lastModifiedBy>DELL</cp:lastModifiedBy>
  <cp:revision>46</cp:revision>
  <dcterms:created xsi:type="dcterms:W3CDTF">2019-10-26T12:39:03Z</dcterms:created>
  <dcterms:modified xsi:type="dcterms:W3CDTF">2020-09-29T11:25:08Z</dcterms:modified>
</cp:coreProperties>
</file>