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79" r:id="rId3"/>
    <p:sldId id="275" r:id="rId4"/>
    <p:sldId id="278" r:id="rId5"/>
    <p:sldId id="276" r:id="rId6"/>
    <p:sldId id="259"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2/22/2021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22-Feb-21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22-Feb-21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22-Feb-21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22-Feb-21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22-Feb-21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22-Feb-21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22-Feb-21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22-Feb-21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1800200"/>
          </a:xfrm>
        </p:spPr>
        <p:txBody>
          <a:bodyPr>
            <a:noAutofit/>
          </a:bodyPr>
          <a:lstStyle/>
          <a:p>
            <a:pPr algn="ctr" rtl="1"/>
            <a:r>
              <a:rPr lang="ar-SA" sz="4400" dirty="0" smtClean="0"/>
              <a:t>مقدمة – مفهوم التغذية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22-Feb-21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71480"/>
            <a:ext cx="7772400" cy="4239831"/>
          </a:xfrm>
        </p:spPr>
        <p:txBody>
          <a:bodyPr/>
          <a:lstStyle/>
          <a:p>
            <a:r>
              <a:rPr lang="ar-SA" dirty="0" err="1" smtClean="0"/>
              <a:t>ارجو</a:t>
            </a:r>
            <a:r>
              <a:rPr lang="ar-SA" dirty="0" smtClean="0"/>
              <a:t> مراجعة وصف المساق  المحمل على </a:t>
            </a:r>
            <a:r>
              <a:rPr lang="ar-SA" dirty="0" err="1" smtClean="0"/>
              <a:t>المودل</a:t>
            </a:r>
            <a:r>
              <a:rPr lang="ar-SA" dirty="0" smtClean="0"/>
              <a:t> </a:t>
            </a:r>
            <a:r>
              <a:rPr lang="en-US" dirty="0" smtClean="0"/>
              <a:t>…</a:t>
            </a:r>
            <a:r>
              <a:rPr lang="ar-SA" dirty="0" smtClean="0"/>
              <a:t>شرح وصف</a:t>
            </a:r>
          </a:p>
          <a:p>
            <a:r>
              <a:rPr lang="ar-SA" dirty="0" err="1" smtClean="0"/>
              <a:t>الموضيع</a:t>
            </a:r>
            <a:r>
              <a:rPr lang="ar-SA" dirty="0" smtClean="0"/>
              <a:t> المطروحة في هذا الفصل </a:t>
            </a:r>
          </a:p>
          <a:p>
            <a:r>
              <a:rPr lang="ar-SA" dirty="0" smtClean="0"/>
              <a:t>علاقة الغذاء بالنشاط الرياضي </a:t>
            </a:r>
          </a:p>
          <a:p>
            <a:r>
              <a:rPr lang="ar-SA" dirty="0" err="1" smtClean="0"/>
              <a:t>الية</a:t>
            </a:r>
            <a:r>
              <a:rPr lang="ar-SA" dirty="0" smtClean="0"/>
              <a:t> التقييم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JO" sz="2000" b="1" u="sng" dirty="0" smtClean="0"/>
              <a:t>المقدمة</a:t>
            </a:r>
            <a:endParaRPr lang="en-US" sz="2000" dirty="0" smtClean="0"/>
          </a:p>
          <a:p>
            <a:pPr rtl="1"/>
            <a:r>
              <a:rPr lang="ar-JO" sz="2000" b="1" dirty="0" smtClean="0"/>
              <a:t>تعد عملية التغذية مثالا للاتصال بين البيئة الخارجية والجسم البشري،  </a:t>
            </a:r>
            <a:endParaRPr lang="en-US" sz="2000" dirty="0" smtClean="0"/>
          </a:p>
          <a:p>
            <a:pPr rtl="1"/>
            <a:r>
              <a:rPr lang="ar-JO" sz="2000" b="1" dirty="0" err="1" smtClean="0"/>
              <a:t>اذ</a:t>
            </a:r>
            <a:r>
              <a:rPr lang="ar-JO" sz="2000" b="1" dirty="0" smtClean="0"/>
              <a:t> تحتوي المواد الغذائية على المواد الكيميائية الحيوية اللازمة لحياة الإنسان التي لها تأثير على وظائف الجهاز العصبي المركزي فضلا عن تأثيرها الفعال على سير العمليات البيولوجية للجسم: </a:t>
            </a:r>
            <a:endParaRPr lang="en-US" sz="2000" dirty="0" smtClean="0"/>
          </a:p>
          <a:p>
            <a:pPr rtl="1"/>
            <a:r>
              <a:rPr lang="en-US" sz="2000" b="1" dirty="0" smtClean="0"/>
              <a:t> </a:t>
            </a:r>
            <a:endParaRPr lang="en-US" sz="2000" dirty="0" smtClean="0"/>
          </a:p>
          <a:p>
            <a:pPr rtl="1"/>
            <a:r>
              <a:rPr lang="en-US" sz="2000" b="1" dirty="0" smtClean="0"/>
              <a:t/>
            </a:r>
            <a:br>
              <a:rPr lang="en-US" sz="2000" b="1" dirty="0" smtClean="0"/>
            </a:br>
            <a:endParaRPr lang="en-US" sz="2000" dirty="0" smtClean="0"/>
          </a:p>
        </p:txBody>
      </p:sp>
      <p:sp>
        <p:nvSpPr>
          <p:cNvPr id="4" name="عنصر نائب للتاريخ 3"/>
          <p:cNvSpPr>
            <a:spLocks noGrp="1"/>
          </p:cNvSpPr>
          <p:nvPr>
            <p:ph type="dt" sz="half" idx="10"/>
          </p:nvPr>
        </p:nvSpPr>
        <p:spPr/>
        <p:txBody>
          <a:bodyPr/>
          <a:lstStyle/>
          <a:p>
            <a:fld id="{B02E0F1F-EDCA-46E7-8119-91E26A2CDF94}"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00042"/>
            <a:ext cx="8229600" cy="5507249"/>
          </a:xfrm>
        </p:spPr>
        <p:txBody>
          <a:bodyPr>
            <a:normAutofit fontScale="92500"/>
          </a:bodyPr>
          <a:lstStyle/>
          <a:p>
            <a:pPr algn="r" rtl="1"/>
            <a:r>
              <a:rPr lang="ar-JO" sz="2800" b="1" u="sng" dirty="0" smtClean="0"/>
              <a:t>مفهوم التغذية :</a:t>
            </a:r>
            <a:endParaRPr lang="en-US" sz="2800" dirty="0" smtClean="0"/>
          </a:p>
          <a:p>
            <a:pPr algn="r" rtl="1"/>
            <a:r>
              <a:rPr lang="ar-JO" sz="2800" b="1" dirty="0" smtClean="0"/>
              <a:t> (( بأنها مجموعة العمليات المختلفة التي بواسطتها يحصل الكائن الحي على الغذاء أو العناصر الغذائية الضرورية )) . </a:t>
            </a:r>
            <a:endParaRPr lang="en-US" sz="2800" dirty="0" smtClean="0"/>
          </a:p>
          <a:p>
            <a:pPr algn="r" rtl="1"/>
            <a:r>
              <a:rPr lang="en-US" sz="2800" b="1" dirty="0" smtClean="0"/>
              <a:t> </a:t>
            </a:r>
            <a:endParaRPr lang="en-US" sz="2800" dirty="0" smtClean="0"/>
          </a:p>
          <a:p>
            <a:pPr algn="r" rtl="1"/>
            <a:r>
              <a:rPr lang="ar-JO" sz="2800" b="1" u="sng" dirty="0" smtClean="0"/>
              <a:t>علم التغذية </a:t>
            </a:r>
            <a:endParaRPr lang="en-US" sz="2800" dirty="0" smtClean="0"/>
          </a:p>
          <a:p>
            <a:pPr algn="r" rtl="1"/>
            <a:r>
              <a:rPr lang="ar-JO" sz="2800" b="1" dirty="0" smtClean="0"/>
              <a:t>((علم دراسة مكونات ما يتطلبه جسم الإنسان من المواد الغذائية اللازمة ومدى الاستفادة منها )) طبقا للمتغيرات التالية :</a:t>
            </a:r>
            <a:endParaRPr lang="en-US" sz="2800" dirty="0" smtClean="0"/>
          </a:p>
          <a:p>
            <a:pPr algn="r" rtl="1"/>
            <a:r>
              <a:rPr lang="ar-JO" sz="2800" b="1" dirty="0" smtClean="0"/>
              <a:t>( العمر، الجنس، الجو، الوظيفة، الحالة البيولوجية، الحالة الصحية، العمليات البيولوجية، التفاعلات الكيميائية، بناء الأنسجة، توليد الطاقة ). </a:t>
            </a:r>
            <a:endParaRPr lang="en-US" sz="2800" dirty="0" smtClean="0"/>
          </a:p>
          <a:p>
            <a:pPr algn="r" rtl="1"/>
            <a:r>
              <a:rPr lang="ar-IQ" sz="2800" b="1" dirty="0" smtClean="0"/>
              <a:t> </a:t>
            </a:r>
            <a:r>
              <a:rPr lang="ar-JO" sz="2800" b="1" dirty="0" smtClean="0"/>
              <a:t>لقد تطرقنا في تعريف التغذية إلى ما يحصل عليه الكائن الحي من غذاء</a:t>
            </a:r>
            <a:endParaRPr lang="en-US" sz="2800" dirty="0" smtClean="0"/>
          </a:p>
          <a:p>
            <a:pPr rtl="1"/>
            <a:r>
              <a:rPr lang="ar-JO" sz="2800" b="1" dirty="0" smtClean="0"/>
              <a:t> </a:t>
            </a:r>
            <a:endParaRPr lang="en-US" sz="2800" dirty="0" smtClean="0"/>
          </a:p>
          <a:p>
            <a:pPr rtl="1"/>
            <a:r>
              <a:rPr lang="ar-SA" sz="2800" b="1" dirty="0" smtClean="0"/>
              <a:t> </a:t>
            </a:r>
            <a:r>
              <a:rPr lang="en-US" sz="2800" b="1" dirty="0" smtClean="0"/>
              <a:t> </a:t>
            </a:r>
            <a:endParaRPr lang="en-US" sz="2800" dirty="0"/>
          </a:p>
        </p:txBody>
      </p:sp>
      <p:sp>
        <p:nvSpPr>
          <p:cNvPr id="3" name="عنصر نائب للتاريخ 2"/>
          <p:cNvSpPr>
            <a:spLocks noGrp="1"/>
          </p:cNvSpPr>
          <p:nvPr>
            <p:ph type="dt" sz="half" idx="10"/>
          </p:nvPr>
        </p:nvSpPr>
        <p:spPr/>
        <p:txBody>
          <a:bodyPr/>
          <a:lstStyle/>
          <a:p>
            <a:fld id="{092AA1F7-A526-45FE-B584-38FFAE472878}" type="datetime5">
              <a:rPr lang="en-US" smtClean="0"/>
              <a:pPr/>
              <a:t>22-Feb-21</a:t>
            </a:fld>
            <a:endParaRPr lang="en-US"/>
          </a:p>
        </p:txBody>
      </p:sp>
      <p:sp>
        <p:nvSpPr>
          <p:cNvPr id="4" name="عنصر نائب لرقم الشريحة 3"/>
          <p:cNvSpPr>
            <a:spLocks noGrp="1"/>
          </p:cNvSpPr>
          <p:nvPr>
            <p:ph type="sldNum" sz="quarter" idx="12"/>
          </p:nvPr>
        </p:nvSpPr>
        <p:spPr/>
        <p:txBody>
          <a:bodyPr/>
          <a:lstStyle/>
          <a:p>
            <a:fld id="{1D275F42-C598-493B-B6CF-68609FFA487F}" type="slidenum">
              <a:rPr lang="en-US" smtClean="0"/>
              <a:pPr/>
              <a:t>4</a:t>
            </a:fld>
            <a:endParaRPr lang="en-US"/>
          </a:p>
        </p:txBody>
      </p:sp>
      <p:sp>
        <p:nvSpPr>
          <p:cNvPr id="6" name="مستطيل 5"/>
          <p:cNvSpPr/>
          <p:nvPr/>
        </p:nvSpPr>
        <p:spPr>
          <a:xfrm>
            <a:off x="2857488" y="928671"/>
            <a:ext cx="5715040" cy="1477328"/>
          </a:xfrm>
          <a:prstGeom prst="rect">
            <a:avLst/>
          </a:prstGeom>
        </p:spPr>
        <p:txBody>
          <a:bodyPr wrap="square">
            <a:spAutoFit/>
          </a:bodyPr>
          <a:lstStyle/>
          <a:p>
            <a:pPr algn="r" rtl="1"/>
            <a:r>
              <a:rPr lang="ar-SA" dirty="0" smtClean="0"/>
              <a:t> </a:t>
            </a:r>
            <a:endParaRPr lang="ar-SA" b="1" dirty="0" smtClean="0"/>
          </a:p>
          <a:p>
            <a:pPr algn="r"/>
            <a:endParaRPr lang="en-US" b="1" dirty="0" smtClean="0"/>
          </a:p>
          <a:p>
            <a:pPr algn="r"/>
            <a:endParaRPr lang="ar-SA" b="1" dirty="0" smtClean="0"/>
          </a:p>
          <a:p>
            <a:pPr algn="r"/>
            <a:endParaRPr lang="ar-SA" b="1" dirty="0" smtClean="0"/>
          </a:p>
          <a:p>
            <a:pPr algn="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a:bodyPr>
          <a:lstStyle/>
          <a:p>
            <a:pPr rtl="1">
              <a:buFontTx/>
              <a:buChar char="-"/>
            </a:pPr>
            <a:endParaRPr lang="ar-SA" b="1" dirty="0" smtClean="0"/>
          </a:p>
          <a:p>
            <a:pPr rtl="1"/>
            <a:r>
              <a:rPr lang="ar-JO" b="1" dirty="0" smtClean="0"/>
              <a:t>  </a:t>
            </a:r>
            <a:endParaRPr lang="en-US" dirty="0" smtClean="0"/>
          </a:p>
          <a:p>
            <a:pPr rtl="1"/>
            <a:r>
              <a:rPr lang="ar-JO" b="1" u="sng" dirty="0" smtClean="0"/>
              <a:t>فماذا تعني كلمة غذاء. </a:t>
            </a:r>
            <a:endParaRPr lang="en-US" dirty="0" smtClean="0"/>
          </a:p>
          <a:p>
            <a:pPr rtl="1"/>
            <a:r>
              <a:rPr lang="ar-JO" b="1" dirty="0" smtClean="0"/>
              <a:t>((هو المادة التي إذا تم تناولها تفاعلت مع الأجهزة الداخلية ومكنت الجسم من النمو والمحافظة على الصحة، ويتضمن ذلك جميع المواد الصلبة والماء والمواد التي تذوب في الماء))  أو ((أية مادة قابلة للأكل من مصدر حيواني أو نباتي التي توفر للكائن الحي حاجته الغذائية من العناصر)).</a:t>
            </a:r>
            <a:endParaRPr lang="en-US" dirty="0" smtClean="0"/>
          </a:p>
          <a:p>
            <a:pPr rtl="1"/>
            <a:r>
              <a:rPr lang="en-US" b="1" dirty="0" smtClean="0"/>
              <a:t> </a:t>
            </a:r>
            <a:endParaRPr lang="en-US" dirty="0" smtClean="0"/>
          </a:p>
          <a:p>
            <a:pPr rtl="1">
              <a:buFontTx/>
              <a:buChar char="-"/>
            </a:pPr>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22-Feb-21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214422"/>
            <a:ext cx="8215370" cy="4071966"/>
          </a:xfrm>
        </p:spPr>
        <p:txBody>
          <a:bodyPr>
            <a:normAutofit fontScale="85000" lnSpcReduction="10000"/>
          </a:bodyPr>
          <a:lstStyle/>
          <a:p>
            <a:pPr rtl="1"/>
            <a:r>
              <a:rPr lang="ar-JO" b="1" u="sng" dirty="0" smtClean="0"/>
              <a:t>وظائف الغذاء</a:t>
            </a:r>
            <a:endParaRPr lang="en-US" dirty="0" smtClean="0"/>
          </a:p>
          <a:p>
            <a:pPr rtl="1"/>
            <a:r>
              <a:rPr lang="ar-JO" b="1" dirty="0" smtClean="0"/>
              <a:t>تعد التغذية بأنها </a:t>
            </a:r>
            <a:r>
              <a:rPr lang="ar-JO" b="1" dirty="0" err="1" smtClean="0"/>
              <a:t>المسؤولة</a:t>
            </a:r>
            <a:r>
              <a:rPr lang="ar-JO" b="1" dirty="0" smtClean="0"/>
              <a:t> عن العمليات الحيوية العامة بالجسم التي تتحدد بالآتي :- </a:t>
            </a:r>
            <a:endParaRPr lang="en-US" dirty="0" smtClean="0"/>
          </a:p>
          <a:p>
            <a:pPr rtl="1"/>
            <a:r>
              <a:rPr lang="ar-JO" b="1" dirty="0" smtClean="0"/>
              <a:t>-   المحافظة على بناء الجسم </a:t>
            </a:r>
            <a:r>
              <a:rPr lang="ar-JO" b="1" dirty="0" err="1" smtClean="0"/>
              <a:t>واعادة</a:t>
            </a:r>
            <a:r>
              <a:rPr lang="ar-JO" b="1" dirty="0" smtClean="0"/>
              <a:t> التالف من الخلايا . </a:t>
            </a:r>
            <a:endParaRPr lang="en-US" dirty="0" smtClean="0"/>
          </a:p>
          <a:p>
            <a:pPr rtl="1"/>
            <a:r>
              <a:rPr lang="ar-JO" b="1" dirty="0" smtClean="0"/>
              <a:t>-   تنظيم العمليات الكيميائية الحيوية داخل الخلايا . </a:t>
            </a:r>
            <a:endParaRPr lang="en-US" dirty="0" smtClean="0"/>
          </a:p>
          <a:p>
            <a:pPr rtl="1"/>
            <a:r>
              <a:rPr lang="ar-JO" b="1" dirty="0" smtClean="0"/>
              <a:t>-   نمو الجسم والمقدرة على الحركة والإنتاج وتنفيذ ما يلقى على الجسم من تبعات . </a:t>
            </a:r>
            <a:endParaRPr lang="en-US" dirty="0" smtClean="0"/>
          </a:p>
          <a:p>
            <a:pPr rtl="1"/>
            <a:r>
              <a:rPr lang="ar-JO" b="1" dirty="0" smtClean="0"/>
              <a:t>-   التأثير على الحالة النفسية، العقلية، الجسمية، الاجتماعية والصحية .</a:t>
            </a:r>
            <a:endParaRPr lang="en-US" dirty="0" smtClean="0"/>
          </a:p>
          <a:p>
            <a:pPr rtl="1"/>
            <a:r>
              <a:rPr lang="ar-JO" b="1" dirty="0" smtClean="0"/>
              <a:t>-   إمداد العضلات بالطاقة اللازمة للانقباض العضلي .</a:t>
            </a:r>
            <a:endParaRPr lang="en-US" dirty="0" smtClean="0"/>
          </a:p>
          <a:p>
            <a:pPr rtl="1"/>
            <a:r>
              <a:rPr lang="ar-JO" b="1" dirty="0" smtClean="0"/>
              <a:t>-   إفرازات الغدد في الجسم.</a:t>
            </a:r>
            <a:endParaRPr lang="en-US" dirty="0" smtClean="0"/>
          </a:p>
          <a:p>
            <a:pPr rtl="1"/>
            <a:r>
              <a:rPr lang="ar-JO" b="1" dirty="0" smtClean="0"/>
              <a:t>-   ضخ الإشارات العصبية</a:t>
            </a:r>
            <a:r>
              <a:rPr lang="ar-IQ" b="1" dirty="0" smtClean="0"/>
              <a:t>.</a:t>
            </a:r>
            <a:endParaRPr lang="en-US" dirty="0" smtClean="0"/>
          </a:p>
          <a:p>
            <a:pPr rtl="1"/>
            <a:r>
              <a:rPr lang="ar-JO" b="1" dirty="0" smtClean="0"/>
              <a:t> </a:t>
            </a:r>
            <a:endParaRPr lang="en-US" dirty="0" smtClean="0"/>
          </a:p>
          <a:p>
            <a:pPr rtl="1"/>
            <a:endParaRPr lang="en-US" dirty="0"/>
          </a:p>
        </p:txBody>
      </p:sp>
      <p:sp>
        <p:nvSpPr>
          <p:cNvPr id="4" name="Date Placeholder 3"/>
          <p:cNvSpPr>
            <a:spLocks noGrp="1"/>
          </p:cNvSpPr>
          <p:nvPr>
            <p:ph type="dt" sz="half" idx="10"/>
          </p:nvPr>
        </p:nvSpPr>
        <p:spPr/>
        <p:txBody>
          <a:bodyPr/>
          <a:lstStyle/>
          <a:p>
            <a:fld id="{9F189F52-F1FE-4ED6-A4C2-F883D70B2529}" type="datetime5">
              <a:rPr lang="en-US" smtClean="0"/>
              <a:pPr/>
              <a:t>22-Feb-21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22-Feb-21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7</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315</TotalTime>
  <Words>149</Words>
  <Application>Microsoft Office PowerPoint</Application>
  <PresentationFormat>عرض على الشاشة (3:4)‏</PresentationFormat>
  <Paragraphs>58</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Concourse</vt:lpstr>
      <vt:lpstr>مقدمة – مفهوم التغذية </vt:lpstr>
      <vt:lpstr>الشريحة 2</vt:lpstr>
      <vt:lpstr>الشريحة 3</vt:lpstr>
      <vt:lpstr>الشريحة 4</vt:lpstr>
      <vt:lpstr>الشريحة 5</vt:lpstr>
      <vt:lpstr>الشريحة 6</vt:lpstr>
      <vt:lpstr>الشريحة 7</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87</cp:revision>
  <dcterms:created xsi:type="dcterms:W3CDTF">2017-10-26T15:09:56Z</dcterms:created>
  <dcterms:modified xsi:type="dcterms:W3CDTF">2021-02-22T04:52:25Z</dcterms:modified>
</cp:coreProperties>
</file>