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60" r:id="rId1"/>
  </p:sldMasterIdLst>
  <p:notesMasterIdLst>
    <p:notesMasterId r:id="rId7"/>
  </p:notesMasterIdLst>
  <p:sldIdLst>
    <p:sldId id="256" r:id="rId2"/>
    <p:sldId id="353" r:id="rId3"/>
    <p:sldId id="422" r:id="rId4"/>
    <p:sldId id="313" r:id="rId5"/>
    <p:sldId id="423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8" d="100"/>
          <a:sy n="68" d="100"/>
        </p:scale>
        <p:origin x="-1134" y="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6E8BAC-0838-43D6-9C67-CE0302D26B86}" type="datetimeFigureOut">
              <a:rPr lang="tr-TR" smtClean="0"/>
              <a:pPr/>
              <a:t>22.06.2020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EACA2A-FD22-4BAE-92CC-69A53F8831C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9964064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Dikdörtgen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23 Dikdörtgen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24 Dikdörtgen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25 Dikdörtgen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Dikdörtgen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29 Yuvarlatılmış Dikdörtgen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30 Yuvarlatılmış Dikdörtgen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Dikdörtgen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Dikdörtgen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20F12B1D-93BD-409E-83C0-29A01C889EF7}" type="datetime1">
              <a:rPr lang="tr-TR" smtClean="0"/>
              <a:pPr/>
              <a:t>22.06.2020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82487-A697-4145-AFF6-1B274AB8A9C3}" type="datetime1">
              <a:rPr lang="tr-TR" smtClean="0"/>
              <a:pPr/>
              <a:t>22.06.2020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26393-062C-40FC-98FD-F1126420C660}" type="datetime1">
              <a:rPr lang="tr-TR" smtClean="0"/>
              <a:pPr/>
              <a:t>22.06.2020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E82D5-0A7C-42B0-A35F-5BCC5C873B3C}" type="datetime1">
              <a:rPr lang="tr-TR" smtClean="0"/>
              <a:pPr/>
              <a:t>22.06.2020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C93B7-51D2-4DE9-883D-A2C7EFCCA556}" type="datetime1">
              <a:rPr lang="tr-TR" smtClean="0"/>
              <a:pPr/>
              <a:t>22.06.2020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B8942-5FB8-448C-AF88-EB24CA34C717}" type="datetime1">
              <a:rPr lang="tr-TR" smtClean="0"/>
              <a:pPr/>
              <a:t>22.06.2020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6" name="25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1224E7F-096E-431C-B723-09CC7C8F9875}" type="datetime1">
              <a:rPr lang="tr-TR" smtClean="0"/>
              <a:pPr/>
              <a:t>22.06.2020</a:t>
            </a:fld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8" name="27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9E71012C-BAE1-4F73-BC31-72D2A1C8076C}" type="datetime1">
              <a:rPr lang="tr-TR" smtClean="0"/>
              <a:pPr/>
              <a:t>22.06.2020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BFFAC-1F57-468A-8315-E3D5040EAA53}" type="datetime1">
              <a:rPr lang="tr-TR" smtClean="0"/>
              <a:pPr/>
              <a:t>22.06.2020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E7A3A-0CBF-4E74-BA29-19B03D2AB443}" type="datetime1">
              <a:rPr lang="tr-TR" smtClean="0"/>
              <a:pPr/>
              <a:t>22.06.2020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E4825-2B69-4D1D-86BE-CEC06235094D}" type="datetime1">
              <a:rPr lang="tr-TR" smtClean="0"/>
              <a:pPr/>
              <a:t>22.06.2020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Dikdörtgen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Dikdörtgen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29 Dikdörtgen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30 Dikdörtgen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Dikdörtgen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32 Yuvarlatılmış Dikdörtgen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33 Yuvarlatılmış Dikdörtgen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34 Dikdörtgen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35 Dikdörtgen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36 Dikdörtgen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37 Dikdörtgen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38 Dikdörtgen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39 Dikdörtgen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93F29DEA-8093-419B-BC89-44E127A9547A}" type="datetime1">
              <a:rPr lang="tr-TR" smtClean="0"/>
              <a:pPr/>
              <a:t>22.06.2020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79512" y="1142984"/>
            <a:ext cx="8964488" cy="2214578"/>
          </a:xfrm>
        </p:spPr>
        <p:txBody>
          <a:bodyPr>
            <a:noAutofit/>
          </a:bodyPr>
          <a:lstStyle/>
          <a:p>
            <a:pPr algn="ctr"/>
            <a:r>
              <a:rPr lang="ar-SA" sz="3200" b="1" i="1" dirty="0" smtClean="0">
                <a:latin typeface="Times New Roman" pitchFamily="18" charset="0"/>
                <a:cs typeface="Times New Roman" pitchFamily="18" charset="0"/>
              </a:rPr>
              <a:t>الوحدة الأولى </a:t>
            </a:r>
            <a:br>
              <a:rPr lang="ar-SA" sz="32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ar-SA" sz="3200" b="1" i="1" dirty="0" smtClean="0">
                <a:latin typeface="Times New Roman" pitchFamily="18" charset="0"/>
                <a:cs typeface="Times New Roman" pitchFamily="18" charset="0"/>
              </a:rPr>
              <a:t>المفاهيم </a:t>
            </a:r>
            <a:r>
              <a:rPr lang="ar-SA" sz="3200" b="1" i="1" dirty="0" err="1" smtClean="0">
                <a:latin typeface="Times New Roman" pitchFamily="18" charset="0"/>
                <a:cs typeface="Times New Roman" pitchFamily="18" charset="0"/>
              </a:rPr>
              <a:t>الأساسيه</a:t>
            </a:r>
            <a:r>
              <a:rPr lang="ar-SA" sz="3200" b="1" i="1" dirty="0" smtClean="0">
                <a:latin typeface="Times New Roman" pitchFamily="18" charset="0"/>
                <a:cs typeface="Times New Roman" pitchFamily="18" charset="0"/>
              </a:rPr>
              <a:t> للاستثمار </a:t>
            </a:r>
            <a:r>
              <a:rPr lang="tr-TR" sz="3200" i="1" dirty="0" smtClean="0"/>
              <a:t/>
            </a:r>
            <a:br>
              <a:rPr lang="tr-TR" sz="3200" i="1" dirty="0" smtClean="0"/>
            </a:br>
            <a:endParaRPr lang="tr-TR" sz="3200" i="1" dirty="0"/>
          </a:p>
        </p:txBody>
      </p:sp>
      <p:sp>
        <p:nvSpPr>
          <p:cNvPr id="4" name="3 Dikdörtgen"/>
          <p:cNvSpPr/>
          <p:nvPr/>
        </p:nvSpPr>
        <p:spPr>
          <a:xfrm>
            <a:off x="0" y="4077072"/>
            <a:ext cx="8352928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i="1" dirty="0" smtClean="0">
                <a:solidFill>
                  <a:schemeClr val="tx2"/>
                </a:solidFill>
              </a:rPr>
              <a:t> </a:t>
            </a:r>
            <a:endParaRPr lang="tr-TR" sz="1400" i="1" dirty="0" smtClean="0">
              <a:solidFill>
                <a:schemeClr val="tx2"/>
              </a:solidFill>
            </a:endParaRPr>
          </a:p>
        </p:txBody>
      </p:sp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0" y="4308865"/>
            <a:ext cx="91440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Palestine Technical University – </a:t>
            </a: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Kadoorie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Tm="13182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Başlık"/>
          <p:cNvSpPr>
            <a:spLocks noGrp="1"/>
          </p:cNvSpPr>
          <p:nvPr>
            <p:ph type="ctrTitle"/>
          </p:nvPr>
        </p:nvSpPr>
        <p:spPr>
          <a:xfrm>
            <a:off x="457200" y="3143248"/>
            <a:ext cx="8458200" cy="1357322"/>
          </a:xfrm>
        </p:spPr>
        <p:txBody>
          <a:bodyPr>
            <a:noAutofit/>
          </a:bodyPr>
          <a:lstStyle/>
          <a:p>
            <a:pPr marL="342900" indent="-342900" algn="ctr" rtl="1"/>
            <a:r>
              <a:rPr lang="ar-SA" sz="3200" b="1" i="1" dirty="0" err="1" smtClean="0">
                <a:latin typeface="Times New Roman" pitchFamily="18" charset="0"/>
                <a:cs typeface="Times New Roman" pitchFamily="18" charset="0"/>
              </a:rPr>
              <a:t>ماهيه</a:t>
            </a:r>
            <a:r>
              <a:rPr lang="ar-SA" sz="3200" b="1" i="1" dirty="0" smtClean="0">
                <a:latin typeface="Times New Roman" pitchFamily="18" charset="0"/>
                <a:cs typeface="Times New Roman" pitchFamily="18" charset="0"/>
              </a:rPr>
              <a:t> الاستثمار </a:t>
            </a:r>
            <a:r>
              <a:rPr lang="en-US" sz="3200" i="1" dirty="0" smtClean="0"/>
              <a:t/>
            </a:r>
            <a:br>
              <a:rPr lang="en-US" sz="3200" i="1" dirty="0" smtClean="0"/>
            </a:br>
            <a:r>
              <a:rPr lang="en-US" sz="3200" i="1" dirty="0" smtClean="0"/>
              <a:t/>
            </a:r>
            <a:br>
              <a:rPr lang="en-US" sz="3200" i="1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endParaRPr lang="tr-TR" sz="3200" i="1" dirty="0"/>
          </a:p>
        </p:txBody>
      </p:sp>
      <p:sp>
        <p:nvSpPr>
          <p:cNvPr id="3" name="مستطيل 2"/>
          <p:cNvSpPr/>
          <p:nvPr/>
        </p:nvSpPr>
        <p:spPr>
          <a:xfrm>
            <a:off x="357158" y="4071942"/>
            <a:ext cx="83582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endParaRPr lang="ar-SA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4643446"/>
            <a:ext cx="87154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SA" dirty="0" smtClean="0"/>
              <a:t/>
            </a:r>
            <a:br>
              <a:rPr lang="ar-SA" dirty="0" smtClean="0"/>
            </a:br>
            <a:r>
              <a:rPr lang="ar-SA" dirty="0" smtClean="0"/>
              <a:t/>
            </a:r>
            <a:br>
              <a:rPr lang="ar-SA" dirty="0" smtClean="0"/>
            </a:br>
            <a:endParaRPr lang="ar-SA" dirty="0"/>
          </a:p>
        </p:txBody>
      </p:sp>
      <p:sp>
        <p:nvSpPr>
          <p:cNvPr id="7" name="مستطيل 6"/>
          <p:cNvSpPr/>
          <p:nvPr/>
        </p:nvSpPr>
        <p:spPr>
          <a:xfrm>
            <a:off x="428596" y="4071941"/>
            <a:ext cx="842968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الاستثمار هو التخلي عن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اموال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يمتلكها الفرد في لحظه معينه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لفتره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معينه من الزمن قد تطول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او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تقصر وربطها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باصل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او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اكثر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من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الاصول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التي يحتفظ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بها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لتلك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الفتره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الزمنيه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بقصد الحصول على تدفقات ماليه مستقبليه  تعوضه عن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القيمه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الحاليه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لتلك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الاموال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التي تخلى عنها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و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النقص المتوقع في قوه تلك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الاموال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بسبب التضخم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والمخاطره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الناتجه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من عدم حصول تدفقات ماليه مرغوب فيها . </a:t>
            </a:r>
          </a:p>
          <a:p>
            <a:pPr algn="just" rtl="1"/>
            <a:endParaRPr lang="ar-SA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0" y="5357826"/>
            <a:ext cx="878684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من التّعريفات الأُخرى للاستثمار هو مبلغ ماليّ يُستثمر بشيءٍ ما؛ وخصوصاً في الأعمال التجاريّة التي تشمل شراء الآلات والأسهم الجديدة.</a:t>
            </a:r>
          </a:p>
          <a:p>
            <a:pPr algn="r" rtl="1"/>
            <a:endParaRPr lang="ar-SA" b="1" dirty="0" smtClean="0">
              <a:latin typeface="Times New Roman" pitchFamily="18" charset="0"/>
              <a:cs typeface="Times New Roman" pitchFamily="18" charset="0"/>
            </a:endParaRPr>
          </a:p>
          <a:p>
            <a:pPr algn="r" rtl="1"/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او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هو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التضحيه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بقيم ماليه مؤكده في الحاضر في سبيل الحصول على قيم اكبر غير مؤكده في المستقبل .</a:t>
            </a:r>
            <a:r>
              <a:rPr lang="ar-SA" dirty="0" smtClean="0"/>
              <a:t/>
            </a:r>
            <a:br>
              <a:rPr lang="ar-SA" dirty="0" smtClean="0"/>
            </a:b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</a:t>
            </a:fld>
            <a:endParaRPr lang="tr-TR"/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357158" y="2357430"/>
            <a:ext cx="8572560" cy="32316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15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/>
                <a:cs typeface="Simplified Arabic" pitchFamily="18" charset="-78"/>
              </a:rPr>
              <a:t> </a:t>
            </a:r>
            <a:endParaRPr kumimoji="0" lang="ar-D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500034" y="2500306"/>
            <a:ext cx="82868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buFont typeface="Wingdings" pitchFamily="2" charset="2"/>
              <a:buChar char="ü"/>
            </a:pPr>
            <a:endParaRPr lang="ar-SA" b="1" i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 rtl="1"/>
            <a:r>
              <a:rPr lang="ar-SA" dirty="0" smtClean="0"/>
              <a:t/>
            </a:r>
            <a:br>
              <a:rPr lang="ar-SA" dirty="0" smtClean="0"/>
            </a:br>
            <a:r>
              <a:rPr lang="ar-SA" dirty="0" smtClean="0"/>
              <a:t/>
            </a:r>
            <a:br>
              <a:rPr lang="ar-SA" dirty="0" smtClean="0"/>
            </a:br>
            <a:endParaRPr lang="ar-SA" u="sng" dirty="0"/>
          </a:p>
        </p:txBody>
      </p:sp>
      <p:sp>
        <p:nvSpPr>
          <p:cNvPr id="7" name="Rectangle 2"/>
          <p:cNvSpPr/>
          <p:nvPr/>
        </p:nvSpPr>
        <p:spPr>
          <a:xfrm>
            <a:off x="214282" y="571480"/>
            <a:ext cx="85725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 algn="r" rtl="1"/>
            <a:endParaRPr lang="ar-SA" b="1" u="sng" dirty="0" smtClean="0">
              <a:latin typeface="Times New Roman" pitchFamily="18" charset="0"/>
              <a:cs typeface="Times New Roman" pitchFamily="18" charset="0"/>
            </a:endParaRPr>
          </a:p>
          <a:p>
            <a:pPr marL="914400" lvl="1" indent="-457200" algn="r" rtl="1"/>
            <a:endParaRPr lang="ar-SA" b="1" u="sng" dirty="0" smtClean="0">
              <a:latin typeface="Times New Roman" pitchFamily="18" charset="0"/>
              <a:cs typeface="Times New Roman" pitchFamily="18" charset="0"/>
            </a:endParaRPr>
          </a:p>
          <a:p>
            <a:pPr marL="914400" lvl="1" indent="-457200" algn="r" rtl="1"/>
            <a:r>
              <a:rPr lang="ar-SA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6" name="مستطيل 5"/>
          <p:cNvSpPr/>
          <p:nvPr/>
        </p:nvSpPr>
        <p:spPr>
          <a:xfrm>
            <a:off x="214282" y="1000108"/>
            <a:ext cx="842968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b="1" u="sng" dirty="0" smtClean="0">
                <a:latin typeface="Times New Roman" pitchFamily="18" charset="0"/>
                <a:cs typeface="Times New Roman" pitchFamily="18" charset="0"/>
              </a:rPr>
              <a:t>ما هي العناصر التي تتوافق مع عمليه الاستثمار</a:t>
            </a:r>
          </a:p>
          <a:p>
            <a:pPr algn="ctr" rtl="1"/>
            <a:endParaRPr lang="ar-SA" b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r" rtl="1">
              <a:buFont typeface="Wingdings" pitchFamily="2" charset="2"/>
              <a:buChar char="v"/>
            </a:pP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وجود قيم ماليه حاليه تم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التضحيه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بها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.</a:t>
            </a:r>
          </a:p>
          <a:p>
            <a:pPr algn="r" rtl="1">
              <a:buFont typeface="Wingdings" pitchFamily="2" charset="2"/>
              <a:buChar char="v"/>
            </a:pP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توقع تحقيق عائد في المستقبل .</a:t>
            </a:r>
          </a:p>
          <a:p>
            <a:pPr algn="r" rtl="1">
              <a:buFont typeface="Wingdings" pitchFamily="2" charset="2"/>
              <a:buChar char="v"/>
            </a:pP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وجود فتره زمنيه ( لحظه البدء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بالتضحيه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بالاموال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الى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غايه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الحصول على العوائد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المستقبليه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r" rtl="1">
              <a:buFont typeface="Wingdings" pitchFamily="2" charset="2"/>
              <a:buChar char="v"/>
            </a:pP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الخطر </a:t>
            </a:r>
          </a:p>
          <a:p>
            <a:pPr algn="r" rtl="1"/>
            <a:endParaRPr lang="ar-SA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 rtl="1"/>
            <a:r>
              <a:rPr lang="ar-SA" b="1" u="sng" dirty="0" err="1" smtClean="0">
                <a:latin typeface="Times New Roman" pitchFamily="18" charset="0"/>
                <a:cs typeface="Times New Roman" pitchFamily="18" charset="0"/>
              </a:rPr>
              <a:t>العلاقه</a:t>
            </a:r>
            <a:r>
              <a:rPr lang="ar-SA" b="1" u="sng" dirty="0" smtClean="0">
                <a:latin typeface="Times New Roman" pitchFamily="18" charset="0"/>
                <a:cs typeface="Times New Roman" pitchFamily="18" charset="0"/>
              </a:rPr>
              <a:t> بين الادخار والاستثمار</a:t>
            </a:r>
          </a:p>
          <a:p>
            <a:pPr algn="ctr" rtl="1"/>
            <a:endParaRPr lang="ar-SA" b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r" rtl="1"/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الزياده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في الادخار من قبل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الافراد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والمؤسسات تؤدي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الى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الزياده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في حجم الاستثمار حيث يمكن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التمميز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بينهم كما يلي :-</a:t>
            </a:r>
            <a:r>
              <a:rPr lang="ar-SA" b="1" u="sng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r" rtl="1"/>
            <a:endParaRPr lang="ar-SA" b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r" rtl="1">
              <a:buFont typeface="Wingdings" pitchFamily="2" charset="2"/>
              <a:buChar char="q"/>
            </a:pPr>
            <a:r>
              <a:rPr lang="ar-SA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الادخار  مجرد استهلاك مؤجل بينما الاستثمار هو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التضحيه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باشباع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رغبه حاضره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املا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في الحصول على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اشباع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اكبر في المستقبل .</a:t>
            </a:r>
          </a:p>
          <a:p>
            <a:pPr algn="r" rtl="1">
              <a:buFont typeface="Wingdings" pitchFamily="2" charset="2"/>
              <a:buChar char="q"/>
            </a:pP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لا يتحمل المدخر أي درجه من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المخاطره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بعكس المستثمر.</a:t>
            </a:r>
          </a:p>
          <a:p>
            <a:pPr algn="r" rtl="1"/>
            <a:endParaRPr lang="ar-SA" b="1" dirty="0" smtClean="0">
              <a:latin typeface="Times New Roman" pitchFamily="18" charset="0"/>
              <a:cs typeface="Times New Roman" pitchFamily="18" charset="0"/>
            </a:endParaRPr>
          </a:p>
          <a:p>
            <a:pPr algn="r" rtl="1"/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متى يتحول الادخار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الى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استثمار ؟</a:t>
            </a:r>
          </a:p>
          <a:p>
            <a:pPr marL="342900" indent="-342900" algn="r" rtl="1">
              <a:buFont typeface="+mj-lt"/>
              <a:buAutoNum type="arabicPeriod"/>
            </a:pP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وعي استثماري لدى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المواطنيين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.</a:t>
            </a:r>
          </a:p>
          <a:p>
            <a:pPr marL="342900" indent="-342900" algn="r" rtl="1">
              <a:buFont typeface="+mj-lt"/>
              <a:buAutoNum type="arabicPeriod"/>
            </a:pP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مناخ اجتماعي وسياسي مناسب .</a:t>
            </a:r>
          </a:p>
          <a:p>
            <a:pPr marL="342900" indent="-342900" algn="r" rtl="1">
              <a:buFont typeface="+mj-lt"/>
              <a:buAutoNum type="arabicPeriod"/>
            </a:pP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توفر سوق مالي كفؤ.</a:t>
            </a:r>
            <a:endParaRPr lang="ar-SA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</a:t>
            </a:fld>
            <a:endParaRPr lang="tr-TR"/>
          </a:p>
        </p:txBody>
      </p:sp>
      <p:sp>
        <p:nvSpPr>
          <p:cNvPr id="5" name="Rectangle 4"/>
          <p:cNvSpPr/>
          <p:nvPr/>
        </p:nvSpPr>
        <p:spPr>
          <a:xfrm>
            <a:off x="0" y="836713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 rtl="1"/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ما هو الفرق بين الاستثمار والمضاربة والمقامرة ؟</a:t>
            </a:r>
          </a:p>
          <a:p>
            <a:pPr marL="342900" indent="-342900" algn="r" rtl="1"/>
            <a:endParaRPr lang="ar-SA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r" rtl="1"/>
            <a:endParaRPr lang="ar-SA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r" rtl="1"/>
            <a:endParaRPr lang="ar-SA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جدول 5"/>
          <p:cNvGraphicFramePr>
            <a:graphicFrameLocks noGrp="1"/>
          </p:cNvGraphicFramePr>
          <p:nvPr/>
        </p:nvGraphicFramePr>
        <p:xfrm>
          <a:off x="285720" y="1397000"/>
          <a:ext cx="8572560" cy="48895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143140"/>
                <a:gridCol w="2143140"/>
                <a:gridCol w="2143140"/>
                <a:gridCol w="2143140"/>
              </a:tblGrid>
              <a:tr h="814920"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اوجه</a:t>
                      </a:r>
                      <a:r>
                        <a:rPr lang="ar-SA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ar-SA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المقارنه</a:t>
                      </a:r>
                      <a:r>
                        <a:rPr lang="ar-SA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ar-SA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 smtClean="0">
                          <a:latin typeface="Times New Roman" pitchFamily="18" charset="0"/>
                          <a:cs typeface="Times New Roman" pitchFamily="18" charset="0"/>
                        </a:rPr>
                        <a:t>الاستثمار</a:t>
                      </a:r>
                      <a:endParaRPr lang="ar-SA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المضاربه</a:t>
                      </a:r>
                      <a:endParaRPr lang="ar-SA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المقامره</a:t>
                      </a:r>
                      <a:endParaRPr lang="ar-SA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14920"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 smtClean="0">
                          <a:latin typeface="Times New Roman" pitchFamily="18" charset="0"/>
                          <a:cs typeface="Times New Roman" pitchFamily="18" charset="0"/>
                        </a:rPr>
                        <a:t>درجه </a:t>
                      </a:r>
                      <a:r>
                        <a:rPr lang="ar-SA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المخاطره</a:t>
                      </a:r>
                      <a:endParaRPr lang="ar-SA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 smtClean="0">
                          <a:latin typeface="Times New Roman" pitchFamily="18" charset="0"/>
                          <a:cs typeface="Times New Roman" pitchFamily="18" charset="0"/>
                        </a:rPr>
                        <a:t>يوجد مخاطره ( عقلانيه)</a:t>
                      </a:r>
                      <a:endParaRPr lang="ar-SA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 smtClean="0">
                          <a:latin typeface="Times New Roman" pitchFamily="18" charset="0"/>
                          <a:cs typeface="Times New Roman" pitchFamily="18" charset="0"/>
                        </a:rPr>
                        <a:t>يوجد</a:t>
                      </a:r>
                      <a:r>
                        <a:rPr lang="ar-SA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مخاطره اكبر من مخاطره الاستثمار</a:t>
                      </a:r>
                      <a:endParaRPr lang="ar-SA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 smtClean="0">
                          <a:latin typeface="Times New Roman" pitchFamily="18" charset="0"/>
                          <a:cs typeface="Times New Roman" pitchFamily="18" charset="0"/>
                        </a:rPr>
                        <a:t>درجه مخاطره كبيره جدا</a:t>
                      </a:r>
                      <a:endParaRPr lang="ar-SA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14920"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 smtClean="0">
                          <a:latin typeface="Times New Roman" pitchFamily="18" charset="0"/>
                          <a:cs typeface="Times New Roman" pitchFamily="18" charset="0"/>
                        </a:rPr>
                        <a:t>الحافز</a:t>
                      </a:r>
                      <a:endParaRPr lang="ar-SA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 smtClean="0">
                          <a:latin typeface="Times New Roman" pitchFamily="18" charset="0"/>
                          <a:cs typeface="Times New Roman" pitchFamily="18" charset="0"/>
                        </a:rPr>
                        <a:t>تحقيق ربح</a:t>
                      </a:r>
                      <a:r>
                        <a:rPr lang="ar-SA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دون </a:t>
                      </a:r>
                      <a:r>
                        <a:rPr lang="ar-SA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خساره</a:t>
                      </a:r>
                      <a:endParaRPr lang="ar-SA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 smtClean="0">
                          <a:latin typeface="Times New Roman" pitchFamily="18" charset="0"/>
                          <a:cs typeface="Times New Roman" pitchFamily="18" charset="0"/>
                        </a:rPr>
                        <a:t>تحقيق </a:t>
                      </a:r>
                      <a:r>
                        <a:rPr lang="ar-SA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الارباح</a:t>
                      </a:r>
                      <a:r>
                        <a:rPr lang="ar-SA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ar-SA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المتوقعه</a:t>
                      </a:r>
                      <a:r>
                        <a:rPr lang="ar-SA" b="1" dirty="0" smtClean="0">
                          <a:latin typeface="Times New Roman" pitchFamily="18" charset="0"/>
                          <a:cs typeface="Times New Roman" pitchFamily="18" charset="0"/>
                        </a:rPr>
                        <a:t> مع تحقيق بعض الخسائر </a:t>
                      </a:r>
                      <a:endParaRPr lang="ar-SA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 smtClean="0">
                          <a:latin typeface="Times New Roman" pitchFamily="18" charset="0"/>
                          <a:cs typeface="Times New Roman" pitchFamily="18" charset="0"/>
                        </a:rPr>
                        <a:t>ضربه</a:t>
                      </a:r>
                      <a:r>
                        <a:rPr lang="ar-SA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حظ </a:t>
                      </a:r>
                      <a:endParaRPr lang="ar-SA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14920"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 smtClean="0">
                          <a:latin typeface="Times New Roman" pitchFamily="18" charset="0"/>
                          <a:cs typeface="Times New Roman" pitchFamily="18" charset="0"/>
                        </a:rPr>
                        <a:t>قرار</a:t>
                      </a:r>
                      <a:r>
                        <a:rPr lang="ar-SA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الاستثمار </a:t>
                      </a:r>
                      <a:endParaRPr lang="ar-SA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 smtClean="0">
                          <a:latin typeface="Times New Roman" pitchFamily="18" charset="0"/>
                          <a:cs typeface="Times New Roman" pitchFamily="18" charset="0"/>
                        </a:rPr>
                        <a:t>يبنى</a:t>
                      </a:r>
                      <a:r>
                        <a:rPr lang="ar-SA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على مؤشر العائد</a:t>
                      </a:r>
                      <a:endParaRPr lang="ar-SA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 smtClean="0">
                          <a:latin typeface="Times New Roman" pitchFamily="18" charset="0"/>
                          <a:cs typeface="Times New Roman" pitchFamily="18" charset="0"/>
                        </a:rPr>
                        <a:t>يبنى على مؤشر التداول</a:t>
                      </a:r>
                      <a:endParaRPr lang="ar-SA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 smtClean="0">
                          <a:latin typeface="Times New Roman" pitchFamily="18" charset="0"/>
                          <a:cs typeface="Times New Roman" pitchFamily="18" charset="0"/>
                        </a:rPr>
                        <a:t>ليس لها استراتيجيه معينه</a:t>
                      </a:r>
                      <a:endParaRPr lang="ar-SA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14920"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المخاطره</a:t>
                      </a:r>
                      <a:r>
                        <a:rPr lang="ar-SA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تكمن عاده </a:t>
                      </a:r>
                      <a:endParaRPr lang="ar-SA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 smtClean="0">
                          <a:latin typeface="Times New Roman" pitchFamily="18" charset="0"/>
                          <a:cs typeface="Times New Roman" pitchFamily="18" charset="0"/>
                        </a:rPr>
                        <a:t>في العائد وفي جزء من </a:t>
                      </a:r>
                      <a:r>
                        <a:rPr lang="ar-SA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راس</a:t>
                      </a:r>
                      <a:r>
                        <a:rPr lang="ar-SA" b="1" dirty="0" smtClean="0">
                          <a:latin typeface="Times New Roman" pitchFamily="18" charset="0"/>
                          <a:cs typeface="Times New Roman" pitchFamily="18" charset="0"/>
                        </a:rPr>
                        <a:t> المال </a:t>
                      </a:r>
                      <a:endParaRPr lang="ar-SA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 smtClean="0">
                          <a:latin typeface="Times New Roman" pitchFamily="18" charset="0"/>
                          <a:cs typeface="Times New Roman" pitchFamily="18" charset="0"/>
                        </a:rPr>
                        <a:t>في العائد والى حد ما قس </a:t>
                      </a:r>
                      <a:r>
                        <a:rPr lang="ar-SA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راس</a:t>
                      </a:r>
                      <a:r>
                        <a:rPr lang="ar-SA" b="1" dirty="0" smtClean="0">
                          <a:latin typeface="Times New Roman" pitchFamily="18" charset="0"/>
                          <a:cs typeface="Times New Roman" pitchFamily="18" charset="0"/>
                        </a:rPr>
                        <a:t> المال </a:t>
                      </a:r>
                      <a:endParaRPr lang="ar-SA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 smtClean="0">
                          <a:latin typeface="Times New Roman" pitchFamily="18" charset="0"/>
                          <a:cs typeface="Times New Roman" pitchFamily="18" charset="0"/>
                        </a:rPr>
                        <a:t>في العائد </a:t>
                      </a:r>
                      <a:r>
                        <a:rPr lang="ar-SA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وراس</a:t>
                      </a:r>
                      <a:r>
                        <a:rPr lang="ar-SA" b="1" dirty="0" smtClean="0">
                          <a:latin typeface="Times New Roman" pitchFamily="18" charset="0"/>
                          <a:cs typeface="Times New Roman" pitchFamily="18" charset="0"/>
                        </a:rPr>
                        <a:t> المال معا </a:t>
                      </a:r>
                      <a:endParaRPr lang="ar-SA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14920"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 smtClean="0">
                          <a:latin typeface="Times New Roman" pitchFamily="18" charset="0"/>
                          <a:cs typeface="Times New Roman" pitchFamily="18" charset="0"/>
                        </a:rPr>
                        <a:t>متوسط العائد </a:t>
                      </a:r>
                      <a:endParaRPr lang="ar-SA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 smtClean="0"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ar-SA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 smtClean="0">
                          <a:latin typeface="Times New Roman" pitchFamily="18" charset="0"/>
                          <a:cs typeface="Times New Roman" pitchFamily="18" charset="0"/>
                        </a:rPr>
                        <a:t>+ </a:t>
                      </a:r>
                      <a:r>
                        <a:rPr lang="ar-SA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او</a:t>
                      </a:r>
                      <a:r>
                        <a:rPr lang="ar-SA" b="1" dirty="0" smtClean="0">
                          <a:latin typeface="Times New Roman" pitchFamily="18" charset="0"/>
                          <a:cs typeface="Times New Roman" pitchFamily="18" charset="0"/>
                        </a:rPr>
                        <a:t> - </a:t>
                      </a:r>
                      <a:endParaRPr lang="ar-SA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ar-SA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0498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</a:t>
            </a:fld>
            <a:endParaRPr lang="tr-TR"/>
          </a:p>
        </p:txBody>
      </p:sp>
      <p:sp>
        <p:nvSpPr>
          <p:cNvPr id="5" name="Rectangle 4"/>
          <p:cNvSpPr/>
          <p:nvPr/>
        </p:nvSpPr>
        <p:spPr>
          <a:xfrm>
            <a:off x="428596" y="836713"/>
            <a:ext cx="810384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 rtl="1"/>
            <a:r>
              <a:rPr lang="ar-SA" b="1" u="sng" dirty="0" smtClean="0">
                <a:latin typeface="Times New Roman" pitchFamily="18" charset="0"/>
                <a:cs typeface="Times New Roman" pitchFamily="18" charset="0"/>
              </a:rPr>
              <a:t>أهميه الاستثمار </a:t>
            </a:r>
          </a:p>
          <a:p>
            <a:pPr marL="342900" indent="-342900" algn="r" rtl="1">
              <a:buFont typeface="+mj-lt"/>
              <a:buAutoNum type="arabicPeriod"/>
            </a:pP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مساهمه الاستثمار في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زياده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الدخل القومي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وزياده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الثروه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الوطنيه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algn="r" rtl="1">
              <a:buFont typeface="+mj-lt"/>
              <a:buAutoNum type="arabicPeriod"/>
            </a:pP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مساهمه الاستثمار في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احداث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التطور التكنولوجي من خلال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ادخال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التكنولوجيا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الحديثه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algn="r" rtl="1">
              <a:buFont typeface="+mj-lt"/>
              <a:buAutoNum type="arabicPeriod"/>
            </a:pP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مساهمه الاستثمار في مكافحه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البطاله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algn="r" rtl="1">
              <a:buFont typeface="+mj-lt"/>
              <a:buAutoNum type="arabicPeriod"/>
            </a:pP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مساهمه الاستثمار في دعم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البنيه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التحتيه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algn="r" rtl="1">
              <a:buFont typeface="+mj-lt"/>
              <a:buAutoNum type="arabicPeriod"/>
            </a:pP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مساهمه الاستثمار في توفير المنتجات والقطع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الاجنبيه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وتحسين ميزان المدفوعات.</a:t>
            </a:r>
          </a:p>
          <a:p>
            <a:pPr marL="342900" indent="-342900" algn="r" rtl="1">
              <a:buFont typeface="+mj-lt"/>
              <a:buAutoNum type="arabicPeriod"/>
            </a:pP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مساهمه الاستثمار في تحسين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الامنالاقتصادي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للمجتمع.</a:t>
            </a:r>
          </a:p>
          <a:p>
            <a:pPr marL="342900" indent="-342900" algn="r" rtl="1">
              <a:buFont typeface="+mj-lt"/>
              <a:buAutoNum type="arabicPeriod"/>
            </a:pP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مساهمه الاستثمار في دعم الموارد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الماليه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للدوله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algn="r" rtl="1">
              <a:buFont typeface="+mj-lt"/>
              <a:buAutoNum type="arabicPeriod"/>
            </a:pP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مساهمه الاستثمار في تنفيذ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السياسه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الاقتصاديه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للدوله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algn="r" rtl="1">
              <a:buFont typeface="+mj-lt"/>
              <a:buAutoNum type="arabicPeriod"/>
            </a:pP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مساهمه الاستثمار في توظيف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اموال</a:t>
            </a:r>
            <a:r>
              <a:rPr lang="ar-SA" b="1" smtClean="0">
                <a:latin typeface="Times New Roman" pitchFamily="18" charset="0"/>
                <a:cs typeface="Times New Roman" pitchFamily="18" charset="0"/>
              </a:rPr>
              <a:t> المدخرين.</a:t>
            </a:r>
            <a:endParaRPr lang="ar-SA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785786" y="1357298"/>
            <a:ext cx="78581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7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/>
                <a:cs typeface="Times New Roman" pitchFamily="18" charset="0"/>
              </a:rPr>
              <a:t> </a:t>
            </a:r>
            <a:r>
              <a:rPr kumimoji="0" lang="ar-DZ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    </a:t>
            </a:r>
            <a:endParaRPr kumimoji="0" lang="ar-D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498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Şehir Hayatı">
  <a:themeElements>
    <a:clrScheme name="Özel 3">
      <a:dk1>
        <a:sysClr val="windowText" lastClr="000000"/>
      </a:dk1>
      <a:lt1>
        <a:sysClr val="window" lastClr="FFFFFF"/>
      </a:lt1>
      <a:dk2>
        <a:srgbClr val="001746"/>
      </a:dk2>
      <a:lt2>
        <a:srgbClr val="CCDEE2"/>
      </a:lt2>
      <a:accent1>
        <a:srgbClr val="727CA3"/>
      </a:accent1>
      <a:accent2>
        <a:srgbClr val="7297B6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Şehir Hayatı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Şehir Hayatı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7616</TotalTime>
  <Words>399</Words>
  <Application>Microsoft Office PowerPoint</Application>
  <PresentationFormat>عرض على الشاشة (3:4)‏</PresentationFormat>
  <Paragraphs>73</Paragraphs>
  <Slides>5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6" baseType="lpstr">
      <vt:lpstr>Şehir Hayatı</vt:lpstr>
      <vt:lpstr>الوحدة الأولى  المفاهيم الأساسيه للاستثمار  </vt:lpstr>
      <vt:lpstr>ماهيه الاستثمار    </vt:lpstr>
      <vt:lpstr>الشريحة 3</vt:lpstr>
      <vt:lpstr>الشريحة 4</vt:lpstr>
      <vt:lpstr>الشريحة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kilis 7 aralık</dc:creator>
  <cp:lastModifiedBy>top_tech</cp:lastModifiedBy>
  <cp:revision>597</cp:revision>
  <dcterms:created xsi:type="dcterms:W3CDTF">2012-10-11T07:02:05Z</dcterms:created>
  <dcterms:modified xsi:type="dcterms:W3CDTF">2020-06-22T00:13:21Z</dcterms:modified>
</cp:coreProperties>
</file>