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0"/>
  </p:notesMasterIdLst>
  <p:sldIdLst>
    <p:sldId id="257" r:id="rId2"/>
    <p:sldId id="262" r:id="rId3"/>
    <p:sldId id="260" r:id="rId4"/>
    <p:sldId id="265" r:id="rId5"/>
    <p:sldId id="266" r:id="rId6"/>
    <p:sldId id="269" r:id="rId7"/>
    <p:sldId id="267" r:id="rId8"/>
    <p:sldId id="270" r:id="rId9"/>
    <p:sldId id="271" r:id="rId10"/>
    <p:sldId id="276" r:id="rId11"/>
    <p:sldId id="272" r:id="rId12"/>
    <p:sldId id="273" r:id="rId13"/>
    <p:sldId id="274" r:id="rId14"/>
    <p:sldId id="277" r:id="rId15"/>
    <p:sldId id="279" r:id="rId16"/>
    <p:sldId id="278" r:id="rId17"/>
    <p:sldId id="284" r:id="rId18"/>
    <p:sldId id="285" r:id="rId19"/>
    <p:sldId id="286" r:id="rId20"/>
    <p:sldId id="287" r:id="rId21"/>
    <p:sldId id="288" r:id="rId22"/>
    <p:sldId id="290" r:id="rId23"/>
    <p:sldId id="289" r:id="rId24"/>
    <p:sldId id="291" r:id="rId25"/>
    <p:sldId id="292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8" autoAdjust="0"/>
    <p:restoredTop sz="74327" autoAdjust="0"/>
  </p:normalViewPr>
  <p:slideViewPr>
    <p:cSldViewPr>
      <p:cViewPr varScale="1">
        <p:scale>
          <a:sx n="86" d="100"/>
          <a:sy n="86" d="100"/>
        </p:scale>
        <p:origin x="-129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A6501-5BAB-4030-9E12-6F9F99A8856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CE22E-839C-408E-A10F-17D39F6BB6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492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https://www.youtube.com/watch?v=ZcnyMMHLkAw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CE22E-839C-408E-A10F-17D39F6BB6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24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SNRPN: important</a:t>
            </a:r>
            <a:r>
              <a:rPr lang="en-US" baseline="0" dirty="0" smtClean="0"/>
              <a:t> for pre mRNA processing </a:t>
            </a:r>
          </a:p>
          <a:p>
            <a:r>
              <a:rPr lang="en-US" baseline="0" dirty="0" err="1" smtClean="0"/>
              <a:t>Necdin</a:t>
            </a:r>
            <a:r>
              <a:rPr lang="en-US" baseline="0" dirty="0" smtClean="0"/>
              <a:t>: growth suppressor neurons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CE22E-839C-408E-A10F-17D39F6BB6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53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57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54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41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166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6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42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44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22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11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72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69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57DD-12F7-49DD-BA79-01FF2E4A10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86E1-8960-40F5-A96E-20F775E6E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73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ikilectures.eu/index.php?title=Fertilization&amp;action=edit&amp;redlink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191/def-item/pathogenic-variant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cbi.nlm.nih.gov/books/NBK5191/def-item/autosomal-recessive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588415" y="1031824"/>
            <a:ext cx="7886700" cy="2852737"/>
          </a:xfrm>
        </p:spPr>
        <p:txBody>
          <a:bodyPr/>
          <a:lstStyle/>
          <a:p>
            <a:r>
              <a:rPr lang="en-US" dirty="0"/>
              <a:t>Structural </a:t>
            </a:r>
            <a:r>
              <a:rPr lang="en-US" dirty="0" err="1" smtClean="0"/>
              <a:t>chromosom</a:t>
            </a:r>
            <a:r>
              <a:rPr lang="en-AE" dirty="0" smtClean="0"/>
              <a:t>al</a:t>
            </a:r>
            <a:r>
              <a:rPr lang="en-US" dirty="0" smtClean="0"/>
              <a:t> </a:t>
            </a:r>
            <a:r>
              <a:rPr lang="en-US" dirty="0"/>
              <a:t>abnormalities</a:t>
            </a:r>
          </a:p>
        </p:txBody>
      </p:sp>
    </p:spTree>
    <p:extLst>
      <p:ext uri="{BB962C8B-B14F-4D97-AF65-F5344CB8AC3E}">
        <p14:creationId xmlns="" xmlns:p14="http://schemas.microsoft.com/office/powerpoint/2010/main" val="7069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 Nomenclature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7" t="25472" r="33065" b="10555"/>
          <a:stretch/>
        </p:blipFill>
        <p:spPr>
          <a:xfrm>
            <a:off x="251520" y="1124743"/>
            <a:ext cx="8640960" cy="5328593"/>
          </a:xfrm>
          <a:prstGeom prst="rect">
            <a:avLst/>
          </a:prstGeom>
        </p:spPr>
      </p:pic>
      <p:sp>
        <p:nvSpPr>
          <p:cNvPr id="2" name="سهم إلى اليمين 1"/>
          <p:cNvSpPr/>
          <p:nvPr/>
        </p:nvSpPr>
        <p:spPr>
          <a:xfrm>
            <a:off x="0" y="1916832"/>
            <a:ext cx="395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3682162" y="64809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46, XX,del(22)(q11.2)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7021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Duplication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51520" y="1124744"/>
            <a:ext cx="59046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part of a chromosome is duplicated , extra genetic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copy number variation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Unbalanced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Can be detected by Chromosome banding, FISH, and CGH ( microdeletions)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Examples: </a:t>
            </a:r>
          </a:p>
          <a:p>
            <a:pPr marL="530225"/>
            <a:r>
              <a:rPr lang="en-US" sz="2000" dirty="0" smtClean="0">
                <a:latin typeface="Arial" pitchFamily="34" charset="0"/>
                <a:cs typeface="Arial" pitchFamily="34" charset="0"/>
              </a:rPr>
              <a:t> - Chromosome 1q21.1 duplication syndrome</a:t>
            </a:r>
          </a:p>
          <a:p>
            <a:pPr marL="530225"/>
            <a:r>
              <a:rPr lang="en-US" sz="2000" dirty="0" smtClean="0">
                <a:latin typeface="Arial" pitchFamily="34" charset="0"/>
                <a:cs typeface="Arial" pitchFamily="34" charset="0"/>
              </a:rPr>
              <a:t> - 7q11. 23 duplication syndrome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74" t="20881" r="29355" b="21456"/>
          <a:stretch/>
        </p:blipFill>
        <p:spPr>
          <a:xfrm>
            <a:off x="6450326" y="1844824"/>
            <a:ext cx="2182762" cy="3695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101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>7q11. 23 duplication syndrome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79512" y="76470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Extra copies of several of the genes in the duplicated region, including the ELN and GTF2I genes, likely contribute to the characteristic features of 7q11.23 duplication syndrome.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7q11.23 duplication syndrome is considered autosomal dominant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People with 7q11.23 duplication syndrome typically have delayed development of speech and motor skills such as crawling and walking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3286124"/>
            <a:ext cx="6575958" cy="33575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63714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Inversio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556792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detachment, 180° rotation and reinsertion of part of a chromosome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disrupt a gene sequence, inversions only change gene orientation and are likely to have more mild effects than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aneuploid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errors. However, altered gene orientation can result in functional changes because regulators of gene expression could move out of position with respect to their targets, causing aberrant levels of gene products.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528" y="4221088"/>
            <a:ext cx="82089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An inversion can be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pericentric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and include the centromere, or 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effectLst/>
                <a:cs typeface="Arial" panose="020B0604020202020204" pitchFamily="34" charset="0"/>
              </a:rPr>
              <a:t>paracentric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 and occur outside the centromere </a:t>
            </a:r>
          </a:p>
        </p:txBody>
      </p:sp>
    </p:spTree>
    <p:extLst>
      <p:ext uri="{BB962C8B-B14F-4D97-AF65-F5344CB8AC3E}">
        <p14:creationId xmlns="" xmlns:p14="http://schemas.microsoft.com/office/powerpoint/2010/main" val="158420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385"/>
          <a:stretch/>
        </p:blipFill>
        <p:spPr>
          <a:xfrm>
            <a:off x="22956" y="1520788"/>
            <a:ext cx="5372100" cy="3816424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Structural chromosome abnormalities: Inversion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14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9"/>
          <a:stretch/>
        </p:blipFill>
        <p:spPr>
          <a:xfrm>
            <a:off x="374105" y="2799455"/>
            <a:ext cx="3351659" cy="3248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31" y="2730971"/>
            <a:ext cx="4057650" cy="3362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105" y="972551"/>
            <a:ext cx="80578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When one homologous chromosome undergoes an inversion but the other does not, the individual is an </a:t>
            </a:r>
            <a:r>
              <a:rPr lang="en-US" b="1" dirty="0"/>
              <a:t>inversion heterozygote</a:t>
            </a:r>
            <a:r>
              <a:rPr lang="en-US" dirty="0"/>
              <a:t>. To maintain point-for-point synapsis during meiosis, one homolog must form a </a:t>
            </a:r>
            <a:r>
              <a:rPr lang="en-US" b="1" dirty="0"/>
              <a:t>loop</a:t>
            </a:r>
            <a:r>
              <a:rPr lang="en-US" dirty="0"/>
              <a:t>, and the other homolog must </a:t>
            </a:r>
            <a:r>
              <a:rPr lang="en-US" b="1" dirty="0"/>
              <a:t>mold around it. </a:t>
            </a:r>
            <a:r>
              <a:rPr lang="en-US" dirty="0"/>
              <a:t>Although this topology can ensure that the genes correctly align, it also forces the homologs to stretch and can occur with imprecise synapsis regions</a:t>
            </a: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Inversions interfere with crossing over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90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Inversion: Chromosome 9 inversion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4104456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333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Isochromosomes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772816"/>
            <a:ext cx="41364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meiotic  error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a chromosome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has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identical arms.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isochromosome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forms when,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during division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the centromeres part in the wrong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Unbalanced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It is a huge problem during </a:t>
            </a:r>
            <a:r>
              <a:rPr lang="en-US" dirty="0">
                <a:hlinkClick r:id="rId2" tooltip="Fertilization (page does not exist)"/>
              </a:rPr>
              <a:t>fertilization</a:t>
            </a:r>
            <a:r>
              <a:rPr lang="en-US" dirty="0"/>
              <a:t>. Because fetus then get a trisomy for one arm and a monosomy for the second arm.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32" y="1556792"/>
            <a:ext cx="4746129" cy="3867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9640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Ring chromosome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1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Ring chromosomes may arise when telomeres are lost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" y="2780928"/>
            <a:ext cx="395287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618" y="1294123"/>
            <a:ext cx="4376870" cy="5247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090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Uniparental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Disomy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04" y="1002397"/>
            <a:ext cx="65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Uniparental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disomy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(UPD) occurs when an individual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inherits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pair of chromosomes (i.e. chromosome 7) from the same parent, and none from the other parent.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75"/>
          <a:stretch/>
        </p:blipFill>
        <p:spPr>
          <a:xfrm>
            <a:off x="611560" y="2636912"/>
            <a:ext cx="5141616" cy="3521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006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Structural chromosome abnormalities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39552" y="1153758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eletion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Duplication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nversion             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translocation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insertion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Ring chromosome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Isochromosome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قوس كبير أيمن 5"/>
          <p:cNvSpPr/>
          <p:nvPr/>
        </p:nvSpPr>
        <p:spPr>
          <a:xfrm>
            <a:off x="3275856" y="1153758"/>
            <a:ext cx="504056" cy="14111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ربع نص 6"/>
          <p:cNvSpPr txBox="1"/>
          <p:nvPr/>
        </p:nvSpPr>
        <p:spPr>
          <a:xfrm>
            <a:off x="3946061" y="16557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occur in single  chromosome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0454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Mechanisms leading to Uniparental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Disomy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73262"/>
            <a:ext cx="2163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Trisomy rescue.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90293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Autosomal trisomy in a zygote is not usually compatible with life and </a:t>
            </a:r>
            <a:r>
              <a:rPr lang="en-US" dirty="0" smtClean="0"/>
              <a:t>leads to </a:t>
            </a:r>
            <a:r>
              <a:rPr lang="en-US" dirty="0"/>
              <a:t>early miscarriage. </a:t>
            </a:r>
            <a:endParaRPr lang="en-US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if the chromosomal complement number is “</a:t>
            </a:r>
            <a:r>
              <a:rPr lang="en-US" dirty="0" smtClean="0"/>
              <a:t>normalized” by </a:t>
            </a:r>
            <a:r>
              <a:rPr lang="en-US" dirty="0"/>
              <a:t>the loss of one of the </a:t>
            </a:r>
            <a:r>
              <a:rPr lang="en-US" dirty="0" err="1"/>
              <a:t>trisomic</a:t>
            </a:r>
            <a:r>
              <a:rPr lang="en-US" dirty="0"/>
              <a:t> chromosomes, the conceptus is likely to survive to term.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740" y="801280"/>
            <a:ext cx="4733925" cy="50863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96136" y="5229200"/>
            <a:ext cx="1656184" cy="1080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8740" y="612465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Maternal UPD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015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Mechanisms leading to Uniparental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Disomy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Monosomy rescue.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2016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duplication of the single, available chromosome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55" y="1124744"/>
            <a:ext cx="4467225" cy="5095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4713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08920"/>
            <a:ext cx="5904656" cy="3821013"/>
          </a:xfrm>
          <a:prstGeom prst="rect">
            <a:avLst/>
          </a:prstGeom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0" y="1"/>
            <a:ext cx="7886700" cy="9087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Uniparental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Disomy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922" y="1052736"/>
            <a:ext cx="723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Uniparental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disomy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(UPD) leads to an abnormal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 results in homozygosity for a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pathogenic variant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resulting in an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autosomal recessive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or 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chromosome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involved has 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imprinted gene(s)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06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Uniparental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Disomy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can disrupt imprinting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908" y="198884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 may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cause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if it removes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important parent for an imprinted gene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UPD removes the parental genetic material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must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present for a critical gene to be expressed,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mutant phenotype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classic example of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disrupting imprinting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-Willi syndrome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Angelman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syndrome, for which UPD causes 20 to 30 percent of cases</a:t>
            </a:r>
          </a:p>
        </p:txBody>
      </p:sp>
    </p:spTree>
    <p:extLst>
      <p:ext uri="{BB962C8B-B14F-4D97-AF65-F5344CB8AC3E}">
        <p14:creationId xmlns="" xmlns:p14="http://schemas.microsoft.com/office/powerpoint/2010/main" val="2236313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/>
              <a:t>Prader</a:t>
            </a:r>
            <a:r>
              <a:rPr lang="en-US" sz="3600" dirty="0"/>
              <a:t>-Willi syndrome and </a:t>
            </a:r>
            <a:r>
              <a:rPr lang="en-US" sz="3600" dirty="0" err="1"/>
              <a:t>Angelman</a:t>
            </a:r>
            <a:r>
              <a:rPr lang="en-US" sz="3600" dirty="0"/>
              <a:t> syndrome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25563"/>
            <a:ext cx="9381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Region </a:t>
            </a:r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</a:t>
            </a:r>
            <a: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chromosome15 </a:t>
            </a:r>
            <a:r>
              <a:rPr lang="en-US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(15q11-13</a:t>
            </a:r>
            <a:r>
              <a:rPr lang="en-US" dirty="0" smtClean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304236" cy="45241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7848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6"/>
            <a:ext cx="9144000" cy="6773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952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1538" y="1714488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Clinical </a:t>
            </a:r>
            <a:r>
              <a:rPr lang="en-US" sz="4400" dirty="0" err="1" smtClean="0"/>
              <a:t>Cytogenetics</a:t>
            </a:r>
            <a:endParaRPr lang="en-US" sz="4400" dirty="0" smtClean="0"/>
          </a:p>
          <a:p>
            <a:pPr algn="ctr"/>
            <a:r>
              <a:rPr lang="en-US" sz="4400" dirty="0" smtClean="0"/>
              <a:t>and Genome Analysis</a:t>
            </a:r>
            <a:endParaRPr lang="en-AE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Karyotype-showing-trisomy-13-indicated-by-the-extra-copy-of-chromosome-13_W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6438928" cy="54429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icroarray-technolo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786874" cy="514826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57488" y="357166"/>
            <a:ext cx="2853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smtClean="0"/>
              <a:t>Microarray Technology</a:t>
            </a:r>
            <a:endParaRPr lang="en-A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0" y="9068"/>
            <a:ext cx="9144000" cy="90872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Structural chromosome abnormalities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482" t="47370" r="33776" b="15623"/>
          <a:stretch/>
        </p:blipFill>
        <p:spPr>
          <a:xfrm>
            <a:off x="6664418" y="3789040"/>
            <a:ext cx="2372077" cy="2476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50" t="29726" r="40995" b="20357"/>
          <a:stretch/>
        </p:blipFill>
        <p:spPr>
          <a:xfrm>
            <a:off x="3347864" y="3789039"/>
            <a:ext cx="3131461" cy="2476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4" t="50000" r="66022" b="17248"/>
          <a:stretch/>
        </p:blipFill>
        <p:spPr>
          <a:xfrm>
            <a:off x="159480" y="3789040"/>
            <a:ext cx="2956656" cy="2476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828" t="18682" r="31721" b="52964"/>
          <a:stretch/>
        </p:blipFill>
        <p:spPr>
          <a:xfrm>
            <a:off x="5074583" y="1009766"/>
            <a:ext cx="3747364" cy="2260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29" t="18013" r="63710" b="50000"/>
          <a:stretch/>
        </p:blipFill>
        <p:spPr>
          <a:xfrm>
            <a:off x="141303" y="980728"/>
            <a:ext cx="3960440" cy="224398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667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 Nomenclature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67" t="25472" r="33065" b="10555"/>
          <a:stretch/>
        </p:blipFill>
        <p:spPr>
          <a:xfrm>
            <a:off x="251520" y="1124743"/>
            <a:ext cx="8640960" cy="5328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650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Structural chromosome abnormalities: Deletion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917788"/>
            <a:ext cx="57606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 part of a chromosome is missing or deleted</a:t>
            </a:r>
            <a:endParaRPr lang="ar-SA" sz="17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1700" dirty="0">
                <a:latin typeface="Arial" pitchFamily="34" charset="0"/>
                <a:cs typeface="Arial" pitchFamily="34" charset="0"/>
              </a:rPr>
              <a:t>Interstitial or terminal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It is a copy number variation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Unbalanced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The more genes involved, the more sever the phenotype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Can be detected by Chromosome banding, FISH, and CGH ( microdeletions)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    Example of chromosome deletions syndromes:</a:t>
            </a:r>
          </a:p>
          <a:p>
            <a:pPr marL="530225"/>
            <a:r>
              <a:rPr lang="en-US" sz="170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fr-FR" sz="1700" dirty="0" smtClean="0">
                <a:latin typeface="Arial" pitchFamily="34" charset="0"/>
                <a:cs typeface="Arial" pitchFamily="34" charset="0"/>
              </a:rPr>
              <a:t>5p minus syndrome or cri-du-chat syndrome</a:t>
            </a:r>
          </a:p>
          <a:p>
            <a:pPr marL="530225"/>
            <a:r>
              <a:rPr lang="fr-FR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700" dirty="0" smtClean="0">
                <a:latin typeface="Arial" pitchFamily="34" charset="0"/>
                <a:cs typeface="Arial" pitchFamily="34" charset="0"/>
              </a:rPr>
              <a:t>  -</a:t>
            </a:r>
            <a:r>
              <a:rPr lang="sv-SE" sz="1700" dirty="0" smtClean="0">
                <a:latin typeface="Arial" pitchFamily="34" charset="0"/>
                <a:cs typeface="Arial" pitchFamily="34" charset="0"/>
              </a:rPr>
              <a:t>4p minus syndrome or Wolf-Hirschhorn syndrome</a:t>
            </a:r>
          </a:p>
          <a:p>
            <a:pPr marL="530225"/>
            <a:r>
              <a:rPr lang="fr-FR" sz="1700" dirty="0" smtClean="0">
                <a:latin typeface="Arial" pitchFamily="34" charset="0"/>
                <a:cs typeface="Arial" pitchFamily="34" charset="0"/>
              </a:rPr>
              <a:t>   -</a:t>
            </a:r>
            <a:r>
              <a:rPr lang="sv-SE" sz="1700" dirty="0" smtClean="0">
                <a:latin typeface="Arial" pitchFamily="34" charset="0"/>
                <a:cs typeface="Arial" pitchFamily="34" charset="0"/>
              </a:rPr>
              <a:t>DiGeorge syndrome (22q11.2 deletion syndrome)</a:t>
            </a:r>
          </a:p>
          <a:p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22"/>
          <a:stretch/>
        </p:blipFill>
        <p:spPr>
          <a:xfrm>
            <a:off x="6804248" y="641326"/>
            <a:ext cx="2016224" cy="264365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907704" y="4365104"/>
            <a:ext cx="6912768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Copy number variations: Stretches of genomic DNA present in more than or less than two copies that can range in size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kilobases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(kb)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megabases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(Mb)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Haploinsufficiancy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when one copy of a gene is inactivated or deleted and the remaining functional copy of the gene is not adequate to produce the needed gene product to preserve normal function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67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Arial" pitchFamily="34" charset="0"/>
                <a:cs typeface="Arial" pitchFamily="34" charset="0"/>
              </a:rPr>
              <a:t>DiGeorge syndrome (22q11.2 </a:t>
            </a:r>
            <a:r>
              <a:rPr lang="sv-SE" sz="3600" dirty="0" smtClean="0">
                <a:latin typeface="Arial" pitchFamily="34" charset="0"/>
                <a:cs typeface="Arial" pitchFamily="34" charset="0"/>
              </a:rPr>
              <a:t>deletion syndrome</a:t>
            </a:r>
            <a:r>
              <a:rPr lang="sv-SE" sz="3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0" y="934669"/>
            <a:ext cx="49546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DiGeorge syndrome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caused by a 1.5-3 Mb hemizygous deletion of chromosome 22q11.2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Within this deletion region is a key gene for early vertebrate development,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TBX1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Haploinsufficiency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TBX1 is responsible for major phenotypes that are seen in individuals with DiGeorge syndrome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However, the variability of phenotypic features with a deletion of TBX1 suggests that altered interaction with downstream genes and environmental effects also affect the disease presentation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in all microdeletion syndromes, inheritance is autosomal dominant, however most cases of DiGeorge syndrome result from a de novo microdeletion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0" t="3676" r="2932" b="12079"/>
          <a:stretch/>
        </p:blipFill>
        <p:spPr bwMode="auto">
          <a:xfrm>
            <a:off x="5206181" y="917788"/>
            <a:ext cx="3937819" cy="529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029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6024" y="1258797"/>
            <a:ext cx="53042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DiGeorge Syndrome is commonly diagnosed prenatally.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Recurrence risk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ermline mosaicism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0" y="9068"/>
            <a:ext cx="9144000" cy="908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latin typeface="Arial" pitchFamily="34" charset="0"/>
                <a:cs typeface="Arial" pitchFamily="34" charset="0"/>
              </a:rPr>
              <a:t>DiGeorge syndrome (22q11.2 </a:t>
            </a:r>
            <a:r>
              <a:rPr lang="sv-SE" sz="3600" dirty="0" smtClean="0">
                <a:latin typeface="Arial" pitchFamily="34" charset="0"/>
                <a:cs typeface="Arial" pitchFamily="34" charset="0"/>
              </a:rPr>
              <a:t>deletion syndrome</a:t>
            </a:r>
            <a:r>
              <a:rPr lang="sv-SE" sz="3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10" r="20315"/>
          <a:stretch/>
        </p:blipFill>
        <p:spPr>
          <a:xfrm>
            <a:off x="5508104" y="1268760"/>
            <a:ext cx="3491881" cy="504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15719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Recurrence risk: the </a:t>
            </a:r>
            <a:r>
              <a:rPr lang="en-US" b="1" dirty="0"/>
              <a:t>likelihood that a hereditary trait or disorder present in one family member will occur again in other family members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98447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25489" y="807615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What is Germline Mosaicism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germline mosaicism, the mutation is not in somatic cells and an individual is unaware of the mutation until an affected offspring is born.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9" y="2204864"/>
            <a:ext cx="6336704" cy="4185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1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344816" cy="59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2288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902</Words>
  <Application>Microsoft Office PowerPoint</Application>
  <PresentationFormat>عرض على الشاشة (3:4)‏</PresentationFormat>
  <Paragraphs>104</Paragraphs>
  <Slides>28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Office Theme</vt:lpstr>
      <vt:lpstr>Structural chromosomal abnormalities</vt:lpstr>
      <vt:lpstr>الشريحة 2</vt:lpstr>
      <vt:lpstr>Structural chromosome abnormalities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Structural chromosome abnormalities: Inversion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BisanCo</cp:lastModifiedBy>
  <cp:revision>95</cp:revision>
  <dcterms:created xsi:type="dcterms:W3CDTF">2022-04-19T22:16:51Z</dcterms:created>
  <dcterms:modified xsi:type="dcterms:W3CDTF">2024-08-27T13:05:35Z</dcterms:modified>
</cp:coreProperties>
</file>