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84" d="100"/>
          <a:sy n="84" d="100"/>
        </p:scale>
        <p:origin x="-156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102BA694-DEFC-4580-B951-F9FC6959BB26}" type="datetimeFigureOut">
              <a:rPr lang="en-US">
                <a:solidFill>
                  <a:srgbClr val="000000"/>
                </a:solidFill>
              </a:rPr>
              <a:pPr>
                <a:defRPr/>
              </a:pPr>
              <a:t>10/12/2020</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EDB42B53-795F-4034-B313-93CEAC4DCE23}" type="slidenum">
              <a:rPr lang="ar-SA"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924671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C84797EE-426C-42A6-9FD3-CF34E9ACAE15}" type="datetimeFigureOut">
              <a:rPr lang="en-US">
                <a:solidFill>
                  <a:srgbClr val="000000"/>
                </a:solidFill>
              </a:rPr>
              <a:pPr>
                <a:defRPr/>
              </a:pPr>
              <a:t>10/12/2020</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41357E24-47BF-4C4A-85E0-EA857E147B30}" type="slidenum">
              <a:rPr lang="ar-SA"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063839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7FD8F3F0-8BC9-4B18-9B90-50926FD5E8BB}" type="datetimeFigureOut">
              <a:rPr lang="en-US">
                <a:solidFill>
                  <a:srgbClr val="000000"/>
                </a:solidFill>
              </a:rPr>
              <a:pPr>
                <a:defRPr/>
              </a:pPr>
              <a:t>10/12/2020</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F90F6ECC-848E-4DDA-B422-324AA5E56458}" type="slidenum">
              <a:rPr lang="ar-SA"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0978740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عنوان وجدول">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p:spPr>
        <p:txBody>
          <a:bodyPr/>
          <a:lstStyle/>
          <a:p>
            <a:r>
              <a:rPr lang="ar-SA" smtClean="0"/>
              <a:t>انقر لتحرير نمط العنوان الرئيسي</a:t>
            </a:r>
            <a:endParaRPr lang="ar-SA"/>
          </a:p>
        </p:txBody>
      </p:sp>
      <p:sp>
        <p:nvSpPr>
          <p:cNvPr id="3" name="عنصر نائب للجدول 2"/>
          <p:cNvSpPr>
            <a:spLocks noGrp="1"/>
          </p:cNvSpPr>
          <p:nvPr>
            <p:ph type="tbl" idx="1"/>
          </p:nvPr>
        </p:nvSpPr>
        <p:spPr>
          <a:xfrm>
            <a:off x="457200" y="1600200"/>
            <a:ext cx="8229600" cy="4525963"/>
          </a:xfrm>
        </p:spPr>
        <p:txBody>
          <a:bodyPr/>
          <a:lstStyle/>
          <a:p>
            <a:pPr lvl="0"/>
            <a:endParaRPr lang="ar-SA" noProof="0"/>
          </a:p>
        </p:txBody>
      </p:sp>
      <p:sp>
        <p:nvSpPr>
          <p:cNvPr id="4" name="Rectangle 4"/>
          <p:cNvSpPr>
            <a:spLocks noGrp="1" noChangeArrowheads="1"/>
          </p:cNvSpPr>
          <p:nvPr>
            <p:ph type="dt" sz="half" idx="10"/>
          </p:nvPr>
        </p:nvSpPr>
        <p:spPr>
          <a:ln/>
        </p:spPr>
        <p:txBody>
          <a:bodyPr/>
          <a:lstStyle>
            <a:lvl1pPr>
              <a:defRPr/>
            </a:lvl1pPr>
          </a:lstStyle>
          <a:p>
            <a:pPr>
              <a:defRPr/>
            </a:pPr>
            <a:fld id="{56614C67-7F6A-46F6-9CDF-1471DDDFC9FA}" type="datetimeFigureOut">
              <a:rPr lang="en-US">
                <a:solidFill>
                  <a:srgbClr val="000000"/>
                </a:solidFill>
              </a:rPr>
              <a:pPr>
                <a:defRPr/>
              </a:pPr>
              <a:t>10/12/2020</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C3AC1DD5-DB40-4E29-9122-D14E3DEB3D01}" type="slidenum">
              <a:rPr lang="ar-SA"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140268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عنوان، ونص،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p:spPr>
        <p:txBody>
          <a:bodyPr/>
          <a:lstStyle/>
          <a:p>
            <a:r>
              <a:rPr lang="ar-SA" smtClean="0"/>
              <a:t>انقر لتحرير نمط العنوان الرئيسي</a:t>
            </a:r>
            <a:endParaRPr lang="ar-SA"/>
          </a:p>
        </p:txBody>
      </p:sp>
      <p:sp>
        <p:nvSpPr>
          <p:cNvPr id="3" name="عنصر نائب للنص 2"/>
          <p:cNvSpPr>
            <a:spLocks noGrp="1"/>
          </p:cNvSpPr>
          <p:nvPr>
            <p:ph type="body" sz="half" idx="1"/>
          </p:nvPr>
        </p:nvSpPr>
        <p:spPr>
          <a:xfrm>
            <a:off x="457200" y="1600200"/>
            <a:ext cx="4038600" cy="4525963"/>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Rectangle 4"/>
          <p:cNvSpPr>
            <a:spLocks noGrp="1" noChangeArrowheads="1"/>
          </p:cNvSpPr>
          <p:nvPr>
            <p:ph type="dt" sz="half" idx="10"/>
          </p:nvPr>
        </p:nvSpPr>
        <p:spPr>
          <a:ln/>
        </p:spPr>
        <p:txBody>
          <a:bodyPr/>
          <a:lstStyle>
            <a:lvl1pPr>
              <a:defRPr/>
            </a:lvl1pPr>
          </a:lstStyle>
          <a:p>
            <a:pPr>
              <a:defRPr/>
            </a:pPr>
            <a:fld id="{D8AC6EB5-F0E2-4BBA-87A4-57E69A2C6930}" type="datetimeFigureOut">
              <a:rPr lang="en-US">
                <a:solidFill>
                  <a:srgbClr val="000000"/>
                </a:solidFill>
              </a:rPr>
              <a:pPr>
                <a:defRPr/>
              </a:pPr>
              <a:t>10/12/2020</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047C4524-6F8B-4E36-982B-3F58E7280197}" type="slidenum">
              <a:rPr lang="ar-SA"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385842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86266985-B50C-4749-95D0-A19E37218C3C}" type="datetimeFigureOut">
              <a:rPr lang="en-US">
                <a:solidFill>
                  <a:srgbClr val="000000"/>
                </a:solidFill>
              </a:rPr>
              <a:pPr>
                <a:defRPr/>
              </a:pPr>
              <a:t>10/12/2020</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4322BD44-E749-466C-816B-0B2E9962416F}" type="slidenum">
              <a:rPr lang="ar-SA"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461568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26AE8A9D-5A2B-49C8-84BA-1BBFE7B8864C}" type="datetimeFigureOut">
              <a:rPr lang="en-US">
                <a:solidFill>
                  <a:srgbClr val="000000"/>
                </a:solidFill>
              </a:rPr>
              <a:pPr>
                <a:defRPr/>
              </a:pPr>
              <a:t>10/12/2020</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604E6507-7930-4555-809F-26F964B75675}" type="slidenum">
              <a:rPr lang="ar-SA"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891455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0C11BE13-483C-4585-9B2D-E33DFA4071BD}" type="datetimeFigureOut">
              <a:rPr lang="en-US">
                <a:solidFill>
                  <a:srgbClr val="000000"/>
                </a:solidFill>
              </a:rPr>
              <a:pPr>
                <a:defRPr/>
              </a:pPr>
              <a:t>10/12/2020</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7818FF50-D0F1-49BB-875C-B2A47189127F}" type="slidenum">
              <a:rPr lang="ar-SA"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08504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7E7475EF-48C3-4F07-8B24-94D086AC2C62}" type="datetimeFigureOut">
              <a:rPr lang="en-US">
                <a:solidFill>
                  <a:srgbClr val="000000"/>
                </a:solidFill>
              </a:rPr>
              <a:pPr>
                <a:defRPr/>
              </a:pPr>
              <a:t>10/12/2020</a:t>
            </a:fld>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fld id="{F9DE85B2-C4AD-48D3-9280-4513ED207082}" type="slidenum">
              <a:rPr lang="ar-SA"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938897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B9D832C9-C669-45FC-9CB6-B2902CCBF139}" type="datetimeFigureOut">
              <a:rPr lang="en-US">
                <a:solidFill>
                  <a:srgbClr val="000000"/>
                </a:solidFill>
              </a:rPr>
              <a:pPr>
                <a:defRPr/>
              </a:pPr>
              <a:t>10/12/2020</a:t>
            </a:fld>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4180020E-0EC8-4821-8B4F-D641305B29BB}" type="slidenum">
              <a:rPr lang="ar-SA"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545235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85C854A1-BEB5-4FAF-98D8-4C1A60605867}" type="datetimeFigureOut">
              <a:rPr lang="en-US">
                <a:solidFill>
                  <a:srgbClr val="000000"/>
                </a:solidFill>
              </a:rPr>
              <a:pPr>
                <a:defRPr/>
              </a:pPr>
              <a:t>10/12/2020</a:t>
            </a:fld>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fld id="{32ABA6FC-C47C-426F-9CA3-622F82792D68}" type="slidenum">
              <a:rPr lang="ar-SA"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271750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15FEBEB5-E2BB-4D72-83F8-A9704315609D}" type="datetimeFigureOut">
              <a:rPr lang="en-US">
                <a:solidFill>
                  <a:srgbClr val="000000"/>
                </a:solidFill>
              </a:rPr>
              <a:pPr>
                <a:defRPr/>
              </a:pPr>
              <a:t>10/12/2020</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5DE55AD7-9FB7-4522-856F-D8C7EBF9D26D}" type="slidenum">
              <a:rPr lang="ar-SA"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657600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B5269310-77DF-4D5B-A2E3-5AB2172E4BE3}" type="datetimeFigureOut">
              <a:rPr lang="en-US">
                <a:solidFill>
                  <a:srgbClr val="000000"/>
                </a:solidFill>
              </a:rPr>
              <a:pPr>
                <a:defRPr/>
              </a:pPr>
              <a:t>10/12/2020</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32D72567-A329-4860-97C3-D9613635B032}" type="slidenum">
              <a:rPr lang="ar-SA"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4010718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n-U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n-US" smtClean="0"/>
              <a:t>Haga clic para modificar el estilo de texto del patrón</a:t>
            </a:r>
          </a:p>
          <a:p>
            <a:pPr lvl="1"/>
            <a:r>
              <a:rPr lang="es-ES" altLang="en-US" smtClean="0"/>
              <a:t>Segundo nivel</a:t>
            </a:r>
          </a:p>
          <a:p>
            <a:pPr lvl="2"/>
            <a:r>
              <a:rPr lang="es-ES" altLang="en-US" smtClean="0"/>
              <a:t>Tercer nivel</a:t>
            </a:r>
          </a:p>
          <a:p>
            <a:pPr lvl="3"/>
            <a:r>
              <a:rPr lang="es-ES" altLang="en-US" smtClean="0"/>
              <a:t>Cuarto nivel</a:t>
            </a:r>
          </a:p>
          <a:p>
            <a:pPr lvl="4"/>
            <a:r>
              <a:rPr lang="es-ES" altLang="en-U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400">
                <a:latin typeface="+mn-lt"/>
                <a:cs typeface="+mn-cs"/>
              </a:defRPr>
            </a:lvl1pPr>
          </a:lstStyle>
          <a:p>
            <a:pPr algn="l" rtl="0">
              <a:defRPr/>
            </a:pPr>
            <a:fld id="{B3500E78-E6A5-4AED-AC48-DE6AA798B48C}" type="datetimeFigureOut">
              <a:rPr lang="en-US">
                <a:solidFill>
                  <a:srgbClr val="000000"/>
                </a:solidFill>
              </a:rPr>
              <a:pPr algn="l" rtl="0">
                <a:defRPr/>
              </a:pPr>
              <a:t>10/12/2020</a:t>
            </a:fld>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fontAlgn="auto" hangingPunct="1">
              <a:spcBef>
                <a:spcPts val="0"/>
              </a:spcBef>
              <a:spcAft>
                <a:spcPts val="0"/>
              </a:spcAft>
              <a:defRPr sz="1400">
                <a:latin typeface="+mn-lt"/>
                <a:cs typeface="+mn-cs"/>
              </a:defRPr>
            </a:lvl1pPr>
          </a:lstStyle>
          <a:p>
            <a:pPr rtl="0">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atin typeface="Arial" pitchFamily="34" charset="0"/>
                <a:cs typeface="Arial" pitchFamily="34" charset="0"/>
              </a:defRPr>
            </a:lvl1pPr>
          </a:lstStyle>
          <a:p>
            <a:pPr rtl="0" fontAlgn="base">
              <a:spcBef>
                <a:spcPct val="0"/>
              </a:spcBef>
              <a:spcAft>
                <a:spcPct val="0"/>
              </a:spcAft>
            </a:pPr>
            <a:fld id="{465E15B6-C72A-4381-B260-164FF95AEAE4}" type="slidenum">
              <a:rPr lang="ar-SA" altLang="en-US">
                <a:solidFill>
                  <a:srgbClr val="000000"/>
                </a:solidFill>
              </a:rPr>
              <a:pPr rtl="0"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2537896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txBox="1">
            <a:spLocks/>
          </p:cNvSpPr>
          <p:nvPr/>
        </p:nvSpPr>
        <p:spPr bwMode="auto">
          <a:xfrm>
            <a:off x="990600" y="3657600"/>
            <a:ext cx="73152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3200">
                <a:solidFill>
                  <a:schemeClr val="tx1"/>
                </a:solidFill>
                <a:latin typeface="Arial" pitchFamily="34" charset="0"/>
                <a:cs typeface="Arial" pitchFamily="34" charset="0"/>
              </a:defRPr>
            </a:lvl1pPr>
            <a:lvl2pPr>
              <a:defRPr sz="2800">
                <a:solidFill>
                  <a:schemeClr val="tx1"/>
                </a:solidFill>
                <a:latin typeface="Arial" pitchFamily="34" charset="0"/>
                <a:cs typeface="Arial" pitchFamily="34" charset="0"/>
              </a:defRPr>
            </a:lvl2pPr>
            <a:lvl3pPr>
              <a:defRPr sz="2400">
                <a:solidFill>
                  <a:schemeClr val="tx1"/>
                </a:solidFill>
                <a:latin typeface="Arial" pitchFamily="34" charset="0"/>
                <a:cs typeface="Arial" pitchFamily="34" charset="0"/>
              </a:defRPr>
            </a:lvl3pPr>
            <a:lvl4pPr>
              <a:defRPr sz="2000">
                <a:solidFill>
                  <a:schemeClr val="tx1"/>
                </a:solidFill>
                <a:latin typeface="Arial" pitchFamily="34" charset="0"/>
                <a:cs typeface="Arial" pitchFamily="34" charset="0"/>
              </a:defRPr>
            </a:lvl4pPr>
            <a:lvl5pPr>
              <a:defRPr sz="2000">
                <a:solidFill>
                  <a:schemeClr val="tx1"/>
                </a:solidFill>
                <a:latin typeface="Arial" pitchFamily="34" charset="0"/>
                <a:cs typeface="Arial" pitchFamily="34" charset="0"/>
              </a:defRPr>
            </a:lvl5pPr>
            <a:lvl6pPr eaLnBrk="0" hangingPunct="0">
              <a:defRPr sz="2000">
                <a:solidFill>
                  <a:schemeClr val="tx1"/>
                </a:solidFill>
                <a:latin typeface="Arial" pitchFamily="34" charset="0"/>
                <a:cs typeface="Arial" pitchFamily="34" charset="0"/>
              </a:defRPr>
            </a:lvl6pPr>
            <a:lvl7pPr eaLnBrk="0" hangingPunct="0">
              <a:defRPr sz="2000">
                <a:solidFill>
                  <a:schemeClr val="tx1"/>
                </a:solidFill>
                <a:latin typeface="Arial" pitchFamily="34" charset="0"/>
                <a:cs typeface="Arial" pitchFamily="34" charset="0"/>
              </a:defRPr>
            </a:lvl7pPr>
            <a:lvl8pPr eaLnBrk="0" hangingPunct="0">
              <a:defRPr sz="2000">
                <a:solidFill>
                  <a:schemeClr val="tx1"/>
                </a:solidFill>
                <a:latin typeface="Arial" pitchFamily="34" charset="0"/>
                <a:cs typeface="Arial" pitchFamily="34" charset="0"/>
              </a:defRPr>
            </a:lvl8pPr>
            <a:lvl9pPr eaLnBrk="0" hangingPunct="0">
              <a:defRPr sz="2000">
                <a:solidFill>
                  <a:schemeClr val="tx1"/>
                </a:solidFill>
                <a:latin typeface="Arial" pitchFamily="34" charset="0"/>
                <a:cs typeface="Arial" pitchFamily="34" charset="0"/>
              </a:defRPr>
            </a:lvl9pPr>
          </a:lstStyle>
          <a:p>
            <a:pPr algn="ctr" rtl="0" fontAlgn="base">
              <a:spcBef>
                <a:spcPct val="0"/>
              </a:spcBef>
              <a:spcAft>
                <a:spcPct val="0"/>
              </a:spcAft>
            </a:pPr>
            <a:r>
              <a:rPr lang="en-GB" altLang="en-US" b="1">
                <a:solidFill>
                  <a:srgbClr val="003300"/>
                </a:solidFill>
              </a:rPr>
              <a:t>Palestine Technical University (PTU) </a:t>
            </a:r>
            <a:br>
              <a:rPr lang="en-GB" altLang="en-US" b="1">
                <a:solidFill>
                  <a:srgbClr val="003300"/>
                </a:solidFill>
              </a:rPr>
            </a:br>
            <a:r>
              <a:rPr lang="en-GB" altLang="en-US" b="1">
                <a:solidFill>
                  <a:srgbClr val="CC5300"/>
                </a:solidFill>
              </a:rPr>
              <a:t>Fruit Science</a:t>
            </a:r>
          </a:p>
          <a:p>
            <a:pPr algn="ctr" rtl="0" fontAlgn="base">
              <a:spcBef>
                <a:spcPct val="0"/>
              </a:spcBef>
              <a:spcAft>
                <a:spcPct val="0"/>
              </a:spcAft>
            </a:pPr>
            <a:r>
              <a:rPr lang="en-GB" altLang="en-US" b="1">
                <a:solidFill>
                  <a:srgbClr val="CC5300"/>
                </a:solidFill>
              </a:rPr>
              <a:t>Chapter 3</a:t>
            </a:r>
          </a:p>
          <a:p>
            <a:pPr algn="ctr" rtl="0" fontAlgn="base">
              <a:spcBef>
                <a:spcPct val="0"/>
              </a:spcBef>
              <a:spcAft>
                <a:spcPct val="0"/>
              </a:spcAft>
            </a:pPr>
            <a:r>
              <a:rPr lang="en-GB" altLang="en-US" b="1">
                <a:solidFill>
                  <a:srgbClr val="CC5300"/>
                </a:solidFill>
              </a:rPr>
              <a:t>Climate and Fruit Crops</a:t>
            </a:r>
          </a:p>
        </p:txBody>
      </p:sp>
      <p:sp>
        <p:nvSpPr>
          <p:cNvPr id="6" name="Rectangle 5"/>
          <p:cNvSpPr txBox="1">
            <a:spLocks/>
          </p:cNvSpPr>
          <p:nvPr/>
        </p:nvSpPr>
        <p:spPr bwMode="auto">
          <a:xfrm>
            <a:off x="1828800" y="5867400"/>
            <a:ext cx="5715000" cy="685800"/>
          </a:xfrm>
          <a:prstGeom prst="rect">
            <a:avLst/>
          </a:prstGeom>
          <a:noFill/>
          <a:ln w="9525">
            <a:noFill/>
            <a:miter lim="800000"/>
            <a:headEnd/>
            <a:tailEnd/>
          </a:ln>
          <a:effectLst/>
        </p:spPr>
        <p:txBody>
          <a:bodyPr/>
          <a:lstStyle>
            <a:lvl1pPr marL="82550" eaLnBrk="0" hangingPunct="0">
              <a:defRPr>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algn="ctr" rtl="0" eaLnBrk="1" fontAlgn="base" hangingPunct="1">
              <a:lnSpc>
                <a:spcPct val="80000"/>
              </a:lnSpc>
              <a:spcBef>
                <a:spcPct val="20000"/>
              </a:spcBef>
              <a:spcAft>
                <a:spcPct val="0"/>
              </a:spcAft>
              <a:buFont typeface="Wingdings 2" panose="05020102010507070707" pitchFamily="18" charset="2"/>
              <a:buNone/>
              <a:defRPr/>
            </a:pPr>
            <a:r>
              <a:rPr lang="en-GB" altLang="en-US" sz="3200" b="1" smtClean="0">
                <a:solidFill>
                  <a:srgbClr val="642800"/>
                </a:solidFill>
                <a:effectLst>
                  <a:outerShdw blurRad="38100" dist="38100" dir="2700000" algn="tl">
                    <a:srgbClr val="C0C0C0"/>
                  </a:outerShdw>
                </a:effectLst>
                <a:latin typeface="Arial" panose="020B0604020202020204" pitchFamily="34" charset="0"/>
                <a:cs typeface="Arial" panose="020B0604020202020204" pitchFamily="34" charset="0"/>
              </a:rPr>
              <a:t>Dr. Daoud Abusafieh</a:t>
            </a:r>
          </a:p>
        </p:txBody>
      </p:sp>
      <p:pic>
        <p:nvPicPr>
          <p:cNvPr id="7" name="Picture 2"/>
          <p:cNvPicPr>
            <a:picLocks noChangeAspect="1"/>
          </p:cNvPicPr>
          <p:nvPr/>
        </p:nvPicPr>
        <p:blipFill>
          <a:blip r:embed="rId2" cstate="print"/>
          <a:srcRect/>
          <a:stretch>
            <a:fillRect/>
          </a:stretch>
        </p:blipFill>
        <p:spPr bwMode="auto">
          <a:xfrm>
            <a:off x="3017837" y="509587"/>
            <a:ext cx="3024337" cy="284054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38526325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عنوان 1"/>
          <p:cNvSpPr>
            <a:spLocks noGrp="1"/>
          </p:cNvSpPr>
          <p:nvPr>
            <p:ph type="title"/>
          </p:nvPr>
        </p:nvSpPr>
        <p:spPr/>
        <p:txBody>
          <a:bodyPr/>
          <a:lstStyle/>
          <a:p>
            <a:endParaRPr lang="ar-SA" altLang="en-US" smtClean="0"/>
          </a:p>
        </p:txBody>
      </p:sp>
      <p:sp>
        <p:nvSpPr>
          <p:cNvPr id="13315" name="عنصر نائب للمحتوى 2"/>
          <p:cNvSpPr>
            <a:spLocks noGrp="1"/>
          </p:cNvSpPr>
          <p:nvPr>
            <p:ph idx="1"/>
          </p:nvPr>
        </p:nvSpPr>
        <p:spPr/>
        <p:txBody>
          <a:bodyPr/>
          <a:lstStyle/>
          <a:p>
            <a:r>
              <a:rPr lang="en-US" altLang="en-US" smtClean="0"/>
              <a:t>Because if a variety of deciduous fruit is planted in an area or site and its requirements for cold are more than what is found on the site, then such cultivation usually fails unless it uses chemicals to compensate for part of the required cold hours or if other treatments such as agricultural methods are used.</a:t>
            </a:r>
            <a:endParaRPr lang="ar-SA" altLang="en-US" smtClean="0"/>
          </a:p>
        </p:txBody>
      </p:sp>
    </p:spTree>
    <p:extLst>
      <p:ext uri="{BB962C8B-B14F-4D97-AF65-F5344CB8AC3E}">
        <p14:creationId xmlns:p14="http://schemas.microsoft.com/office/powerpoint/2010/main" val="16336703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عنوان 1"/>
          <p:cNvSpPr>
            <a:spLocks noGrp="1"/>
          </p:cNvSpPr>
          <p:nvPr>
            <p:ph type="title"/>
          </p:nvPr>
        </p:nvSpPr>
        <p:spPr/>
        <p:txBody>
          <a:bodyPr/>
          <a:lstStyle/>
          <a:p>
            <a:endParaRPr lang="ar-SA" altLang="en-US" smtClean="0"/>
          </a:p>
        </p:txBody>
      </p:sp>
      <p:sp>
        <p:nvSpPr>
          <p:cNvPr id="14339" name="عنصر نائب للمحتوى 2"/>
          <p:cNvSpPr>
            <a:spLocks noGrp="1"/>
          </p:cNvSpPr>
          <p:nvPr>
            <p:ph idx="1"/>
          </p:nvPr>
        </p:nvSpPr>
        <p:spPr/>
        <p:txBody>
          <a:bodyPr/>
          <a:lstStyle/>
          <a:p>
            <a:r>
              <a:rPr lang="en-US" altLang="en-US" b="1" smtClean="0"/>
              <a:t>The resting phase</a:t>
            </a:r>
          </a:p>
          <a:p>
            <a:r>
              <a:rPr lang="en-US" altLang="en-US" smtClean="0"/>
              <a:t>The short day length in late summer causes stunted growth in many species. The leaves are the receptors for this short daytime effect, due to the conversion of the phytochrome pigment from one form to another.</a:t>
            </a:r>
            <a:endParaRPr lang="ar-SA" altLang="en-US" smtClean="0"/>
          </a:p>
        </p:txBody>
      </p:sp>
    </p:spTree>
    <p:extLst>
      <p:ext uri="{BB962C8B-B14F-4D97-AF65-F5344CB8AC3E}">
        <p14:creationId xmlns:p14="http://schemas.microsoft.com/office/powerpoint/2010/main" val="338498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عنوان 1"/>
          <p:cNvSpPr>
            <a:spLocks noGrp="1"/>
          </p:cNvSpPr>
          <p:nvPr>
            <p:ph type="title"/>
          </p:nvPr>
        </p:nvSpPr>
        <p:spPr>
          <a:xfrm>
            <a:off x="457200" y="228600"/>
            <a:ext cx="8229600" cy="914400"/>
          </a:xfrm>
        </p:spPr>
        <p:txBody>
          <a:bodyPr/>
          <a:lstStyle/>
          <a:p>
            <a:endParaRPr lang="ar-SA" altLang="en-US" smtClean="0"/>
          </a:p>
        </p:txBody>
      </p:sp>
      <p:sp>
        <p:nvSpPr>
          <p:cNvPr id="15363" name="عنصر نائب للمحتوى 2"/>
          <p:cNvSpPr>
            <a:spLocks noGrp="1"/>
          </p:cNvSpPr>
          <p:nvPr>
            <p:ph idx="1"/>
          </p:nvPr>
        </p:nvSpPr>
        <p:spPr>
          <a:xfrm>
            <a:off x="457200" y="1447800"/>
            <a:ext cx="8229600" cy="4678363"/>
          </a:xfrm>
        </p:spPr>
        <p:txBody>
          <a:bodyPr/>
          <a:lstStyle/>
          <a:p>
            <a:r>
              <a:rPr lang="en-US" altLang="en-US" smtClean="0"/>
              <a:t>Some terminology for the resting phase</a:t>
            </a:r>
          </a:p>
          <a:p>
            <a:r>
              <a:rPr lang="en-US" altLang="en-US" smtClean="0"/>
              <a:t>1. Ecodormancy (quiescent)The buds are dormant due to unfavorable external factors.</a:t>
            </a:r>
          </a:p>
          <a:p>
            <a:r>
              <a:rPr lang="en-US" altLang="en-US" smtClean="0"/>
              <a:t>2. Paradormancy (correlative inhibitor)</a:t>
            </a:r>
          </a:p>
          <a:p>
            <a:r>
              <a:rPr lang="en-US" altLang="en-US" smtClean="0"/>
              <a:t>The buds are dormant as a result of the effect of inhibitors from another part of the plant, for example the terminal vegetative shoots that play a role in the phenomenon</a:t>
            </a:r>
            <a:endParaRPr lang="ar-SA" altLang="en-US" smtClean="0"/>
          </a:p>
        </p:txBody>
      </p:sp>
    </p:spTree>
    <p:extLst>
      <p:ext uri="{BB962C8B-B14F-4D97-AF65-F5344CB8AC3E}">
        <p14:creationId xmlns:p14="http://schemas.microsoft.com/office/powerpoint/2010/main" val="19551599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عنوان 1"/>
          <p:cNvSpPr>
            <a:spLocks noGrp="1"/>
          </p:cNvSpPr>
          <p:nvPr>
            <p:ph type="title"/>
          </p:nvPr>
        </p:nvSpPr>
        <p:spPr/>
        <p:txBody>
          <a:bodyPr/>
          <a:lstStyle/>
          <a:p>
            <a:endParaRPr lang="ar-SA" altLang="en-US" smtClean="0"/>
          </a:p>
        </p:txBody>
      </p:sp>
      <p:sp>
        <p:nvSpPr>
          <p:cNvPr id="16387" name="عنصر نائب للمحتوى 2"/>
          <p:cNvSpPr>
            <a:spLocks noGrp="1"/>
          </p:cNvSpPr>
          <p:nvPr>
            <p:ph idx="1"/>
          </p:nvPr>
        </p:nvSpPr>
        <p:spPr/>
        <p:txBody>
          <a:bodyPr/>
          <a:lstStyle/>
          <a:p>
            <a:r>
              <a:rPr lang="en-US" altLang="en-US" smtClean="0"/>
              <a:t>of apical dominance, and here, by using appropriate pruning to limit the growth of sprouts and by removing the terminal vegetative shoots, the phenomenon of apical dominance can be overcome.</a:t>
            </a:r>
          </a:p>
          <a:p>
            <a:r>
              <a:rPr lang="en-US" altLang="en-US" smtClean="0"/>
              <a:t>3. Endodormancy (rest) The buds are dormant due to internal physiological factors that prevent growth, even if environmental factors favor their growth.</a:t>
            </a:r>
            <a:endParaRPr lang="ar-SA" altLang="en-US" smtClean="0"/>
          </a:p>
        </p:txBody>
      </p:sp>
    </p:spTree>
    <p:extLst>
      <p:ext uri="{BB962C8B-B14F-4D97-AF65-F5344CB8AC3E}">
        <p14:creationId xmlns:p14="http://schemas.microsoft.com/office/powerpoint/2010/main" val="4046716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endParaRPr lang="ar-SA" altLang="en-US" smtClean="0"/>
          </a:p>
        </p:txBody>
      </p:sp>
      <p:sp>
        <p:nvSpPr>
          <p:cNvPr id="5123" name="Rectangle 3"/>
          <p:cNvSpPr>
            <a:spLocks noGrp="1" noChangeArrowheads="1"/>
          </p:cNvSpPr>
          <p:nvPr>
            <p:ph type="body" idx="1"/>
          </p:nvPr>
        </p:nvSpPr>
        <p:spPr/>
        <p:txBody>
          <a:bodyPr/>
          <a:lstStyle/>
          <a:p>
            <a:pPr eaLnBrk="1" hangingPunct="1">
              <a:lnSpc>
                <a:spcPct val="90000"/>
              </a:lnSpc>
            </a:pPr>
            <a:r>
              <a:rPr lang="en-US" altLang="en-US" sz="2800" smtClean="0"/>
              <a:t>The selection of fruits for any area depends on many factors, although, in the final analysis, the most important will undoubtedly be the climate.</a:t>
            </a:r>
          </a:p>
          <a:p>
            <a:pPr eaLnBrk="1" hangingPunct="1">
              <a:lnSpc>
                <a:spcPct val="90000"/>
              </a:lnSpc>
            </a:pPr>
            <a:r>
              <a:rPr lang="en-US" altLang="en-US" smtClean="0"/>
              <a:t>A more obvious factor influencing production and distribution is climate.</a:t>
            </a:r>
          </a:p>
          <a:p>
            <a:pPr eaLnBrk="1" hangingPunct="1">
              <a:lnSpc>
                <a:spcPct val="90000"/>
              </a:lnSpc>
            </a:pPr>
            <a:r>
              <a:rPr lang="en-US" altLang="en-US" smtClean="0"/>
              <a:t>Virtually all crops have specific climate requirements and production is highest where the climate is the most suitable.</a:t>
            </a:r>
          </a:p>
          <a:p>
            <a:pPr eaLnBrk="1" hangingPunct="1">
              <a:lnSpc>
                <a:spcPct val="90000"/>
              </a:lnSpc>
              <a:buFontTx/>
              <a:buNone/>
            </a:pPr>
            <a:r>
              <a:rPr lang="en-US" altLang="en-US" smtClean="0"/>
              <a:t> </a:t>
            </a:r>
          </a:p>
        </p:txBody>
      </p:sp>
    </p:spTree>
    <p:extLst>
      <p:ext uri="{BB962C8B-B14F-4D97-AF65-F5344CB8AC3E}">
        <p14:creationId xmlns:p14="http://schemas.microsoft.com/office/powerpoint/2010/main" val="2837013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ltLang="en-US" smtClean="0"/>
              <a:t>Climate vs Weather</a:t>
            </a:r>
          </a:p>
        </p:txBody>
      </p:sp>
      <p:sp>
        <p:nvSpPr>
          <p:cNvPr id="6147" name="Rectangle 3"/>
          <p:cNvSpPr>
            <a:spLocks noGrp="1" noChangeArrowheads="1"/>
          </p:cNvSpPr>
          <p:nvPr>
            <p:ph type="body" idx="1"/>
          </p:nvPr>
        </p:nvSpPr>
        <p:spPr/>
        <p:txBody>
          <a:bodyPr/>
          <a:lstStyle/>
          <a:p>
            <a:pPr eaLnBrk="1" hangingPunct="1"/>
            <a:r>
              <a:rPr lang="en-US" altLang="en-US" sz="2800" smtClean="0"/>
              <a:t>Climate – weather patterns typical for an area over a long period of time.</a:t>
            </a:r>
          </a:p>
          <a:p>
            <a:pPr eaLnBrk="1" hangingPunct="1"/>
            <a:r>
              <a:rPr lang="en-US" altLang="en-US" sz="2800" smtClean="0"/>
              <a:t>Weather –condition of the atmosphere in one place during a short period of time.</a:t>
            </a:r>
          </a:p>
          <a:p>
            <a:pPr eaLnBrk="1" hangingPunct="1"/>
            <a:r>
              <a:rPr lang="en-US" altLang="en-US" sz="2800" smtClean="0"/>
              <a:t>  The elements of climate are :</a:t>
            </a:r>
          </a:p>
          <a:p>
            <a:pPr eaLnBrk="1" hangingPunct="1"/>
            <a:r>
              <a:rPr lang="en-US" altLang="en-US" sz="2800" smtClean="0"/>
              <a:t>1. </a:t>
            </a:r>
            <a:r>
              <a:rPr lang="en-US" altLang="en-US" sz="2800" b="1" smtClean="0"/>
              <a:t>Temperature</a:t>
            </a:r>
            <a:r>
              <a:rPr lang="en-US" altLang="en-US" sz="2800" smtClean="0"/>
              <a:t> 2. </a:t>
            </a:r>
            <a:r>
              <a:rPr lang="en-US" altLang="en-US" sz="2800" b="1" smtClean="0"/>
              <a:t>Precipitation</a:t>
            </a:r>
            <a:r>
              <a:rPr lang="en-US" altLang="en-US" sz="2800" smtClean="0"/>
              <a:t> 3.  </a:t>
            </a:r>
            <a:r>
              <a:rPr lang="en-US" altLang="en-US" sz="2800" b="1" smtClean="0"/>
              <a:t>Relative </a:t>
            </a:r>
            <a:r>
              <a:rPr lang="en-US" altLang="en-US" b="1" smtClean="0"/>
              <a:t>Humidity</a:t>
            </a:r>
            <a:r>
              <a:rPr lang="en-US" altLang="en-US" smtClean="0"/>
              <a:t> 4. </a:t>
            </a:r>
            <a:r>
              <a:rPr lang="en-US" altLang="en-US" b="1" smtClean="0"/>
              <a:t>Light </a:t>
            </a:r>
            <a:r>
              <a:rPr lang="en-US" altLang="en-US" smtClean="0"/>
              <a:t>5</a:t>
            </a:r>
            <a:r>
              <a:rPr lang="en-US" altLang="en-US" b="1" smtClean="0"/>
              <a:t>. Wind.</a:t>
            </a:r>
            <a:endParaRPr lang="en-US" altLang="en-US" sz="2800" b="1" smtClean="0"/>
          </a:p>
          <a:p>
            <a:pPr eaLnBrk="1" hangingPunct="1"/>
            <a:endParaRPr lang="en-US" altLang="en-US" sz="2800" smtClean="0"/>
          </a:p>
        </p:txBody>
      </p:sp>
    </p:spTree>
    <p:extLst>
      <p:ext uri="{BB962C8B-B14F-4D97-AF65-F5344CB8AC3E}">
        <p14:creationId xmlns:p14="http://schemas.microsoft.com/office/powerpoint/2010/main" val="1686739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endParaRPr lang="ar-SA" altLang="en-US" smtClean="0"/>
          </a:p>
        </p:txBody>
      </p:sp>
      <p:sp>
        <p:nvSpPr>
          <p:cNvPr id="7171" name="Rectangle 3"/>
          <p:cNvSpPr>
            <a:spLocks noGrp="1" noChangeArrowheads="1"/>
          </p:cNvSpPr>
          <p:nvPr>
            <p:ph type="body" idx="1"/>
          </p:nvPr>
        </p:nvSpPr>
        <p:spPr/>
        <p:txBody>
          <a:bodyPr/>
          <a:lstStyle/>
          <a:p>
            <a:pPr eaLnBrk="1" hangingPunct="1"/>
            <a:r>
              <a:rPr lang="en-US" altLang="en-US" sz="2800" b="1" smtClean="0"/>
              <a:t>1. Temperature:</a:t>
            </a:r>
            <a:endParaRPr lang="ar-SA" altLang="en-US" sz="2800" b="1" smtClean="0"/>
          </a:p>
          <a:p>
            <a:pPr eaLnBrk="1" hangingPunct="1"/>
            <a:r>
              <a:rPr lang="ar-SA" altLang="en-US" sz="2800" smtClean="0"/>
              <a:t>The temperatures prevailing in a region have a great impact on the success of cultivating a specific type or variety of fruit, as it is a limiting factor for the success of fruit cultivation due to the difficulty of controlling it. Whereas, exposing plants to temperatures above or below a certain range may cause damage to these plants.</a:t>
            </a:r>
            <a:r>
              <a:rPr lang="en-US" altLang="en-US" smtClean="0"/>
              <a:t> </a:t>
            </a:r>
          </a:p>
        </p:txBody>
      </p:sp>
    </p:spTree>
    <p:extLst>
      <p:ext uri="{BB962C8B-B14F-4D97-AF65-F5344CB8AC3E}">
        <p14:creationId xmlns:p14="http://schemas.microsoft.com/office/powerpoint/2010/main" val="28067634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endParaRPr lang="ar-SA" altLang="en-US" smtClean="0"/>
          </a:p>
        </p:txBody>
      </p:sp>
      <p:sp>
        <p:nvSpPr>
          <p:cNvPr id="8195" name="Rectangle 3"/>
          <p:cNvSpPr>
            <a:spLocks noGrp="1" noChangeArrowheads="1"/>
          </p:cNvSpPr>
          <p:nvPr>
            <p:ph type="body" idx="1"/>
          </p:nvPr>
        </p:nvSpPr>
        <p:spPr/>
        <p:txBody>
          <a:bodyPr/>
          <a:lstStyle/>
          <a:p>
            <a:pPr eaLnBrk="1" hangingPunct="1"/>
            <a:r>
              <a:rPr lang="ar-SA" altLang="en-US" sz="2800" smtClean="0"/>
              <a:t>Temperatures within a certain range have important effects on plants, such as autumn adaptation, rest period, and determining when to flower in spring, when and when fruit ripens.</a:t>
            </a:r>
            <a:endParaRPr lang="en-US" altLang="en-US" sz="2800" smtClean="0"/>
          </a:p>
          <a:p>
            <a:pPr eaLnBrk="1" hangingPunct="1"/>
            <a:r>
              <a:rPr lang="en-US" altLang="en-US" sz="2800" b="1" smtClean="0"/>
              <a:t>Low temperatures:</a:t>
            </a:r>
          </a:p>
          <a:p>
            <a:pPr eaLnBrk="1" hangingPunct="1"/>
            <a:r>
              <a:rPr lang="en-US" altLang="en-US" sz="2800" smtClean="0"/>
              <a:t>Deciduous trees enter into a resting phase (an annual phenomenon that is controlled by genetic and environmental factors, in which the flowering and vegetative buds refrain from opening, growing and dropping the leaves)</a:t>
            </a:r>
            <a:r>
              <a:rPr lang="ar-SA" altLang="en-US" sz="2800" smtClean="0"/>
              <a:t> .</a:t>
            </a:r>
          </a:p>
          <a:p>
            <a:pPr eaLnBrk="1" hangingPunct="1"/>
            <a:endParaRPr lang="en-US" altLang="en-US" sz="2800" smtClean="0"/>
          </a:p>
        </p:txBody>
      </p:sp>
    </p:spTree>
    <p:extLst>
      <p:ext uri="{BB962C8B-B14F-4D97-AF65-F5344CB8AC3E}">
        <p14:creationId xmlns:p14="http://schemas.microsoft.com/office/powerpoint/2010/main" val="1018003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عنوان 1"/>
          <p:cNvSpPr>
            <a:spLocks noGrp="1"/>
          </p:cNvSpPr>
          <p:nvPr>
            <p:ph type="title"/>
          </p:nvPr>
        </p:nvSpPr>
        <p:spPr>
          <a:xfrm>
            <a:off x="609600" y="274638"/>
            <a:ext cx="8077200" cy="868362"/>
          </a:xfrm>
        </p:spPr>
        <p:txBody>
          <a:bodyPr/>
          <a:lstStyle/>
          <a:p>
            <a:endParaRPr lang="ar-SA" altLang="en-US" smtClean="0"/>
          </a:p>
        </p:txBody>
      </p:sp>
      <p:sp>
        <p:nvSpPr>
          <p:cNvPr id="9219" name="عنصر نائب للمحتوى 2"/>
          <p:cNvSpPr>
            <a:spLocks noGrp="1"/>
          </p:cNvSpPr>
          <p:nvPr>
            <p:ph idx="1"/>
          </p:nvPr>
        </p:nvSpPr>
        <p:spPr>
          <a:xfrm>
            <a:off x="457200" y="1219200"/>
            <a:ext cx="8229600" cy="5486400"/>
          </a:xfrm>
        </p:spPr>
        <p:txBody>
          <a:bodyPr/>
          <a:lstStyle/>
          <a:p>
            <a:r>
              <a:rPr lang="en-US" altLang="en-US" smtClean="0"/>
              <a:t>During this period, trees do not have any significant growth due to internal factors related to the plant itself.</a:t>
            </a:r>
          </a:p>
          <a:p>
            <a:r>
              <a:rPr lang="en-US" altLang="en-US" smtClean="0"/>
              <a:t>That is, deciduous fruit trees do not begin to grow in late winter and early spring unless their resting phase ends.</a:t>
            </a:r>
          </a:p>
          <a:p>
            <a:r>
              <a:rPr lang="en-US" altLang="en-US" smtClean="0"/>
              <a:t>In order to naturally end the resting phase, trees must be exposed to a certain number of chilling hours during the winter, between 0 and 7.2 m.</a:t>
            </a:r>
            <a:endParaRPr lang="ar-SA" altLang="en-US" smtClean="0"/>
          </a:p>
        </p:txBody>
      </p:sp>
    </p:spTree>
    <p:extLst>
      <p:ext uri="{BB962C8B-B14F-4D97-AF65-F5344CB8AC3E}">
        <p14:creationId xmlns:p14="http://schemas.microsoft.com/office/powerpoint/2010/main" val="2289200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عنوان 1"/>
          <p:cNvSpPr>
            <a:spLocks noGrp="1"/>
          </p:cNvSpPr>
          <p:nvPr>
            <p:ph type="title"/>
          </p:nvPr>
        </p:nvSpPr>
        <p:spPr>
          <a:xfrm>
            <a:off x="533400" y="274638"/>
            <a:ext cx="8153400" cy="792162"/>
          </a:xfrm>
        </p:spPr>
        <p:txBody>
          <a:bodyPr/>
          <a:lstStyle/>
          <a:p>
            <a:endParaRPr lang="ar-SA" altLang="en-US" smtClean="0"/>
          </a:p>
        </p:txBody>
      </p:sp>
      <p:sp>
        <p:nvSpPr>
          <p:cNvPr id="10243" name="عنصر نائب للمحتوى 2"/>
          <p:cNvSpPr>
            <a:spLocks noGrp="1"/>
          </p:cNvSpPr>
          <p:nvPr>
            <p:ph idx="1"/>
          </p:nvPr>
        </p:nvSpPr>
        <p:spPr>
          <a:xfrm>
            <a:off x="457200" y="1143000"/>
            <a:ext cx="8229600" cy="5562600"/>
          </a:xfrm>
        </p:spPr>
        <p:txBody>
          <a:bodyPr/>
          <a:lstStyle/>
          <a:p>
            <a:r>
              <a:rPr lang="en-US" altLang="en-US" smtClean="0"/>
              <a:t>The types and varieties of deciduous fruits require different amounts of these hours, and they are called the variety's requirements of cold.</a:t>
            </a:r>
          </a:p>
          <a:p>
            <a:r>
              <a:rPr lang="en-US" altLang="en-US" smtClean="0"/>
              <a:t>Winter Chilling Requirement:</a:t>
            </a:r>
          </a:p>
          <a:p>
            <a:r>
              <a:rPr lang="en-US" altLang="en-US" smtClean="0"/>
              <a:t>The hours of cold required for trees in a particular region can be estimated by knowing the maximum and minimum temperatures during the period from the beginning of October until the end of March.</a:t>
            </a:r>
            <a:endParaRPr lang="ar-SA" altLang="en-US" smtClean="0"/>
          </a:p>
        </p:txBody>
      </p:sp>
    </p:spTree>
    <p:extLst>
      <p:ext uri="{BB962C8B-B14F-4D97-AF65-F5344CB8AC3E}">
        <p14:creationId xmlns:p14="http://schemas.microsoft.com/office/powerpoint/2010/main" val="35568962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عنوان 1"/>
          <p:cNvSpPr>
            <a:spLocks noGrp="1"/>
          </p:cNvSpPr>
          <p:nvPr>
            <p:ph type="title"/>
          </p:nvPr>
        </p:nvSpPr>
        <p:spPr>
          <a:xfrm>
            <a:off x="457200" y="274638"/>
            <a:ext cx="8229600" cy="868362"/>
          </a:xfrm>
        </p:spPr>
        <p:txBody>
          <a:bodyPr/>
          <a:lstStyle/>
          <a:p>
            <a:endParaRPr lang="ar-SA" altLang="en-US" smtClean="0"/>
          </a:p>
        </p:txBody>
      </p:sp>
      <p:sp>
        <p:nvSpPr>
          <p:cNvPr id="11267" name="عنصر نائب للمحتوى 2"/>
          <p:cNvSpPr>
            <a:spLocks noGrp="1"/>
          </p:cNvSpPr>
          <p:nvPr>
            <p:ph idx="1"/>
          </p:nvPr>
        </p:nvSpPr>
        <p:spPr>
          <a:xfrm>
            <a:off x="457200" y="1295400"/>
            <a:ext cx="8229600" cy="5181600"/>
          </a:xfrm>
        </p:spPr>
        <p:txBody>
          <a:bodyPr/>
          <a:lstStyle/>
          <a:p>
            <a:r>
              <a:rPr lang="en-US" altLang="en-US" smtClean="0"/>
              <a:t> The following equation is applied</a:t>
            </a:r>
          </a:p>
          <a:p>
            <a:r>
              <a:rPr lang="en-US" altLang="en-US" b="1" smtClean="0"/>
              <a:t>HC = (7-M)/(M-m) X 24</a:t>
            </a:r>
            <a:r>
              <a:rPr lang="ar-SA" altLang="en-US" b="1" smtClean="0"/>
              <a:t> </a:t>
            </a:r>
            <a:r>
              <a:rPr lang="en-US" altLang="en-US" b="1" smtClean="0"/>
              <a:t> </a:t>
            </a:r>
          </a:p>
          <a:p>
            <a:r>
              <a:rPr lang="en-US" altLang="en-US" b="1" smtClean="0"/>
              <a:t>HC: </a:t>
            </a:r>
            <a:r>
              <a:rPr lang="en-US" altLang="en-US" smtClean="0"/>
              <a:t>The number of cold hours per day.</a:t>
            </a:r>
          </a:p>
          <a:p>
            <a:r>
              <a:rPr lang="en-US" altLang="en-US" b="1" smtClean="0"/>
              <a:t>M</a:t>
            </a:r>
            <a:r>
              <a:rPr lang="en-US" altLang="en-US" smtClean="0"/>
              <a:t>: maximum temperature of the day.</a:t>
            </a:r>
          </a:p>
          <a:p>
            <a:r>
              <a:rPr lang="en-US" altLang="en-US" b="1" smtClean="0"/>
              <a:t>m:</a:t>
            </a:r>
            <a:r>
              <a:rPr lang="en-US" altLang="en-US" smtClean="0"/>
              <a:t> minimum temperature of the day.</a:t>
            </a:r>
          </a:p>
          <a:p>
            <a:r>
              <a:rPr lang="en-US" altLang="en-US" smtClean="0"/>
              <a:t>So the number of chilling hours It is the specific number of hours of cold that the buds spend in order to get out of the resting phase.</a:t>
            </a:r>
            <a:endParaRPr lang="en-US" altLang="en-US" b="1" smtClean="0"/>
          </a:p>
        </p:txBody>
      </p:sp>
    </p:spTree>
    <p:extLst>
      <p:ext uri="{BB962C8B-B14F-4D97-AF65-F5344CB8AC3E}">
        <p14:creationId xmlns:p14="http://schemas.microsoft.com/office/powerpoint/2010/main" val="3716543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عنوان 1"/>
          <p:cNvSpPr>
            <a:spLocks noGrp="1"/>
          </p:cNvSpPr>
          <p:nvPr>
            <p:ph type="title"/>
          </p:nvPr>
        </p:nvSpPr>
        <p:spPr/>
        <p:txBody>
          <a:bodyPr/>
          <a:lstStyle/>
          <a:p>
            <a:endParaRPr lang="ar-SA" altLang="en-US" smtClean="0"/>
          </a:p>
        </p:txBody>
      </p:sp>
      <p:sp>
        <p:nvSpPr>
          <p:cNvPr id="12291" name="عنصر نائب للمحتوى 2"/>
          <p:cNvSpPr>
            <a:spLocks noGrp="1"/>
          </p:cNvSpPr>
          <p:nvPr>
            <p:ph idx="1"/>
          </p:nvPr>
        </p:nvSpPr>
        <p:spPr/>
        <p:txBody>
          <a:bodyPr/>
          <a:lstStyle/>
          <a:p>
            <a:r>
              <a:rPr lang="en-US" altLang="en-US" smtClean="0"/>
              <a:t>Therefore, it is necessary to know the number of cold hours in the area in which the orchards are to be established, and then select the types or varieties whose requirements for cold are equal or less than what is available in the region.</a:t>
            </a:r>
          </a:p>
          <a:p>
            <a:endParaRPr lang="ar-SA" altLang="en-US" smtClean="0"/>
          </a:p>
        </p:txBody>
      </p:sp>
    </p:spTree>
    <p:extLst>
      <p:ext uri="{BB962C8B-B14F-4D97-AF65-F5344CB8AC3E}">
        <p14:creationId xmlns:p14="http://schemas.microsoft.com/office/powerpoint/2010/main" val="3895499303"/>
      </p:ext>
    </p:extLst>
  </p:cSld>
  <p:clrMapOvr>
    <a:masterClrMapping/>
  </p:clrMapOvr>
</p:sld>
</file>

<file path=ppt/theme/theme1.xml><?xml version="1.0" encoding="utf-8"?>
<a:theme xmlns:a="http://schemas.openxmlformats.org/drawingml/2006/main" name="green9">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TotalTime>
  <Words>686</Words>
  <Application>Microsoft Office PowerPoint</Application>
  <PresentationFormat>عرض على الشاشة (3:4)‏</PresentationFormat>
  <Paragraphs>40</Paragraphs>
  <Slides>13</Slides>
  <Notes>0</Notes>
  <HiddenSlides>0</HiddenSlides>
  <MMClips>0</MMClips>
  <ScaleCrop>false</ScaleCrop>
  <HeadingPairs>
    <vt:vector size="4" baseType="variant">
      <vt:variant>
        <vt:lpstr>نسق</vt:lpstr>
      </vt:variant>
      <vt:variant>
        <vt:i4>1</vt:i4>
      </vt:variant>
      <vt:variant>
        <vt:lpstr>عناوين الشرائح</vt:lpstr>
      </vt:variant>
      <vt:variant>
        <vt:i4>13</vt:i4>
      </vt:variant>
    </vt:vector>
  </HeadingPairs>
  <TitlesOfParts>
    <vt:vector size="14" baseType="lpstr">
      <vt:lpstr>green9</vt:lpstr>
      <vt:lpstr>عرض تقديمي في PowerPoint</vt:lpstr>
      <vt:lpstr>عرض تقديمي في PowerPoint</vt:lpstr>
      <vt:lpstr>Climate vs Weather</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MooN</dc:creator>
  <cp:lastModifiedBy>MooN</cp:lastModifiedBy>
  <cp:revision>1</cp:revision>
  <dcterms:created xsi:type="dcterms:W3CDTF">2020-10-12T13:57:33Z</dcterms:created>
  <dcterms:modified xsi:type="dcterms:W3CDTF">2020-10-12T13:59:01Z</dcterms:modified>
</cp:coreProperties>
</file>