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20"/>
  </p:notesMasterIdLst>
  <p:handoutMasterIdLst>
    <p:handoutMasterId r:id="rId21"/>
  </p:handoutMasterIdLst>
  <p:sldIdLst>
    <p:sldId id="282" r:id="rId3"/>
    <p:sldId id="260" r:id="rId4"/>
    <p:sldId id="257" r:id="rId5"/>
    <p:sldId id="261" r:id="rId6"/>
    <p:sldId id="272" r:id="rId7"/>
    <p:sldId id="273" r:id="rId8"/>
    <p:sldId id="274" r:id="rId9"/>
    <p:sldId id="275" r:id="rId10"/>
    <p:sldId id="264" r:id="rId11"/>
    <p:sldId id="265" r:id="rId12"/>
    <p:sldId id="276" r:id="rId13"/>
    <p:sldId id="278" r:id="rId14"/>
    <p:sldId id="279" r:id="rId15"/>
    <p:sldId id="280" r:id="rId16"/>
    <p:sldId id="268" r:id="rId17"/>
    <p:sldId id="269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68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05666-03EE-4D8E-ABB6-BD7AB9DDFDDA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87D3B-73DF-4BC1-A5C4-2A6750466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4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C2B34-36CB-4B18-82D1-42FEA7C8EB33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8E485-771E-4053-9D06-EFE5577F1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83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0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41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555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458-5AD1-4D72-A155-F51A6B43630E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34386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458-5AD1-4D72-A155-F51A6B43630E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86347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458-5AD1-4D72-A155-F51A6B43630E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96222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458-5AD1-4D72-A155-F51A6B43630E}" type="datetime1">
              <a:rPr lang="en-US" smtClean="0"/>
              <a:t>8/5/2024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72969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458-5AD1-4D72-A155-F51A6B43630E}" type="datetime1">
              <a:rPr lang="en-US" smtClean="0"/>
              <a:t>8/5/2024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54640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458-5AD1-4D72-A155-F51A6B43630E}" type="datetime1">
              <a:rPr lang="en-US" smtClean="0"/>
              <a:t>8/5/2024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31790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458-5AD1-4D72-A155-F51A6B43630E}" type="datetime1">
              <a:rPr lang="en-US" smtClean="0"/>
              <a:t>8/5/2024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78549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458-5AD1-4D72-A155-F51A6B43630E}" type="datetime1">
              <a:rPr lang="en-US" smtClean="0"/>
              <a:t>8/5/2024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1780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1063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458-5AD1-4D72-A155-F51A6B43630E}" type="datetime1">
              <a:rPr lang="en-US" smtClean="0"/>
              <a:t>8/5/2024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15895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458-5AD1-4D72-A155-F51A6B43630E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099224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6458-5AD1-4D72-A155-F51A6B43630E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63582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59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00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88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11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31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81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60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 rtl="1"/>
              <a:t>30/01/1446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 rtl="1"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31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F6458-5AD1-4D72-A155-F51A6B43630E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C140F-BB3D-412E-8119-EA44085A1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3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8253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SA" b="1" dirty="0"/>
              <a:t>بحوث عمليات – الوحدة الثانية</a:t>
            </a:r>
            <a:br>
              <a:rPr lang="ar-JO" b="1" dirty="0"/>
            </a:br>
            <a:r>
              <a:rPr lang="ar-SA" b="1" dirty="0"/>
              <a:t>البرمجة الخطية-طريقة </a:t>
            </a:r>
            <a:r>
              <a:rPr lang="ar-SA" b="1" dirty="0" err="1"/>
              <a:t>سيمبلكس</a:t>
            </a:r>
            <a:br>
              <a:rPr lang="ar-JO" b="1" dirty="0"/>
            </a:br>
            <a:r>
              <a:rPr lang="ar-SA" sz="3600" b="1" dirty="0"/>
              <a:t>د. </a:t>
            </a:r>
            <a:r>
              <a:rPr lang="ar-SY" sz="3600" b="1" dirty="0"/>
              <a:t>سالم </a:t>
            </a:r>
            <a:r>
              <a:rPr lang="ar-SA" sz="3600" b="1" dirty="0"/>
              <a:t>محمد</a:t>
            </a:r>
            <a:r>
              <a:rPr lang="ar-SY" sz="3600" b="1" dirty="0"/>
              <a:t> سالم 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4419600"/>
            <a:ext cx="6400800" cy="1752600"/>
          </a:xfrm>
        </p:spPr>
        <p:txBody>
          <a:bodyPr>
            <a:normAutofit/>
          </a:bodyPr>
          <a:lstStyle/>
          <a:p>
            <a:pPr lvl="0" rtl="1"/>
            <a:endParaRPr lang="ar-SA" sz="2400" dirty="0"/>
          </a:p>
        </p:txBody>
      </p:sp>
      <p:sp>
        <p:nvSpPr>
          <p:cNvPr id="4" name="Rectangle 3"/>
          <p:cNvSpPr/>
          <p:nvPr/>
        </p:nvSpPr>
        <p:spPr>
          <a:xfrm>
            <a:off x="1600200" y="1935809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dirty="0">
                <a:solidFill>
                  <a:prstClr val="black"/>
                </a:solidFill>
              </a:rPr>
              <a:t>كلية الأعمال والاقتصاد</a:t>
            </a:r>
            <a:endParaRPr lang="en-US" dirty="0">
              <a:solidFill>
                <a:prstClr val="black"/>
              </a:solidFill>
            </a:endParaRPr>
          </a:p>
          <a:p>
            <a:pPr algn="ctr" rtl="1"/>
            <a:r>
              <a:rPr lang="ar-SA" dirty="0">
                <a:solidFill>
                  <a:prstClr val="black"/>
                </a:solidFill>
              </a:rPr>
              <a:t>قسم العلوم المالية</a:t>
            </a:r>
            <a:endParaRPr lang="en-US" dirty="0">
              <a:solidFill>
                <a:prstClr val="black"/>
              </a:solidFill>
            </a:endParaRPr>
          </a:p>
          <a:p>
            <a:pPr algn="ctr" rtl="1"/>
            <a:r>
              <a:rPr lang="ar-SA" dirty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0" name="Picture 2" descr="Untit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819" y="548680"/>
            <a:ext cx="12334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70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b="1" dirty="0"/>
              <a:t>ب- </a:t>
            </a:r>
            <a:r>
              <a:rPr lang="ar-JO" b="1" dirty="0">
                <a:solidFill>
                  <a:srgbClr val="00B0F0"/>
                </a:solidFill>
              </a:rPr>
              <a:t>لتأثير على القيد الآخر </a:t>
            </a:r>
            <a:r>
              <a:rPr lang="en-US" b="1" dirty="0">
                <a:solidFill>
                  <a:srgbClr val="00B0F0"/>
                </a:solidFill>
              </a:rPr>
              <a:t>S</a:t>
            </a:r>
            <a:r>
              <a:rPr lang="en-US" b="1" baseline="-25000" dirty="0">
                <a:solidFill>
                  <a:srgbClr val="00B0F0"/>
                </a:solidFill>
              </a:rPr>
              <a:t>2</a:t>
            </a:r>
            <a:r>
              <a:rPr lang="ar-JO" b="1" dirty="0">
                <a:solidFill>
                  <a:srgbClr val="00B0F0"/>
                </a:solidFill>
              </a:rPr>
              <a:t>:</a:t>
            </a:r>
          </a:p>
          <a:p>
            <a:pPr marL="0" indent="0">
              <a:buNone/>
            </a:pPr>
            <a:r>
              <a:rPr lang="ar-JO" dirty="0"/>
              <a:t>  </a:t>
            </a:r>
            <a:r>
              <a:rPr lang="ar-JO" b="1" dirty="0">
                <a:solidFill>
                  <a:srgbClr val="C00000"/>
                </a:solidFill>
              </a:rPr>
              <a:t>معادلة </a:t>
            </a:r>
            <a:r>
              <a:rPr lang="en-US" b="1" dirty="0">
                <a:solidFill>
                  <a:srgbClr val="C00000"/>
                </a:solidFill>
              </a:rPr>
              <a:t>S</a:t>
            </a:r>
            <a:r>
              <a:rPr lang="en-US" b="1" baseline="-25000" dirty="0">
                <a:solidFill>
                  <a:srgbClr val="C00000"/>
                </a:solidFill>
              </a:rPr>
              <a:t>2 </a:t>
            </a:r>
            <a:r>
              <a:rPr lang="ar-JO" b="1" baseline="-25000" dirty="0">
                <a:solidFill>
                  <a:srgbClr val="C00000"/>
                </a:solidFill>
              </a:rPr>
              <a:t> </a:t>
            </a:r>
            <a:r>
              <a:rPr lang="ar-JO" b="1" dirty="0">
                <a:solidFill>
                  <a:srgbClr val="C00000"/>
                </a:solidFill>
              </a:rPr>
              <a:t>الجديدة </a:t>
            </a:r>
            <a:r>
              <a:rPr lang="ar-JO" dirty="0"/>
              <a:t>= </a:t>
            </a:r>
            <a:r>
              <a:rPr lang="ar-JO" b="1" dirty="0"/>
              <a:t>معادلة </a:t>
            </a:r>
            <a:r>
              <a:rPr lang="en-US" b="1" dirty="0"/>
              <a:t>S</a:t>
            </a:r>
            <a:r>
              <a:rPr lang="en-US" b="1" baseline="-25000" dirty="0"/>
              <a:t>2 </a:t>
            </a:r>
            <a:r>
              <a:rPr lang="ar-JO" b="1" baseline="-25000" dirty="0"/>
              <a:t> </a:t>
            </a:r>
            <a:r>
              <a:rPr lang="ar-JO" b="1" dirty="0"/>
              <a:t>القديمة </a:t>
            </a:r>
            <a:r>
              <a:rPr lang="ar-JO" dirty="0">
                <a:solidFill>
                  <a:srgbClr val="0070C0"/>
                </a:solidFill>
              </a:rPr>
              <a:t>–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JO" dirty="0"/>
              <a:t>        </a:t>
            </a:r>
            <a:r>
              <a:rPr lang="ar-JO" b="1" dirty="0"/>
              <a:t>( معامل المتغير الداخل عند </a:t>
            </a:r>
            <a:r>
              <a:rPr lang="en-US" b="1" dirty="0"/>
              <a:t>S</a:t>
            </a:r>
            <a:r>
              <a:rPr lang="en-US" b="1" baseline="-25000" dirty="0"/>
              <a:t>2</a:t>
            </a:r>
            <a:r>
              <a:rPr lang="ar-JO" b="1" dirty="0"/>
              <a:t> × المعادلة المحورية )</a:t>
            </a:r>
          </a:p>
          <a:p>
            <a:pPr marL="0" indent="0" algn="l">
              <a:buNone/>
            </a:pPr>
            <a:r>
              <a:rPr lang="en-US" sz="2800" b="1" dirty="0">
                <a:solidFill>
                  <a:srgbClr val="C00000"/>
                </a:solidFill>
              </a:rPr>
              <a:t>New S</a:t>
            </a:r>
            <a:r>
              <a:rPr lang="en-US" sz="2800" b="1" baseline="-25000" dirty="0">
                <a:solidFill>
                  <a:srgbClr val="C00000"/>
                </a:solidFill>
              </a:rPr>
              <a:t>2</a:t>
            </a:r>
            <a:r>
              <a:rPr lang="en-US" sz="2800" b="1" dirty="0">
                <a:solidFill>
                  <a:srgbClr val="C00000"/>
                </a:solidFill>
              </a:rPr>
              <a:t> = Old S</a:t>
            </a:r>
            <a:r>
              <a:rPr lang="en-US" sz="2800" b="1" baseline="-25000" dirty="0">
                <a:solidFill>
                  <a:srgbClr val="C00000"/>
                </a:solidFill>
              </a:rPr>
              <a:t>2</a:t>
            </a:r>
            <a:r>
              <a:rPr lang="en-US" sz="2800" b="1" dirty="0">
                <a:solidFill>
                  <a:srgbClr val="C00000"/>
                </a:solidFill>
              </a:rPr>
              <a:t> - ( Entry Element * Pivot Equation )</a:t>
            </a:r>
          </a:p>
          <a:p>
            <a:pPr marL="0" indent="0" algn="l">
              <a:buNone/>
            </a:pPr>
            <a:r>
              <a:rPr lang="en-US" b="1" dirty="0"/>
              <a:t>             = Old S</a:t>
            </a:r>
            <a:r>
              <a:rPr lang="en-US" b="1" baseline="-25000" dirty="0"/>
              <a:t>2</a:t>
            </a:r>
            <a:r>
              <a:rPr lang="en-US" b="1" dirty="0"/>
              <a:t> - ( 1 * ( 0.5, 1, 0.5, 0, 10 ) )</a:t>
            </a:r>
          </a:p>
          <a:p>
            <a:pPr marL="0" indent="0" algn="l">
              <a:buNone/>
            </a:pPr>
            <a:r>
              <a:rPr lang="en-US" b="1" dirty="0"/>
              <a:t>              =   1,    1,    0,  1,  12</a:t>
            </a:r>
          </a:p>
          <a:p>
            <a:pPr marL="0" indent="0" algn="l">
              <a:buNone/>
            </a:pPr>
            <a:r>
              <a:rPr lang="en-US" sz="4600" b="1" dirty="0">
                <a:solidFill>
                  <a:srgbClr val="FF0000"/>
                </a:solidFill>
              </a:rPr>
              <a:t>         -</a:t>
            </a:r>
            <a:r>
              <a:rPr lang="en-US" b="1" dirty="0"/>
              <a:t>    0.5, 1, 0.5, 0,   10 </a:t>
            </a:r>
          </a:p>
          <a:p>
            <a:pPr marL="0" indent="0" algn="l">
              <a:buNone/>
            </a:pPr>
            <a:r>
              <a:rPr lang="ar-JO" b="1" dirty="0">
                <a:solidFill>
                  <a:schemeClr val="accent2">
                    <a:lumMod val="75000"/>
                  </a:schemeClr>
                </a:solidFill>
              </a:rPr>
              <a:t>     ( </a:t>
            </a: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معادلة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ar-JO" b="1" dirty="0">
                <a:solidFill>
                  <a:schemeClr val="accent2">
                    <a:lumMod val="75000"/>
                  </a:schemeClr>
                </a:solidFill>
              </a:rPr>
              <a:t> الجديدة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ar-JO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New S</a:t>
            </a:r>
            <a:r>
              <a:rPr lang="en-US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=  0.5,  0, -0.5, 1,  2 </a:t>
            </a:r>
            <a:r>
              <a:rPr lang="ar-JO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l">
              <a:buNone/>
            </a:pPr>
            <a:endParaRPr lang="ar-JO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435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21A13-D354-4B6B-ADD8-17522D094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الخطوة ال</a:t>
            </a:r>
            <a:r>
              <a:rPr lang="ar-JO" sz="3600" b="1" dirty="0">
                <a:solidFill>
                  <a:srgbClr val="FF0000"/>
                </a:solidFill>
              </a:rPr>
              <a:t>سادسة</a:t>
            </a:r>
            <a:r>
              <a:rPr lang="ar-SA" sz="3600" b="1" dirty="0">
                <a:solidFill>
                  <a:srgbClr val="FF0000"/>
                </a:solidFill>
              </a:rPr>
              <a:t>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021A4-98E1-49B3-AD98-CECF9AEF9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SA" sz="3000" dirty="0"/>
              <a:t>نضع القيم ال</a:t>
            </a:r>
            <a:r>
              <a:rPr lang="ar-JO" sz="3000" dirty="0"/>
              <a:t>ناتجة</a:t>
            </a:r>
            <a:r>
              <a:rPr lang="ar-SA" sz="3000" dirty="0"/>
              <a:t> في</a:t>
            </a:r>
            <a:r>
              <a:rPr lang="ar-JO" sz="3000" dirty="0"/>
              <a:t> جدول جديد في الأعمدة المناظرة</a:t>
            </a:r>
            <a:r>
              <a:rPr lang="ar-SA" sz="3000" dirty="0"/>
              <a:t>:</a:t>
            </a:r>
            <a:endParaRPr lang="en-US" sz="3000" dirty="0"/>
          </a:p>
          <a:p>
            <a:pPr marL="0" indent="0" algn="ctr">
              <a:buNone/>
            </a:pPr>
            <a:r>
              <a:rPr lang="ar-SA" sz="3000" dirty="0"/>
              <a:t>  </a:t>
            </a:r>
            <a:r>
              <a:rPr lang="ar-SA" sz="3000" b="1" dirty="0">
                <a:solidFill>
                  <a:srgbClr val="FF0000"/>
                </a:solidFill>
              </a:rPr>
              <a:t>جدول رقم ( </a:t>
            </a:r>
            <a:r>
              <a:rPr lang="en-US" sz="3000" b="1" dirty="0">
                <a:solidFill>
                  <a:srgbClr val="FF0000"/>
                </a:solidFill>
              </a:rPr>
              <a:t>5</a:t>
            </a:r>
            <a:r>
              <a:rPr lang="ar-JO" sz="3000" b="1" dirty="0">
                <a:solidFill>
                  <a:srgbClr val="FF0000"/>
                </a:solidFill>
              </a:rPr>
              <a:t> )</a:t>
            </a:r>
          </a:p>
          <a:p>
            <a:pPr marL="0" indent="0" algn="ctr">
              <a:buNone/>
            </a:pPr>
            <a:endParaRPr lang="en-US" sz="3000" dirty="0"/>
          </a:p>
          <a:p>
            <a:pPr marL="0" indent="0" algn="ctr">
              <a:buNone/>
            </a:pPr>
            <a:endParaRPr lang="en-US" sz="3000" dirty="0"/>
          </a:p>
          <a:p>
            <a:pPr marL="0" indent="0" algn="ctr">
              <a:buNone/>
            </a:pPr>
            <a:endParaRPr lang="en-US" sz="3000" dirty="0"/>
          </a:p>
          <a:p>
            <a:pPr marL="0" indent="0">
              <a:buNone/>
            </a:pPr>
            <a:endParaRPr lang="ar-SA" sz="3000" dirty="0"/>
          </a:p>
          <a:p>
            <a:pPr marL="0" indent="0">
              <a:buNone/>
            </a:pPr>
            <a:endParaRPr lang="ar-SA" sz="3000" dirty="0"/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ar-SA" sz="2400" b="1" dirty="0">
                <a:solidFill>
                  <a:schemeClr val="tx2"/>
                </a:solidFill>
              </a:rPr>
              <a:t>وحيث أنه يوجد قيمة سالبة في دالة الهدف إذن يمكن تعظيم القيمة ولم </a:t>
            </a:r>
            <a:r>
              <a:rPr lang="ar-SA" sz="2400" b="1" dirty="0" err="1">
                <a:solidFill>
                  <a:schemeClr val="tx2"/>
                </a:solidFill>
              </a:rPr>
              <a:t>يت</a:t>
            </a:r>
            <a:r>
              <a:rPr lang="ar-JO" sz="2400" b="1" dirty="0">
                <a:solidFill>
                  <a:schemeClr val="tx2"/>
                </a:solidFill>
              </a:rPr>
              <a:t>م التوصل</a:t>
            </a:r>
            <a:r>
              <a:rPr lang="ar-SA" sz="2400" b="1" dirty="0">
                <a:solidFill>
                  <a:schemeClr val="tx2"/>
                </a:solidFill>
              </a:rPr>
              <a:t> </a:t>
            </a:r>
            <a:r>
              <a:rPr lang="ar-JO" sz="2400" b="1" dirty="0">
                <a:solidFill>
                  <a:schemeClr val="tx2"/>
                </a:solidFill>
              </a:rPr>
              <a:t>ل</a:t>
            </a:r>
            <a:r>
              <a:rPr lang="ar-SA" sz="2400" b="1" dirty="0">
                <a:solidFill>
                  <a:schemeClr val="tx2"/>
                </a:solidFill>
              </a:rPr>
              <a:t>لحل</a:t>
            </a:r>
            <a:r>
              <a:rPr lang="ar-JO" sz="2400" b="1" dirty="0">
                <a:solidFill>
                  <a:schemeClr val="tx2"/>
                </a:solidFill>
              </a:rPr>
              <a:t> الأمثل</a:t>
            </a:r>
            <a:r>
              <a:rPr lang="ar-SA" sz="2400" b="1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r>
              <a:rPr lang="ar-JO" sz="2400" b="1" dirty="0">
                <a:solidFill>
                  <a:schemeClr val="tx2"/>
                </a:solidFill>
              </a:rPr>
              <a:t> حيث يتحقق ذلك عندما تكون جميع المعاملات في دالة الهدف </a:t>
            </a:r>
            <a:r>
              <a:rPr lang="ar-SA" sz="2400" b="1" dirty="0">
                <a:solidFill>
                  <a:schemeClr val="tx2"/>
                </a:solidFill>
              </a:rPr>
              <a:t>أكبر أو يساوي</a:t>
            </a:r>
            <a:r>
              <a:rPr lang="ar-JO" sz="2400" b="1" dirty="0">
                <a:solidFill>
                  <a:schemeClr val="tx2"/>
                </a:solidFill>
              </a:rPr>
              <a:t> صفر</a:t>
            </a:r>
            <a:r>
              <a:rPr lang="ar-SA" sz="2400" b="1" dirty="0">
                <a:solidFill>
                  <a:schemeClr val="tx2"/>
                </a:solidFill>
              </a:rPr>
              <a:t> (</a:t>
            </a:r>
            <a:r>
              <a:rPr lang="ar-JO" sz="2400" b="1" dirty="0">
                <a:solidFill>
                  <a:schemeClr val="tx2"/>
                </a:solidFill>
              </a:rPr>
              <a:t>أي صفر أو قيم موجبة</a:t>
            </a:r>
            <a:r>
              <a:rPr lang="ar-SA" sz="2400" b="1" dirty="0">
                <a:solidFill>
                  <a:schemeClr val="tx2"/>
                </a:solidFill>
              </a:rPr>
              <a:t>)</a:t>
            </a:r>
            <a:r>
              <a:rPr lang="ar-JO" sz="2400" b="1" dirty="0">
                <a:solidFill>
                  <a:schemeClr val="tx2"/>
                </a:solidFill>
              </a:rPr>
              <a:t>. </a:t>
            </a:r>
            <a:endParaRPr lang="en-US" sz="24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ar-S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914A1-5151-44F0-ADC2-3A1D2660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/>
              <a:t>8/5/2024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2213F-FD74-470A-90A7-672613F7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F91FB-25E7-4F8C-9734-8B454892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447716"/>
              </p:ext>
            </p:extLst>
          </p:nvPr>
        </p:nvGraphicFramePr>
        <p:xfrm>
          <a:off x="1143000" y="3276600"/>
          <a:ext cx="7086599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مربع نص 8"/>
          <p:cNvSpPr txBox="1"/>
          <p:nvPr/>
        </p:nvSpPr>
        <p:spPr>
          <a:xfrm>
            <a:off x="1219200" y="329184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lt1"/>
                </a:solidFill>
              </a:rPr>
              <a:t>المتغيرات الأساسية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219200" y="366117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Basic Variables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3332480" y="329184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lt1"/>
                </a:solidFill>
              </a:rPr>
              <a:t>المتغيرات</a:t>
            </a:r>
            <a:r>
              <a:rPr lang="ar-SA" b="1" dirty="0">
                <a:solidFill>
                  <a:schemeClr val="lt1"/>
                </a:solidFill>
              </a:rPr>
              <a:t> غير</a:t>
            </a:r>
            <a:r>
              <a:rPr lang="ar-JO" b="1" dirty="0">
                <a:solidFill>
                  <a:schemeClr val="lt1"/>
                </a:solidFill>
              </a:rPr>
              <a:t> الأساسية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934200" y="325957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>
                <a:solidFill>
                  <a:schemeClr val="lt1"/>
                </a:solidFill>
              </a:rPr>
              <a:t>الثابت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934200" y="366117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Solution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3429000" y="366117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  <a:r>
              <a:rPr lang="en-US" b="1" baseline="-25000" dirty="0"/>
              <a:t>1</a:t>
            </a:r>
            <a:endParaRPr lang="en-US" baseline="-250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4648200" y="366117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6324600" y="345110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5389880" y="344424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aseline="-250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1981200" y="403050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X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endParaRPr lang="en-US" baseline="-25000" dirty="0">
              <a:solidFill>
                <a:srgbClr val="C00000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1981200" y="439983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1986280" y="484017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Z</a:t>
            </a:r>
            <a:endParaRPr lang="en-US" baseline="-25000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3429000" y="403050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0.5</a:t>
            </a:r>
            <a:endParaRPr lang="en-US" baseline="-25000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3429000" y="439983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0.5</a:t>
            </a:r>
            <a:endParaRPr lang="en-US" baseline="-25000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3429000" y="485033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-0.5</a:t>
            </a:r>
            <a:endParaRPr lang="en-US" baseline="-25000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4627880" y="403050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4607560" y="444035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29" name="مربع نص 28"/>
          <p:cNvSpPr txBox="1"/>
          <p:nvPr/>
        </p:nvSpPr>
        <p:spPr>
          <a:xfrm>
            <a:off x="4627880" y="485033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5389880" y="402737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0.5</a:t>
            </a:r>
            <a:endParaRPr lang="en-US" baseline="-25000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5389880" y="4422380"/>
            <a:ext cx="629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-0.5</a:t>
            </a:r>
            <a:endParaRPr lang="en-US" baseline="-25000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5389880" y="484017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1.5</a:t>
            </a:r>
            <a:endParaRPr lang="en-US" baseline="-25000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6248400" y="404054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6248400" y="444035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6248400" y="484017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7277100" y="407102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10</a:t>
            </a:r>
            <a:endParaRPr lang="en-US" baseline="-25000" dirty="0"/>
          </a:p>
        </p:txBody>
      </p:sp>
      <p:sp>
        <p:nvSpPr>
          <p:cNvPr id="37" name="مربع نص 36"/>
          <p:cNvSpPr txBox="1"/>
          <p:nvPr/>
        </p:nvSpPr>
        <p:spPr>
          <a:xfrm>
            <a:off x="7277100" y="446067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</a:t>
            </a:r>
            <a:endParaRPr lang="en-US" baseline="-25000" dirty="0"/>
          </a:p>
        </p:txBody>
      </p:sp>
      <p:sp>
        <p:nvSpPr>
          <p:cNvPr id="38" name="مربع نص 37"/>
          <p:cNvSpPr txBox="1"/>
          <p:nvPr/>
        </p:nvSpPr>
        <p:spPr>
          <a:xfrm>
            <a:off x="7277100" y="485033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30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7751684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21A13-D354-4B6B-ADD8-17522D094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الخطوة ال</a:t>
            </a:r>
            <a:r>
              <a:rPr lang="ar-JO" sz="3600" b="1" dirty="0">
                <a:solidFill>
                  <a:srgbClr val="FF0000"/>
                </a:solidFill>
              </a:rPr>
              <a:t>سابعة</a:t>
            </a:r>
            <a:r>
              <a:rPr lang="ar-SA" sz="3600" b="1" dirty="0">
                <a:solidFill>
                  <a:srgbClr val="FF0000"/>
                </a:solidFill>
              </a:rPr>
              <a:t>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021A4-98E1-49B3-AD98-CECF9AEF9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ar-JO" sz="1800" b="1" dirty="0">
                <a:solidFill>
                  <a:prstClr val="black"/>
                </a:solidFill>
              </a:rPr>
              <a:t>تحديد المتغير الداخل والمتغير الخارج:</a:t>
            </a:r>
          </a:p>
          <a:p>
            <a:pPr marL="0" lvl="0" indent="0">
              <a:buNone/>
            </a:pPr>
            <a:r>
              <a:rPr lang="ar-JO" sz="1800" b="1" dirty="0">
                <a:solidFill>
                  <a:prstClr val="black"/>
                </a:solidFill>
              </a:rPr>
              <a:t>من خلال جدول ( </a:t>
            </a:r>
            <a:r>
              <a:rPr lang="en-US" sz="1800" b="1" dirty="0">
                <a:solidFill>
                  <a:prstClr val="black"/>
                </a:solidFill>
              </a:rPr>
              <a:t>6</a:t>
            </a:r>
            <a:r>
              <a:rPr lang="ar-JO" sz="1800" b="1" dirty="0">
                <a:solidFill>
                  <a:prstClr val="black"/>
                </a:solidFill>
              </a:rPr>
              <a:t> ) نلاحظ أنه:</a:t>
            </a:r>
          </a:p>
          <a:p>
            <a:pPr marL="514350" lvl="0" indent="-514350">
              <a:buFont typeface="Arial" pitchFamily="34" charset="0"/>
              <a:buAutoNum type="arabic1Minus"/>
            </a:pPr>
            <a:r>
              <a:rPr lang="ar-JO" sz="1800" b="1" dirty="0">
                <a:solidFill>
                  <a:srgbClr val="FF0000"/>
                </a:solidFill>
              </a:rPr>
              <a:t>المتغير الداخل:</a:t>
            </a:r>
            <a:r>
              <a:rPr lang="ar-JO" sz="1800" b="1" dirty="0">
                <a:solidFill>
                  <a:prstClr val="black"/>
                </a:solidFill>
              </a:rPr>
              <a:t> هو</a:t>
            </a:r>
            <a:r>
              <a:rPr lang="ar-JO" sz="1800" dirty="0">
                <a:solidFill>
                  <a:prstClr val="black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</a:rPr>
              <a:t>X</a:t>
            </a:r>
            <a:r>
              <a:rPr lang="en-US" sz="1800" b="1" baseline="-25000" dirty="0">
                <a:solidFill>
                  <a:srgbClr val="C00000"/>
                </a:solidFill>
              </a:rPr>
              <a:t>1</a:t>
            </a:r>
            <a:r>
              <a:rPr lang="ar-JO" sz="1800" b="1" dirty="0">
                <a:solidFill>
                  <a:prstClr val="black"/>
                </a:solidFill>
              </a:rPr>
              <a:t> حيث أن معامله في دالة الهدف قيمة سالبة </a:t>
            </a:r>
            <a:r>
              <a:rPr lang="ar-JO" sz="1800" b="1" dirty="0">
                <a:solidFill>
                  <a:srgbClr val="C00000"/>
                </a:solidFill>
              </a:rPr>
              <a:t>( </a:t>
            </a:r>
            <a:r>
              <a:rPr lang="en-US" sz="1800" b="1" dirty="0">
                <a:solidFill>
                  <a:srgbClr val="C00000"/>
                </a:solidFill>
              </a:rPr>
              <a:t>-0.5</a:t>
            </a:r>
            <a:r>
              <a:rPr lang="ar-JO" sz="1800" b="1" dirty="0">
                <a:solidFill>
                  <a:srgbClr val="C00000"/>
                </a:solidFill>
              </a:rPr>
              <a:t> ) </a:t>
            </a:r>
            <a:endParaRPr lang="ar-SA" sz="1800" b="1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ar-SA" sz="1800" b="1" dirty="0">
                <a:solidFill>
                  <a:srgbClr val="C00000"/>
                </a:solidFill>
              </a:rPr>
              <a:t>                          </a:t>
            </a:r>
            <a:r>
              <a:rPr lang="ar-JO" sz="1800" b="1" dirty="0">
                <a:solidFill>
                  <a:prstClr val="black"/>
                </a:solidFill>
              </a:rPr>
              <a:t>وهذا يعني أنه المتغير الداخل إلى عمود المتغيرات الأساسية.</a:t>
            </a:r>
          </a:p>
          <a:p>
            <a:pPr marL="0" indent="0" algn="ctr">
              <a:buNone/>
            </a:pPr>
            <a:r>
              <a:rPr lang="ar-SA" sz="1800" b="1" dirty="0"/>
              <a:t>  </a:t>
            </a:r>
            <a:r>
              <a:rPr lang="ar-SA" sz="1800" b="1" dirty="0">
                <a:solidFill>
                  <a:srgbClr val="FF0000"/>
                </a:solidFill>
              </a:rPr>
              <a:t>جدول رقم ( </a:t>
            </a:r>
            <a:r>
              <a:rPr lang="en-US" sz="1800" b="1" dirty="0">
                <a:solidFill>
                  <a:srgbClr val="FF0000"/>
                </a:solidFill>
              </a:rPr>
              <a:t>6</a:t>
            </a:r>
            <a:r>
              <a:rPr lang="ar-JO" sz="1800" b="1" dirty="0">
                <a:solidFill>
                  <a:srgbClr val="FF0000"/>
                </a:solidFill>
              </a:rPr>
              <a:t> )</a:t>
            </a:r>
            <a:endParaRPr lang="ar-SA" sz="1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ar-S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914A1-5151-44F0-ADC2-3A1D2660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/>
              <a:t>8/5/2024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2213F-FD74-470A-90A7-672613F7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F91FB-25E7-4F8C-9734-8B454892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983167"/>
              </p:ext>
            </p:extLst>
          </p:nvPr>
        </p:nvGraphicFramePr>
        <p:xfrm>
          <a:off x="1143000" y="3276600"/>
          <a:ext cx="7086599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مربع نص 8"/>
          <p:cNvSpPr txBox="1"/>
          <p:nvPr/>
        </p:nvSpPr>
        <p:spPr>
          <a:xfrm>
            <a:off x="1219200" y="329184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lt1"/>
                </a:solidFill>
              </a:rPr>
              <a:t>المتغيرات الأساسية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219200" y="366117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Basic Variables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3332480" y="329184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lt1"/>
                </a:solidFill>
              </a:rPr>
              <a:t>المتغيرات</a:t>
            </a:r>
            <a:r>
              <a:rPr lang="ar-SA" b="1" dirty="0">
                <a:solidFill>
                  <a:schemeClr val="lt1"/>
                </a:solidFill>
              </a:rPr>
              <a:t> غير</a:t>
            </a:r>
            <a:r>
              <a:rPr lang="ar-JO" b="1" dirty="0">
                <a:solidFill>
                  <a:schemeClr val="lt1"/>
                </a:solidFill>
              </a:rPr>
              <a:t> الأساسية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934200" y="325957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>
                <a:solidFill>
                  <a:schemeClr val="lt1"/>
                </a:solidFill>
              </a:rPr>
              <a:t>الثابت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934200" y="366117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Solution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3429000" y="3661172"/>
            <a:ext cx="117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X</a:t>
            </a:r>
            <a:r>
              <a:rPr lang="en-US" b="1" baseline="-25000" dirty="0">
                <a:solidFill>
                  <a:srgbClr val="C00000"/>
                </a:solidFill>
              </a:rPr>
              <a:t>1</a:t>
            </a:r>
            <a:r>
              <a:rPr lang="ar-JO" b="1" baseline="-25000" dirty="0">
                <a:solidFill>
                  <a:srgbClr val="C00000"/>
                </a:solidFill>
              </a:rPr>
              <a:t>(المتغير الداخل)</a:t>
            </a:r>
            <a:endParaRPr lang="en-US" baseline="-25000" dirty="0">
              <a:solidFill>
                <a:srgbClr val="C00000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4648200" y="366117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6324600" y="345110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5389880" y="344424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aseline="-250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1981200" y="403050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X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endParaRPr lang="en-US" baseline="-25000" dirty="0">
              <a:solidFill>
                <a:srgbClr val="C00000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1981200" y="439983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1986280" y="484017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Z</a:t>
            </a:r>
            <a:endParaRPr lang="en-US" baseline="-25000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3429000" y="403050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0.5</a:t>
            </a:r>
            <a:endParaRPr lang="en-US" baseline="-25000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3429000" y="439983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0.5</a:t>
            </a:r>
            <a:endParaRPr lang="en-US" baseline="-25000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3429000" y="485033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-0.5</a:t>
            </a:r>
            <a:endParaRPr lang="en-US" baseline="-25000" dirty="0">
              <a:solidFill>
                <a:srgbClr val="C00000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4668520" y="403050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4607560" y="444035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29" name="مربع نص 28"/>
          <p:cNvSpPr txBox="1"/>
          <p:nvPr/>
        </p:nvSpPr>
        <p:spPr>
          <a:xfrm>
            <a:off x="4627880" y="485033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5389880" y="402737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0.5</a:t>
            </a:r>
            <a:endParaRPr lang="en-US" baseline="-25000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5389880" y="4422380"/>
            <a:ext cx="629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-0.5</a:t>
            </a:r>
            <a:endParaRPr lang="en-US" baseline="-25000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5389880" y="484017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1.5</a:t>
            </a:r>
            <a:endParaRPr lang="en-US" baseline="-25000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6248400" y="404054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6248400" y="444035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6248400" y="484017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7277100" y="407102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10</a:t>
            </a:r>
            <a:endParaRPr lang="en-US" baseline="-25000" dirty="0"/>
          </a:p>
        </p:txBody>
      </p:sp>
      <p:sp>
        <p:nvSpPr>
          <p:cNvPr id="37" name="مربع نص 36"/>
          <p:cNvSpPr txBox="1"/>
          <p:nvPr/>
        </p:nvSpPr>
        <p:spPr>
          <a:xfrm>
            <a:off x="7277100" y="446067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</a:t>
            </a:r>
            <a:endParaRPr lang="en-US" baseline="-25000" dirty="0"/>
          </a:p>
        </p:txBody>
      </p:sp>
      <p:sp>
        <p:nvSpPr>
          <p:cNvPr id="38" name="مربع نص 37"/>
          <p:cNvSpPr txBox="1"/>
          <p:nvPr/>
        </p:nvSpPr>
        <p:spPr>
          <a:xfrm>
            <a:off x="7277100" y="485033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30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4455709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21A13-D354-4B6B-ADD8-17522D094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505196"/>
          </a:xfrm>
        </p:spPr>
        <p:txBody>
          <a:bodyPr>
            <a:normAutofit fontScale="90000"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تابع الخطوة السابعة: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021A4-98E1-49B3-AD98-CECF9AEF9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1800" b="1" dirty="0">
                <a:solidFill>
                  <a:srgbClr val="FF0000"/>
                </a:solidFill>
              </a:rPr>
              <a:t>ب- المتغير الخارج: </a:t>
            </a:r>
            <a:r>
              <a:rPr lang="ar-JO" sz="1800" b="1" dirty="0"/>
              <a:t>يحدد عن طريق تقسيم عمود الثوابت(</a:t>
            </a:r>
            <a:r>
              <a:rPr lang="en-US" sz="1800" b="1" dirty="0"/>
              <a:t>Solution</a:t>
            </a:r>
            <a:r>
              <a:rPr lang="ar-JO" sz="1800" b="1" dirty="0"/>
              <a:t>)</a:t>
            </a:r>
            <a:r>
              <a:rPr lang="ar-SA" sz="1800" b="1" dirty="0"/>
              <a:t>.</a:t>
            </a:r>
          </a:p>
          <a:p>
            <a:pPr marL="0" indent="0">
              <a:buNone/>
            </a:pPr>
            <a:r>
              <a:rPr lang="ar-JO" sz="1800" b="1" dirty="0"/>
              <a:t> على المعاملات مقابل كل منها المتواجدة في عمود المتغير الداخل، </a:t>
            </a:r>
            <a:r>
              <a:rPr lang="ar-JO" sz="1800" b="1" dirty="0">
                <a:solidFill>
                  <a:srgbClr val="00B050"/>
                </a:solidFill>
              </a:rPr>
              <a:t>مع إهمال المعاملات ذات القيم السالبة والصفر. </a:t>
            </a:r>
            <a:endParaRPr lang="ar-SA" sz="1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ar-JO" sz="1800" b="1" dirty="0"/>
              <a:t>والمتغير الخارج هو ذلك المتغير في الصف الذي يتضمن أقل قيمة ناتجة عن تقسيم الثوابت على المعاملات الموجبة تحت عمود المتغير الداخل.</a:t>
            </a:r>
          </a:p>
          <a:p>
            <a:pPr marL="0" indent="0">
              <a:buNone/>
            </a:pPr>
            <a:r>
              <a:rPr lang="en-US" sz="1800" b="1" dirty="0"/>
              <a:t>X</a:t>
            </a:r>
            <a:r>
              <a:rPr lang="en-US" sz="1800" b="1" baseline="-25000" dirty="0"/>
              <a:t>2</a:t>
            </a:r>
            <a:r>
              <a:rPr lang="en-US" sz="1800" b="1" dirty="0"/>
              <a:t>: 10/o.5 = 20</a:t>
            </a:r>
            <a:r>
              <a:rPr lang="ar-JO" sz="1800" b="1" dirty="0"/>
              <a:t> </a:t>
            </a:r>
          </a:p>
          <a:p>
            <a:pPr marL="0" indent="0">
              <a:buNone/>
            </a:pPr>
            <a:r>
              <a:rPr lang="en-US" sz="1800" b="1" dirty="0"/>
              <a:t>S</a:t>
            </a:r>
            <a:r>
              <a:rPr lang="en-US" sz="1800" b="1" baseline="-25000" dirty="0"/>
              <a:t>2</a:t>
            </a:r>
            <a:r>
              <a:rPr lang="en-US" sz="1800" b="1" dirty="0"/>
              <a:t>: 2/0.5 = 4</a:t>
            </a:r>
            <a:r>
              <a:rPr lang="ar-JO" sz="1800" b="1" dirty="0"/>
              <a:t> </a:t>
            </a:r>
          </a:p>
          <a:p>
            <a:pPr marL="0" indent="0">
              <a:buNone/>
            </a:pPr>
            <a:r>
              <a:rPr lang="ar-JO" sz="1800" b="1" dirty="0">
                <a:solidFill>
                  <a:srgbClr val="00B050"/>
                </a:solidFill>
              </a:rPr>
              <a:t>وبذلك يكون </a:t>
            </a:r>
            <a:r>
              <a:rPr lang="en-US" sz="1800" b="1" dirty="0">
                <a:solidFill>
                  <a:srgbClr val="00B050"/>
                </a:solidFill>
              </a:rPr>
              <a:t>S</a:t>
            </a:r>
            <a:r>
              <a:rPr lang="en-US" sz="1800" b="1" baseline="-25000" dirty="0">
                <a:solidFill>
                  <a:srgbClr val="00B050"/>
                </a:solidFill>
              </a:rPr>
              <a:t>2</a:t>
            </a:r>
            <a:r>
              <a:rPr lang="ar-JO" sz="1800" b="1" dirty="0">
                <a:solidFill>
                  <a:srgbClr val="00B050"/>
                </a:solidFill>
              </a:rPr>
              <a:t> هو المتغير الخارج</a:t>
            </a:r>
            <a:r>
              <a:rPr lang="ar-SA" sz="1800" b="1" dirty="0">
                <a:solidFill>
                  <a:srgbClr val="00B050"/>
                </a:solidFill>
              </a:rPr>
              <a:t> </a:t>
            </a:r>
            <a:r>
              <a:rPr lang="ar-SA" sz="1800" b="1" dirty="0">
                <a:solidFill>
                  <a:srgbClr val="C00000"/>
                </a:solidFill>
              </a:rPr>
              <a:t>ويحل محله المتغير الداخل </a:t>
            </a:r>
            <a:r>
              <a:rPr lang="en-US" sz="1800" b="1" dirty="0">
                <a:solidFill>
                  <a:srgbClr val="C00000"/>
                </a:solidFill>
              </a:rPr>
              <a:t>x</a:t>
            </a:r>
            <a:r>
              <a:rPr lang="en-US" sz="1800" b="1" baseline="-25000" dirty="0">
                <a:solidFill>
                  <a:srgbClr val="C00000"/>
                </a:solidFill>
              </a:rPr>
              <a:t>1</a:t>
            </a:r>
            <a:endParaRPr lang="ar-SA" sz="1800" b="1" baseline="-250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ar-SA" sz="1800" dirty="0"/>
              <a:t>  </a:t>
            </a:r>
            <a:r>
              <a:rPr lang="ar-SA" sz="1800" b="1" dirty="0">
                <a:solidFill>
                  <a:srgbClr val="FF0000"/>
                </a:solidFill>
              </a:rPr>
              <a:t>جدول رقم ( </a:t>
            </a:r>
            <a:r>
              <a:rPr lang="en-US" sz="1800" b="1" dirty="0">
                <a:solidFill>
                  <a:srgbClr val="FF0000"/>
                </a:solidFill>
              </a:rPr>
              <a:t>8</a:t>
            </a:r>
            <a:r>
              <a:rPr lang="ar-JO" sz="1800" b="1" dirty="0">
                <a:solidFill>
                  <a:srgbClr val="FF0000"/>
                </a:solidFill>
              </a:rPr>
              <a:t> 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ar-S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914A1-5151-44F0-ADC2-3A1D2660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/>
              <a:t>8/5/2024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2213F-FD74-470A-90A7-672613F7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F91FB-25E7-4F8C-9734-8B454892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631167"/>
              </p:ext>
            </p:extLst>
          </p:nvPr>
        </p:nvGraphicFramePr>
        <p:xfrm>
          <a:off x="817880" y="4396702"/>
          <a:ext cx="7086599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مربع نص 8"/>
          <p:cNvSpPr txBox="1"/>
          <p:nvPr/>
        </p:nvSpPr>
        <p:spPr>
          <a:xfrm>
            <a:off x="942340" y="440987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lt1"/>
                </a:solidFill>
              </a:rPr>
              <a:t>المتغيرات الأساسية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952500" y="47691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Basic Variables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3009900" y="43967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lt1"/>
                </a:solidFill>
              </a:rPr>
              <a:t>المتغيرات</a:t>
            </a:r>
            <a:r>
              <a:rPr lang="ar-SA" b="1" dirty="0">
                <a:solidFill>
                  <a:schemeClr val="lt1"/>
                </a:solidFill>
              </a:rPr>
              <a:t> غير</a:t>
            </a:r>
            <a:r>
              <a:rPr lang="ar-JO" b="1" dirty="0">
                <a:solidFill>
                  <a:schemeClr val="lt1"/>
                </a:solidFill>
              </a:rPr>
              <a:t> الأساسية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598920" y="440987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>
                <a:solidFill>
                  <a:schemeClr val="lt1"/>
                </a:solidFill>
              </a:rPr>
              <a:t>الثابت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598920" y="47691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Solution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3129280" y="4769168"/>
            <a:ext cx="129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X</a:t>
            </a:r>
            <a:r>
              <a:rPr lang="en-US" b="1" baseline="-25000" dirty="0">
                <a:solidFill>
                  <a:srgbClr val="C00000"/>
                </a:solidFill>
              </a:rPr>
              <a:t>1</a:t>
            </a:r>
            <a:r>
              <a:rPr lang="ar-JO" b="1" baseline="-25000" dirty="0">
                <a:solidFill>
                  <a:srgbClr val="C00000"/>
                </a:solidFill>
              </a:rPr>
              <a:t> (المتغير الدا</a:t>
            </a:r>
            <a:r>
              <a:rPr lang="ar-SA" b="1" baseline="-25000" dirty="0">
                <a:solidFill>
                  <a:srgbClr val="C00000"/>
                </a:solidFill>
              </a:rPr>
              <a:t>خل)</a:t>
            </a:r>
            <a:endParaRPr lang="en-US" baseline="-250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4495800" y="47691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5961380" y="463010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5067300" y="462502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aseline="-250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1905000" y="518148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X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endParaRPr lang="en-US" baseline="-25000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1981200" y="5943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Z</a:t>
            </a:r>
            <a:endParaRPr lang="en-US" baseline="-25000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3154680" y="51604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0.5</a:t>
            </a:r>
            <a:endParaRPr lang="en-US" baseline="-25000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3129280" y="555081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0.5</a:t>
            </a:r>
            <a:endParaRPr lang="en-US" baseline="-25000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3129280" y="5948680"/>
            <a:ext cx="645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-0.5</a:t>
            </a:r>
            <a:endParaRPr lang="en-US" baseline="-25000" dirty="0">
              <a:solidFill>
                <a:srgbClr val="C00000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4495800" y="519140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0.5</a:t>
            </a:r>
            <a:endParaRPr lang="en-US" baseline="-25000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4495800" y="557934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29" name="مربع نص 28"/>
          <p:cNvSpPr txBox="1"/>
          <p:nvPr/>
        </p:nvSpPr>
        <p:spPr>
          <a:xfrm>
            <a:off x="4495800" y="594868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5059680" y="516624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5029200" y="557934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-0.5</a:t>
            </a:r>
            <a:endParaRPr lang="en-US" baseline="-25000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5067300" y="594868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1.5</a:t>
            </a:r>
            <a:endParaRPr lang="en-US" baseline="-25000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5961380" y="51758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5961380" y="553271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5961380" y="594868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6896100" y="516624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10</a:t>
            </a:r>
            <a:endParaRPr lang="en-US" baseline="-25000" dirty="0"/>
          </a:p>
        </p:txBody>
      </p:sp>
      <p:sp>
        <p:nvSpPr>
          <p:cNvPr id="37" name="مربع نص 36"/>
          <p:cNvSpPr txBox="1"/>
          <p:nvPr/>
        </p:nvSpPr>
        <p:spPr>
          <a:xfrm>
            <a:off x="6896100" y="556073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</a:t>
            </a:r>
            <a:endParaRPr lang="en-US" baseline="-25000" dirty="0"/>
          </a:p>
        </p:txBody>
      </p:sp>
      <p:sp>
        <p:nvSpPr>
          <p:cNvPr id="38" name="مربع نص 37"/>
          <p:cNvSpPr txBox="1"/>
          <p:nvPr/>
        </p:nvSpPr>
        <p:spPr>
          <a:xfrm>
            <a:off x="6967220" y="590669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30</a:t>
            </a:r>
            <a:endParaRPr lang="en-US" baseline="-25000" dirty="0"/>
          </a:p>
        </p:txBody>
      </p:sp>
      <p:sp>
        <p:nvSpPr>
          <p:cNvPr id="39" name="مربع نص 38"/>
          <p:cNvSpPr txBox="1"/>
          <p:nvPr/>
        </p:nvSpPr>
        <p:spPr>
          <a:xfrm>
            <a:off x="1056640" y="556073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>
                <a:solidFill>
                  <a:srgbClr val="00B050"/>
                </a:solidFill>
              </a:rPr>
              <a:t> </a:t>
            </a:r>
            <a:r>
              <a:rPr lang="ar-SA" b="1" baseline="-25000" dirty="0">
                <a:solidFill>
                  <a:srgbClr val="00B050"/>
                </a:solidFill>
              </a:rPr>
              <a:t>(المتغير الخارج)</a:t>
            </a:r>
            <a:r>
              <a:rPr lang="en-US" b="1" dirty="0">
                <a:solidFill>
                  <a:srgbClr val="00B050"/>
                </a:solidFill>
              </a:rPr>
              <a:t>S</a:t>
            </a:r>
            <a:r>
              <a:rPr lang="en-US" b="1" baseline="-25000" dirty="0">
                <a:solidFill>
                  <a:srgbClr val="00B050"/>
                </a:solidFill>
              </a:rPr>
              <a:t>2</a:t>
            </a:r>
            <a:endParaRPr lang="en-US" baseline="-25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2564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21A13-D354-4B6B-ADD8-17522D094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505196"/>
          </a:xfrm>
        </p:spPr>
        <p:txBody>
          <a:bodyPr>
            <a:normAutofit fontScale="90000"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تابع الخطوة السابعة: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021A4-98E1-49B3-AD98-CECF9AEF9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3400" b="1" dirty="0">
                <a:solidFill>
                  <a:srgbClr val="FF0000"/>
                </a:solidFill>
              </a:rPr>
              <a:t>جـ </a:t>
            </a:r>
            <a:r>
              <a:rPr lang="ar-JO" sz="3400" b="1" dirty="0">
                <a:solidFill>
                  <a:srgbClr val="FF0000"/>
                </a:solidFill>
              </a:rPr>
              <a:t>- </a:t>
            </a:r>
            <a:r>
              <a:rPr lang="ar-SA" sz="3400" b="1" dirty="0">
                <a:solidFill>
                  <a:srgbClr val="FF0000"/>
                </a:solidFill>
              </a:rPr>
              <a:t>العنصر المحوري</a:t>
            </a:r>
            <a:r>
              <a:rPr lang="ar-JO" sz="3400" b="1" dirty="0">
                <a:solidFill>
                  <a:srgbClr val="FF0000"/>
                </a:solidFill>
              </a:rPr>
              <a:t>: </a:t>
            </a:r>
            <a:endParaRPr lang="ar-SA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SA" sz="2800" b="1" dirty="0"/>
              <a:t>يسمى المعامل الذي يتقاطع عنده عمود المتغير الداخل.</a:t>
            </a:r>
          </a:p>
          <a:p>
            <a:pPr marL="0" indent="0">
              <a:buNone/>
            </a:pPr>
            <a:r>
              <a:rPr lang="ar-SA" sz="2800" b="1" dirty="0"/>
              <a:t> مع صف المتغير الخارج بالعنصر المحوري (</a:t>
            </a:r>
            <a:r>
              <a:rPr lang="en-US" sz="2800" b="1" dirty="0"/>
              <a:t>Pivot Element</a:t>
            </a:r>
            <a:r>
              <a:rPr lang="ar-JO" sz="2800" b="1" dirty="0"/>
              <a:t>)</a:t>
            </a:r>
            <a:r>
              <a:rPr lang="ar-SA" sz="2800" b="1" dirty="0"/>
              <a:t>.</a:t>
            </a:r>
            <a:r>
              <a:rPr lang="ar-JO" sz="2800" b="1" dirty="0"/>
              <a:t> </a:t>
            </a:r>
            <a:endParaRPr lang="ar-SA" sz="2800" b="1" dirty="0"/>
          </a:p>
          <a:p>
            <a:pPr marL="0" indent="0">
              <a:buNone/>
            </a:pPr>
            <a:r>
              <a:rPr lang="ar-JO" sz="2800" b="1" dirty="0"/>
              <a:t>وفي مثالنا يكون </a:t>
            </a:r>
            <a:r>
              <a:rPr lang="ar-JO" sz="2800" b="1" dirty="0">
                <a:solidFill>
                  <a:srgbClr val="002060"/>
                </a:solidFill>
              </a:rPr>
              <a:t>العنصر المحوري  ( </a:t>
            </a:r>
            <a:r>
              <a:rPr lang="en-US" sz="2800" b="1" dirty="0">
                <a:solidFill>
                  <a:srgbClr val="002060"/>
                </a:solidFill>
              </a:rPr>
              <a:t>0.5</a:t>
            </a:r>
            <a:r>
              <a:rPr lang="ar-JO" sz="2800" b="1" dirty="0">
                <a:solidFill>
                  <a:srgbClr val="002060"/>
                </a:solidFill>
              </a:rPr>
              <a:t>).</a:t>
            </a:r>
          </a:p>
          <a:p>
            <a:pPr marL="0" indent="0" algn="ctr">
              <a:buNone/>
            </a:pPr>
            <a:r>
              <a:rPr lang="ar-SA" dirty="0"/>
              <a:t>  </a:t>
            </a:r>
            <a:r>
              <a:rPr lang="ar-SA" b="1" dirty="0">
                <a:solidFill>
                  <a:srgbClr val="FF0000"/>
                </a:solidFill>
              </a:rPr>
              <a:t>جدول رقم ( </a:t>
            </a:r>
            <a:r>
              <a:rPr lang="en-US" b="1" dirty="0">
                <a:solidFill>
                  <a:srgbClr val="FF0000"/>
                </a:solidFill>
              </a:rPr>
              <a:t>9</a:t>
            </a:r>
            <a:r>
              <a:rPr lang="ar-JO" b="1" dirty="0">
                <a:solidFill>
                  <a:srgbClr val="FF0000"/>
                </a:solidFill>
              </a:rPr>
              <a:t> 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ar-S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914A1-5151-44F0-ADC2-3A1D2660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/>
              <a:t>8/5/2024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2213F-FD74-470A-90A7-672613F7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F91FB-25E7-4F8C-9734-8B454892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050620"/>
              </p:ext>
            </p:extLst>
          </p:nvPr>
        </p:nvGraphicFramePr>
        <p:xfrm>
          <a:off x="817880" y="4396702"/>
          <a:ext cx="7086599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مربع نص 8"/>
          <p:cNvSpPr txBox="1"/>
          <p:nvPr/>
        </p:nvSpPr>
        <p:spPr>
          <a:xfrm>
            <a:off x="942340" y="440987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lt1"/>
                </a:solidFill>
              </a:rPr>
              <a:t>المتغيرات الأساسية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952500" y="47691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Basic Variables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3009900" y="43967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lt1"/>
                </a:solidFill>
              </a:rPr>
              <a:t>المتغيرات</a:t>
            </a:r>
            <a:r>
              <a:rPr lang="ar-SA" b="1" dirty="0">
                <a:solidFill>
                  <a:schemeClr val="lt1"/>
                </a:solidFill>
              </a:rPr>
              <a:t> غير</a:t>
            </a:r>
            <a:r>
              <a:rPr lang="ar-JO" b="1" dirty="0">
                <a:solidFill>
                  <a:schemeClr val="lt1"/>
                </a:solidFill>
              </a:rPr>
              <a:t> الأساسية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598920" y="440987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>
                <a:solidFill>
                  <a:schemeClr val="lt1"/>
                </a:solidFill>
              </a:rPr>
              <a:t>الثابت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598920" y="47691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Solution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3124200" y="4796910"/>
            <a:ext cx="1252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X</a:t>
            </a:r>
            <a:r>
              <a:rPr lang="en-US" b="1" baseline="-25000" dirty="0">
                <a:solidFill>
                  <a:srgbClr val="C00000"/>
                </a:solidFill>
              </a:rPr>
              <a:t>1</a:t>
            </a:r>
            <a:r>
              <a:rPr lang="ar-JO" b="1" baseline="-25000" dirty="0">
                <a:solidFill>
                  <a:srgbClr val="C00000"/>
                </a:solidFill>
              </a:rPr>
              <a:t> (المتغير الدا</a:t>
            </a:r>
            <a:r>
              <a:rPr lang="ar-SA" b="1" baseline="-25000" dirty="0">
                <a:solidFill>
                  <a:srgbClr val="C00000"/>
                </a:solidFill>
              </a:rPr>
              <a:t>خل)</a:t>
            </a:r>
            <a:r>
              <a:rPr lang="en-US" b="1" baseline="-25000" dirty="0"/>
              <a:t> </a:t>
            </a:r>
            <a:endParaRPr lang="en-US" baseline="-25000" dirty="0">
              <a:solidFill>
                <a:srgbClr val="C00000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4495800" y="47691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5961380" y="463010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5067300" y="462502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aseline="-250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1905000" y="518148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X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endParaRPr lang="en-US" baseline="-25000" dirty="0">
              <a:solidFill>
                <a:srgbClr val="C00000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1981200" y="5943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Z</a:t>
            </a:r>
            <a:endParaRPr lang="en-US" baseline="-25000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3014980" y="51604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0.5</a:t>
            </a:r>
            <a:endParaRPr lang="en-US" baseline="-25000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2999740" y="5974122"/>
            <a:ext cx="581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-0.5</a:t>
            </a:r>
            <a:endParaRPr lang="en-US" baseline="-25000" dirty="0">
              <a:solidFill>
                <a:srgbClr val="C00000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4495800" y="515870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="1" baseline="-25000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4495800" y="553557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29" name="مربع نص 28"/>
          <p:cNvSpPr txBox="1"/>
          <p:nvPr/>
        </p:nvSpPr>
        <p:spPr>
          <a:xfrm>
            <a:off x="4495800" y="594868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5059680" y="516624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0.5</a:t>
            </a:r>
            <a:endParaRPr lang="en-US" baseline="-25000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5029200" y="557934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-0.5</a:t>
            </a:r>
            <a:endParaRPr lang="en-US" baseline="-25000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5049520" y="5962294"/>
            <a:ext cx="66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-1.5</a:t>
            </a:r>
            <a:endParaRPr lang="en-US" baseline="-25000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5961380" y="51758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5961380" y="553271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5961380" y="594868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6896100" y="516624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10</a:t>
            </a:r>
            <a:endParaRPr lang="en-US" baseline="-25000" dirty="0"/>
          </a:p>
        </p:txBody>
      </p:sp>
      <p:sp>
        <p:nvSpPr>
          <p:cNvPr id="37" name="مربع نص 36"/>
          <p:cNvSpPr txBox="1"/>
          <p:nvPr/>
        </p:nvSpPr>
        <p:spPr>
          <a:xfrm>
            <a:off x="6896100" y="556073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</a:t>
            </a:r>
            <a:endParaRPr lang="en-US" baseline="-25000" dirty="0"/>
          </a:p>
        </p:txBody>
      </p:sp>
      <p:sp>
        <p:nvSpPr>
          <p:cNvPr id="38" name="مربع نص 37"/>
          <p:cNvSpPr txBox="1"/>
          <p:nvPr/>
        </p:nvSpPr>
        <p:spPr>
          <a:xfrm>
            <a:off x="6941820" y="593610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30</a:t>
            </a:r>
            <a:endParaRPr lang="en-US" baseline="-25000" dirty="0"/>
          </a:p>
        </p:txBody>
      </p:sp>
      <p:cxnSp>
        <p:nvCxnSpPr>
          <p:cNvPr id="14" name="رابط مستقيم 13"/>
          <p:cNvCxnSpPr/>
          <p:nvPr/>
        </p:nvCxnSpPr>
        <p:spPr>
          <a:xfrm>
            <a:off x="3271520" y="4457780"/>
            <a:ext cx="0" cy="1860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flipH="1">
            <a:off x="845820" y="5739532"/>
            <a:ext cx="662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مربع نص 38"/>
          <p:cNvSpPr txBox="1"/>
          <p:nvPr/>
        </p:nvSpPr>
        <p:spPr>
          <a:xfrm>
            <a:off x="3014980" y="5574268"/>
            <a:ext cx="1480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F0"/>
                </a:solidFill>
              </a:rPr>
              <a:t>0.5</a:t>
            </a:r>
            <a:r>
              <a:rPr lang="ar-SA" b="1" baseline="-25000" dirty="0">
                <a:solidFill>
                  <a:srgbClr val="00B0F0"/>
                </a:solidFill>
              </a:rPr>
              <a:t>(العنصر المحوري) </a:t>
            </a:r>
            <a:endParaRPr lang="en-US" b="1" baseline="-25000" dirty="0">
              <a:solidFill>
                <a:srgbClr val="00B0F0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1041400" y="556073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>
                <a:solidFill>
                  <a:srgbClr val="00B050"/>
                </a:solidFill>
              </a:rPr>
              <a:t> </a:t>
            </a:r>
            <a:r>
              <a:rPr lang="ar-SA" b="1" baseline="-25000" dirty="0">
                <a:solidFill>
                  <a:srgbClr val="00B050"/>
                </a:solidFill>
              </a:rPr>
              <a:t>(المتغير الخارج)</a:t>
            </a:r>
            <a:r>
              <a:rPr lang="en-US" b="1" dirty="0">
                <a:solidFill>
                  <a:srgbClr val="00B050"/>
                </a:solidFill>
              </a:rPr>
              <a:t>S</a:t>
            </a:r>
            <a:r>
              <a:rPr lang="en-US" b="1" baseline="-25000" dirty="0">
                <a:solidFill>
                  <a:srgbClr val="00B050"/>
                </a:solidFill>
              </a:rPr>
              <a:t>2</a:t>
            </a:r>
            <a:endParaRPr lang="en-US" baseline="-25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6940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20" grpId="0"/>
      <p:bldP spid="21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الخطوة الثامنة:</a:t>
            </a:r>
            <a:endParaRPr lang="en-US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ar-JO" b="1" dirty="0"/>
              <a:t>تقسيم القيم في صف المتغير الخارج على العنصر المحوري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 (0.5/0.5 , 0/0.5 , -0.5/0.5 , 1/0.5 , 2/0.5)</a:t>
            </a:r>
            <a:r>
              <a:rPr lang="ar-JO" b="1" dirty="0"/>
              <a:t> </a:t>
            </a:r>
            <a:endParaRPr lang="en-US" b="1" dirty="0"/>
          </a:p>
          <a:p>
            <a:pPr marL="0" indent="0">
              <a:buNone/>
            </a:pPr>
            <a:r>
              <a:rPr lang="ar-JO" b="1" dirty="0"/>
              <a:t>فتنتج قيم جديدة </a:t>
            </a:r>
            <a:r>
              <a:rPr lang="ar-JO" b="1" dirty="0">
                <a:solidFill>
                  <a:srgbClr val="0070C0"/>
                </a:solidFill>
              </a:rPr>
              <a:t>تسمى معادلة المحور </a:t>
            </a:r>
            <a:r>
              <a:rPr lang="en-US" b="1" dirty="0">
                <a:solidFill>
                  <a:srgbClr val="0070C0"/>
                </a:solidFill>
              </a:rPr>
              <a:t>Pivot Equation</a:t>
            </a:r>
            <a:r>
              <a:rPr lang="ar-JO" b="1" dirty="0">
                <a:solidFill>
                  <a:srgbClr val="0070C0"/>
                </a:solidFill>
              </a:rPr>
              <a:t> </a:t>
            </a:r>
            <a:r>
              <a:rPr lang="ar-SA" b="1" dirty="0">
                <a:solidFill>
                  <a:srgbClr val="0070C0"/>
                </a:solidFill>
              </a:rPr>
              <a:t>(</a:t>
            </a:r>
            <a:r>
              <a:rPr lang="en-US" b="1" dirty="0">
                <a:solidFill>
                  <a:srgbClr val="0070C0"/>
                </a:solidFill>
              </a:rPr>
              <a:t>1 , 0 , -1 , 2, 4 </a:t>
            </a:r>
            <a:r>
              <a:rPr lang="ar-JO" b="1" dirty="0">
                <a:solidFill>
                  <a:srgbClr val="0070C0"/>
                </a:solidFill>
              </a:rPr>
              <a:t> )</a:t>
            </a:r>
            <a:endParaRPr lang="ar-SA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ar-SA" sz="76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الخطوة التاسعة:</a:t>
            </a:r>
          </a:p>
          <a:p>
            <a:pPr marL="0" indent="0">
              <a:buNone/>
            </a:pPr>
            <a:r>
              <a:rPr lang="ar-SA" b="1" dirty="0"/>
              <a:t>بيان أثر انتقال </a:t>
            </a:r>
            <a:r>
              <a:rPr lang="en-US" b="1" dirty="0"/>
              <a:t>X</a:t>
            </a:r>
            <a:r>
              <a:rPr lang="en-US" b="1" baseline="-25000" dirty="0"/>
              <a:t>1</a:t>
            </a:r>
            <a:r>
              <a:rPr lang="ar-JO" b="1" dirty="0"/>
              <a:t> من متغير غير أساسي إلى متغير أساسي على:</a:t>
            </a:r>
          </a:p>
          <a:p>
            <a:pPr marL="514350" indent="-514350">
              <a:buAutoNum type="arabic1Minus"/>
            </a:pPr>
            <a:r>
              <a:rPr lang="ar-JO" b="1" dirty="0">
                <a:solidFill>
                  <a:srgbClr val="0070C0"/>
                </a:solidFill>
              </a:rPr>
              <a:t>التأثير على دالة الهدف:</a:t>
            </a:r>
          </a:p>
          <a:p>
            <a:pPr marL="0" indent="0">
              <a:buNone/>
            </a:pPr>
            <a:r>
              <a:rPr lang="ar-JO" b="1" dirty="0"/>
              <a:t> </a:t>
            </a:r>
            <a:r>
              <a:rPr lang="ar-JO" b="1" dirty="0">
                <a:solidFill>
                  <a:srgbClr val="00B0F0"/>
                </a:solidFill>
              </a:rPr>
              <a:t>دالة الهدف الجديدة </a:t>
            </a:r>
            <a:r>
              <a:rPr lang="ar-JO" b="1" dirty="0"/>
              <a:t>=</a:t>
            </a:r>
            <a:endParaRPr lang="en-US" b="1" dirty="0"/>
          </a:p>
          <a:p>
            <a:pPr marL="0" indent="0">
              <a:buNone/>
            </a:pPr>
            <a:r>
              <a:rPr lang="ar-JO" b="1" dirty="0"/>
              <a:t> </a:t>
            </a:r>
            <a:r>
              <a:rPr lang="ar-JO" b="1" dirty="0">
                <a:solidFill>
                  <a:srgbClr val="FF0000"/>
                </a:solidFill>
              </a:rPr>
              <a:t>دالة الهدف القديمة </a:t>
            </a:r>
            <a:r>
              <a:rPr lang="ar-JO" b="1" dirty="0">
                <a:solidFill>
                  <a:srgbClr val="00B0F0"/>
                </a:solidFill>
              </a:rPr>
              <a:t>–</a:t>
            </a:r>
            <a:r>
              <a:rPr lang="ar-JO" b="1" dirty="0"/>
              <a:t> </a:t>
            </a:r>
            <a:r>
              <a:rPr lang="ar-JO" b="1" dirty="0">
                <a:solidFill>
                  <a:srgbClr val="FF0000"/>
                </a:solidFill>
              </a:rPr>
              <a:t>( معامل المتغير الداخل في دالة الهدف</a:t>
            </a:r>
            <a:r>
              <a:rPr lang="ar-SA" b="1" dirty="0">
                <a:solidFill>
                  <a:srgbClr val="FF0000"/>
                </a:solidFill>
              </a:rPr>
              <a:t> (</a:t>
            </a:r>
            <a:r>
              <a:rPr lang="en-US" b="1" dirty="0">
                <a:solidFill>
                  <a:srgbClr val="FF0000"/>
                </a:solidFill>
              </a:rPr>
              <a:t>-0.5</a:t>
            </a:r>
            <a:r>
              <a:rPr lang="ar-SA" b="1" dirty="0">
                <a:solidFill>
                  <a:srgbClr val="FF0000"/>
                </a:solidFill>
              </a:rPr>
              <a:t>)</a:t>
            </a:r>
            <a:r>
              <a:rPr lang="ar-JO" b="1" dirty="0">
                <a:solidFill>
                  <a:srgbClr val="FF0000"/>
                </a:solidFill>
              </a:rPr>
              <a:t> × المعادلة المحورية )</a:t>
            </a:r>
          </a:p>
          <a:p>
            <a:pPr marL="0" indent="0" algn="l">
              <a:buNone/>
            </a:pPr>
            <a:r>
              <a:rPr lang="en-US" sz="4200" b="1" dirty="0">
                <a:solidFill>
                  <a:schemeClr val="accent2">
                    <a:lumMod val="75000"/>
                  </a:schemeClr>
                </a:solidFill>
              </a:rPr>
              <a:t>New Z = Old Z - ( Entry Element * Pivot Equation )</a:t>
            </a:r>
          </a:p>
          <a:p>
            <a:pPr marL="0" indent="0" algn="l">
              <a:buNone/>
            </a:pPr>
            <a:r>
              <a:rPr lang="en-US" b="1" dirty="0"/>
              <a:t>             </a:t>
            </a:r>
            <a:r>
              <a:rPr lang="en-US" sz="4200" b="1" dirty="0"/>
              <a:t>= Old Z - ( -O.5 * (1, 0, -1, 2, 4 ) )</a:t>
            </a:r>
          </a:p>
          <a:p>
            <a:pPr marL="0" indent="0" algn="l">
              <a:buNone/>
            </a:pPr>
            <a:r>
              <a:rPr lang="en-US" b="1" dirty="0"/>
              <a:t>           </a:t>
            </a:r>
            <a:r>
              <a:rPr lang="en-US" sz="4200" b="1" dirty="0">
                <a:solidFill>
                  <a:schemeClr val="accent2">
                    <a:lumMod val="75000"/>
                  </a:schemeClr>
                </a:solidFill>
              </a:rPr>
              <a:t>   =   -0.5,   0,   1.5,    0,   30</a:t>
            </a:r>
          </a:p>
          <a:p>
            <a:pPr marL="0" indent="0" algn="l">
              <a:buNone/>
            </a:pPr>
            <a:r>
              <a:rPr lang="en-US" sz="4200" b="1" dirty="0">
                <a:solidFill>
                  <a:srgbClr val="FF0000"/>
                </a:solidFill>
              </a:rPr>
              <a:t>         -</a:t>
            </a:r>
            <a:r>
              <a:rPr lang="en-US" sz="4200" b="1" dirty="0"/>
              <a:t>      -0.5,   0,   0.5,   -1,    -2</a:t>
            </a:r>
            <a:endParaRPr lang="ar-SA" sz="4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l">
              <a:buNone/>
            </a:pPr>
            <a:r>
              <a:rPr lang="ar-JO" sz="4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sz="4200" b="1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ar-JO" sz="4200" b="1" dirty="0">
                <a:solidFill>
                  <a:schemeClr val="accent2">
                    <a:lumMod val="75000"/>
                  </a:schemeClr>
                </a:solidFill>
              </a:rPr>
              <a:t> دالة الهدف الجديدة )     </a:t>
            </a:r>
            <a:r>
              <a:rPr lang="en-US" sz="4200" b="1" dirty="0">
                <a:solidFill>
                  <a:schemeClr val="accent2">
                    <a:lumMod val="75000"/>
                  </a:schemeClr>
                </a:solidFill>
              </a:rPr>
              <a:t>New Z =    0,  0,   1,   1,  32 </a:t>
            </a:r>
            <a:endParaRPr lang="ar-SA" sz="4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ar-SA" sz="5800" b="1" dirty="0">
                <a:solidFill>
                  <a:schemeClr val="tx2"/>
                </a:solidFill>
              </a:rPr>
              <a:t>وحيث أنه لا يوجد أي قيمة سالبة في دالة الهدف إذن تحقق الحل</a:t>
            </a:r>
            <a:r>
              <a:rPr lang="ar-JO" sz="5800" b="1" dirty="0">
                <a:solidFill>
                  <a:schemeClr val="tx2"/>
                </a:solidFill>
              </a:rPr>
              <a:t> الأمثل</a:t>
            </a:r>
            <a:r>
              <a:rPr lang="ar-SA" sz="5800" b="1" dirty="0">
                <a:solidFill>
                  <a:schemeClr val="tx2"/>
                </a:solidFill>
              </a:rPr>
              <a:t> لمشكلة التعظيم</a:t>
            </a:r>
            <a:r>
              <a:rPr lang="ar-JO" sz="5800" b="1" dirty="0">
                <a:solidFill>
                  <a:schemeClr val="tx2"/>
                </a:solidFill>
              </a:rPr>
              <a:t>. </a:t>
            </a:r>
            <a:endParaRPr lang="en-US" sz="5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34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JO" b="1" dirty="0">
                <a:solidFill>
                  <a:srgbClr val="0070C0"/>
                </a:solidFill>
              </a:rPr>
              <a:t>ب- </a:t>
            </a:r>
            <a:r>
              <a:rPr lang="ar-SA" b="1" dirty="0">
                <a:solidFill>
                  <a:srgbClr val="0070C0"/>
                </a:solidFill>
              </a:rPr>
              <a:t>ا</a:t>
            </a:r>
            <a:r>
              <a:rPr lang="ar-JO" b="1" dirty="0">
                <a:solidFill>
                  <a:srgbClr val="0070C0"/>
                </a:solidFill>
              </a:rPr>
              <a:t>لتأثير على القيد الآخر </a:t>
            </a:r>
            <a:r>
              <a:rPr lang="en-US" b="1" dirty="0">
                <a:solidFill>
                  <a:srgbClr val="0070C0"/>
                </a:solidFill>
              </a:rPr>
              <a:t>X</a:t>
            </a:r>
            <a:r>
              <a:rPr lang="en-US" b="1" baseline="-25000" dirty="0">
                <a:solidFill>
                  <a:srgbClr val="0070C0"/>
                </a:solidFill>
              </a:rPr>
              <a:t>2</a:t>
            </a:r>
            <a:r>
              <a:rPr lang="ar-JO" b="1" dirty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r>
              <a:rPr lang="ar-JO" dirty="0"/>
              <a:t>  </a:t>
            </a:r>
            <a:r>
              <a:rPr lang="ar-JO" b="1" dirty="0">
                <a:solidFill>
                  <a:srgbClr val="FF0000"/>
                </a:solidFill>
              </a:rPr>
              <a:t>معادلة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-25000" dirty="0">
                <a:solidFill>
                  <a:srgbClr val="FF0000"/>
                </a:solidFill>
              </a:rPr>
              <a:t>2 </a:t>
            </a:r>
            <a:r>
              <a:rPr lang="ar-JO" b="1" baseline="-25000" dirty="0">
                <a:solidFill>
                  <a:srgbClr val="FF0000"/>
                </a:solidFill>
              </a:rPr>
              <a:t> </a:t>
            </a:r>
            <a:r>
              <a:rPr lang="ar-JO" b="1" dirty="0">
                <a:solidFill>
                  <a:srgbClr val="FF0000"/>
                </a:solidFill>
              </a:rPr>
              <a:t>الجديدة </a:t>
            </a:r>
            <a:r>
              <a:rPr lang="ar-JO" dirty="0"/>
              <a:t>= </a:t>
            </a:r>
            <a:r>
              <a:rPr lang="ar-JO" b="1" dirty="0"/>
              <a:t>معادلة </a:t>
            </a:r>
            <a:r>
              <a:rPr lang="en-US" b="1" dirty="0"/>
              <a:t>X</a:t>
            </a:r>
            <a:r>
              <a:rPr lang="en-US" b="1" baseline="-25000" dirty="0"/>
              <a:t>2 </a:t>
            </a:r>
            <a:r>
              <a:rPr lang="ar-JO" b="1" baseline="-25000" dirty="0"/>
              <a:t> </a:t>
            </a:r>
            <a:r>
              <a:rPr lang="ar-JO" b="1" dirty="0"/>
              <a:t>القديمة </a:t>
            </a:r>
            <a:r>
              <a:rPr lang="ar-JO" b="1" dirty="0">
                <a:solidFill>
                  <a:srgbClr val="0070C0"/>
                </a:solidFill>
              </a:rPr>
              <a:t>– </a:t>
            </a:r>
          </a:p>
          <a:p>
            <a:pPr marL="0" indent="0">
              <a:buNone/>
            </a:pPr>
            <a:r>
              <a:rPr lang="ar-JO" b="1" dirty="0"/>
              <a:t>      ( معامل المتغير الداخل عند </a:t>
            </a:r>
            <a:r>
              <a:rPr lang="en-US" b="1" dirty="0"/>
              <a:t>X</a:t>
            </a:r>
            <a:r>
              <a:rPr lang="en-US" b="1" baseline="-25000" dirty="0"/>
              <a:t>2</a:t>
            </a:r>
            <a:r>
              <a:rPr lang="ar-SA" b="1" baseline="-25000" dirty="0"/>
              <a:t> </a:t>
            </a:r>
            <a:r>
              <a:rPr lang="ar-SA" b="1" dirty="0"/>
              <a:t>(</a:t>
            </a:r>
            <a:r>
              <a:rPr lang="en-US" b="1" dirty="0"/>
              <a:t>0.5</a:t>
            </a:r>
            <a:r>
              <a:rPr lang="ar-SA" b="1" dirty="0"/>
              <a:t>)</a:t>
            </a:r>
            <a:r>
              <a:rPr lang="ar-JO" b="1" dirty="0"/>
              <a:t> × المعادلة المحورية )</a:t>
            </a:r>
          </a:p>
          <a:p>
            <a:pPr marL="0" indent="0" algn="l">
              <a:buNone/>
            </a:pPr>
            <a:r>
              <a:rPr lang="en-US" b="1" dirty="0">
                <a:solidFill>
                  <a:srgbClr val="C00000"/>
                </a:solidFill>
              </a:rPr>
              <a:t>New X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 = Old X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 - (Entry Element * Pivot Equation)</a:t>
            </a:r>
          </a:p>
          <a:p>
            <a:pPr marL="0" indent="0" algn="l">
              <a:buNone/>
            </a:pPr>
            <a:r>
              <a:rPr lang="en-US" b="1" dirty="0"/>
              <a:t>             = Old X</a:t>
            </a:r>
            <a:r>
              <a:rPr lang="en-US" b="1" baseline="-25000" dirty="0"/>
              <a:t>2</a:t>
            </a:r>
            <a:r>
              <a:rPr lang="en-US" b="1" dirty="0"/>
              <a:t> - ( 0.5 * (1, 0, -1, 2, 4 ) )</a:t>
            </a:r>
          </a:p>
          <a:p>
            <a:pPr marL="0" indent="0" algn="l">
              <a:buNone/>
            </a:pPr>
            <a:r>
              <a:rPr lang="en-US" b="1" dirty="0"/>
              <a:t>              =   0.5,    1,    0.5,  0,  10</a:t>
            </a:r>
          </a:p>
          <a:p>
            <a:pPr marL="0" indent="0" algn="l">
              <a:buNone/>
            </a:pPr>
            <a:r>
              <a:rPr lang="en-US" sz="4600" b="1" dirty="0">
                <a:solidFill>
                  <a:srgbClr val="FF0000"/>
                </a:solidFill>
              </a:rPr>
              <a:t>         -</a:t>
            </a:r>
            <a:r>
              <a:rPr lang="en-US" b="1" dirty="0"/>
              <a:t>    0.5,    0,    -0.5,  1,   2 </a:t>
            </a:r>
          </a:p>
          <a:p>
            <a:pPr marL="0" indent="0" algn="l">
              <a:buNone/>
            </a:pPr>
            <a:r>
              <a:rPr lang="ar-JO" b="1" dirty="0">
                <a:solidFill>
                  <a:schemeClr val="accent2">
                    <a:lumMod val="75000"/>
                  </a:schemeClr>
                </a:solidFill>
              </a:rPr>
              <a:t>     ( </a:t>
            </a: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معادلة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ar-JO" b="1" dirty="0">
                <a:solidFill>
                  <a:schemeClr val="accent2">
                    <a:lumMod val="75000"/>
                  </a:schemeClr>
                </a:solidFill>
              </a:rPr>
              <a:t> الجديدة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ar-JO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New X</a:t>
            </a:r>
            <a:r>
              <a:rPr lang="en-US" b="1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=     0 ,    1,     1,    -1,  8 </a:t>
            </a:r>
            <a:r>
              <a:rPr lang="ar-JO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4324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الخطوة العاشرة:</a:t>
            </a:r>
            <a:endParaRPr lang="en-US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SA" b="1" dirty="0"/>
              <a:t>نضع هذه القيم في الجدول الجديد: </a:t>
            </a:r>
          </a:p>
          <a:p>
            <a:pPr marL="0" indent="0" algn="ctr">
              <a:buNone/>
            </a:pPr>
            <a:r>
              <a:rPr lang="ar-SA" b="1" dirty="0">
                <a:solidFill>
                  <a:srgbClr val="FF0000"/>
                </a:solidFill>
              </a:rPr>
              <a:t>جدول رقم ( </a:t>
            </a:r>
            <a:r>
              <a:rPr lang="en-US" b="1" dirty="0">
                <a:solidFill>
                  <a:srgbClr val="FF0000"/>
                </a:solidFill>
              </a:rPr>
              <a:t>10</a:t>
            </a:r>
            <a:r>
              <a:rPr lang="ar-JO" b="1" dirty="0">
                <a:solidFill>
                  <a:srgbClr val="FF0000"/>
                </a:solidFill>
              </a:rPr>
              <a:t> 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ar-JO" sz="2800" b="1" dirty="0">
                <a:solidFill>
                  <a:srgbClr val="0070C0"/>
                </a:solidFill>
              </a:rPr>
              <a:t>كما هو مبين في جدول (</a:t>
            </a:r>
            <a:r>
              <a:rPr lang="en-US" sz="2800" b="1" dirty="0">
                <a:solidFill>
                  <a:srgbClr val="0070C0"/>
                </a:solidFill>
              </a:rPr>
              <a:t>10</a:t>
            </a:r>
            <a:r>
              <a:rPr lang="ar-JO" sz="2800" b="1" dirty="0">
                <a:solidFill>
                  <a:srgbClr val="0070C0"/>
                </a:solidFill>
              </a:rPr>
              <a:t>) فإن جميع المعاملات في دالة الهدف إما موجبة أو صفر</a:t>
            </a:r>
            <a:r>
              <a:rPr lang="en-US" sz="2800" b="1" dirty="0">
                <a:solidFill>
                  <a:srgbClr val="0070C0"/>
                </a:solidFill>
              </a:rPr>
              <a:t>.</a:t>
            </a:r>
            <a:r>
              <a:rPr lang="ar-JO" sz="2800" b="1" dirty="0">
                <a:solidFill>
                  <a:srgbClr val="0070C0"/>
                </a:solidFill>
              </a:rPr>
              <a:t> </a:t>
            </a:r>
            <a:endParaRPr lang="en-US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ar-JO" sz="2800" b="1" dirty="0">
                <a:solidFill>
                  <a:srgbClr val="0070C0"/>
                </a:solidFill>
              </a:rPr>
              <a:t>وهذا يعني التوصل إلى الحل الأمثل للمشكلة قيد الدراسة وهو:</a:t>
            </a:r>
          </a:p>
          <a:p>
            <a:pPr marL="0" indent="0">
              <a:buNone/>
            </a:pPr>
            <a:r>
              <a:rPr lang="ar-SA" b="1" dirty="0">
                <a:solidFill>
                  <a:srgbClr val="00B050"/>
                </a:solidFill>
              </a:rPr>
              <a:t>                                 </a:t>
            </a:r>
            <a:endParaRPr lang="ar-JO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ar-JO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600073"/>
              </p:ext>
            </p:extLst>
          </p:nvPr>
        </p:nvGraphicFramePr>
        <p:xfrm>
          <a:off x="1295400" y="2590800"/>
          <a:ext cx="73914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2000" dirty="0"/>
                        <a:t>              </a:t>
                      </a:r>
                      <a:endParaRPr lang="en-US" sz="1800" b="1" kern="1200" baseline="-250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000" b="1" baseline="0" dirty="0">
                          <a:solidFill>
                            <a:schemeClr val="tx1"/>
                          </a:solidFill>
                        </a:rPr>
                        <a:t>                       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algn="r"/>
                      <a:endParaRPr lang="en-US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000" b="1" baseline="0" dirty="0">
                          <a:solidFill>
                            <a:srgbClr val="002060"/>
                          </a:solidFill>
                        </a:rPr>
                        <a:t>                     </a:t>
                      </a:r>
                      <a:endParaRPr lang="en-US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000" b="1" dirty="0"/>
                        <a:t>                      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                              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مربع نص 7"/>
          <p:cNvSpPr txBox="1"/>
          <p:nvPr/>
        </p:nvSpPr>
        <p:spPr>
          <a:xfrm>
            <a:off x="1600200" y="2569806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000" b="1" dirty="0">
                <a:solidFill>
                  <a:schemeClr val="bg1"/>
                </a:solidFill>
              </a:rPr>
              <a:t>المتغيرات الأساسية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886200" y="2569806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bg1"/>
                </a:solidFill>
              </a:rPr>
              <a:t>المتغيرات غير الأساسية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737360" y="2979402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Basic Variables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7315200" y="2951444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Solution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7315200" y="2551334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000" b="1" dirty="0">
                <a:solidFill>
                  <a:schemeClr val="bg1"/>
                </a:solidFill>
              </a:rPr>
              <a:t>الثابت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886200" y="2939138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X</a:t>
            </a:r>
            <a:r>
              <a:rPr lang="en-US" sz="2000" b="1" baseline="-25000" dirty="0"/>
              <a:t>1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5257800" y="2931124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X</a:t>
            </a:r>
            <a:r>
              <a:rPr lang="en-US" sz="2000" b="1" baseline="-25000" dirty="0"/>
              <a:t>2</a:t>
            </a:r>
            <a:endParaRPr lang="en-US" sz="1000" b="1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2674620" y="3331234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</a:rPr>
              <a:t>X</a:t>
            </a:r>
            <a:r>
              <a:rPr lang="en-US" sz="2000" b="1" baseline="-25000" dirty="0">
                <a:solidFill>
                  <a:srgbClr val="C00000"/>
                </a:solidFill>
              </a:rPr>
              <a:t>2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2730500" y="3766446"/>
            <a:ext cx="553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</a:rPr>
              <a:t>X</a:t>
            </a:r>
            <a:r>
              <a:rPr lang="en-US" sz="2000" b="1" baseline="-25000" dirty="0">
                <a:solidFill>
                  <a:srgbClr val="C00000"/>
                </a:solidFill>
              </a:rPr>
              <a:t>1</a:t>
            </a:r>
            <a:endParaRPr lang="en-US" sz="2000" b="1" baseline="-25000" dirty="0">
              <a:solidFill>
                <a:schemeClr val="dk1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2796540" y="4166556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B050"/>
                </a:solidFill>
              </a:rPr>
              <a:t>Z</a:t>
            </a:r>
          </a:p>
        </p:txBody>
      </p:sp>
      <p:sp>
        <p:nvSpPr>
          <p:cNvPr id="18" name="مربع نص 17"/>
          <p:cNvSpPr txBox="1"/>
          <p:nvPr/>
        </p:nvSpPr>
        <p:spPr>
          <a:xfrm>
            <a:off x="3886200" y="3338625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0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3886200" y="3711024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1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3886200" y="4146671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0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5181600" y="4142946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0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5181600" y="3738735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0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5161280" y="3339248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1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5867400" y="271264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</a:t>
            </a:r>
            <a:r>
              <a:rPr lang="en-US" sz="2000" b="1" baseline="-25000" dirty="0">
                <a:solidFill>
                  <a:schemeClr val="lt1"/>
                </a:solidFill>
              </a:rPr>
              <a:t>1</a:t>
            </a:r>
            <a:r>
              <a:rPr lang="en-US" sz="2000" b="1" dirty="0">
                <a:solidFill>
                  <a:schemeClr val="lt1"/>
                </a:solidFill>
              </a:rPr>
              <a:t> </a:t>
            </a:r>
            <a:endParaRPr lang="en-US" sz="10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6629400" y="271264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</a:t>
            </a:r>
            <a:r>
              <a:rPr lang="en-US" sz="2000" b="1" baseline="-25000" dirty="0">
                <a:solidFill>
                  <a:schemeClr val="lt1"/>
                </a:solidFill>
              </a:rPr>
              <a:t>2</a:t>
            </a:r>
            <a:r>
              <a:rPr lang="en-US" sz="2000" b="1" dirty="0">
                <a:solidFill>
                  <a:schemeClr val="lt1"/>
                </a:solidFill>
              </a:rPr>
              <a:t> </a:t>
            </a:r>
            <a:endParaRPr lang="en-US" sz="1000" b="1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5867400" y="334864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1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6604000" y="334864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-1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5867400" y="3724807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-1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6629400" y="3711024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2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5867400" y="4146671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1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6629400" y="4166556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1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7658100" y="3354554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8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7658100" y="3766446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4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7658100" y="4142946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B050"/>
                </a:solidFill>
              </a:rPr>
              <a:t>32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6945630" y="5861985"/>
            <a:ext cx="14249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X</a:t>
            </a:r>
            <a:r>
              <a:rPr lang="en-US" sz="3200" b="1" baseline="-25000" dirty="0">
                <a:solidFill>
                  <a:srgbClr val="C00000"/>
                </a:solidFill>
              </a:rPr>
              <a:t>1</a:t>
            </a:r>
            <a:r>
              <a:rPr lang="en-US" sz="3200" b="1" dirty="0">
                <a:solidFill>
                  <a:srgbClr val="C00000"/>
                </a:solidFill>
              </a:rPr>
              <a:t>= 4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5283200" y="584133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X</a:t>
            </a:r>
            <a:r>
              <a:rPr lang="en-US" sz="3200" b="1" baseline="-25000" dirty="0">
                <a:solidFill>
                  <a:srgbClr val="C00000"/>
                </a:solidFill>
              </a:rPr>
              <a:t>2</a:t>
            </a:r>
            <a:r>
              <a:rPr lang="en-US" sz="3200" b="1" dirty="0">
                <a:solidFill>
                  <a:srgbClr val="C00000"/>
                </a:solidFill>
              </a:rPr>
              <a:t>= 8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2353310" y="5794175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Z= 32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6477000" y="5819254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3200" b="1" dirty="0">
                <a:solidFill>
                  <a:srgbClr val="00B050"/>
                </a:solidFill>
              </a:rPr>
              <a:t>و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3467100" y="5829414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3200" b="1" dirty="0">
                <a:solidFill>
                  <a:srgbClr val="00B050"/>
                </a:solidFill>
              </a:rPr>
              <a:t>عندها تكون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368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3200" b="1" dirty="0">
                <a:solidFill>
                  <a:srgbClr val="0070C0"/>
                </a:solidFill>
              </a:rPr>
              <a:t>طريقة البرمجة الخطية ال</a:t>
            </a:r>
            <a:r>
              <a:rPr lang="ar-SA" sz="3200" b="1" dirty="0">
                <a:solidFill>
                  <a:srgbClr val="0070C0"/>
                </a:solidFill>
              </a:rPr>
              <a:t>مب</a:t>
            </a:r>
            <a:r>
              <a:rPr lang="ar-JO" sz="3200" b="1" dirty="0">
                <a:solidFill>
                  <a:srgbClr val="0070C0"/>
                </a:solidFill>
              </a:rPr>
              <a:t>سطة: </a:t>
            </a:r>
            <a:r>
              <a:rPr lang="en-US" sz="3200" b="1" dirty="0">
                <a:solidFill>
                  <a:srgbClr val="0070C0"/>
                </a:solidFill>
              </a:rPr>
              <a:t> The Simplex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هي طريقة رياضية ذات كفاءة عالية في استخراج الحل الأمثل لمسائل البرمجة الخطية بغض النظر عن عدد متغيرات المسألة. </a:t>
            </a:r>
            <a:endParaRPr lang="ar-JO" dirty="0"/>
          </a:p>
          <a:p>
            <a:r>
              <a:rPr lang="ar-SA" dirty="0"/>
              <a:t>ساعد على انتشارها إمكانية برمجة المعلومات للمشكلات ذات العلاقة والتوصل إلى النتائج باستخدام الحاسب الآلي.</a:t>
            </a:r>
            <a:endParaRPr lang="ar-J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14/03/2020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/>
              <a:t>جامعة فلسطين الأهلية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3256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3200" b="1" dirty="0">
                <a:solidFill>
                  <a:srgbClr val="0070C0"/>
                </a:solidFill>
              </a:rPr>
              <a:t>خطوات ايجاد الحل لنموذج البرمجة الخطية باستخدام طريقة </a:t>
            </a:r>
            <a:r>
              <a:rPr lang="en-US" sz="3200" b="1" dirty="0">
                <a:solidFill>
                  <a:srgbClr val="0070C0"/>
                </a:solidFill>
              </a:rPr>
              <a:t>Simplex </a:t>
            </a:r>
            <a:r>
              <a:rPr lang="ar-SA" sz="3200" b="1" dirty="0">
                <a:solidFill>
                  <a:srgbClr val="0070C0"/>
                </a:solidFill>
              </a:rPr>
              <a:t>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SA" dirty="0"/>
              <a:t>سوف نقوم بتوضيح ذلك من خلال المثال التالي:</a:t>
            </a:r>
          </a:p>
          <a:p>
            <a:pPr marL="0" indent="0">
              <a:buNone/>
            </a:pPr>
            <a:r>
              <a:rPr lang="ar-SA" dirty="0"/>
              <a:t>اليك نموذج البرمجة الخطية التالي:</a:t>
            </a:r>
          </a:p>
          <a:p>
            <a:pPr marL="0" indent="0" algn="l">
              <a:buNone/>
            </a:pPr>
            <a:r>
              <a:rPr lang="en-US" dirty="0"/>
              <a:t>MAX Z = 2X</a:t>
            </a:r>
            <a:r>
              <a:rPr lang="en-US" baseline="-25000" dirty="0"/>
              <a:t>1</a:t>
            </a:r>
            <a:r>
              <a:rPr lang="en-US" dirty="0"/>
              <a:t> + 3X</a:t>
            </a:r>
            <a:r>
              <a:rPr lang="en-US" baseline="-25000" dirty="0"/>
              <a:t>2</a:t>
            </a:r>
          </a:p>
          <a:p>
            <a:pPr marL="0" indent="0" algn="l">
              <a:buNone/>
            </a:pPr>
            <a:r>
              <a:rPr lang="en-US" dirty="0"/>
              <a:t>          Subject to,</a:t>
            </a:r>
          </a:p>
          <a:p>
            <a:pPr marL="0" indent="0" algn="ctr">
              <a:buNone/>
            </a:pP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+ 2x</a:t>
            </a:r>
            <a:r>
              <a:rPr lang="en-US" baseline="-25000" dirty="0"/>
              <a:t>2</a:t>
            </a:r>
            <a:r>
              <a:rPr lang="en-US" dirty="0"/>
              <a:t> ≤ 20     </a:t>
            </a:r>
            <a:endParaRPr lang="en-US" baseline="-25000" dirty="0"/>
          </a:p>
          <a:p>
            <a:pPr marL="0" indent="0" algn="ctr">
              <a:buNone/>
            </a:pP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x</a:t>
            </a:r>
            <a:r>
              <a:rPr lang="en-US" baseline="-25000" dirty="0"/>
              <a:t>2</a:t>
            </a:r>
            <a:r>
              <a:rPr lang="en-US" dirty="0"/>
              <a:t> ≤ 12   </a:t>
            </a:r>
          </a:p>
          <a:p>
            <a:pPr marL="0" indent="0" algn="ctr">
              <a:buNone/>
            </a:pPr>
            <a:r>
              <a:rPr lang="en-US" dirty="0"/>
              <a:t>  X</a:t>
            </a:r>
            <a:r>
              <a:rPr lang="en-US" baseline="-25000" dirty="0"/>
              <a:t>1</a:t>
            </a:r>
            <a:r>
              <a:rPr lang="en-US" dirty="0"/>
              <a:t>,x</a:t>
            </a:r>
            <a:r>
              <a:rPr lang="en-US" baseline="-25000" dirty="0"/>
              <a:t>2</a:t>
            </a:r>
            <a:r>
              <a:rPr lang="en-US" dirty="0"/>
              <a:t> ≥ 0  </a:t>
            </a:r>
          </a:p>
          <a:p>
            <a:pPr marL="0" indent="0">
              <a:buNone/>
            </a:pPr>
            <a:r>
              <a:rPr lang="ar-JO" b="1" dirty="0">
                <a:solidFill>
                  <a:srgbClr val="FF0000"/>
                </a:solidFill>
              </a:rPr>
              <a:t>المطلوب: ايجاد الحل الأمثل باستخدام الطريقة المبسطة (</a:t>
            </a:r>
            <a:r>
              <a:rPr lang="en-US" b="1" dirty="0">
                <a:solidFill>
                  <a:srgbClr val="FF0000"/>
                </a:solidFill>
              </a:rPr>
              <a:t>(Simplex Method </a:t>
            </a:r>
            <a:endParaRPr lang="en-US" b="1" baseline="-25000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324600"/>
            <a:ext cx="2133600" cy="365125"/>
          </a:xfrm>
        </p:spPr>
        <p:txBody>
          <a:bodyPr/>
          <a:lstStyle/>
          <a:p>
            <a:fld id="{B437AF8F-F38D-47D1-83AC-4BF4D15FCC8F}" type="datetime1">
              <a:rPr lang="en-US" smtClean="0"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/>
              <a:t>جامعة فلسطين الأهلية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525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9924D-620D-4052-8F17-C8B07B1BA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3600" b="1" dirty="0">
                <a:solidFill>
                  <a:srgbClr val="0070C0"/>
                </a:solidFill>
              </a:rPr>
              <a:t>الحل:</a:t>
            </a:r>
            <a:r>
              <a:rPr lang="ar-SA" sz="3600" b="1" dirty="0">
                <a:solidFill>
                  <a:srgbClr val="0070C0"/>
                </a:solidFill>
              </a:rPr>
              <a:t> </a:t>
            </a:r>
            <a:r>
              <a:rPr lang="ar-JO" sz="3600" b="1" dirty="0">
                <a:solidFill>
                  <a:srgbClr val="FF0000"/>
                </a:solidFill>
              </a:rPr>
              <a:t>الخطوة الأولى: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8BD6E-142B-49DE-8E5A-AC5316750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JO" sz="2800" b="1" dirty="0">
                <a:solidFill>
                  <a:srgbClr val="00B050"/>
                </a:solidFill>
              </a:rPr>
              <a:t>نقوم بتحويل النموذج الرياضي إلى الشكل القياسي:</a:t>
            </a:r>
            <a:r>
              <a:rPr lang="en-US" sz="2800" b="1" dirty="0">
                <a:solidFill>
                  <a:srgbClr val="00B050"/>
                </a:solidFill>
              </a:rPr>
              <a:t>Standard Form</a:t>
            </a:r>
            <a:endParaRPr lang="ar-JO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ar-JO" sz="2800" dirty="0"/>
              <a:t>وذلك </a:t>
            </a:r>
            <a:r>
              <a:rPr lang="ar-SA" sz="2800" dirty="0"/>
              <a:t>بإضافة</a:t>
            </a:r>
            <a:r>
              <a:rPr lang="ar-JO" sz="2800" dirty="0"/>
              <a:t> (</a:t>
            </a:r>
            <a:r>
              <a:rPr lang="ar-SA" sz="2800" dirty="0"/>
              <a:t> </a:t>
            </a:r>
            <a:r>
              <a:rPr lang="ar-JO" sz="2800" dirty="0"/>
              <a:t>متغير) </a:t>
            </a:r>
            <a:r>
              <a:rPr lang="ar-SA" sz="2800" dirty="0"/>
              <a:t>قيمة وهمية للمتباينة التي تكون اشارتها أصغر من أو يساوي</a:t>
            </a:r>
            <a:r>
              <a:rPr lang="ar-JO" sz="2800" dirty="0"/>
              <a:t> (</a:t>
            </a:r>
            <a:r>
              <a:rPr lang="en-US" sz="2800" dirty="0"/>
              <a:t>≤</a:t>
            </a:r>
            <a:r>
              <a:rPr lang="ar-JO" sz="2800" dirty="0"/>
              <a:t>)</a:t>
            </a:r>
            <a:r>
              <a:rPr lang="ar-SA" sz="2800" dirty="0"/>
              <a:t> إلى يسار المتباينة كما في القيدين الأول والثاني، أما لو كانت الاشارة في أحد القيود أكبر من أو يساوي</a:t>
            </a:r>
            <a:r>
              <a:rPr lang="ar-JO" sz="2800" dirty="0"/>
              <a:t> (</a:t>
            </a:r>
            <a:r>
              <a:rPr lang="en-US" sz="2800" dirty="0"/>
              <a:t>≥</a:t>
            </a:r>
            <a:r>
              <a:rPr lang="ar-JO" sz="2800" dirty="0"/>
              <a:t>)</a:t>
            </a:r>
            <a:r>
              <a:rPr lang="ar-SA" sz="2800" dirty="0"/>
              <a:t> فإننا نقوم بطرح</a:t>
            </a:r>
            <a:r>
              <a:rPr lang="ar-JO" sz="2800" dirty="0"/>
              <a:t> ( متغير)</a:t>
            </a:r>
            <a:r>
              <a:rPr lang="ar-SA" sz="2800" dirty="0"/>
              <a:t> قيمة وهمية، وذلك من أجل توازنها وتحويل إشارتها إلى إشارة مساواة.</a:t>
            </a:r>
          </a:p>
          <a:p>
            <a:pPr marL="0" indent="0">
              <a:buNone/>
            </a:pPr>
            <a:r>
              <a:rPr lang="ar-SA" sz="2800" b="1" dirty="0">
                <a:solidFill>
                  <a:srgbClr val="00B050"/>
                </a:solidFill>
              </a:rPr>
              <a:t>فيصبح الشكل القياسي:</a:t>
            </a:r>
          </a:p>
          <a:p>
            <a:pPr marL="0" indent="0" algn="l">
              <a:buNone/>
            </a:pPr>
            <a:r>
              <a:rPr lang="en-US" sz="2800" dirty="0"/>
              <a:t>Z – 2X</a:t>
            </a:r>
            <a:r>
              <a:rPr lang="en-US" sz="2800" baseline="-25000" dirty="0"/>
              <a:t>1</a:t>
            </a:r>
            <a:r>
              <a:rPr lang="en-US" sz="2800" dirty="0"/>
              <a:t> – 3X</a:t>
            </a:r>
            <a:r>
              <a:rPr lang="en-US" sz="2800" baseline="-25000" dirty="0"/>
              <a:t>2</a:t>
            </a:r>
            <a:r>
              <a:rPr lang="en-US" sz="2800" dirty="0"/>
              <a:t> = 0</a:t>
            </a:r>
          </a:p>
          <a:p>
            <a:pPr marL="0" indent="0" algn="l">
              <a:buNone/>
            </a:pPr>
            <a:r>
              <a:rPr lang="en-US" sz="2800" b="1" dirty="0"/>
              <a:t>                         Subject to,   </a:t>
            </a:r>
          </a:p>
          <a:p>
            <a:pPr marL="0" indent="0" algn="ctr">
              <a:buNone/>
            </a:pPr>
            <a:r>
              <a:rPr lang="en-US" sz="2800" dirty="0"/>
              <a:t>X</a:t>
            </a:r>
            <a:r>
              <a:rPr lang="en-US" sz="2800" baseline="-25000" dirty="0"/>
              <a:t>1</a:t>
            </a:r>
            <a:r>
              <a:rPr lang="en-US" sz="2800" dirty="0"/>
              <a:t> + 2X</a:t>
            </a:r>
            <a:r>
              <a:rPr lang="en-US" sz="2800" baseline="-25000" dirty="0"/>
              <a:t>2 </a:t>
            </a:r>
            <a:r>
              <a:rPr lang="en-US" sz="2800" dirty="0"/>
              <a:t>+ S</a:t>
            </a:r>
            <a:r>
              <a:rPr lang="en-US" sz="2800" baseline="-25000" dirty="0"/>
              <a:t>1</a:t>
            </a:r>
            <a:r>
              <a:rPr lang="en-US" sz="2800" dirty="0"/>
              <a:t> = 20</a:t>
            </a:r>
          </a:p>
          <a:p>
            <a:pPr marL="0" indent="0" algn="ctr">
              <a:buNone/>
            </a:pPr>
            <a:r>
              <a:rPr lang="en-US" sz="2800" dirty="0"/>
              <a:t>X</a:t>
            </a:r>
            <a:r>
              <a:rPr lang="en-US" sz="2800" baseline="-25000" dirty="0"/>
              <a:t>1</a:t>
            </a:r>
            <a:r>
              <a:rPr lang="en-US" sz="2800" dirty="0"/>
              <a:t> + X</a:t>
            </a:r>
            <a:r>
              <a:rPr lang="en-US" sz="2800" baseline="-25000" dirty="0"/>
              <a:t>2</a:t>
            </a:r>
            <a:r>
              <a:rPr lang="en-US" sz="2800" dirty="0"/>
              <a:t> + S</a:t>
            </a:r>
            <a:r>
              <a:rPr lang="en-US" sz="2800" baseline="-25000" dirty="0"/>
              <a:t>2</a:t>
            </a:r>
            <a:r>
              <a:rPr lang="en-US" sz="2800" dirty="0"/>
              <a:t> = 12  </a:t>
            </a:r>
          </a:p>
          <a:p>
            <a:pPr marL="0" indent="0" algn="ctr">
              <a:buNone/>
            </a:pPr>
            <a:r>
              <a:rPr lang="en-US" sz="2800" dirty="0"/>
              <a:t>X</a:t>
            </a:r>
            <a:r>
              <a:rPr lang="en-US" sz="2800" baseline="-25000" dirty="0"/>
              <a:t>1</a:t>
            </a:r>
            <a:r>
              <a:rPr lang="en-US" sz="2800" dirty="0"/>
              <a:t> , X</a:t>
            </a:r>
            <a:r>
              <a:rPr lang="en-US" sz="2800" baseline="-25000" dirty="0"/>
              <a:t>2</a:t>
            </a:r>
            <a:r>
              <a:rPr lang="en-US" sz="2800" dirty="0"/>
              <a:t> , S</a:t>
            </a:r>
            <a:r>
              <a:rPr lang="en-US" sz="2800" baseline="-25000" dirty="0"/>
              <a:t>1</a:t>
            </a:r>
            <a:r>
              <a:rPr lang="en-US" sz="2800" dirty="0"/>
              <a:t> , S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  <a:r>
              <a:rPr lang="en-US" sz="2400" dirty="0"/>
              <a:t>≥ 0</a:t>
            </a:r>
            <a:r>
              <a:rPr lang="en-US" sz="2800" b="1" dirty="0"/>
              <a:t> </a:t>
            </a:r>
            <a:r>
              <a:rPr lang="ar-SA" sz="2800" b="1" dirty="0"/>
              <a:t> </a:t>
            </a:r>
            <a:endParaRPr lang="ar-JO" sz="2800" b="1" dirty="0"/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B9D08-C7F7-45B6-AC53-D11986F4C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44C1C-DFC0-4019-8223-2208FC53A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8EBFF-2E29-4F63-A234-AEBE55AEB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078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21A13-D354-4B6B-ADD8-17522D094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الخطوة الثانية: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021A4-98E1-49B3-AD98-CECF9AEF9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/>
              <a:t>نصمم الجدول الأولي بناء على معاملات المتغيرات جميعاً:</a:t>
            </a:r>
            <a:endParaRPr lang="en-US" dirty="0"/>
          </a:p>
          <a:p>
            <a:pPr marL="0" indent="0" algn="ctr">
              <a:buNone/>
            </a:pPr>
            <a:r>
              <a:rPr lang="ar-SA" dirty="0"/>
              <a:t>  </a:t>
            </a:r>
            <a:r>
              <a:rPr lang="ar-SA" b="1" dirty="0">
                <a:solidFill>
                  <a:srgbClr val="FF0000"/>
                </a:solidFill>
              </a:rPr>
              <a:t>جدول رقم ( </a:t>
            </a: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ar-JO" b="1" dirty="0">
                <a:solidFill>
                  <a:srgbClr val="FF0000"/>
                </a:solidFill>
              </a:rPr>
              <a:t> 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ar-S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914A1-5151-44F0-ADC2-3A1D2660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/>
              <a:t>8/5/2024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2213F-FD74-470A-90A7-672613F7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F91FB-25E7-4F8C-9734-8B454892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46286"/>
              </p:ext>
            </p:extLst>
          </p:nvPr>
        </p:nvGraphicFramePr>
        <p:xfrm>
          <a:off x="1143000" y="3276600"/>
          <a:ext cx="7086599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مربع نص 8"/>
          <p:cNvSpPr txBox="1"/>
          <p:nvPr/>
        </p:nvSpPr>
        <p:spPr>
          <a:xfrm>
            <a:off x="1219200" y="329184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lt1"/>
                </a:solidFill>
              </a:rPr>
              <a:t>المتغيرات الأساسية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219200" y="366117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Basic Variables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3332480" y="329184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lt1"/>
                </a:solidFill>
              </a:rPr>
              <a:t>المتغيرات</a:t>
            </a:r>
            <a:r>
              <a:rPr lang="ar-SA" b="1" dirty="0">
                <a:solidFill>
                  <a:schemeClr val="lt1"/>
                </a:solidFill>
              </a:rPr>
              <a:t> غير</a:t>
            </a:r>
            <a:r>
              <a:rPr lang="ar-JO" b="1" dirty="0">
                <a:solidFill>
                  <a:schemeClr val="lt1"/>
                </a:solidFill>
              </a:rPr>
              <a:t> الأساسية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908238" y="326644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>
                <a:solidFill>
                  <a:schemeClr val="lt1"/>
                </a:solidFill>
              </a:rPr>
              <a:t>الثابت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934200" y="366117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Solution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3429000" y="366117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  <a:r>
              <a:rPr lang="en-US" b="1" baseline="-25000" dirty="0"/>
              <a:t>1</a:t>
            </a:r>
            <a:endParaRPr lang="en-US" baseline="-250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4648200" y="366117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6324600" y="345110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5389880" y="344424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aseline="-250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1981200" y="403050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aseline="-25000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1981200" y="439983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1986280" y="484017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Z</a:t>
            </a:r>
            <a:endParaRPr lang="en-US" baseline="-25000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3429000" y="403050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3429000" y="439983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3429000" y="485033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-2</a:t>
            </a:r>
            <a:endParaRPr lang="en-US" baseline="-25000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4627880" y="403050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</a:t>
            </a:r>
            <a:endParaRPr lang="en-US" baseline="-25000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4607560" y="444035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29" name="مربع نص 28"/>
          <p:cNvSpPr txBox="1"/>
          <p:nvPr/>
        </p:nvSpPr>
        <p:spPr>
          <a:xfrm>
            <a:off x="4627880" y="485033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-3</a:t>
            </a:r>
            <a:endParaRPr lang="en-US" baseline="-25000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5389880" y="402737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5389880" y="443254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5389880" y="484017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6248400" y="404054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6248400" y="444035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6248400" y="484017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7277100" y="407102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20</a:t>
            </a:r>
            <a:endParaRPr lang="en-US" baseline="-25000" dirty="0"/>
          </a:p>
        </p:txBody>
      </p:sp>
      <p:sp>
        <p:nvSpPr>
          <p:cNvPr id="37" name="مربع نص 36"/>
          <p:cNvSpPr txBox="1"/>
          <p:nvPr/>
        </p:nvSpPr>
        <p:spPr>
          <a:xfrm>
            <a:off x="7277100" y="446067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12</a:t>
            </a:r>
            <a:endParaRPr lang="en-US" baseline="-25000" dirty="0"/>
          </a:p>
        </p:txBody>
      </p:sp>
      <p:sp>
        <p:nvSpPr>
          <p:cNvPr id="38" name="مربع نص 37"/>
          <p:cNvSpPr txBox="1"/>
          <p:nvPr/>
        </p:nvSpPr>
        <p:spPr>
          <a:xfrm>
            <a:off x="7277100" y="485033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4404208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21A13-D354-4B6B-ADD8-17522D094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505196"/>
          </a:xfrm>
        </p:spPr>
        <p:txBody>
          <a:bodyPr>
            <a:normAutofit fontScale="90000"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الخطوة الثالثة: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021A4-98E1-49B3-AD98-CECF9AEF9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pPr marL="0" indent="0">
              <a:buNone/>
            </a:pPr>
            <a:r>
              <a:rPr lang="ar-JO" b="1" dirty="0"/>
              <a:t>نقوم بتحديد المتغير الداخل والمتغير الخارج</a:t>
            </a:r>
          </a:p>
          <a:p>
            <a:pPr marL="0" indent="0">
              <a:buNone/>
            </a:pPr>
            <a:r>
              <a:rPr lang="ar-JO" b="1" dirty="0">
                <a:solidFill>
                  <a:srgbClr val="0070C0"/>
                </a:solidFill>
              </a:rPr>
              <a:t>في مسائل التعظيم: </a:t>
            </a:r>
            <a:r>
              <a:rPr lang="en-US" b="1" dirty="0">
                <a:solidFill>
                  <a:srgbClr val="0070C0"/>
                </a:solidFill>
              </a:rPr>
              <a:t>Maximization</a:t>
            </a:r>
            <a:endParaRPr lang="ar-JO" b="1" dirty="0">
              <a:solidFill>
                <a:srgbClr val="0070C0"/>
              </a:solidFill>
            </a:endParaRPr>
          </a:p>
          <a:p>
            <a:pPr marL="457200" indent="-457200">
              <a:buAutoNum type="arabic1Minus"/>
            </a:pPr>
            <a:r>
              <a:rPr lang="ar-JO" sz="2000" b="1" dirty="0">
                <a:solidFill>
                  <a:srgbClr val="FF0000"/>
                </a:solidFill>
              </a:rPr>
              <a:t>المتغير الداخل: </a:t>
            </a:r>
            <a:r>
              <a:rPr lang="ar-JO" sz="2000" b="1" dirty="0"/>
              <a:t> هو المتغير الذي له أكبر</a:t>
            </a:r>
            <a:r>
              <a:rPr lang="ar-SA" sz="2000" b="1" dirty="0"/>
              <a:t> رقم</a:t>
            </a:r>
            <a:r>
              <a:rPr lang="ar-JO" sz="2000" b="1" dirty="0"/>
              <a:t> معامل سالب في دالة الهدف.</a:t>
            </a:r>
            <a:r>
              <a:rPr lang="ar-JO" sz="2000" b="1" dirty="0">
                <a:solidFill>
                  <a:srgbClr val="FF0000"/>
                </a:solidFill>
              </a:rPr>
              <a:t> </a:t>
            </a:r>
            <a:endParaRPr lang="ar-SA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JO" sz="2000" b="1" dirty="0"/>
              <a:t>وبناءً عليه فإن </a:t>
            </a:r>
            <a:r>
              <a:rPr lang="en-US" sz="2000" b="1" dirty="0">
                <a:solidFill>
                  <a:srgbClr val="C00000"/>
                </a:solidFill>
              </a:rPr>
              <a:t>x</a:t>
            </a:r>
            <a:r>
              <a:rPr lang="en-US" sz="2000" b="1" baseline="-25000" dirty="0">
                <a:solidFill>
                  <a:srgbClr val="C00000"/>
                </a:solidFill>
              </a:rPr>
              <a:t>2</a:t>
            </a:r>
            <a:r>
              <a:rPr lang="ar-JO" sz="2000" b="1" dirty="0">
                <a:solidFill>
                  <a:srgbClr val="FF0000"/>
                </a:solidFill>
              </a:rPr>
              <a:t> </a:t>
            </a:r>
            <a:r>
              <a:rPr lang="ar-JO" sz="2000" b="1" dirty="0"/>
              <a:t>هو المتغير الداخل</a:t>
            </a:r>
            <a:r>
              <a:rPr lang="ar-SA" sz="2000" b="1" dirty="0"/>
              <a:t>.</a:t>
            </a:r>
          </a:p>
          <a:p>
            <a:pPr marL="0" indent="0">
              <a:buNone/>
            </a:pPr>
            <a:r>
              <a:rPr lang="ar-JO" sz="2000" b="1" dirty="0"/>
              <a:t> حيث له أكبر</a:t>
            </a:r>
            <a:r>
              <a:rPr lang="ar-SA" sz="2000" b="1" dirty="0"/>
              <a:t> رقم</a:t>
            </a:r>
            <a:r>
              <a:rPr lang="ar-JO" sz="2000" b="1" dirty="0"/>
              <a:t> معامل سالب في دالة الهدف</a:t>
            </a:r>
            <a:r>
              <a:rPr lang="ar-JO" sz="2000" b="1" dirty="0">
                <a:solidFill>
                  <a:srgbClr val="FF0000"/>
                </a:solidFill>
              </a:rPr>
              <a:t> </a:t>
            </a:r>
            <a:r>
              <a:rPr lang="ar-JO" sz="2000" b="1" dirty="0">
                <a:solidFill>
                  <a:srgbClr val="C00000"/>
                </a:solidFill>
              </a:rPr>
              <a:t>( </a:t>
            </a:r>
            <a:r>
              <a:rPr lang="en-US" sz="2000" b="1" dirty="0">
                <a:solidFill>
                  <a:srgbClr val="C00000"/>
                </a:solidFill>
              </a:rPr>
              <a:t>-3</a:t>
            </a:r>
            <a:r>
              <a:rPr lang="ar-JO" sz="2000" b="1" dirty="0">
                <a:solidFill>
                  <a:srgbClr val="C00000"/>
                </a:solidFill>
              </a:rPr>
              <a:t> ).</a:t>
            </a:r>
          </a:p>
          <a:p>
            <a:pPr marL="0" indent="0" algn="ctr">
              <a:buNone/>
            </a:pPr>
            <a:r>
              <a:rPr lang="ar-SA" dirty="0"/>
              <a:t>  </a:t>
            </a:r>
            <a:r>
              <a:rPr lang="ar-SA" b="1" dirty="0">
                <a:solidFill>
                  <a:srgbClr val="FF0000"/>
                </a:solidFill>
              </a:rPr>
              <a:t>جدول رقم ( 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ar-JO" b="1" dirty="0">
                <a:solidFill>
                  <a:srgbClr val="FF0000"/>
                </a:solidFill>
              </a:rPr>
              <a:t> 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ar-S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914A1-5151-44F0-ADC2-3A1D2660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/>
              <a:t>8/5/2024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2213F-FD74-470A-90A7-672613F7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F91FB-25E7-4F8C-9734-8B454892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711542"/>
              </p:ext>
            </p:extLst>
          </p:nvPr>
        </p:nvGraphicFramePr>
        <p:xfrm>
          <a:off x="817880" y="4396702"/>
          <a:ext cx="7086599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مربع نص 8"/>
          <p:cNvSpPr txBox="1"/>
          <p:nvPr/>
        </p:nvSpPr>
        <p:spPr>
          <a:xfrm>
            <a:off x="942340" y="440987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lt1"/>
                </a:solidFill>
              </a:rPr>
              <a:t>المتغيرات الأساسية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952500" y="47691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Basic Variables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3009900" y="43967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lt1"/>
                </a:solidFill>
              </a:rPr>
              <a:t>المتغيرات</a:t>
            </a:r>
            <a:r>
              <a:rPr lang="ar-SA" b="1" dirty="0">
                <a:solidFill>
                  <a:schemeClr val="lt1"/>
                </a:solidFill>
              </a:rPr>
              <a:t> غير</a:t>
            </a:r>
            <a:r>
              <a:rPr lang="ar-JO" b="1" dirty="0">
                <a:solidFill>
                  <a:schemeClr val="lt1"/>
                </a:solidFill>
              </a:rPr>
              <a:t> الأساسية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598920" y="440987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>
                <a:solidFill>
                  <a:schemeClr val="lt1"/>
                </a:solidFill>
              </a:rPr>
              <a:t>الثابت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598920" y="47691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Solution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3129280" y="47691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  <a:r>
              <a:rPr lang="en-US" b="1" baseline="-25000" dirty="0"/>
              <a:t>1</a:t>
            </a:r>
            <a:endParaRPr lang="en-US" baseline="-250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3688080" y="4769168"/>
            <a:ext cx="1341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X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ar-SA" b="1" baseline="-25000" dirty="0">
                <a:solidFill>
                  <a:srgbClr val="C00000"/>
                </a:solidFill>
              </a:rPr>
              <a:t> </a:t>
            </a:r>
            <a:r>
              <a:rPr lang="en-US" b="1" baseline="-25000" dirty="0">
                <a:solidFill>
                  <a:srgbClr val="C00000"/>
                </a:solidFill>
              </a:rPr>
              <a:t> </a:t>
            </a:r>
            <a:r>
              <a:rPr lang="ar-JO" b="1" baseline="-25000" dirty="0">
                <a:solidFill>
                  <a:srgbClr val="C00000"/>
                </a:solidFill>
              </a:rPr>
              <a:t> (المتغير الدا</a:t>
            </a:r>
            <a:r>
              <a:rPr lang="ar-SA" b="1" baseline="-25000" dirty="0">
                <a:solidFill>
                  <a:srgbClr val="C00000"/>
                </a:solidFill>
              </a:rPr>
              <a:t>خل)</a:t>
            </a:r>
            <a:r>
              <a:rPr lang="en-US" b="1" baseline="-25000" dirty="0"/>
              <a:t>  </a:t>
            </a:r>
            <a:endParaRPr lang="en-US" baseline="-250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5961380" y="463010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5067300" y="462502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aseline="-250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1981200" y="518148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aseline="-25000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1981200" y="55742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1981200" y="5943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Z</a:t>
            </a:r>
            <a:endParaRPr lang="en-US" baseline="-25000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3154680" y="51604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3129280" y="555081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3129280" y="594868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-2</a:t>
            </a:r>
            <a:endParaRPr lang="en-US" baseline="-25000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4038600" y="518148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</a:t>
            </a:r>
            <a:endParaRPr lang="en-US" baseline="-25000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4038600" y="55280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29" name="مربع نص 28"/>
          <p:cNvSpPr txBox="1"/>
          <p:nvPr/>
        </p:nvSpPr>
        <p:spPr>
          <a:xfrm>
            <a:off x="4091940" y="590645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-3</a:t>
            </a:r>
            <a:endParaRPr lang="en-US" baseline="-25000" dirty="0">
              <a:solidFill>
                <a:srgbClr val="C00000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5059680" y="516624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5029200" y="557934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5067300" y="594868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5961380" y="51758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5961380" y="553271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5961380" y="594868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6896100" y="516624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20</a:t>
            </a:r>
            <a:endParaRPr lang="en-US" baseline="-25000" dirty="0"/>
          </a:p>
        </p:txBody>
      </p:sp>
      <p:sp>
        <p:nvSpPr>
          <p:cNvPr id="37" name="مربع نص 36"/>
          <p:cNvSpPr txBox="1"/>
          <p:nvPr/>
        </p:nvSpPr>
        <p:spPr>
          <a:xfrm>
            <a:off x="6896100" y="556073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12</a:t>
            </a:r>
            <a:endParaRPr lang="en-US" baseline="-25000" dirty="0"/>
          </a:p>
        </p:txBody>
      </p:sp>
      <p:sp>
        <p:nvSpPr>
          <p:cNvPr id="38" name="مربع نص 37"/>
          <p:cNvSpPr txBox="1"/>
          <p:nvPr/>
        </p:nvSpPr>
        <p:spPr>
          <a:xfrm>
            <a:off x="6941820" y="593610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6323923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21A13-D354-4B6B-ADD8-17522D094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505196"/>
          </a:xfrm>
        </p:spPr>
        <p:txBody>
          <a:bodyPr>
            <a:normAutofit fontScale="90000"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تابع الخطوة الثالثة: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021A4-98E1-49B3-AD98-CECF9AEF9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2000" b="1" dirty="0">
                <a:solidFill>
                  <a:srgbClr val="FF0000"/>
                </a:solidFill>
              </a:rPr>
              <a:t>ب- المتغير الخارج: </a:t>
            </a:r>
            <a:r>
              <a:rPr lang="ar-JO" sz="2000" b="1" dirty="0"/>
              <a:t>يحدد عن طريق تقسيم عمود الثوابت(</a:t>
            </a:r>
            <a:r>
              <a:rPr lang="en-US" sz="2000" b="1" dirty="0"/>
              <a:t>Solution</a:t>
            </a:r>
            <a:r>
              <a:rPr lang="ar-JO" sz="2000" b="1" dirty="0"/>
              <a:t>) على المعاملات مقابل كل منها المتواجدة في عمود المتغير الداخل، </a:t>
            </a:r>
            <a:r>
              <a:rPr lang="ar-JO" sz="2000" b="1" dirty="0">
                <a:solidFill>
                  <a:srgbClr val="00B050"/>
                </a:solidFill>
              </a:rPr>
              <a:t>مع إهمال المعاملات ذات القيم السالبة والصفر. </a:t>
            </a:r>
            <a:endParaRPr lang="ar-SA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ar-JO" sz="2000" b="1" dirty="0"/>
              <a:t>والمتغير الخارج هو ذلك المتغير في الصف الذي يتضمن أقل قيمة ناتجة عن تقسيم الثوابت على المعاملات الموجبة تحت عمود المتغير الداخل.</a:t>
            </a:r>
          </a:p>
          <a:p>
            <a:pPr marL="0" indent="0">
              <a:buNone/>
            </a:pPr>
            <a:r>
              <a:rPr lang="en-US" sz="2000" b="1" dirty="0"/>
              <a:t>S</a:t>
            </a:r>
            <a:r>
              <a:rPr lang="en-US" sz="2000" b="1" baseline="-25000" dirty="0"/>
              <a:t>1</a:t>
            </a:r>
            <a:r>
              <a:rPr lang="en-US" sz="2000" b="1" dirty="0"/>
              <a:t>: 20/2 = 10</a:t>
            </a:r>
            <a:r>
              <a:rPr lang="ar-JO" sz="2000" b="1" dirty="0"/>
              <a:t> </a:t>
            </a:r>
          </a:p>
          <a:p>
            <a:pPr marL="0" indent="0">
              <a:buNone/>
            </a:pPr>
            <a:r>
              <a:rPr lang="en-US" sz="2000" b="1" dirty="0"/>
              <a:t>S</a:t>
            </a:r>
            <a:r>
              <a:rPr lang="en-US" sz="2000" b="1" baseline="-25000" dirty="0"/>
              <a:t>2</a:t>
            </a:r>
            <a:r>
              <a:rPr lang="en-US" sz="2000" b="1" dirty="0"/>
              <a:t>: 12/1 = 12</a:t>
            </a:r>
            <a:r>
              <a:rPr lang="ar-JO" sz="2000" b="1" dirty="0"/>
              <a:t> </a:t>
            </a:r>
          </a:p>
          <a:p>
            <a:pPr marL="0" indent="0">
              <a:buNone/>
            </a:pPr>
            <a:r>
              <a:rPr lang="ar-JO" sz="2000" b="1" dirty="0">
                <a:solidFill>
                  <a:srgbClr val="00B050"/>
                </a:solidFill>
              </a:rPr>
              <a:t>وبذلك يكون </a:t>
            </a:r>
            <a:r>
              <a:rPr lang="en-US" sz="2000" b="1" dirty="0">
                <a:solidFill>
                  <a:srgbClr val="00B050"/>
                </a:solidFill>
              </a:rPr>
              <a:t>S</a:t>
            </a:r>
            <a:r>
              <a:rPr lang="en-US" sz="2000" b="1" baseline="-25000" dirty="0">
                <a:solidFill>
                  <a:srgbClr val="00B050"/>
                </a:solidFill>
              </a:rPr>
              <a:t>1</a:t>
            </a:r>
            <a:r>
              <a:rPr lang="ar-JO" sz="2000" b="1" dirty="0">
                <a:solidFill>
                  <a:srgbClr val="00B050"/>
                </a:solidFill>
              </a:rPr>
              <a:t> هو المتغير الخارج</a:t>
            </a:r>
            <a:r>
              <a:rPr lang="ar-SA" sz="2000" b="1" dirty="0">
                <a:solidFill>
                  <a:srgbClr val="00B050"/>
                </a:solidFill>
              </a:rPr>
              <a:t> </a:t>
            </a:r>
            <a:r>
              <a:rPr lang="ar-SA" sz="2000" b="1" dirty="0">
                <a:solidFill>
                  <a:srgbClr val="C00000"/>
                </a:solidFill>
              </a:rPr>
              <a:t>ويحل محله المتغير الداخل </a:t>
            </a:r>
            <a:r>
              <a:rPr lang="en-US" sz="2000" b="1" dirty="0">
                <a:solidFill>
                  <a:srgbClr val="C00000"/>
                </a:solidFill>
              </a:rPr>
              <a:t>x</a:t>
            </a:r>
            <a:r>
              <a:rPr lang="en-US" sz="2000" b="1" baseline="-25000" dirty="0">
                <a:solidFill>
                  <a:srgbClr val="C00000"/>
                </a:solidFill>
              </a:rPr>
              <a:t>2</a:t>
            </a:r>
            <a:endParaRPr lang="ar-SA" sz="2000" b="1" baseline="-250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ar-SA" dirty="0"/>
              <a:t>  </a:t>
            </a:r>
            <a:r>
              <a:rPr lang="ar-SA" b="1" dirty="0">
                <a:solidFill>
                  <a:srgbClr val="FF0000"/>
                </a:solidFill>
              </a:rPr>
              <a:t>جدول رقم ( </a:t>
            </a:r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ar-JO" b="1" dirty="0">
                <a:solidFill>
                  <a:srgbClr val="FF0000"/>
                </a:solidFill>
              </a:rPr>
              <a:t> 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ar-S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914A1-5151-44F0-ADC2-3A1D2660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/>
              <a:t>8/5/2024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2213F-FD74-470A-90A7-672613F7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F91FB-25E7-4F8C-9734-8B454892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74707"/>
              </p:ext>
            </p:extLst>
          </p:nvPr>
        </p:nvGraphicFramePr>
        <p:xfrm>
          <a:off x="817880" y="4396702"/>
          <a:ext cx="7086599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مربع نص 8"/>
          <p:cNvSpPr txBox="1"/>
          <p:nvPr/>
        </p:nvSpPr>
        <p:spPr>
          <a:xfrm>
            <a:off x="942340" y="440987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lt1"/>
                </a:solidFill>
              </a:rPr>
              <a:t>المتغيرات الأساسية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952500" y="47691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Basic Variables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3009900" y="43967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lt1"/>
                </a:solidFill>
              </a:rPr>
              <a:t>المتغيرات</a:t>
            </a:r>
            <a:r>
              <a:rPr lang="ar-SA" b="1" dirty="0">
                <a:solidFill>
                  <a:schemeClr val="lt1"/>
                </a:solidFill>
              </a:rPr>
              <a:t> غير</a:t>
            </a:r>
            <a:r>
              <a:rPr lang="ar-JO" b="1" dirty="0">
                <a:solidFill>
                  <a:schemeClr val="lt1"/>
                </a:solidFill>
              </a:rPr>
              <a:t> الأساسية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598920" y="440987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>
                <a:solidFill>
                  <a:schemeClr val="lt1"/>
                </a:solidFill>
              </a:rPr>
              <a:t>الثابت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598920" y="47691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Solution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3129280" y="47691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  <a:r>
              <a:rPr lang="en-US" b="1" baseline="-25000" dirty="0"/>
              <a:t>1</a:t>
            </a:r>
            <a:endParaRPr lang="en-US" baseline="-250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3688080" y="4769168"/>
            <a:ext cx="1341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X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ar-SA" b="1" baseline="-25000" dirty="0">
                <a:solidFill>
                  <a:srgbClr val="C00000"/>
                </a:solidFill>
              </a:rPr>
              <a:t> </a:t>
            </a:r>
            <a:r>
              <a:rPr lang="en-US" b="1" baseline="-25000" dirty="0">
                <a:solidFill>
                  <a:srgbClr val="C00000"/>
                </a:solidFill>
              </a:rPr>
              <a:t> </a:t>
            </a:r>
            <a:r>
              <a:rPr lang="ar-JO" b="1" baseline="-25000" dirty="0">
                <a:solidFill>
                  <a:srgbClr val="C00000"/>
                </a:solidFill>
              </a:rPr>
              <a:t> (المتغير الدا</a:t>
            </a:r>
            <a:r>
              <a:rPr lang="ar-SA" b="1" baseline="-25000" dirty="0">
                <a:solidFill>
                  <a:srgbClr val="C00000"/>
                </a:solidFill>
              </a:rPr>
              <a:t>خل)</a:t>
            </a:r>
            <a:r>
              <a:rPr lang="en-US" b="1" baseline="-25000" dirty="0"/>
              <a:t>  </a:t>
            </a:r>
            <a:endParaRPr lang="en-US" baseline="-250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5961380" y="463010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5067300" y="462502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aseline="-250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1066800" y="5181482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>
                <a:solidFill>
                  <a:srgbClr val="00B050"/>
                </a:solidFill>
              </a:rPr>
              <a:t> </a:t>
            </a:r>
            <a:r>
              <a:rPr lang="ar-SA" b="1" baseline="-25000" dirty="0">
                <a:solidFill>
                  <a:srgbClr val="00B050"/>
                </a:solidFill>
              </a:rPr>
              <a:t>(المتغير الخارج)</a:t>
            </a:r>
            <a:r>
              <a:rPr lang="en-US" b="1" dirty="0">
                <a:solidFill>
                  <a:srgbClr val="00B050"/>
                </a:solidFill>
              </a:rPr>
              <a:t>S</a:t>
            </a:r>
            <a:r>
              <a:rPr lang="en-US" b="1" baseline="-25000" dirty="0">
                <a:solidFill>
                  <a:srgbClr val="00B050"/>
                </a:solidFill>
              </a:rPr>
              <a:t>1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1981200" y="55742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1981200" y="5943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Z</a:t>
            </a:r>
            <a:endParaRPr lang="en-US" baseline="-25000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3154680" y="51604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3129280" y="555081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3129280" y="594868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-2</a:t>
            </a:r>
            <a:endParaRPr lang="en-US" baseline="-25000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4038600" y="518148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</a:t>
            </a:r>
            <a:endParaRPr lang="en-US" baseline="-25000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4038600" y="55280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29" name="مربع نص 28"/>
          <p:cNvSpPr txBox="1"/>
          <p:nvPr/>
        </p:nvSpPr>
        <p:spPr>
          <a:xfrm>
            <a:off x="4038600" y="589736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-3</a:t>
            </a:r>
            <a:endParaRPr lang="en-US" baseline="-25000" dirty="0">
              <a:solidFill>
                <a:srgbClr val="C00000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5059680" y="516624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5029200" y="557934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5067300" y="594868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5961380" y="51758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5961380" y="553271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5961380" y="594868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6896100" y="516624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20</a:t>
            </a:r>
            <a:endParaRPr lang="en-US" baseline="-25000" dirty="0"/>
          </a:p>
        </p:txBody>
      </p:sp>
      <p:sp>
        <p:nvSpPr>
          <p:cNvPr id="37" name="مربع نص 36"/>
          <p:cNvSpPr txBox="1"/>
          <p:nvPr/>
        </p:nvSpPr>
        <p:spPr>
          <a:xfrm>
            <a:off x="6896100" y="556073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12</a:t>
            </a:r>
            <a:endParaRPr lang="en-US" baseline="-25000" dirty="0"/>
          </a:p>
        </p:txBody>
      </p:sp>
      <p:sp>
        <p:nvSpPr>
          <p:cNvPr id="38" name="مربع نص 37"/>
          <p:cNvSpPr txBox="1"/>
          <p:nvPr/>
        </p:nvSpPr>
        <p:spPr>
          <a:xfrm>
            <a:off x="6941820" y="593610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0841600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21A13-D354-4B6B-ADD8-17522D094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505196"/>
          </a:xfrm>
        </p:spPr>
        <p:txBody>
          <a:bodyPr>
            <a:normAutofit fontScale="90000"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تابع الخطوة الثالثة: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021A4-98E1-49B3-AD98-CECF9AEF9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3400" b="1" dirty="0">
                <a:solidFill>
                  <a:srgbClr val="FF0000"/>
                </a:solidFill>
              </a:rPr>
              <a:t>جـ </a:t>
            </a:r>
            <a:r>
              <a:rPr lang="ar-JO" sz="3400" b="1" dirty="0">
                <a:solidFill>
                  <a:srgbClr val="FF0000"/>
                </a:solidFill>
              </a:rPr>
              <a:t>- </a:t>
            </a:r>
            <a:r>
              <a:rPr lang="ar-SA" sz="3400" b="1" dirty="0">
                <a:solidFill>
                  <a:srgbClr val="FF0000"/>
                </a:solidFill>
              </a:rPr>
              <a:t>العنصر المحوري</a:t>
            </a:r>
            <a:r>
              <a:rPr lang="ar-JO" sz="3400" b="1" dirty="0">
                <a:solidFill>
                  <a:srgbClr val="FF0000"/>
                </a:solidFill>
              </a:rPr>
              <a:t>: </a:t>
            </a:r>
            <a:endParaRPr lang="ar-SA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SA" sz="2800" b="1" dirty="0"/>
              <a:t>يسمى المعامل الذي يتقاطع عنده عمود المتغير الداخل.</a:t>
            </a:r>
          </a:p>
          <a:p>
            <a:pPr marL="0" indent="0">
              <a:buNone/>
            </a:pPr>
            <a:r>
              <a:rPr lang="ar-SA" sz="2800" b="1" dirty="0"/>
              <a:t> مع صف المتغير الخارج بالعنصر المحوري (</a:t>
            </a:r>
            <a:r>
              <a:rPr lang="en-US" sz="2800" b="1" dirty="0"/>
              <a:t>Pivot Element</a:t>
            </a:r>
            <a:r>
              <a:rPr lang="ar-JO" sz="2800" b="1" dirty="0"/>
              <a:t>)</a:t>
            </a:r>
            <a:r>
              <a:rPr lang="ar-SA" sz="2800" b="1" dirty="0"/>
              <a:t>.</a:t>
            </a:r>
            <a:r>
              <a:rPr lang="ar-JO" sz="2800" b="1" dirty="0"/>
              <a:t> </a:t>
            </a:r>
            <a:endParaRPr lang="ar-SA" sz="2800" b="1" dirty="0"/>
          </a:p>
          <a:p>
            <a:pPr marL="0" indent="0">
              <a:buNone/>
            </a:pPr>
            <a:r>
              <a:rPr lang="ar-JO" sz="2800" b="1" dirty="0"/>
              <a:t>وفي مثالنا يكون </a:t>
            </a:r>
            <a:r>
              <a:rPr lang="ar-JO" sz="2800" b="1" dirty="0">
                <a:solidFill>
                  <a:srgbClr val="002060"/>
                </a:solidFill>
              </a:rPr>
              <a:t>العنصر المحوري  ( </a:t>
            </a:r>
            <a:r>
              <a:rPr lang="en-US" sz="2800" b="1" dirty="0">
                <a:solidFill>
                  <a:srgbClr val="002060"/>
                </a:solidFill>
              </a:rPr>
              <a:t>2</a:t>
            </a:r>
            <a:r>
              <a:rPr lang="ar-JO" sz="2800" b="1" dirty="0">
                <a:solidFill>
                  <a:srgbClr val="002060"/>
                </a:solidFill>
              </a:rPr>
              <a:t> ).</a:t>
            </a:r>
          </a:p>
          <a:p>
            <a:pPr marL="0" indent="0" algn="ctr">
              <a:buNone/>
            </a:pPr>
            <a:r>
              <a:rPr lang="ar-SA" dirty="0"/>
              <a:t>  </a:t>
            </a:r>
            <a:r>
              <a:rPr lang="ar-SA" b="1" dirty="0">
                <a:solidFill>
                  <a:srgbClr val="FF0000"/>
                </a:solidFill>
              </a:rPr>
              <a:t>جدول رقم ( </a:t>
            </a: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ar-JO" b="1" dirty="0">
                <a:solidFill>
                  <a:srgbClr val="FF0000"/>
                </a:solidFill>
              </a:rPr>
              <a:t> 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ar-S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914A1-5151-44F0-ADC2-3A1D2660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/>
              <a:t>8/5/2024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2213F-FD74-470A-90A7-672613F7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F91FB-25E7-4F8C-9734-8B454892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23589"/>
              </p:ext>
            </p:extLst>
          </p:nvPr>
        </p:nvGraphicFramePr>
        <p:xfrm>
          <a:off x="817880" y="4396702"/>
          <a:ext cx="7086599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مربع نص 8"/>
          <p:cNvSpPr txBox="1"/>
          <p:nvPr/>
        </p:nvSpPr>
        <p:spPr>
          <a:xfrm>
            <a:off x="942340" y="440987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lt1"/>
                </a:solidFill>
              </a:rPr>
              <a:t>المتغيرات الأساسية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952500" y="47691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Basic Variables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3009900" y="43967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dirty="0">
                <a:solidFill>
                  <a:schemeClr val="lt1"/>
                </a:solidFill>
              </a:rPr>
              <a:t>المتغيرات</a:t>
            </a:r>
            <a:r>
              <a:rPr lang="ar-SA" b="1" dirty="0">
                <a:solidFill>
                  <a:schemeClr val="lt1"/>
                </a:solidFill>
              </a:rPr>
              <a:t> غير</a:t>
            </a:r>
            <a:r>
              <a:rPr lang="ar-JO" b="1" dirty="0">
                <a:solidFill>
                  <a:schemeClr val="lt1"/>
                </a:solidFill>
              </a:rPr>
              <a:t> الأساسية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598920" y="440987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>
                <a:solidFill>
                  <a:schemeClr val="lt1"/>
                </a:solidFill>
              </a:rPr>
              <a:t>الثابت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598920" y="47691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Solution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3129280" y="47691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  <a:r>
              <a:rPr lang="en-US" b="1" baseline="-25000" dirty="0"/>
              <a:t>1</a:t>
            </a:r>
            <a:endParaRPr lang="en-US" baseline="-250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3688080" y="4769168"/>
            <a:ext cx="1341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X</a:t>
            </a:r>
            <a:r>
              <a:rPr lang="en-US" b="1" baseline="-25000" dirty="0">
                <a:solidFill>
                  <a:srgbClr val="C00000"/>
                </a:solidFill>
              </a:rPr>
              <a:t>2</a:t>
            </a:r>
            <a:r>
              <a:rPr lang="ar-SA" b="1" baseline="-25000" dirty="0">
                <a:solidFill>
                  <a:srgbClr val="C00000"/>
                </a:solidFill>
              </a:rPr>
              <a:t> </a:t>
            </a:r>
            <a:r>
              <a:rPr lang="en-US" b="1" baseline="-25000" dirty="0">
                <a:solidFill>
                  <a:srgbClr val="C00000"/>
                </a:solidFill>
              </a:rPr>
              <a:t> </a:t>
            </a:r>
            <a:r>
              <a:rPr lang="ar-JO" b="1" baseline="-25000" dirty="0">
                <a:solidFill>
                  <a:srgbClr val="C00000"/>
                </a:solidFill>
              </a:rPr>
              <a:t> (المتغير الدا</a:t>
            </a:r>
            <a:r>
              <a:rPr lang="ar-SA" b="1" baseline="-25000" dirty="0">
                <a:solidFill>
                  <a:srgbClr val="C00000"/>
                </a:solidFill>
              </a:rPr>
              <a:t>خل)</a:t>
            </a:r>
            <a:r>
              <a:rPr lang="en-US" b="1" baseline="-25000" dirty="0"/>
              <a:t>  </a:t>
            </a:r>
            <a:endParaRPr lang="en-US" baseline="-250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5961380" y="463010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5067300" y="462502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aseline="-250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1066800" y="5181482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>
                <a:solidFill>
                  <a:srgbClr val="00B050"/>
                </a:solidFill>
              </a:rPr>
              <a:t> </a:t>
            </a:r>
            <a:r>
              <a:rPr lang="ar-SA" b="1" baseline="-25000" dirty="0">
                <a:solidFill>
                  <a:srgbClr val="00B050"/>
                </a:solidFill>
              </a:rPr>
              <a:t>(المتغير الخارج)</a:t>
            </a:r>
            <a:r>
              <a:rPr lang="en-US" b="1" dirty="0">
                <a:solidFill>
                  <a:srgbClr val="00B050"/>
                </a:solidFill>
              </a:rPr>
              <a:t>S</a:t>
            </a:r>
            <a:r>
              <a:rPr lang="en-US" b="1" baseline="-25000" dirty="0">
                <a:solidFill>
                  <a:srgbClr val="00B050"/>
                </a:solidFill>
              </a:rPr>
              <a:t>1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1981200" y="55742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  <a:r>
              <a:rPr lang="en-US" b="1" baseline="-25000" dirty="0"/>
              <a:t>2</a:t>
            </a:r>
            <a:endParaRPr lang="en-US" baseline="-25000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1981200" y="5943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Z</a:t>
            </a:r>
            <a:endParaRPr lang="en-US" baseline="-25000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3154680" y="51604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3129280" y="555081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3141980" y="595491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-2</a:t>
            </a:r>
            <a:endParaRPr lang="en-US" baseline="-25000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3649980" y="5158702"/>
            <a:ext cx="1480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F0"/>
                </a:solidFill>
              </a:rPr>
              <a:t>2</a:t>
            </a:r>
            <a:r>
              <a:rPr lang="ar-SA" b="1" baseline="-25000" dirty="0">
                <a:solidFill>
                  <a:srgbClr val="00B0F0"/>
                </a:solidFill>
              </a:rPr>
              <a:t>(العنصر المحوري) </a:t>
            </a:r>
            <a:endParaRPr lang="en-US" b="1" baseline="-25000" dirty="0">
              <a:solidFill>
                <a:srgbClr val="00B0F0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3619500" y="554902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29" name="مربع نص 28"/>
          <p:cNvSpPr txBox="1"/>
          <p:nvPr/>
        </p:nvSpPr>
        <p:spPr>
          <a:xfrm>
            <a:off x="3644900" y="594868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-3</a:t>
            </a:r>
            <a:endParaRPr lang="en-US" baseline="-25000" dirty="0">
              <a:solidFill>
                <a:srgbClr val="C00000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5059680" y="516624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5029200" y="557934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5049520" y="596229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5961380" y="51758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5961380" y="553271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</a:t>
            </a:r>
            <a:endParaRPr lang="en-US" baseline="-25000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5961380" y="594868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6896100" y="516624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20</a:t>
            </a:r>
            <a:endParaRPr lang="en-US" baseline="-25000" dirty="0"/>
          </a:p>
        </p:txBody>
      </p:sp>
      <p:sp>
        <p:nvSpPr>
          <p:cNvPr id="37" name="مربع نص 36"/>
          <p:cNvSpPr txBox="1"/>
          <p:nvPr/>
        </p:nvSpPr>
        <p:spPr>
          <a:xfrm>
            <a:off x="6896100" y="556073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12</a:t>
            </a:r>
            <a:endParaRPr lang="en-US" baseline="-25000" dirty="0"/>
          </a:p>
        </p:txBody>
      </p:sp>
      <p:sp>
        <p:nvSpPr>
          <p:cNvPr id="38" name="مربع نص 37"/>
          <p:cNvSpPr txBox="1"/>
          <p:nvPr/>
        </p:nvSpPr>
        <p:spPr>
          <a:xfrm>
            <a:off x="6941820" y="593610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</a:t>
            </a:r>
            <a:endParaRPr lang="en-US" baseline="-25000" dirty="0"/>
          </a:p>
        </p:txBody>
      </p:sp>
      <p:cxnSp>
        <p:nvCxnSpPr>
          <p:cNvPr id="14" name="رابط مستقيم 13"/>
          <p:cNvCxnSpPr/>
          <p:nvPr/>
        </p:nvCxnSpPr>
        <p:spPr>
          <a:xfrm>
            <a:off x="3886200" y="4396702"/>
            <a:ext cx="0" cy="1860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flipH="1">
            <a:off x="1066800" y="5366148"/>
            <a:ext cx="662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36738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ar-JO" sz="3600" b="1" dirty="0">
                <a:solidFill>
                  <a:srgbClr val="FF0000"/>
                </a:solidFill>
              </a:rPr>
              <a:t>الخطوة الرابعة: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5626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ar-JO" sz="5000" b="1" dirty="0"/>
              <a:t>تقسيم القيم في صف المتغير الخارج (</a:t>
            </a:r>
            <a:r>
              <a:rPr lang="en-US" sz="5000" b="1" dirty="0"/>
              <a:t>S</a:t>
            </a:r>
            <a:r>
              <a:rPr lang="en-US" sz="5000" b="1" baseline="-25000" dirty="0"/>
              <a:t>1</a:t>
            </a:r>
            <a:r>
              <a:rPr lang="ar-SA" sz="5000" b="1" dirty="0"/>
              <a:t>)</a:t>
            </a:r>
            <a:r>
              <a:rPr lang="ar-JO" sz="5000" b="1" dirty="0"/>
              <a:t> على العنصر المحوري</a:t>
            </a:r>
            <a:r>
              <a:rPr lang="ar-SA" sz="5000" b="1" dirty="0"/>
              <a:t> (</a:t>
            </a:r>
            <a:r>
              <a:rPr lang="en-US" sz="5000" b="1" dirty="0"/>
              <a:t>2</a:t>
            </a:r>
            <a:r>
              <a:rPr lang="ar-SA" sz="5000" b="1" dirty="0"/>
              <a:t>)</a:t>
            </a:r>
            <a:endParaRPr lang="en-US" sz="5000" b="1" dirty="0"/>
          </a:p>
          <a:p>
            <a:pPr marL="0" indent="0">
              <a:buNone/>
            </a:pPr>
            <a:r>
              <a:rPr lang="en-US" sz="5000" b="1" dirty="0"/>
              <a:t> (1/2 , 2/2 , 1/2 , 0/2 , 20/2)</a:t>
            </a:r>
            <a:r>
              <a:rPr lang="ar-JO" sz="5000" b="1" dirty="0"/>
              <a:t> فتنتج قيم جديدة </a:t>
            </a:r>
            <a:endParaRPr lang="ar-SA" sz="5000" b="1" dirty="0"/>
          </a:p>
          <a:p>
            <a:pPr marL="0" indent="0">
              <a:buNone/>
            </a:pPr>
            <a:r>
              <a:rPr lang="ar-JO" sz="5000" b="1" dirty="0">
                <a:solidFill>
                  <a:srgbClr val="0070C0"/>
                </a:solidFill>
              </a:rPr>
              <a:t>تسمى معادلة المحور </a:t>
            </a:r>
            <a:r>
              <a:rPr lang="en-US" sz="5000" b="1" dirty="0">
                <a:solidFill>
                  <a:srgbClr val="0070C0"/>
                </a:solidFill>
              </a:rPr>
              <a:t>Pivot Equation</a:t>
            </a:r>
            <a:r>
              <a:rPr lang="ar-JO" sz="5000" b="1" dirty="0">
                <a:solidFill>
                  <a:srgbClr val="0070C0"/>
                </a:solidFill>
              </a:rPr>
              <a:t> </a:t>
            </a:r>
            <a:r>
              <a:rPr lang="ar-SA" sz="5000" b="1" dirty="0">
                <a:solidFill>
                  <a:srgbClr val="0070C0"/>
                </a:solidFill>
              </a:rPr>
              <a:t>(</a:t>
            </a:r>
            <a:r>
              <a:rPr lang="en-US" sz="5000" b="1" dirty="0">
                <a:solidFill>
                  <a:srgbClr val="0070C0"/>
                </a:solidFill>
              </a:rPr>
              <a:t>0.5 , 1 , 0.5 , 0 , 10</a:t>
            </a:r>
            <a:r>
              <a:rPr lang="ar-JO" sz="5000" b="1" dirty="0">
                <a:solidFill>
                  <a:srgbClr val="0070C0"/>
                </a:solidFill>
              </a:rPr>
              <a:t> )</a:t>
            </a:r>
            <a:endParaRPr lang="ar-SA" sz="50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ar-SA" sz="8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الخطوة الخامسة:</a:t>
            </a:r>
          </a:p>
          <a:p>
            <a:pPr marL="0" indent="0">
              <a:buNone/>
            </a:pPr>
            <a:r>
              <a:rPr lang="ar-SA" sz="5000" b="1" dirty="0"/>
              <a:t>بيان أثر انتقال </a:t>
            </a:r>
            <a:r>
              <a:rPr lang="en-US" sz="5000" b="1" dirty="0"/>
              <a:t>X</a:t>
            </a:r>
            <a:r>
              <a:rPr lang="en-US" sz="5000" b="1" baseline="-25000" dirty="0"/>
              <a:t>2</a:t>
            </a:r>
            <a:r>
              <a:rPr lang="ar-JO" sz="5000" b="1" dirty="0"/>
              <a:t> من متغير غير أساسي إلى متغير أساسي على:</a:t>
            </a:r>
          </a:p>
          <a:p>
            <a:pPr marL="514350" indent="-514350">
              <a:buAutoNum type="arabic1Minus"/>
            </a:pPr>
            <a:r>
              <a:rPr lang="ar-JO" sz="5000" b="1" dirty="0">
                <a:solidFill>
                  <a:srgbClr val="00B0F0"/>
                </a:solidFill>
              </a:rPr>
              <a:t>التأثير على دالة الهدف:</a:t>
            </a:r>
          </a:p>
          <a:p>
            <a:pPr marL="0" indent="0">
              <a:buNone/>
            </a:pPr>
            <a:r>
              <a:rPr lang="ar-JO" sz="5000" b="1" dirty="0"/>
              <a:t> </a:t>
            </a:r>
            <a:r>
              <a:rPr lang="ar-JO" sz="5000" b="1" dirty="0">
                <a:solidFill>
                  <a:srgbClr val="FF0000"/>
                </a:solidFill>
              </a:rPr>
              <a:t>دالة الهدف الجديدة =</a:t>
            </a:r>
            <a:r>
              <a:rPr lang="ar-JO" sz="5000" b="1" dirty="0"/>
              <a:t> </a:t>
            </a:r>
            <a:r>
              <a:rPr lang="ar-JO" sz="5000" b="1" dirty="0">
                <a:solidFill>
                  <a:srgbClr val="00B050"/>
                </a:solidFill>
              </a:rPr>
              <a:t>دالة الهدف القديمة </a:t>
            </a:r>
            <a:r>
              <a:rPr lang="ar-JO" sz="5000" b="1" dirty="0"/>
              <a:t>– </a:t>
            </a:r>
          </a:p>
          <a:p>
            <a:pPr marL="0" indent="0">
              <a:buNone/>
            </a:pPr>
            <a:r>
              <a:rPr lang="ar-JO" sz="5000" b="1" dirty="0">
                <a:solidFill>
                  <a:srgbClr val="C00000"/>
                </a:solidFill>
              </a:rPr>
              <a:t>( معامل المتغير الداخل في دالة الهدف </a:t>
            </a:r>
            <a:r>
              <a:rPr lang="ar-JO" sz="5000" b="1" dirty="0">
                <a:solidFill>
                  <a:srgbClr val="0070C0"/>
                </a:solidFill>
              </a:rPr>
              <a:t>(</a:t>
            </a:r>
            <a:r>
              <a:rPr lang="en-US" sz="5000" b="1" dirty="0">
                <a:solidFill>
                  <a:srgbClr val="0070C0"/>
                </a:solidFill>
              </a:rPr>
              <a:t>-3</a:t>
            </a:r>
            <a:r>
              <a:rPr lang="ar-SA" sz="5000" b="1" dirty="0">
                <a:solidFill>
                  <a:srgbClr val="0070C0"/>
                </a:solidFill>
              </a:rPr>
              <a:t>)</a:t>
            </a:r>
            <a:r>
              <a:rPr lang="ar-JO" sz="5000" b="1" dirty="0">
                <a:solidFill>
                  <a:srgbClr val="0070C0"/>
                </a:solidFill>
              </a:rPr>
              <a:t> </a:t>
            </a:r>
            <a:r>
              <a:rPr lang="ar-JO" sz="5000" b="1" dirty="0">
                <a:solidFill>
                  <a:srgbClr val="C00000"/>
                </a:solidFill>
              </a:rPr>
              <a:t>× المعادلة المحورية )</a:t>
            </a:r>
          </a:p>
          <a:p>
            <a:pPr marL="0" indent="0" algn="l">
              <a:buNone/>
            </a:pP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</a:rPr>
              <a:t>New Z = Old Z - ( Entry Element * Pivot Equation )</a:t>
            </a:r>
          </a:p>
          <a:p>
            <a:pPr marL="0" indent="0" algn="l">
              <a:buNone/>
            </a:pPr>
            <a:r>
              <a:rPr lang="en-US" sz="5000" b="1" dirty="0"/>
              <a:t>             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</a:rPr>
              <a:t>= Old Z - ( -3 * ( 0.5, 1, 0.5, 0, 10 ) )</a:t>
            </a:r>
          </a:p>
          <a:p>
            <a:pPr marL="0" indent="0" algn="l">
              <a:buNone/>
            </a:pPr>
            <a:r>
              <a:rPr lang="en-US" sz="5000" b="1" dirty="0"/>
              <a:t>           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n-US" sz="5000" b="1" dirty="0">
                <a:solidFill>
                  <a:srgbClr val="0070C0"/>
                </a:solidFill>
              </a:rPr>
              <a:t>=   -2,    -3,   0,    0,   0</a:t>
            </a:r>
          </a:p>
          <a:p>
            <a:pPr marL="0" indent="0" algn="l">
              <a:buNone/>
            </a:pPr>
            <a:r>
              <a:rPr lang="en-US" sz="5000" b="1" dirty="0"/>
              <a:t>                   -1.5, -3, -1.5, 0, -30 </a:t>
            </a:r>
            <a:endParaRPr lang="ar-SA" sz="5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l">
              <a:buNone/>
            </a:pPr>
            <a:r>
              <a:rPr lang="ar-JO" sz="5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sz="5000" b="1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ar-JO" sz="5000" b="1" dirty="0">
                <a:solidFill>
                  <a:schemeClr val="accent2">
                    <a:lumMod val="75000"/>
                  </a:schemeClr>
                </a:solidFill>
              </a:rPr>
              <a:t> دالة الهدف الجديدة )     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</a:rPr>
              <a:t>New Z =    -0.5,  0,   1.5, 0,  30 </a:t>
            </a:r>
            <a:endParaRPr lang="ar-SA" sz="5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ar-SA" sz="5800" b="1" dirty="0">
                <a:solidFill>
                  <a:schemeClr val="tx2"/>
                </a:solidFill>
              </a:rPr>
              <a:t>وحيث أنه يوجد قيمة سالبة في دالة الهدف إذن يمكن تعظيم القيمة ولم </a:t>
            </a:r>
            <a:r>
              <a:rPr lang="ar-SA" sz="5800" b="1" dirty="0" err="1">
                <a:solidFill>
                  <a:schemeClr val="tx2"/>
                </a:solidFill>
              </a:rPr>
              <a:t>يت</a:t>
            </a:r>
            <a:r>
              <a:rPr lang="ar-JO" sz="5800" b="1" dirty="0">
                <a:solidFill>
                  <a:schemeClr val="tx2"/>
                </a:solidFill>
              </a:rPr>
              <a:t>م التوصل</a:t>
            </a:r>
            <a:r>
              <a:rPr lang="ar-SA" sz="5800" b="1" dirty="0">
                <a:solidFill>
                  <a:schemeClr val="tx2"/>
                </a:solidFill>
              </a:rPr>
              <a:t> </a:t>
            </a:r>
            <a:r>
              <a:rPr lang="ar-JO" sz="5800" b="1" dirty="0">
                <a:solidFill>
                  <a:schemeClr val="tx2"/>
                </a:solidFill>
              </a:rPr>
              <a:t>ل</a:t>
            </a:r>
            <a:r>
              <a:rPr lang="ar-SA" sz="5800" b="1" dirty="0">
                <a:solidFill>
                  <a:schemeClr val="tx2"/>
                </a:solidFill>
              </a:rPr>
              <a:t>لحل</a:t>
            </a:r>
            <a:r>
              <a:rPr lang="ar-JO" sz="5800" b="1" dirty="0">
                <a:solidFill>
                  <a:schemeClr val="tx2"/>
                </a:solidFill>
              </a:rPr>
              <a:t> الأمثل.</a:t>
            </a:r>
          </a:p>
          <a:p>
            <a:pPr marL="0" indent="0">
              <a:buNone/>
            </a:pPr>
            <a:r>
              <a:rPr lang="ar-JO" sz="5800" b="1" dirty="0">
                <a:solidFill>
                  <a:schemeClr val="tx2"/>
                </a:solidFill>
              </a:rPr>
              <a:t> حيث يتحقق ذلك عندما تكون جميع المعاملات في دالة الهدف ≥ صفر أي صفر أو قيم موجبة. </a:t>
            </a:r>
            <a:endParaRPr lang="en-US" sz="5800" b="1" dirty="0">
              <a:solidFill>
                <a:schemeClr val="tx2"/>
              </a:solidFill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/>
              <a:t>جامعة فلسطين الأهلية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/>
              <a:t>9</a:t>
            </a:fld>
            <a:endParaRPr lang="en-US"/>
          </a:p>
        </p:txBody>
      </p:sp>
      <p:sp>
        <p:nvSpPr>
          <p:cNvPr id="7" name="شكل بيضاوي 6"/>
          <p:cNvSpPr/>
          <p:nvPr/>
        </p:nvSpPr>
        <p:spPr>
          <a:xfrm>
            <a:off x="1447800" y="4876800"/>
            <a:ext cx="2286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6864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1814</Words>
  <Application>Microsoft Office PowerPoint</Application>
  <PresentationFormat>On-screen Show (4:3)</PresentationFormat>
  <Paragraphs>471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سمة Office</vt:lpstr>
      <vt:lpstr>نسق Office</vt:lpstr>
      <vt:lpstr>بحوث عمليات – الوحدة الثانية البرمجة الخطية-طريقة سيمبلكس د. سالم محمد سالم </vt:lpstr>
      <vt:lpstr>طريقة البرمجة الخطية المبسطة:  The Simplex Method</vt:lpstr>
      <vt:lpstr>خطوات ايجاد الحل لنموذج البرمجة الخطية باستخدام طريقة Simplex :</vt:lpstr>
      <vt:lpstr>الحل: الخطوة الأولى:</vt:lpstr>
      <vt:lpstr>الخطوة الثانية:</vt:lpstr>
      <vt:lpstr>الخطوة الثالثة:</vt:lpstr>
      <vt:lpstr>تابع الخطوة الثالثة:</vt:lpstr>
      <vt:lpstr>تابع الخطوة الثالثة:</vt:lpstr>
      <vt:lpstr>الخطوة الرابعة:</vt:lpstr>
      <vt:lpstr>PowerPoint Presentation</vt:lpstr>
      <vt:lpstr>الخطوة السادسة:</vt:lpstr>
      <vt:lpstr>الخطوة السابعة:</vt:lpstr>
      <vt:lpstr>تابع الخطوة السابعة:</vt:lpstr>
      <vt:lpstr>تابع الخطوة السابعة:</vt:lpstr>
      <vt:lpstr>الخطوة الثامنة:</vt:lpstr>
      <vt:lpstr>PowerPoint Presentation</vt:lpstr>
      <vt:lpstr>الخطوة العاشرة: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اسم المساق «المادة التعليمية» اسم مدرس المساق</dc:title>
  <dc:creator>Haitham</dc:creator>
  <cp:lastModifiedBy>salem salem</cp:lastModifiedBy>
  <cp:revision>107</cp:revision>
  <dcterms:created xsi:type="dcterms:W3CDTF">2018-04-21T12:19:29Z</dcterms:created>
  <dcterms:modified xsi:type="dcterms:W3CDTF">2024-08-05T09:05:31Z</dcterms:modified>
</cp:coreProperties>
</file>