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53" roundtripDataSignature="AMtx7mjq4aeXZf8L0Cj05M1Pnv9/qnfW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customschemas.google.com/relationships/presentationmetadata" Target="meta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Lecture slides prepared for “Computer Organization and Architecture”, 10/e, by William Stallings, Chapter 3 “A Top Level View of Computer Function and Interconnection”.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5" name="Google Shape;31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general, these actions fall into four categories: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Processor-memory: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may be transferred from processor to memory 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memory to processor.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Processor-I/O: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may be transferred to or from a peripheral device by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transferring between the processor and an I/O module.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processing: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processor may perform some arithmetic or logic operation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data.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instruction may specify that the sequence of execution be altered.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the processor may fetch an instruction from location 149, which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specifies that the next instruction be from location 182. The processor will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remember this fact by setting the program counter to 182. Thus, on the next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fetch cycle, the instruction will be fetched from location 182 rather than 150.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instruction’s execution may involve a combination of these actions.</a:t>
            </a:r>
            <a:endParaRPr/>
          </a:p>
        </p:txBody>
      </p:sp>
      <p:sp>
        <p:nvSpPr>
          <p:cNvPr id="316" name="Google Shape;316;p1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10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2" name="Google Shape;34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a simple example using a hypothetical machine that includes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characteristics listed in Figure 3.4. The processor contains a single data register,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called an accumulator (AC). Both instructions and data are 16 bits long. Thus, it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convenient to organize memory using 16-bit words. The instruction format provides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bits for the opcode, so that there can be as many as 2</a:t>
            </a:r>
            <a:r>
              <a:rPr baseline="3000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16 different opcodes,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to 2</a:t>
            </a:r>
            <a:r>
              <a:rPr baseline="3000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4096 (4K) words of memory can be directly addressed.</a:t>
            </a:r>
            <a:endParaRPr/>
          </a:p>
        </p:txBody>
      </p:sp>
      <p:sp>
        <p:nvSpPr>
          <p:cNvPr id="343" name="Google Shape;343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" name="Google Shape;344;p11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" name="Google Shape;35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Google Shape;35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3.5 illustrates a partial program execution, showing the relevant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portions of memory and processor registers. The program fragment shown adds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contents of the memory word at address 940 to the contents of the memory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 at address 941 and stores the result in the latter location. Three instructions,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can be described as three fetch and three execute cycles, are required: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The PC contains 300, the address of the first instruction. This instruction (the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value 1940 in hexadecimal) is loaded into the instruction register IR,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PC is incremented. Note that this process involves the use of a memory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 register and a memory buffer register. For simplicity, these intermediate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registers are ignored.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The first 4 bits (first hexadecimal digit) in the IR indicate that the AC is to be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loaded. The remaining 12 bits (three hexadecimal digits) specify the address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(940) from which data are to be loaded.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The next instruction (5941) is fetched from location 301, and the PC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incremented.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The old contents of the AC and the contents of location 941 are added,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result is stored in the AC.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The next instruction (2941) is fetched from location 302, and the PC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incremented.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The contents of the AC are stored in location 941.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example, three instruction cycles, each consisting of a fetch cycle and an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execute cycle, are needed to add the contents of location 940 to the contents of 941.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a more complex set of instructions, fewer cycles would be needed. Some older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processors, for example, included instructions that contain more than one memory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address. Thus, the execution cycle for a particular instruction on such processors could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involve more than one reference to memory. Also, instead of memory references, an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 may specify an I/O operation.</a:t>
            </a:r>
            <a:endParaRPr/>
          </a:p>
        </p:txBody>
      </p:sp>
      <p:sp>
        <p:nvSpPr>
          <p:cNvPr id="352" name="Google Shape;352;p12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8" name="Google Shape;35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" name="Google Shape;359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execution cycle for a particular instruction may involve more than one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 to memory. Also, instead of memory references, an instruction may specify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I/O operation. With these additional considerations in mind, Figure 3.6 provides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more detailed look at the basic instruction cycle of Figure 3.3. The figure is in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 of a state diagram.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any given instruction cycle, some states may be null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others may be visited more than once. The states can be described as follows: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 address calculation (iac):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Determine the address of the next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 to be executed. Usually, this involves adding a fixed number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address of the previous instruction. For example, if each instruction is 16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bits long and memory is organized into 16-bit words, then add 1 to the previous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address. If, instead, memory is organized as individually addressable 8-bit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bytes, then add 2 to the previous address.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 fetch (if):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 instruction from its memory location into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 operation decoding (iod):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Analyze instruction to determine type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operation to be performed and operand(s) to be used.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Operand address calculation (oac):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operation involves reference to an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operand in memory or available via I/O, then determine the address of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operand.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Operand fetch (of):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Fetch the operand from memory or read it in from I/O.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operation (do):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 the operation indicated in the instruction.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Operand store (os):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Write the result into memory or out to I/O.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States in the upper part of Figure 3.6 involve an exchange between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 and either memory or an I/O module. States in the lower part of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diagram involve only internal processor operations. The oac state appears twice,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 an instruction may involve a read, a write, or both. However, the action performed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during that state is fundamentally the same in both cases, and so only a single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identifier is needed.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note that the diagram allows for multiple operands and multiple results,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 some instructions on some machines require this. For example, the PDP-11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 ADD A,B results in the following sequence of states: iac, if, iod, oac, of,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oac, of, do, oac, os.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Finally, on some machines, a single instruction can specify an operation to be performed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 vector (one-dimensional array) of numbers or a string (one-dimensional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array) of characters. As Figure 3.6 indicates, this would involve repetitive operand fetch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store operations.</a:t>
            </a:r>
            <a:endParaRPr/>
          </a:p>
        </p:txBody>
      </p:sp>
      <p:sp>
        <p:nvSpPr>
          <p:cNvPr id="360" name="Google Shape;360;p13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6" name="Google Shape;366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Virtually all computers provide a mechanism by which other modules (I/O, memory)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interrupt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normal processing of the processor. Table 3.1 lists the most common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classes of interrupts. The specific nature of these interrupts is examined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later in this book, especially in Chapters 7 and 14. However, we need to introduce the concept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to understand more clearly the nature of the instruction cycle and the implications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interrupts on the interconnection structure.</a:t>
            </a:r>
            <a:endParaRPr/>
          </a:p>
        </p:txBody>
      </p:sp>
      <p:sp>
        <p:nvSpPr>
          <p:cNvPr id="367" name="Google Shape;367;p1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8" name="Google Shape;368;p14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5" name="Google Shape;37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6" name="Google Shape;376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Interrupts are provided primarily as a way to improve processing efficiency.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most external devices are much slower than the processor. Suppose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the processor is transferring data to a printer using the instruction cycle scheme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Figure 3.3. After each write operation, the processor must pause and remain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idle until the printer catches up. The length of this pause may be on the order of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hundreds or even thousands of instruction cycles that do not involve memory.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Clearly, this is a very wasteful use of the processor.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3.7a illustrates this state of affairs. The user program performs a series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WRITE calls interleaved with processing. Code segments 1, 2, and 3 refer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sequences of instructions that do not involve I/O. The WRITE calls are to an I/O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 that is a system utility and that will perform the actual I/O operation.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I/O program consists of three sections: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A sequence of instructions, labeled 4 in the figure, to prepare for the actual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I/O operation. This may include copying the data to be output into a special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buffer and preparing the parameters for a device command.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The actual I/O command. Without the use of interrupts, once this command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issued, the program must wait for the I/O device to perform the requested function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(or periodically poll the device). The program might wait by simply repeatedly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performing a test operation to determine if the I/O operation is done.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A sequence of instructions, labeled 5 in the figure, to complete the operation.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may include setting a flag indicating the success or failure of the operation.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 the I/O operation may take a relatively long time to complete, the I/O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 is hung up waiting for the operation to complete; hence, the user program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stopped at the point of the WRITE call for some considerable period of time.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interrupts, the processor can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engaged in executing other instructions while an I/O operation is in progress.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the flow of control in Figure 3.7b. As before, the user program reaches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at which it makes a system call in the form of a WRITE call. The I/O program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is invoked in this case consists only of the preparation code and the actual I/O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command. After these few instructions have been executed, control returns to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program. Meanwhile, the external device is busy accepting data from computer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and printing it. This I/O operation is conducted concurrently with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execution of instructions in the user program.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external device becomes ready to be serviced—that is, when it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ready to accept more data from the processor—the I/O module for that external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device sends an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interrupt request </a:t>
            </a:r>
            <a:r>
              <a:rPr i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signal to the processor. The processor responds by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suspending operation of the current program, branching off to a program to service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particular I/O device, known as an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interrupt handler,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resuming the original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execution after the device is serviced. The points at which such interrupts occur are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indicated by an asterisk in Figure 3.7b.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us try to clarify what is happening in Figure 3.7. We have a user program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contains two WRITE commands. There is a segment of code at the beginning,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 one WRITE command, then a second segment of code, then a second WRITE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command, then a third and final segment of code. The WRITE command invokes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I/O program provided by the OS. Similarly, the I/O program consists of a segment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code, followed by an I/O command, followed by another segment of code. The I/O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command invokes a hardware I/O operation.</a:t>
            </a:r>
            <a:endParaRPr/>
          </a:p>
        </p:txBody>
      </p:sp>
      <p:sp>
        <p:nvSpPr>
          <p:cNvPr id="377" name="Google Shape;377;p15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3" name="Google Shape;38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the point of view of the user program, an interrupt is just that: an interruption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normal sequence of execution. When the interrupt processing is completed,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execution resumes (Figure 3.8). Thus, the user program does not have to contain any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special code to accommodate interrupts; the processor and the operating system are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responsible for suspending the user program and then resuming it at the same point.</a:t>
            </a:r>
            <a:endParaRPr/>
          </a:p>
        </p:txBody>
      </p:sp>
      <p:sp>
        <p:nvSpPr>
          <p:cNvPr id="384" name="Google Shape;384;p1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5" name="Google Shape;385;p16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1" name="Google Shape;39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accommodate interrupts, an </a:t>
            </a:r>
            <a:r>
              <a:rPr i="1"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interrupt cycle </a:t>
            </a:r>
            <a:r>
              <a:rPr i="0"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added to the instruction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cycle, as shown in Figure 3.9. In the interrupt cycle, the processor checks to see if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interrupts have occurred, indicated by the presence of an interrupt signal. If no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interrupts are pending, the processor proceeds to the fetch cycle and fetches the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instruction of the current program. If an interrupt is pending, the processor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the following: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t/>
            </a:r>
            <a:endParaRPr sz="93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It suspends execution of the current program being executed and saves its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context. This means saving the address of the next instruction to be executed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(current contents of the program counter) and any other data relevant to the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processor’s current activity.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t/>
            </a:r>
            <a:endParaRPr sz="93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It sets the program counter to the starting address of an </a:t>
            </a:r>
            <a:r>
              <a:rPr i="1"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interrupt handler routine.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t/>
            </a:r>
            <a:endParaRPr sz="93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processor now proceeds to the fetch cycle and fetches the first instruction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interrupt handler program, which will service the interrupt. The interrupt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handler program is generally part of the operating system. Typically, this program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determines the nature of the interrupt and performs whatever actions are needed.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example we have been using, the handler determines which I/O module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generated the interrupt and may branch to a program that will write more data out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that I/O module. When the interrupt handler routine is completed, the processor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resume execution of the user program at the point of interruption.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t/>
            </a:r>
            <a:endParaRPr sz="93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clear that there is some overhead involved in this process. Extra instructions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be executed (in the interrupt handler) to determine the nature of the interrupt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to decide on the appropriate action. Nevertheless, because of the relatively large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amount of time that would be wasted by simply waiting on an I/O operation, the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79"/>
              </a:spcBef>
              <a:spcAft>
                <a:spcPts val="0"/>
              </a:spcAft>
              <a:buNone/>
            </a:pPr>
            <a:r>
              <a:rPr lang="en-US" sz="9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 can be employed much more efficiently with the use of interrupts.</a:t>
            </a:r>
            <a:endParaRPr sz="930"/>
          </a:p>
        </p:txBody>
      </p:sp>
      <p:sp>
        <p:nvSpPr>
          <p:cNvPr id="392" name="Google Shape;392;p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3" name="Google Shape;393;p17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9" name="Google Shape;399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appreciate the gain in efficiency, consider Figure 3.10, which is a timing diagram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the flow of control in Figures 3.7a and 3.7b. In this figure, user program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code segments are shaded green, and I/O program code segments are shaded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gray. Figure 3.10a shows the case in which interrupts are not used. The processor must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wait while an I/O operation is performed.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Figures 3.7b and 3.10b assume that the time required for the I/O operation 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relatively short: less than the time to complete the execution of instructions between write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operations in the user program. In this case, the segment of code labeled code segment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is interrupted. A portion of the code (2a) executes (while the I/O operation is performed)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then the interrupt occurs (upon the completion of the I/O operation). After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interrupt is serviced, execution resumes with the remainder of code segment 2 (2b).</a:t>
            </a:r>
            <a:endParaRPr/>
          </a:p>
        </p:txBody>
      </p:sp>
      <p:sp>
        <p:nvSpPr>
          <p:cNvPr id="400" name="Google Shape;400;p1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1" name="Google Shape;401;p18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8" name="Google Shape;408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more typical case, especially for a slow device such as a printer, is that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I/O operation will take much more time than executing a sequence of user instructions.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3.7c indicates this state of affairs. In this case, the user program reaches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second WRITE call before the I/O operation spawned by the first call is complete.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result is that the user program is hung up at that point. When the preceding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I/O operation is completed, this new WRITE call may be processed, and a new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I/O operation may be started. Figure 3.11 shows the timing for this situation with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without the use of interrupts. We can see that there is still a gain in efficiency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 part of the time during which the I/O operation is under way overlaps with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execution of user instructions.</a:t>
            </a:r>
            <a:endParaRPr/>
          </a:p>
        </p:txBody>
      </p:sp>
      <p:sp>
        <p:nvSpPr>
          <p:cNvPr id="409" name="Google Shape;409;p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0" name="Google Shape;410;p19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8" name="Google Shape;21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a top level, a computer consists of CPU (central processing unit), memory, 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I/O components, with one or more modules of each type. These components are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interconnected in some fashion to achieve the basic function of the computer, which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to execute programs. Thus, at a top level, we can characterize a computer system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describing (1) the external behavior of each component, that is, the data 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signals that it exchanges with other components and (2) the interconnection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 and the controls required to manage the use of the interconnection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top-level view of structure and function is important because of its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explanatory power in understanding the nature of a computer. Equally important 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its use to understand the increasingly complex issues of performance evaluation. 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grasp of the top-level structure and function offers insight into system bottlenecks,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alternate pathways, the magnitude of system failures if a component fails, and the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ease of adding performance enhancements. In many cases, requirements for greater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power and fail-safe capabilities are being met by changing the design rather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 merely increasing the speed and reliability of individual components.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chapter focuses on the basic structures used for computer component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interconnection. As background, the chapter begins with a brief examination of the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 components and their interface requirements. Then a functional overview 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provided. We are then prepared to examine the use of buses to interconnect system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components.</a:t>
            </a:r>
            <a:endParaRPr sz="1110"/>
          </a:p>
          <a:p>
            <a:pPr indent="0" lvl="0" marL="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/>
          </a:p>
        </p:txBody>
      </p:sp>
      <p:sp>
        <p:nvSpPr>
          <p:cNvPr id="219" name="Google Shape;219;p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2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7" name="Google Shape;41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8" name="Google Shape;418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3.12 shows a revised instruction cycle state diagram that includes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interrupt cycle processing.</a:t>
            </a:r>
            <a:endParaRPr/>
          </a:p>
        </p:txBody>
      </p:sp>
      <p:sp>
        <p:nvSpPr>
          <p:cNvPr id="419" name="Google Shape;419;p20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5" name="Google Shape;42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6" name="Google Shape;426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approaches can be taken to dealing with multiple interrupts. The first is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disable interrupts while an interrupt is being processed. A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disabled interrupt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means that the processor can and will ignore that interrupt request signal. If an interrupt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occurs during this time, it generally remains pending and will be checked by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processor after the processor has enabled interrupts. Thus, when a user program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executing and an interrupt occurs, interrupts are disabled immediately. After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interrupt handler routine completes, interrupts are enabled before resuming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program, and the processor checks to see if additional interrupts have occurred.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approach is nice and simple, as interrupts are handled in strict sequential order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(Figure 3.13a).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drawback to the preceding approach is that it does not take into account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relative priority or time-critical needs. For example, when input arrives from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communications line, it may need to be absorbed rapidly to make room for more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input. If the first batch of input has not been processed before the second batch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arrives, data may be lost.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second approach is to define priorities for interrupts and to allow an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interrupt of higher priority to cause a lower-priority interrupt handler to be itself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interrupted (Figure 3.13b).</a:t>
            </a:r>
            <a:endParaRPr/>
          </a:p>
        </p:txBody>
      </p:sp>
      <p:sp>
        <p:nvSpPr>
          <p:cNvPr id="427" name="Google Shape;427;p21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4" name="Google Shape;43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5" name="Google Shape;435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an example of this second approach, consider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with three I/O devices: a printer, a disk, and a communications line, with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increasing priorities of 2, 4, and 5, respectively. Figure 3.14 illustrates a possible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sequence. A user program begins at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= 0. At t = 10, </a:t>
            </a:r>
            <a:r>
              <a:rPr i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printer interrupt occurs; user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 is placed on the system stack and execution continues at the printer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interrupt service routine (ISR).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this routine is still executing, at </a:t>
            </a:r>
            <a:r>
              <a:rPr b="0"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= 15,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communications interrupt occurs. Because the communications line has higher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priority than the printer, the interrupt is honored. The printer ISR is interrupted,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its state is pushed onto the stack, and execution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continues at the communications ISR. While this routine is executing, a disk interrupt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occurs (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= 20). Because this 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interrupt is of lower priority, it is simply held, and the communications ISR runs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completion.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communications ISR is complete (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= 25), the previous processor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is restored, which is the execution of the printer ISR. However, before even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instruction in that routine can be executed, the processor honors the higher priority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disk interrupt and control transfers to the disk ISR. Only when that routine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complete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= 35) is the printer ISR resumed. When that routine completes (t = 40),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finally returns to the user program.</a:t>
            </a:r>
            <a:endParaRPr/>
          </a:p>
        </p:txBody>
      </p:sp>
      <p:sp>
        <p:nvSpPr>
          <p:cNvPr id="436" name="Google Shape;436;p22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2" name="Google Shape;44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I/O module (e.g., a disk controller) can exchange data directly with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processor. Just as the processor can initiate a read or write with memory, designating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address of a specific location, the processor can also read data from or write data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an I/O module. In this latter case, the processor identifies a specific device that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controlled by a particular I/O module. Thus, an instruction sequence similar in form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of Figure 3.5 could occur, with I/O instructions rather than memory-referencing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some cases, it is desirable to allow I/O exchanges to occur directly with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memory. In such a case, the processor grants to an I/O module the authority to read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or write to memory, so that the I/O-memory transfer can occur without tying up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processor. During such a transfer, the I/O module issues read or write commands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memory, relieving the processor of responsibility for the exchange. This operation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known as direct memory access (DMA) and is examined in Chapter 7.</a:t>
            </a:r>
            <a:endParaRPr/>
          </a:p>
        </p:txBody>
      </p:sp>
      <p:sp>
        <p:nvSpPr>
          <p:cNvPr id="444" name="Google Shape;444;p23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1" name="Google Shape;451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computer consists of a set of components or modules of three basic types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(processor, memory, I/O) that communicate with each other. In effect, a computer is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network of basic modules. Thus, there must be paths for connecting the modules.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t/>
            </a:r>
            <a:endParaRPr sz="83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collection of paths connecting the various modules is called the </a:t>
            </a:r>
            <a:r>
              <a:rPr i="1"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interconnection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i="1"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structure. </a:t>
            </a:r>
            <a:r>
              <a:rPr i="0"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design of this structure will depend on the exchanges that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be made among modules.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t/>
            </a:r>
            <a:endParaRPr sz="83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3.15 suggests the types of exchanges that are needed by indicating the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 forms of input and output for each module type: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t/>
            </a:r>
            <a:endParaRPr sz="83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Memory: </a:t>
            </a:r>
            <a:r>
              <a:rPr b="0"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Typically, a memory module will consist of </a:t>
            </a:r>
            <a:r>
              <a:rPr b="0" i="1"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words of equal length.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word is assigned a unique numerical address (0, 1, …, </a:t>
            </a:r>
            <a:r>
              <a:rPr i="1"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- 1). A word of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can be read from or written into the memory. The nature of the operation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indicated by read and write control signals. The location for the operation is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specified by an address.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t/>
            </a:r>
            <a:endParaRPr sz="83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I/O module: </a:t>
            </a:r>
            <a:r>
              <a:rPr b="0"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an internal (to the computer system) point of view, I/O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functionally similar to memory. There are two operations, read and write.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Further, an I/O module may control more than one external device. We can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 to each of the interfaces to an external device as a </a:t>
            </a:r>
            <a:r>
              <a:rPr i="1"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 </a:t>
            </a:r>
            <a:r>
              <a:rPr i="0"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give each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unique address (e.g., 0, 1, …, </a:t>
            </a:r>
            <a:r>
              <a:rPr i="1"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 - 1)</a:t>
            </a:r>
            <a:r>
              <a:rPr i="0"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In addition, there are external data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paths for the input and output of data with an external device. Finally, an I/O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module may be able to send interrupt signals to the processor.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t/>
            </a:r>
            <a:endParaRPr sz="83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Processor: </a:t>
            </a:r>
            <a:r>
              <a:rPr b="0"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processor reads in instructions and data, writes out data after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processing, and uses control signals to control the overall operation of the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52"/>
              </a:spcBef>
              <a:spcAft>
                <a:spcPts val="0"/>
              </a:spcAft>
              <a:buNone/>
            </a:pPr>
            <a:r>
              <a:rPr lang="en-US" sz="83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system. It also receives interrupt signals.</a:t>
            </a:r>
            <a:endParaRPr sz="839"/>
          </a:p>
        </p:txBody>
      </p:sp>
      <p:sp>
        <p:nvSpPr>
          <p:cNvPr id="452" name="Google Shape;452;p2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3" name="Google Shape;453;p24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1" name="Google Shape;46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2" name="Google Shape;462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preceding list defines the data to be exchanged. The interconnection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 must support the following types of transfers: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to processor: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processor reads an instruction or a unit of data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memory.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 to memory: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processor writes a unit of data to memory.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I/O to processor: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processor reads data from an I/O device via an I/O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 to I/O: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processor sends data to the I/O device.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I/O to or from memory: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these two cases, an I/O module is allowed to exchange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directly with memory, without going through the processor, using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memory access.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 the years, a number of interconnection structures have been tried. By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 the most common are (1) the bus and various multiple-bus structures, and (2)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point-to-point interconnection structures with packetized data transfer. We devote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remainder of this chapter for a discussion of these structures.</a:t>
            </a:r>
            <a:endParaRPr/>
          </a:p>
        </p:txBody>
      </p:sp>
      <p:sp>
        <p:nvSpPr>
          <p:cNvPr id="463" name="Google Shape;463;p25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0" name="Google Shape;49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1" name="Google Shape;491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bus was the dominant means of computer system component interconnection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decades. For general-purpose computers, it has gradually given way to various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point-to-point interconnection structures, which now dominate computer system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design. However, bus structures are still commonly used for embedded systems, particularly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microcontrollers. In this section, we give a brief overview of bus structure.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Appendix C provides more detail.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bus is a communication pathway connecting two or more devices. A key characteristic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a bus is that it is a shared transmission medium. Multiple devices connect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bus, and a signal transmitted by any one device is available for reception by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other devices attached to the bus. If two devices transmit during the same time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period, their signals will overlap and become garbled. Thus, only one device at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can successfully transmit.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Typically, a bus consists of multiple communication pathways, or lines. Each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 is capable of transmitting signals representing binary 1 and binary 0. Over time,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sequence of binary digits can be transmitted across a single line. Taken together,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several lines of a bus can be used to transmit binary digits simultaneously (in parallel).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an 8-bit unit of data can be transmitted over eight bus lines.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systems contain a number of different buses that provide pathways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components at various levels of the computer system hierarchy. A bus that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connects major computer components (processor, memory, I/O) is called a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bus.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most common computer interconnection structures are based on the use of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or more system buses.</a:t>
            </a:r>
            <a:endParaRPr/>
          </a:p>
        </p:txBody>
      </p:sp>
      <p:sp>
        <p:nvSpPr>
          <p:cNvPr id="492" name="Google Shape;492;p26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3" name="Google Shape;52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4" name="Google Shape;524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system bus consists, typically, of from about fifty to hundreds of separate lines.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lines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a path for moving data among system modules. These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lines, collectively, are called the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bus.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data bus may consist of 32, 64, 128, 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 more separate lines, the number of lines being referred to as the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width of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bus. Because each line can carry only 1 bit at a time, the number of lines determines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many bits can be transferred at a time. The width of the data bus is a key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factor in determining overall system performance. For example, if the data bus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 bits wide and each instruction is 64 bits long, then the processor must access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module twice during each instruction cycle.</a:t>
            </a:r>
            <a:endParaRPr/>
          </a:p>
        </p:txBody>
      </p:sp>
      <p:sp>
        <p:nvSpPr>
          <p:cNvPr id="525" name="Google Shape;525;p27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3" name="Google Shape;53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4" name="Google Shape;534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 lines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used to designate the source or destination of the data 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data bus. For example, if the processor wishes to read a word (8, 16, or 32 bits)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data from memory, it puts the address of the desired word on the address lines.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Clearly, the width of the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 bus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determines the maximum possible memory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capacity of the system. Furthermore, the address lines are generally also used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 I/O ports. Typically, the higher-order bits are used to select a particular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module on the bus, and the lower-order bits select a memory location or I/O port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within the module. For example, on an 8-bit address bus, address 01111111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below might reference locations in a memory module (module 0) with 128 words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memory, and address 10000000 and above refer to devices attached to an I/O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module (module 1).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lines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used to control the access to and the use of the data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 lines. Because the data and address lines are shared by all components,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must be a means of controlling their use. Control signals transmit both command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timing information among system modules. Timing signals indicate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validity of data and address information. Command signals specify operations to be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performed. Typical control lines include: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write: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causes data on the bus to be written into the addressed location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read: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causes data from the addressed location to be placed on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I/O write: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causes data on the bus to be output to the addressed I/O port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I/O read: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causes data from the addressed I/O port to be placed on the bus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Transfer ACK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indicates that data have been accepted from or placed on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 request: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indicates that a module needs to gain control of the bus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 grant: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indicates that a requesting module has been granted control of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Interrupt request: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indicates that an interrupt is pending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Interrupt ACK: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acknowledges that the pending interrupt has been recognized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Clock: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used to synchronize operations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Reset: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initializes all modules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535" name="Google Shape;535;p28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7" name="Google Shape;547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8" name="Google Shape;548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line is assigned a particular meaning or function. Although there are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different bus designs, on any bus the lines can be classified into three functional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groups (Figure 3.16): data, address, and control lines. In addition, there may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power distribution lines that supply power to the attached modules.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operation of the bus is as follows. If one module wishes to send data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another, it must do two things: (1) obtain the use of the bus, and (2) transfer data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via the bus. If one module wishes to request data from another module, it must (1)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obtain the use of the bus, and (2) transfer a request to the other module over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appropriate control and address lines. It must then wait for that second module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 the data.</a:t>
            </a:r>
            <a:endParaRPr/>
          </a:p>
        </p:txBody>
      </p:sp>
      <p:sp>
        <p:nvSpPr>
          <p:cNvPr id="549" name="Google Shape;549;p29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8" name="Google Shape;22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discussed in Chapter 2, virtually all contemporary computer designs are based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concepts developed by John von Neumann at the Institute for Advanced Studies,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Princeton. Such a design is referred to as the </a:t>
            </a:r>
            <a:r>
              <a:rPr i="1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von Neumann architecture </a:t>
            </a:r>
            <a:r>
              <a:rPr i="0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is based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three key concepts: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Data and instructions are stored in a single read–write memory.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The contents of this memory are addressable by location, without regard to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type of data contained there.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Execution occurs in a sequential fashion (unless explicitly modified) from one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 to the next.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reasoning behind these concepts was discussed in Chapter 2 but is worth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summarizing here. There is a small set of basic logic components that can be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combined in various ways to store binary data and perform arithmetic and logical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operations on that data. If there is a particular computation to be performed, a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configuration of logic components designed specifically for that computation could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constructed. We can think of the process of connecting the various components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desired configuration as a form of programming. The resulting “program” is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form of hardware and is termed a </a:t>
            </a:r>
            <a:r>
              <a:rPr i="1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hardwired program.</a:t>
            </a:r>
            <a:endParaRPr sz="1110"/>
          </a:p>
        </p:txBody>
      </p:sp>
      <p:sp>
        <p:nvSpPr>
          <p:cNvPr id="229" name="Google Shape;229;p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0" name="Google Shape;230;p3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5" name="Google Shape;555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6" name="Google Shape;556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shared bus architecture was the standard approach to interconnection between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processor and other components (memory, I/O, and so on) for decades. But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contemporary systems increasingly rely on point-to-point interconnection rather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 shared buses.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principal reason driving the change from bus to point-to-point interconnect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the electrical constraints encountered with increasing the frequency of wide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synchronous buses. At higher and higher data rates, it becomes increasingly difficult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perform the synchronization and arbitration functions in a timely fashion. Further,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the advent of multi-core chips, with multiple processors and significant memory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 single chip, it was found that the use of a conventional shared bus on the same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chip magnified the difficulties of increasing bus data rate and reducing bus latency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keep up interconnect has lower latency, higher data rate, and better scalability.</a:t>
            </a:r>
            <a:endParaRPr/>
          </a:p>
        </p:txBody>
      </p:sp>
      <p:sp>
        <p:nvSpPr>
          <p:cNvPr id="557" name="Google Shape;557;p30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8" name="Google Shape;57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9" name="Google Shape;579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section, we look at an important and representative example of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point-to-point interconnect approach: Intel’s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QuickPath Interconnect (QPI),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introduced in 2008.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following are significant characteristics of QPI and other point-to-point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interconnect schemes: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 direct connections: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 components within the system enjoy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pairwise connections to other components. This eliminates the need for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arbitration found in shared transmission systems.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Layered protocol architecture: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found in network environments, such as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TCP/IP-based data networks, these processor-level interconnects use a layered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protocol architecture, rather than the simple use of control signals found in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shared bus arrangements.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Packetized data transfer: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are not sent as a raw bit stream. Rather, data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sent as a sequence of packets, each of which includes control headers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error control codes.</a:t>
            </a:r>
            <a:endParaRPr/>
          </a:p>
        </p:txBody>
      </p:sp>
      <p:sp>
        <p:nvSpPr>
          <p:cNvPr id="580" name="Google Shape;580;p31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9" name="Google Shape;58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0" name="Google Shape;590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3.17 illustrates a typical use of QPI on a multi-core computer.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QPI links (indicated by the green arrow pairs in the figure) form a switching fabric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enables data to move throughout the network. Direct QPI connections can be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established between each pair of core processors. If core A in Figure 3.20 needs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 the memory controller in core D, it sends its request through either cores B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C, which must in turn forward that request on to the memory controller in core 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Similarly, larger systems with eight or more processors can be built using processors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three links and routing traffic through intermediate processors.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addition, QPI is used to connect to an I/O module, called an I/O hub (IOH).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IOH acts as a switch directing traffic to and from I/O devices. Typically in newer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systems, the link from the IOH to the I/O device controller uses an interconnect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technology called PCI Express (PCIe), described later in this chapter. The IOH translates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the QPI protocols and formats and the PCIe protocols and formats.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also links to a main memory module (typically the memory uses dynamic access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random memory (DRAM) technology) using a dedicated memory bus.</a:t>
            </a:r>
            <a:endParaRPr/>
          </a:p>
        </p:txBody>
      </p:sp>
      <p:sp>
        <p:nvSpPr>
          <p:cNvPr id="591" name="Google Shape;591;p32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7" name="Google Shape;597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8" name="Google Shape;598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QPI is defined as a four-layer protocol architecture, encompassing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following layers (Figure 3.18):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Consists of the actual wires carrying the signals, as well as circuitry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logic to support ancillary features required in the transmission and receipt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1s and 0s. The unit of transfer at the Physical layer is 20 bits, which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called a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Phit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(physical unit).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Link: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Responsible for reliable transmission and flow control. The Link layer’s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of transfer is an 80-bit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Flit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(flow control unit).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Routing: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the framework for directing packets through the fabric.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Protocol: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high-level set of rules for exchanging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packets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data between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devices. A packet is comprised of an integral number of Flits.</a:t>
            </a:r>
            <a:endParaRPr b="0"/>
          </a:p>
        </p:txBody>
      </p:sp>
      <p:sp>
        <p:nvSpPr>
          <p:cNvPr id="599" name="Google Shape;599;p33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5" name="Google Shape;60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6" name="Google Shape;606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3.19 shows the physical architecture of a QPI port. The QPI port consists of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84 individual links grouped as follows. Each data path consists of a pair of wires that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transmits data one bit at a time; the pair is referred to as a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lane.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20 data lanes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each direction (transmit and receive), plus a clock lane in each direction. Thus, QPI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capable of transmitting 20 bits in parallel in each direction. The 20-bit unit is referred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as a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phit. </a:t>
            </a:r>
            <a:r>
              <a:rPr i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Typical signaling speeds of the link in current products calls for operation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6.4 GT/s (transfers per second). At 20 bits per transfer, that adds up to 16 GB/s,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QPI links involve dedicated bidirectional pairs, the total capacity is 32 GB/s.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lanes in each direction are grouped into four quadrants of 5 lanes each.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some applications, the link can also operate at half or quarter widths in order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 power consumption or work around failures.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form of transmission on each lane is known as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differential signaling, 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balanced transmission.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balanced transmission, signals are transmitted as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that travels down one conductor and returns on the other. The binary value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depends on the voltage difference. Typically, one line has a positive voltage value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 other line has zero voltage, and one line is associated with binary 1 and one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 is associated with binary 0. Specifically, the technique used by QPI is known as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low-voltage differential signaling (LVDS). </a:t>
            </a:r>
            <a:r>
              <a:rPr i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 typical implementation, the transmitter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injects a small current into one wire or the other, depending on the logic level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sent. The current passes through a resistor at the receiving end, and then returns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opposite direction along the other wire. The receiver senses the polarity of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voltage across the resistor to determine the logic level.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7" name="Google Shape;607;p34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3" name="Google Shape;613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4" name="Google Shape;614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Another function performed by the physical layer is that it manages the translation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80-bit flits and 20-bit phits using a technique known as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multilane distribution.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flits can be considered as a bit stream that is distributed across the data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lanes in a round-robin fashion (first bit to first lane, second bit to second lane, etc.), as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illustrated in Figure 3.20. This approach enables QPI to achieve very high data rates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implementing the physical link between two ports as multiple parallel channels.</a:t>
            </a:r>
            <a:endParaRPr b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35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1" name="Google Shape;621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2" name="Google Shape;622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QPI link layer performs two key functions: flow control and error control. These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functions are performed as part of the QPI link layer protocol, and operate on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 of the flit (flow control unit). Each flit consists of a 72-bit message payload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an 8-bit error control code called a cyclic redundancy check (CRC). We discuss error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codes in Chapter 5.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flit payload may consist of data or message information. The data flits transfer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actual bits of data between cores or between a core and an IOH. The message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flits are used for such functions as flow control, error control, and cache coherence.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discuss cache coherence in Chapters 5 and 17.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flow control function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needed to ensure that a sending QPI entity does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overwhelm a receiving QPI entity by sending data faster than the receiver can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the data and clear buffers for more incoming data. To control the flow of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data, QPI makes use of a credit scheme. During initialization, a sender is given a set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 of credits to send flits to a receiver. Whenever a flit is sent to the receiver,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sender decrements its credit counters by one credit. Whenever a buffer is freed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the receiver, a credit is returned to the sender for that buffer. Thus, the receiver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controls that pace at which data is transmitted over a QPI link.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Occasionally, a bit transmitted at the physical layer is changed during transmission,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 to noise or some other phenomenon. The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error control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at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link layer detects and recovers from such bit errors, and so isolates higher layers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experiencing bit errors. The procedure works as follows for a flow of data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system A to system B: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mentioned, each 80-bit flit includes an 8-bit CRC field. The CRC is a function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value of the remaining 72 bits. On transmission, A calculates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CRC value for each flit and inserts that value into the flit.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 flit is received, B calculates a CRC value for the 72-bit payload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compares this value with the value of the incoming CRC value in the flit. If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CRC values do not match, an error has been detected.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B detects an error, it sends a request to A to retransmit the flit that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error. However, because A may have had sufficient credit to send a stream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flits, so that additional flits have been transmitted after the flit in error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 A receives the request to retransmit. Therefore, the request is for A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 up and retransmit the damaged flit plus all subsequent flits.</a:t>
            </a:r>
            <a:endParaRPr/>
          </a:p>
        </p:txBody>
      </p:sp>
      <p:sp>
        <p:nvSpPr>
          <p:cNvPr id="623" name="Google Shape;623;p36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2" name="Google Shape;632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3" name="Google Shape;633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Routing layer is used to determine the course that a packet will traverse across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available system interconnects. Routing tables are defined by firmware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 the possible paths that a packet can follow. In small configurations, such as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two-socket platform, the routing options are limited and the routing tables quite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simple. For larger systems, the routing table options are more complex, giving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flexibility of routing and rerouting traffic depending on how (1) devices are populated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platform, (2) system resources are partitioned, and (3) reliability events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 in mapping around a failing resource.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QPI Protocol Layer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layer, the packet is defined as the unit of transfer. The packet contents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 is standardized with some flexibility allowed to meet differing market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segment requirements. One key function performed at this level is a cache coherency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protocol, which deals with making sure that main memory values held in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 caches are consistent. A typical data packet payload is a block of data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being sent to or from a cache.</a:t>
            </a:r>
            <a:endParaRPr/>
          </a:p>
        </p:txBody>
      </p:sp>
      <p:sp>
        <p:nvSpPr>
          <p:cNvPr id="634" name="Google Shape;634;p37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4" name="Google Shape;644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5" name="Google Shape;645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peripheral component interconnect (PCI)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 popular high-bandwidth, processor independent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 that can function as a mezzanine or peripheral bus. Compared with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common bus specifications, PCI delivers better system performance for high speed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I/O subsystems (e.g., graphic display adapters, network interface controllers,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disk controllers).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Intel began work on PCI in 1990 for its Pentium-based systems. Intel soon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released all the patents to the public domain and promoted the creation of an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industry association, the PCI Special Interest Group (SIG), to develop further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 the compatibility of the PCI specifications. The result is that PCI has been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widely adopted and is finding increasing use in personal computer, workstation,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server systems. Because the specification is in the public domain and is supported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a broad cross section of the microprocessor and peripheral industry, PCI products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built by different vendors are compatible.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with the system bus discussed in the preceding sections, the bus-based PCI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scheme has not been able to keep pace with the data rate demands of attached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devices. Accordingly, a new version, known as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PCI Express (PCIe)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been developed.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PCIe, as with QPI, is a point-to-point interconnect scheme intended to replace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bus-based schemes such as PCI.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key requirement for PCIe is high capacity to support the needs of higher data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rate I/O devices, such as Gigabit Ethernet. Another requirement deals with the need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support time-dependent data streams. Applications such as video-on-demand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audio redistribution are putting real-time constraints on servers too. Many communications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applications and embedded PC control systems also process data in real-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Today’s platforms must also deal with multiple concurrent transfers at ever-increasing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rates. It is no longer acceptable to treat all data as equal—it is more important,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to process streaming data first since late real-time data is as useless as no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data. Data needs to be tagged so that an I/O system can prioritize its flow throughout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platform.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8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3" name="Google Shape;653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4" name="Google Shape;654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3.21 shows a typical configuration that supports the use of PCIe. A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complex 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device, also referred to as a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chipset </a:t>
            </a:r>
            <a:r>
              <a:rPr i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a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host bridge, </a:t>
            </a:r>
            <a:r>
              <a:rPr i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connects the processor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memory subsystem to the PCI Express switch fabric comprising one 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PCIe and PCIe switch devices. The root complex acts as a buffering device,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deal with difference in data rates between I/O controllers and memory and processor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components. The root complex also translates between PCIe transaction formats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 processor and memory signal and control requirements. The chipset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typically support multiple PCIe ports, some of which attach directly to a PCIe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device and one or more that attach to a switch that manages multiple PCIe streams.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PCIe links from the chipset may attach to the following kinds of devices that implement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PCIe: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Switch: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switch manages multiple PCIe streams.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PCIe endpoint: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I/O device or controller that implements PCIe, such as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Gigabit Ethernet switch, a graphics or video controller, disk interface, or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communications controller.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Legacy endpoint: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Legacy endpoint category is intended for existing designs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have been migrated to PCI Express, and it allows legacy behaviors such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use of I/O space and locked transactions. PCI Express endpoints are not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permitted to require the use of I/O space at runtime and must not use locked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transactions. By distinguishing these categories, it is possible for a system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designer to restrict or eliminate legacy behaviors that have negative impacts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system performance and robustness.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PCIe/PCI bridge: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Allows older PCI devices to be connected to PCIe-based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systems.</a:t>
            </a:r>
            <a:endParaRPr/>
          </a:p>
        </p:txBody>
      </p:sp>
      <p:sp>
        <p:nvSpPr>
          <p:cNvPr id="655" name="Google Shape;655;p39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7" name="Google Shape;23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consider this alternative. Suppose we construct a general-purpose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configuration of arithmetic and logic functions. This set of hardware will perform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various functions on data depending on control signals applied to the hardware.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original case of customized hardware, the system accepts data and produces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(Figure 3.1a). With general-purpose hardware, the system accepts data and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signals and produces results. Thus, instead of rewiring the hardware for each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program, the programmer merely needs to supply a new set of control signals.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shall control signals be supplied? The answer is simple but subtle. The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entire program is actually a sequence of steps. At each step, some arithmetic or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logical operation is performed on some data. For each step, a new set of control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signals is needed. Let us provide a unique code for each possible set of control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signals, and let us add to the general-purpose hardware a segment that can accept a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code and generate control signals (Figure 3.1b).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p4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1" name="Google Shape;661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2" name="Google Shape;662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with QPI, PCIe interactions are defined using a protocol architecture.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PCIe protocol architecture encompasses the following layers (Figure 3.22):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Consists of the actual wires carrying the signals, as well as circuitry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logic to support ancillary features required in the transmission and receipt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1s and 0s.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link: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responsible for reliable transmission and flow control. Data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packets generated and consumed by the DLL are called Data Link Layer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Packets (DLLPs).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Transaction: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Generates and consumes data packets used to implement load/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store data transfer mechanisms and also manages the flow control of those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packets between the two components on a link. Data packets generated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consumed by the TL are called Transaction Layer Packets (TLPs).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Above the TL are software layers that generate read and write requests that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transported by the transaction layer to the I/O devices using a packet-based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transaction protocol.</a:t>
            </a:r>
            <a:endParaRPr/>
          </a:p>
        </p:txBody>
      </p:sp>
      <p:sp>
        <p:nvSpPr>
          <p:cNvPr id="663" name="Google Shape;663;p40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4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9" name="Google Shape;669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0" name="Google Shape;670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Similar to QPI, PCIe is a point-to-point architecture. Each PCIe port consists of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 of bidirectional lanes (note that in QPI, the lane refers to transfer in one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direction only). Transfer in each direction in a lane is by means of differential signaling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 a pair of wires. A PCI port can provide 1, 4, 6, 16, or 32 lanes. In what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follows, we refer to the PCIe 3.0 specification, introduced in late 2010.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with QPI, PCIe uses a multilane distribution technique. Figure 3.23 shows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example for a PCIe port consisting of four lanes. Data are distributed to the four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lanes 1 byte at a time using a simple round-robin scheme. At each physical lane,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are buffered and processed 16 bytes (128 bits) at a time. Each block of 128 bits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encoded into a unique 130-bit codeword for transmission; this is referred to as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128b/130b encoding. Thus, the effective data rate of an individual lane is reduced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a factor of 128/130.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understand the rationale for the 128b/130b encoding, note that unlike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QPI, PCIe does not use its clock line to synchronize the bit stream. That is,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clock line is not used to determine the start and end point of each incoming bit; it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used for other signaling purposes only. However, it is necessary for the receiver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be synchronized with the transmitter, so that the receiver knows when each bit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begins and ends. If there is any drift between the clocks used for bit transmission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reception of the transmitter and receiver, errors may occur. To compensate for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possibility of drift, PCIe relies on the receiver synchronizing with the transmitter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the transmitted signal. As with QPI, PCIe uses differential signaling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 a pair of wires. Synchronization can be achieved by the receiver looking for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transitions in the data and synchronizing its clock to the transition. However, consider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with a long string of 1s or 0s using differential signaling, the output is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constant voltage over a long period of time. Under these circumstances, any drift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the clocks of transmitter and receiver will result in loss of synchronization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the two.</a:t>
            </a:r>
            <a:endParaRPr/>
          </a:p>
        </p:txBody>
      </p:sp>
      <p:sp>
        <p:nvSpPr>
          <p:cNvPr id="671" name="Google Shape;671;p41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7" name="Google Shape;677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8" name="Google Shape;678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common approach, and the one used in PCIe 3.0, to overcoming the problem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a long string of bits of one value is scrambling. Scrambling, which does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increase the number of bits to be transmitted, is a mapping technique that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tends to make the data appear more random. The scrambling tends to spread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 the number of transitions so that they appear at the receiver more uniformly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spaced, which is good for synchronization. Also, other transmission properties,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such as spectral properties, are enhanced if the data are more nearly of a random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nature rather than constant or repetitive. For more discussion of scrambling, see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Appendix 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Another technique that can aid in synchronization is encoding, in which additional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bits are inserted into the bit stream to force transitions. For PCIe 3.0, each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of 128 bits of input is mapped into a 130-bit block by adding a 2-bit block sync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header. The value of the header is 10 for a data block and 01 for what is called an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ordered set block, </a:t>
            </a:r>
            <a:r>
              <a:rPr i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refers to a link-level information block.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3.24 illustrates the use of scrambling and encoding. Data to be transmitted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fed into a scrambler. The scrambled output is then fed into a 128b/130b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encoder, which buffers 128 bits and then maps the 128-bit block into a 130-bit block.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block then passes through a parallel-to-serial converter and transmitted one bit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a time using differential signaling.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the receiver, a clock is synchronized to the incoming data to recover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bit stream. This then passes through a serial-to-parallel converter to produce a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stream of 130-bit blocks. Each block is passed through a 128b/130b decoder to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recover the original scrambled bit pattern, which is then descrambled to produce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original bit stream.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these techniques, a data rate of 16 GB/s can be achieved. One final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detail to mention. Each transmission of a block of data over a PCI link begins and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ends with an 8-bit framing sequence intended to give the receiver time to synchronize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the incoming physical layer bit stream.</a:t>
            </a:r>
            <a:endParaRPr/>
          </a:p>
        </p:txBody>
      </p:sp>
      <p:sp>
        <p:nvSpPr>
          <p:cNvPr id="679" name="Google Shape;679;p42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85" name="Google Shape;685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transaction layer (TL) receives read and write requests from the software above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TL and creates request packets for transmission to a destination via the link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layer. Most transactions use a </a:t>
            </a:r>
            <a:r>
              <a:rPr i="1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split transaction </a:t>
            </a:r>
            <a:r>
              <a:rPr i="0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technique, which works in the following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fashion. A request packet is sent out by a source PCIe device, which then waits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 response, called a </a:t>
            </a:r>
            <a:r>
              <a:rPr i="1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completion </a:t>
            </a:r>
            <a:r>
              <a:rPr i="0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packet. The completion following a request is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initiated by the completer only when it has the data and/or status ready for delivery.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packet has a unique identifier that enables completion packets to be directed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correct originator. With the split transaction technique, the completion is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separated in time from the request, in contrast to a typical bus operation in which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sides of a transaction must be available to seize and use the bus. Between the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request and the completion, other PCIe traffic may use the link.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TL messages and some write transactions are </a:t>
            </a:r>
            <a:r>
              <a:rPr i="1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posted transactions, </a:t>
            </a:r>
            <a:r>
              <a:rPr i="0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meaning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no response is expected.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TL packet format supports 32-bit memory addressing and extended 64-bit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addressing. Packets also have attributes such as “no-snoop,” “relaxed ordering,”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“priority,” which may be used to optimally route these packets through the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I/O subsystem.</a:t>
            </a:r>
            <a:endParaRPr sz="1110"/>
          </a:p>
        </p:txBody>
      </p:sp>
      <p:sp>
        <p:nvSpPr>
          <p:cNvPr id="686" name="Google Shape;686;p4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7" name="Google Shape;687;p43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6" name="Google Shape;696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7" name="Google Shape;697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TL supports four address spaces: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memory space includes system main memory. It also includes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PCIe I/O devices. Certain ranges of memory addresses map into I/O devices.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I/O: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address space is used for legacy PCI devices, with reserved memory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 ranges used to address legacy I/O devices.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Configuration: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address space enables the TL to read/write configuration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registers associated with I/O devices.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address space is for control signals related to interrupts, error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handling, and power management.</a:t>
            </a:r>
            <a:endParaRPr/>
          </a:p>
        </p:txBody>
      </p:sp>
      <p:sp>
        <p:nvSpPr>
          <p:cNvPr id="698" name="Google Shape;698;p44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08" name="Google Shape;708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3.2 shows the transaction types provided by the TL. For memory, I/O, and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configuration address spaces, there are read and write transactions. In the case of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transactions, there is also a read lock request function. Locked operations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occur as a result of device drivers requesting atomic access to registers on a PCIe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device. A device driver, for example, can atomically read, modify, and then write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 device register. To accomplish this, the device driver causes the processor to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execute an instruction or set of instructions. The root complex converts these processor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instructions into a sequence of PCIe transactions, which perform individual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 and write requests for the device driver. If these transactions must be executed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atomically, the root complex locks the PCIe link while executing the transactions.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locking prevents transactions that are not part of the sequence from occurring.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sequence of transactions is called a locked operation. The particular set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processor instructions that can cause a locked operation to occur depends on the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chip set and processor architecture.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maintain compatibility with PCI, PCIe supports both Type 0 and Type 1 configuration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cycles. A Type 1 cycle propagates downstream until it reaches the bridge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interface hosting the bus (link) that the target device resides on. The configuration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transaction is converted on the destination link from Type 1 to Type 0 by the bridge.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Finally, completion messages are used with split transactions for memory, I/O,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configuration transactions.</a:t>
            </a:r>
            <a:endParaRPr sz="1110"/>
          </a:p>
        </p:txBody>
      </p:sp>
      <p:sp>
        <p:nvSpPr>
          <p:cNvPr id="709" name="Google Shape;709;p4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0" name="Google Shape;710;p45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17" name="Google Shape;717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PCIe transactions are conveyed using transaction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layer packets, which are illustrated in Figure 3.25a. A TLP originates in the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transaction layer of the sending device and terminates at the transaction layer of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receiving device.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Upper layer software sends to the TL the information needed for the TL to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the core of the TLP, which consists of the following fields: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Header: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Header describes the type of packet and includes information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needed by the receiver to process the packet, including any needed routing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information. The internal header format is discussed subsequently.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Data field of up to 4096 bytes may be included in the TLP. Some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TLPs do not contain a Data field.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ECRC: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optional end-to-end CRC field enables the destination TL layer to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for errors in the Header and Data portions of the TLP.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purpose of the PCIe data link layer is to ensure reliable delivery of packets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across the PCIe link. The DLL participates in the formation of TLPs and also transmits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DLLPs.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link layer packets originate at the data link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layer of a transmitting device and terminate at the DLL of the device on the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end of the link. Figure 3.25b shows the format of a DLLP. There are three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 groups of DLLPs used in managing a link: flow control packets, power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 packets, and TLP ACK and NAK packets. Power management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packets are used in managing power platform budgeting. Flow control packets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regulate the rate at which TLPs and DLLPs can be transmitted across a link. The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 and NAK packets are used in TLP processing, discussed in the following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paragraphs.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DLL adds two fields to the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of the TLP created by the TL (Figure 3.25a): a 16-bit sequence number and 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32-bit link-layer CRC (LCRC). Whereas the core fields created at the TL are only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at the destination TL, the two fields added by the DLL are processed at each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intermediate node on the way from source to destination.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 TLP arrives at a device, the DLL strips off the sequence number 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LCRC fields and checks the LCRC. There are two possibilities: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If no errors are detected, the core portion of the TLP is handed up to the local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transaction layer. If this receiving device is the intended destination, then the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TL processes the TLP. Otherwise, the TL determines a route for the TLP 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passes it back down to the DLL for transmission over the next link on the way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destination.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If an error is detected, the DLL schedules an NAK DLL packet to return back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remote transmitter. The TLP is eliminated.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DLL transmits a TLP, it retains a copy of the TLP. If it receives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NAK for the TLP with this sequence number, it retransmits the TLP. When it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receives an ACK, it discards the buffered TLP.</a:t>
            </a:r>
            <a:endParaRPr/>
          </a:p>
        </p:txBody>
      </p:sp>
      <p:sp>
        <p:nvSpPr>
          <p:cNvPr id="718" name="Google Shape;718;p4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9" name="Google Shape;719;p46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4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5" name="Google Shape;725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6" name="Google Shape;726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Chapter 3 summary.</a:t>
            </a:r>
            <a:endParaRPr/>
          </a:p>
        </p:txBody>
      </p:sp>
      <p:sp>
        <p:nvSpPr>
          <p:cNvPr id="727" name="Google Shape;727;p47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6" name="Google Shape;24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Programming is now much easier. Instead of rewiring the hardware for each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program, all we need to do is provide a new sequence of codes. Each code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is, in effect, an instruction, and part of the hardware interprets each instruction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generates control signals. To distinguish this new method of programming, a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sequence of codes or instructions is called </a:t>
            </a:r>
            <a:r>
              <a:rPr i="1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software.</a:t>
            </a:r>
            <a:endParaRPr sz="1110"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3.1b indicates two major components of the system: an instruction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interpreter and a module of general-purpose arithmetic and logic functions. These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constitute the CPU. Several other components are needed to yield a functioning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computer. Data and instructions must be put into the system. For this we need some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of input module. This module contains basic components for accepting data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instructions in some form and converting them into an internal form of signals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usable by the system. A means of reporting results is needed, and this is in the form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an output module. Taken together, these are referred to as </a:t>
            </a:r>
            <a:r>
              <a:rPr i="1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I/O components.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/>
          </a:p>
        </p:txBody>
      </p:sp>
      <p:sp>
        <p:nvSpPr>
          <p:cNvPr id="247" name="Google Shape;247;p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5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6" name="Google Shape;26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more component is needed. An input device will bring instructions and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in sequentially. But a program is not invariably executed sequentially; it may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jump around (e.g., the IAS jump instruction). Similarly, operations on data may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 access to more than just one element at a time in a predetermined sequence.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Thus, there must be a place to store temporarily both instructions and data. That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module is called </a:t>
            </a:r>
            <a:r>
              <a:rPr i="1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memory, or main memory, </a:t>
            </a:r>
            <a:r>
              <a:rPr i="0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distinguish it from external storage or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peripheral devices. Von Neumann pointed out that the same memory could be used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store both instructions and data.</a:t>
            </a:r>
            <a:endParaRPr sz="1110"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t/>
            </a:r>
            <a:endParaRPr sz="1110"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CPU exchanges data with memory. For this purpose, it typically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makes use of two internal (to the CPU) registers: a </a:t>
            </a:r>
            <a:r>
              <a:rPr b="1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address register (MAR),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specifies the address in memory for the next read or write, and a </a:t>
            </a:r>
            <a:r>
              <a:rPr b="1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b="1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buffer register (MBR), </a:t>
            </a:r>
            <a:r>
              <a:rPr b="0"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contains the data to be written into memory or receives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data read from memory. Similarly, an I/O address register (I/OAR) specifies a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particular I/O device. An I/O buffer (I/OBR) register is used for the exchange of</a:t>
            </a:r>
            <a:endParaRPr/>
          </a:p>
          <a:p>
            <a:pPr indent="0" lvl="0" marL="0" rtl="0" algn="l">
              <a:spcBef>
                <a:spcPts val="333"/>
              </a:spcBef>
              <a:spcAft>
                <a:spcPts val="0"/>
              </a:spcAft>
              <a:buNone/>
            </a:pPr>
            <a:r>
              <a:rPr lang="en-US" sz="111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between an I/O module and the CPU.</a:t>
            </a:r>
            <a:endParaRPr sz="1110"/>
          </a:p>
        </p:txBody>
      </p:sp>
      <p:sp>
        <p:nvSpPr>
          <p:cNvPr id="267" name="Google Shape;267;p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8" name="Google Shape;268;p6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Google Shape;28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Google Shape;29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3.2 illustrates these top-level components and suggests the interactions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among them.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memory module consists of a set of locations, defined by sequentially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numbered addresses. Each location contains a binary number that can be interpreted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either an instruction or data. An I/O module transfers data from external devices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CPU and memory, and vice versa. It contains internal buffers for temporarily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holding these data until they can be sent on.</a:t>
            </a:r>
            <a:endParaRPr/>
          </a:p>
        </p:txBody>
      </p:sp>
      <p:sp>
        <p:nvSpPr>
          <p:cNvPr id="291" name="Google Shape;291;p7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7" name="Google Shape;29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basic function performed by a computer is execution of a program, which consists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a set of instructions stored in memory. The processor does the actual work by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executing instructions specified in the program. This section provides an overview of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key elements of program execution. In its simplest form, instruction processing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consists of two steps: The processor reads (fetches ) instructions from memory one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a time and executes each instruction. Program execution consists of repeating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 of instruction fetch and instruction execution. The instruction execution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involve several operations and depends on the nature of the instruction (see, for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example, the lower portion of Figure 2.4).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processing required for a single instruction is called an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 cycle.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the simplified two-step description given previously, the instruction cycle is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depicted in Figure 3.3. The two steps are referred to as the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fetch cycle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 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cycle. </a:t>
            </a:r>
            <a:r>
              <a:rPr b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 execution halts only if the machine is turned off, some sort of unrecoverable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error occurs, or a program instruction that halts the computer is encountered.</a:t>
            </a:r>
            <a:endParaRPr/>
          </a:p>
        </p:txBody>
      </p:sp>
      <p:sp>
        <p:nvSpPr>
          <p:cNvPr id="299" name="Google Shape;299;p8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Google Shape;30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the beginning of each instruction cycle, the processor fetches an instruction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memory. In a typical processor, a register called the program counter (PC)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holds the address of the instruction to be fetched next. Unless told otherwise,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 always increments the PC after each instruction fetch so that it will fetch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next instruction in sequence (i.e., the instruction located at the next higher memory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address). So, for example, consider a computer in which each instruction occupies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16-bit word of memory. Assume that the program counter is set to memory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 300, where the location address refers to a 16-bit word. The processor will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fetch the instruction at location 300. On succeeding instruction cycles, it will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fetch instructions from locations 301, 302, 303, and so on. This sequence may be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altered, as explained presently.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fetched instruction is loaded into a register in the processor known as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instruction register (IR). The instruction contains bits that specify the action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processor is to take. The processor interprets the instruction and performs the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required action. </a:t>
            </a:r>
            <a:endParaRPr/>
          </a:p>
        </p:txBody>
      </p:sp>
      <p:sp>
        <p:nvSpPr>
          <p:cNvPr id="307" name="Google Shape;307;p9:notes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/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9"/>
          <p:cNvSpPr txBox="1"/>
          <p:nvPr>
            <p:ph idx="1" type="subTitle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9"/>
          <p:cNvSpPr txBox="1"/>
          <p:nvPr>
            <p:ph idx="10" type="dt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9"/>
          <p:cNvSpPr txBox="1"/>
          <p:nvPr>
            <p:ph idx="11" type="ftr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9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21;p4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2;p4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" name="Google Shape;23;p49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24" name="Google Shape;24;p49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49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2 Pictures">
  <p:cSld name="Title Slide with 2 Picture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8"/>
          <p:cNvSpPr txBox="1"/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8"/>
          <p:cNvSpPr txBox="1"/>
          <p:nvPr>
            <p:ph idx="1" type="subTitle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58"/>
          <p:cNvSpPr txBox="1"/>
          <p:nvPr>
            <p:ph idx="10" type="dt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8"/>
          <p:cNvSpPr txBox="1"/>
          <p:nvPr>
            <p:ph idx="11" type="ftr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8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58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58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58"/>
          <p:cNvSpPr/>
          <p:nvPr>
            <p:ph idx="2" type="pic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58"/>
          <p:cNvSpPr/>
          <p:nvPr>
            <p:ph idx="3" type="pic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58"/>
          <p:cNvSpPr txBox="1"/>
          <p:nvPr>
            <p:ph idx="4" type="body"/>
          </p:nvPr>
        </p:nvSpPr>
        <p:spPr>
          <a:xfrm>
            <a:off x="857250" y="1779494"/>
            <a:ext cx="3086100" cy="2040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spcBef>
                <a:spcPts val="2000"/>
              </a:spcBef>
              <a:spcAft>
                <a:spcPts val="0"/>
              </a:spcAft>
              <a:buSzPts val="3450"/>
              <a:buNone/>
              <a:defRPr sz="4600">
                <a:solidFill>
                  <a:schemeClr val="lt1"/>
                </a:solidFill>
              </a:defRPr>
            </a:lvl1pPr>
            <a:lvl2pPr indent="-285750" lvl="1" marL="914400" algn="l">
              <a:spcBef>
                <a:spcPts val="600"/>
              </a:spcBef>
              <a:spcAft>
                <a:spcPts val="0"/>
              </a:spcAft>
              <a:buSzPts val="900"/>
              <a:buChar char="■"/>
              <a:defRPr sz="1200"/>
            </a:lvl2pPr>
            <a:lvl3pPr indent="-276225" lvl="2" marL="1371600" algn="l">
              <a:spcBef>
                <a:spcPts val="600"/>
              </a:spcBef>
              <a:spcAft>
                <a:spcPts val="0"/>
              </a:spcAft>
              <a:buSzPts val="750"/>
              <a:buChar char="■"/>
              <a:defRPr sz="1000"/>
            </a:lvl3pPr>
            <a:lvl4pPr indent="-271462" lvl="3" marL="1828800" algn="l"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4pPr>
            <a:lvl5pPr indent="-271462" lvl="4" marL="2286000" algn="l"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5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9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59"/>
          <p:cNvSpPr txBox="1"/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sz="32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9"/>
          <p:cNvSpPr txBox="1"/>
          <p:nvPr>
            <p:ph idx="1" type="body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05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59"/>
          <p:cNvSpPr txBox="1"/>
          <p:nvPr>
            <p:ph idx="10" type="dt"/>
          </p:nvPr>
        </p:nvSpPr>
        <p:spPr>
          <a:xfrm>
            <a:off x="658906" y="6248774"/>
            <a:ext cx="1474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9"/>
          <p:cNvSpPr txBox="1"/>
          <p:nvPr>
            <p:ph idx="11" type="ftr"/>
          </p:nvPr>
        </p:nvSpPr>
        <p:spPr>
          <a:xfrm>
            <a:off x="2286000" y="6248774"/>
            <a:ext cx="563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59"/>
          <p:cNvSpPr txBox="1"/>
          <p:nvPr>
            <p:ph idx="12" type="sldNum"/>
          </p:nvPr>
        </p:nvSpPr>
        <p:spPr>
          <a:xfrm>
            <a:off x="8305800" y="624877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59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120" name="Google Shape;120;p59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60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60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125" name="Google Shape;125;p60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60"/>
          <p:cNvSpPr txBox="1"/>
          <p:nvPr>
            <p:ph idx="1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7" name="Google Shape;127;p60"/>
          <p:cNvSpPr txBox="1"/>
          <p:nvPr>
            <p:ph idx="2" type="body"/>
          </p:nvPr>
        </p:nvSpPr>
        <p:spPr>
          <a:xfrm>
            <a:off x="439987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8" name="Google Shape;128;p60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60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, Top and Bottom">
  <p:cSld name="2 Content, Top and Bottom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133" name="Google Shape;133;p61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61"/>
          <p:cNvSpPr txBox="1"/>
          <p:nvPr>
            <p:ph idx="1" type="body"/>
          </p:nvPr>
        </p:nvSpPr>
        <p:spPr>
          <a:xfrm>
            <a:off x="498517" y="1985963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5" name="Google Shape;135;p61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61"/>
          <p:cNvSpPr txBox="1"/>
          <p:nvPr>
            <p:ph idx="2" type="body"/>
          </p:nvPr>
        </p:nvSpPr>
        <p:spPr>
          <a:xfrm>
            <a:off x="498517" y="4164965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8" name="Google Shape;138;p61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6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2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62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143" name="Google Shape;143;p62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62"/>
          <p:cNvSpPr txBox="1"/>
          <p:nvPr>
            <p:ph idx="1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5" name="Google Shape;145;p62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62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62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62"/>
          <p:cNvSpPr txBox="1"/>
          <p:nvPr>
            <p:ph idx="2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9" name="Google Shape;149;p62"/>
          <p:cNvSpPr txBox="1"/>
          <p:nvPr>
            <p:ph idx="3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63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153" name="Google Shape;153;p63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63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63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63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64"/>
          <p:cNvSpPr txBox="1"/>
          <p:nvPr>
            <p:ph type="title"/>
          </p:nvPr>
        </p:nvSpPr>
        <p:spPr>
          <a:xfrm>
            <a:off x="4169404" y="3124200"/>
            <a:ext cx="3898272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64"/>
          <p:cNvSpPr/>
          <p:nvPr>
            <p:ph idx="2" type="pic"/>
          </p:nvPr>
        </p:nvSpPr>
        <p:spPr>
          <a:xfrm>
            <a:off x="277906" y="228600"/>
            <a:ext cx="3460658" cy="6345238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64"/>
          <p:cNvSpPr txBox="1"/>
          <p:nvPr>
            <p:ph idx="1" type="body"/>
          </p:nvPr>
        </p:nvSpPr>
        <p:spPr>
          <a:xfrm>
            <a:off x="4169404" y="3995737"/>
            <a:ext cx="3898272" cy="2147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2" name="Google Shape;162;p64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64"/>
          <p:cNvSpPr txBox="1"/>
          <p:nvPr>
            <p:ph idx="11" type="ftr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4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64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">
  <p:cSld name="3 Pictures with Caption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5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65"/>
          <p:cNvSpPr txBox="1"/>
          <p:nvPr>
            <p:ph type="title"/>
          </p:nvPr>
        </p:nvSpPr>
        <p:spPr>
          <a:xfrm>
            <a:off x="380554" y="2571750"/>
            <a:ext cx="401663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65"/>
          <p:cNvSpPr txBox="1"/>
          <p:nvPr>
            <p:ph idx="1" type="body"/>
          </p:nvPr>
        </p:nvSpPr>
        <p:spPr>
          <a:xfrm>
            <a:off x="381094" y="3733800"/>
            <a:ext cx="4015304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0" name="Google Shape;170;p65"/>
          <p:cNvSpPr txBox="1"/>
          <p:nvPr>
            <p:ph idx="10" type="dt"/>
          </p:nvPr>
        </p:nvSpPr>
        <p:spPr>
          <a:xfrm>
            <a:off x="3048000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65"/>
          <p:cNvSpPr txBox="1"/>
          <p:nvPr>
            <p:ph idx="11" type="ftr"/>
          </p:nvPr>
        </p:nvSpPr>
        <p:spPr>
          <a:xfrm>
            <a:off x="381095" y="6235607"/>
            <a:ext cx="2590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65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65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174" name="Google Shape;174;p65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65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65"/>
          <p:cNvSpPr/>
          <p:nvPr>
            <p:ph idx="2" type="pic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65"/>
          <p:cNvSpPr/>
          <p:nvPr>
            <p:ph idx="3" type="pic"/>
          </p:nvPr>
        </p:nvSpPr>
        <p:spPr>
          <a:xfrm>
            <a:off x="4624388" y="2381663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65"/>
          <p:cNvSpPr/>
          <p:nvPr>
            <p:ph idx="4" type="pic"/>
          </p:nvPr>
        </p:nvSpPr>
        <p:spPr>
          <a:xfrm>
            <a:off x="6803136" y="2381662"/>
            <a:ext cx="2057400" cy="418795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, Alt.">
  <p:cSld name="3 Pictures with Caption, Alt.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6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66"/>
          <p:cNvSpPr txBox="1"/>
          <p:nvPr>
            <p:ph type="title"/>
          </p:nvPr>
        </p:nvSpPr>
        <p:spPr>
          <a:xfrm>
            <a:off x="4953000" y="3124200"/>
            <a:ext cx="3108960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66"/>
          <p:cNvSpPr/>
          <p:nvPr>
            <p:ph idx="2" type="pic"/>
          </p:nvPr>
        </p:nvSpPr>
        <p:spPr>
          <a:xfrm>
            <a:off x="277905" y="2365248"/>
            <a:ext cx="4240119" cy="4187952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66"/>
          <p:cNvSpPr txBox="1"/>
          <p:nvPr>
            <p:ph idx="1" type="body"/>
          </p:nvPr>
        </p:nvSpPr>
        <p:spPr>
          <a:xfrm>
            <a:off x="4953000" y="3995737"/>
            <a:ext cx="3108960" cy="2147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4" name="Google Shape;184;p66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66"/>
          <p:cNvSpPr txBox="1"/>
          <p:nvPr>
            <p:ph idx="11" type="ftr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66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66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endParaRPr/>
          </a:p>
        </p:txBody>
      </p:sp>
      <p:sp>
        <p:nvSpPr>
          <p:cNvPr id="188" name="Google Shape;188;p66"/>
          <p:cNvSpPr/>
          <p:nvPr>
            <p:ph idx="3" type="pic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66"/>
          <p:cNvSpPr/>
          <p:nvPr>
            <p:ph idx="4" type="pic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6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193" name="Google Shape;193;p67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67"/>
          <p:cNvSpPr txBox="1"/>
          <p:nvPr>
            <p:ph idx="1" type="body"/>
          </p:nvPr>
        </p:nvSpPr>
        <p:spPr>
          <a:xfrm rot="5400000">
            <a:off x="2204149" y="275525"/>
            <a:ext cx="4144963" cy="7556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67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67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67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bove Caption" type="picTx">
  <p:cSld name="PICTURE_WITH_CAPTIO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0"/>
          <p:cNvSpPr txBox="1"/>
          <p:nvPr>
            <p:ph type="title"/>
          </p:nvPr>
        </p:nvSpPr>
        <p:spPr>
          <a:xfrm>
            <a:off x="506505" y="4424082"/>
            <a:ext cx="6191157" cy="833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0"/>
          <p:cNvSpPr/>
          <p:nvPr>
            <p:ph idx="2" type="pic"/>
          </p:nvPr>
        </p:nvSpPr>
        <p:spPr>
          <a:xfrm>
            <a:off x="277905" y="228600"/>
            <a:ext cx="6378389" cy="4187952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50"/>
          <p:cNvSpPr txBox="1"/>
          <p:nvPr>
            <p:ph idx="1" type="body"/>
          </p:nvPr>
        </p:nvSpPr>
        <p:spPr>
          <a:xfrm>
            <a:off x="506505" y="5257799"/>
            <a:ext cx="6191157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0" name="Google Shape;30;p50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0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50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50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Google Shape;35;p50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8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68"/>
          <p:cNvSpPr txBox="1"/>
          <p:nvPr>
            <p:ph type="title"/>
          </p:nvPr>
        </p:nvSpPr>
        <p:spPr>
          <a:xfrm rot="5400000">
            <a:off x="5750720" y="3199794"/>
            <a:ext cx="5171422" cy="681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68"/>
          <p:cNvSpPr txBox="1"/>
          <p:nvPr>
            <p:ph idx="1" type="body"/>
          </p:nvPr>
        </p:nvSpPr>
        <p:spPr>
          <a:xfrm rot="5400000">
            <a:off x="1293765" y="122190"/>
            <a:ext cx="518486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68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6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68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68"/>
          <p:cNvSpPr txBox="1"/>
          <p:nvPr/>
        </p:nvSpPr>
        <p:spPr>
          <a:xfrm rot="-5400000">
            <a:off x="8593111" y="561668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1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" name="Google Shape;38;p51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1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1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5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44" name="Google Shape;44;p5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2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47;p52"/>
          <p:cNvSpPr txBox="1"/>
          <p:nvPr>
            <p:ph type="title"/>
          </p:nvPr>
        </p:nvSpPr>
        <p:spPr>
          <a:xfrm>
            <a:off x="380555" y="2571750"/>
            <a:ext cx="325526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2"/>
          <p:cNvSpPr txBox="1"/>
          <p:nvPr>
            <p:ph idx="1" type="body"/>
          </p:nvPr>
        </p:nvSpPr>
        <p:spPr>
          <a:xfrm>
            <a:off x="4168775" y="273050"/>
            <a:ext cx="4597399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52"/>
          <p:cNvSpPr txBox="1"/>
          <p:nvPr>
            <p:ph idx="2" type="body"/>
          </p:nvPr>
        </p:nvSpPr>
        <p:spPr>
          <a:xfrm>
            <a:off x="381093" y="3733800"/>
            <a:ext cx="3255264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0" name="Google Shape;50;p52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2"/>
          <p:cNvSpPr txBox="1"/>
          <p:nvPr>
            <p:ph idx="11" type="ftr"/>
          </p:nvPr>
        </p:nvSpPr>
        <p:spPr>
          <a:xfrm>
            <a:off x="3859305" y="6423585"/>
            <a:ext cx="3316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2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3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53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3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3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4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54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61" name="Google Shape;61;p54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4"/>
          <p:cNvSpPr txBox="1"/>
          <p:nvPr>
            <p:ph idx="1" type="body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3" name="Google Shape;63;p54"/>
          <p:cNvSpPr txBox="1"/>
          <p:nvPr>
            <p:ph idx="2" type="body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54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4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54"/>
          <p:cNvSpPr txBox="1"/>
          <p:nvPr>
            <p:ph idx="3" type="body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54"/>
          <p:cNvSpPr txBox="1"/>
          <p:nvPr>
            <p:ph idx="4" type="body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rgbClr val="A2A2C1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ictures with Caption">
  <p:cSld name="2 Pictures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5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55"/>
          <p:cNvSpPr txBox="1"/>
          <p:nvPr>
            <p:ph type="title"/>
          </p:nvPr>
        </p:nvSpPr>
        <p:spPr>
          <a:xfrm>
            <a:off x="380554" y="2571750"/>
            <a:ext cx="6181611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5"/>
          <p:cNvSpPr txBox="1"/>
          <p:nvPr>
            <p:ph idx="1" type="body"/>
          </p:nvPr>
        </p:nvSpPr>
        <p:spPr>
          <a:xfrm>
            <a:off x="381094" y="3733800"/>
            <a:ext cx="6179566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55"/>
          <p:cNvSpPr txBox="1"/>
          <p:nvPr>
            <p:ph idx="10" type="dt"/>
          </p:nvPr>
        </p:nvSpPr>
        <p:spPr>
          <a:xfrm>
            <a:off x="5212262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5"/>
          <p:cNvSpPr txBox="1"/>
          <p:nvPr>
            <p:ph idx="11" type="ftr"/>
          </p:nvPr>
        </p:nvSpPr>
        <p:spPr>
          <a:xfrm>
            <a:off x="381095" y="6235607"/>
            <a:ext cx="46481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5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55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77" name="Google Shape;77;p55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55"/>
          <p:cNvSpPr/>
          <p:nvPr>
            <p:ph idx="2" type="pic"/>
          </p:nvPr>
        </p:nvSpPr>
        <p:spPr>
          <a:xfrm>
            <a:off x="6802438" y="237494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55"/>
          <p:cNvSpPr/>
          <p:nvPr>
            <p:ph idx="3" type="pic"/>
          </p:nvPr>
        </p:nvSpPr>
        <p:spPr>
          <a:xfrm>
            <a:off x="6802438" y="4535424"/>
            <a:ext cx="2057400" cy="20391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56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83" name="Google Shape;83;p56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6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6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6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56"/>
          <p:cNvSpPr txBox="1"/>
          <p:nvPr>
            <p:ph idx="1" type="body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8" name="Google Shape;88;p56"/>
          <p:cNvSpPr txBox="1"/>
          <p:nvPr>
            <p:ph idx="2" type="body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9" name="Google Shape;89;p56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0" name="Google Shape;90;p56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, Alt.">
  <p:cSld name="Title and Content, Alt.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57"/>
          <p:cNvSpPr txBox="1"/>
          <p:nvPr>
            <p:ph type="title"/>
          </p:nvPr>
        </p:nvSpPr>
        <p:spPr>
          <a:xfrm>
            <a:off x="498474" y="134471"/>
            <a:ext cx="7556313" cy="9950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7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57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7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7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5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B86E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99" name="Google Shape;99;p57"/>
          <p:cNvSpPr txBox="1"/>
          <p:nvPr>
            <p:ph idx="2" type="body"/>
          </p:nvPr>
        </p:nvSpPr>
        <p:spPr>
          <a:xfrm>
            <a:off x="498518" y="1129553"/>
            <a:ext cx="7558960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1800"/>
              <a:buNone/>
              <a:defRPr b="0" i="0" sz="24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8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48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4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48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Relationship Id="rId4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"/>
          <p:cNvSpPr txBox="1"/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ockwell"/>
              <a:buNone/>
            </a:pPr>
            <a:r>
              <a:rPr lang="en-US"/>
              <a:t>William Stallings </a:t>
            </a:r>
            <a:br>
              <a:rPr lang="en-US"/>
            </a:br>
            <a:r>
              <a:rPr lang="en-US"/>
              <a:t>Computer Organization </a:t>
            </a:r>
            <a:br>
              <a:rPr lang="en-US"/>
            </a:br>
            <a:r>
              <a:rPr lang="en-US"/>
              <a:t>and Architecture</a:t>
            </a:r>
            <a:br>
              <a:rPr lang="en-US"/>
            </a:br>
            <a:r>
              <a:rPr lang="en-US"/>
              <a:t>10</a:t>
            </a:r>
            <a:r>
              <a:rPr baseline="30000" lang="en-US"/>
              <a:t>th</a:t>
            </a:r>
            <a:r>
              <a:rPr lang="en-US"/>
              <a:t> Edition</a:t>
            </a:r>
            <a:endParaRPr/>
          </a:p>
        </p:txBody>
      </p:sp>
      <p:pic>
        <p:nvPicPr>
          <p:cNvPr descr="Snapshot 2012-06-08 00-57-47.jpg" id="213" name="Google Shape;2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990600"/>
            <a:ext cx="3649579" cy="2667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chemeClr val="dk1">
                <a:alpha val="42745"/>
              </a:schemeClr>
            </a:outerShdw>
            <a:reflection blurRad="0" dir="5400000" dist="12700" endA="0" endPos="75000" kx="0" rotWithShape="0" algn="bl" stA="50000" stPos="0" sy="-100000" ky="0"/>
          </a:effectLst>
        </p:spPr>
      </p:pic>
      <p:sp>
        <p:nvSpPr>
          <p:cNvPr id="214" name="Google Shape;214;p1"/>
          <p:cNvSpPr txBox="1"/>
          <p:nvPr/>
        </p:nvSpPr>
        <p:spPr>
          <a:xfrm>
            <a:off x="-1534472" y="1786024"/>
            <a:ext cx="1846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1"/>
          <p:cNvSpPr txBox="1"/>
          <p:nvPr>
            <p:ph idx="11" type="ftr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0"/>
          <p:cNvSpPr txBox="1"/>
          <p:nvPr>
            <p:ph idx="4294967295" type="title"/>
          </p:nvPr>
        </p:nvSpPr>
        <p:spPr>
          <a:xfrm>
            <a:off x="323528" y="116632"/>
            <a:ext cx="7708900" cy="111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Action Categories</a:t>
            </a:r>
            <a:endParaRPr/>
          </a:p>
        </p:txBody>
      </p:sp>
      <p:grpSp>
        <p:nvGrpSpPr>
          <p:cNvPr id="320" name="Google Shape;320;p10"/>
          <p:cNvGrpSpPr/>
          <p:nvPr/>
        </p:nvGrpSpPr>
        <p:grpSpPr>
          <a:xfrm>
            <a:off x="989601" y="908720"/>
            <a:ext cx="7266466" cy="5400600"/>
            <a:chOff x="450049" y="0"/>
            <a:chExt cx="7266466" cy="5400600"/>
          </a:xfrm>
        </p:grpSpPr>
        <p:sp>
          <p:nvSpPr>
            <p:cNvPr id="321" name="Google Shape;321;p10"/>
            <p:cNvSpPr/>
            <p:nvPr/>
          </p:nvSpPr>
          <p:spPr>
            <a:xfrm>
              <a:off x="5048619" y="3672408"/>
              <a:ext cx="2667896" cy="172819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0"/>
            <p:cNvSpPr txBox="1"/>
            <p:nvPr/>
          </p:nvSpPr>
          <p:spPr>
            <a:xfrm>
              <a:off x="5886951" y="4142419"/>
              <a:ext cx="1791601" cy="1220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 processor may perform some arithmetic or logic operation on data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450049" y="3672408"/>
              <a:ext cx="2667896" cy="172819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0"/>
            <p:cNvSpPr txBox="1"/>
            <p:nvPr/>
          </p:nvSpPr>
          <p:spPr>
            <a:xfrm>
              <a:off x="488012" y="4142419"/>
              <a:ext cx="1791601" cy="1220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An instruction may specify that the sequence of execution be altered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4802933" y="0"/>
              <a:ext cx="2667896" cy="172819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0"/>
            <p:cNvSpPr txBox="1"/>
            <p:nvPr/>
          </p:nvSpPr>
          <p:spPr>
            <a:xfrm>
              <a:off x="5641265" y="37963"/>
              <a:ext cx="1791601" cy="1220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Data transferred to or from a peripheral device by transferring between the processor and an I/O module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450049" y="0"/>
              <a:ext cx="2667896" cy="172819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0"/>
            <p:cNvSpPr txBox="1"/>
            <p:nvPr/>
          </p:nvSpPr>
          <p:spPr>
            <a:xfrm>
              <a:off x="488012" y="37963"/>
              <a:ext cx="1791601" cy="1220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Data transferred from processor to memory or from memory to processor</a:t>
              </a:r>
              <a:endPara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9" name="Google Shape;329;p10"/>
            <p:cNvSpPr/>
            <p:nvPr/>
          </p:nvSpPr>
          <p:spPr>
            <a:xfrm>
              <a:off x="1567973" y="307834"/>
              <a:ext cx="2338459" cy="2338459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0"/>
            <p:cNvSpPr txBox="1"/>
            <p:nvPr/>
          </p:nvSpPr>
          <p:spPr>
            <a:xfrm>
              <a:off x="2252892" y="992753"/>
              <a:ext cx="1653540" cy="1653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Processor-memory</a:t>
              </a:r>
              <a:endParaRPr b="1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 rot="5400000">
              <a:off x="4014445" y="307834"/>
              <a:ext cx="2338459" cy="2338459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0"/>
            <p:cNvSpPr txBox="1"/>
            <p:nvPr/>
          </p:nvSpPr>
          <p:spPr>
            <a:xfrm>
              <a:off x="4014445" y="992753"/>
              <a:ext cx="1653540" cy="1653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Processor-I/O</a:t>
              </a:r>
              <a:endParaRPr b="1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10800000">
              <a:off x="4014445" y="2754306"/>
              <a:ext cx="2338459" cy="2338459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0"/>
            <p:cNvSpPr txBox="1"/>
            <p:nvPr/>
          </p:nvSpPr>
          <p:spPr>
            <a:xfrm>
              <a:off x="4014445" y="2754306"/>
              <a:ext cx="1653540" cy="1653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Data processing</a:t>
              </a:r>
              <a:endParaRPr/>
            </a:p>
          </p:txBody>
        </p:sp>
        <p:sp>
          <p:nvSpPr>
            <p:cNvPr id="335" name="Google Shape;335;p10"/>
            <p:cNvSpPr/>
            <p:nvPr/>
          </p:nvSpPr>
          <p:spPr>
            <a:xfrm rot="-5400000">
              <a:off x="1567973" y="2754306"/>
              <a:ext cx="2338459" cy="2338459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0"/>
            <p:cNvSpPr txBox="1"/>
            <p:nvPr/>
          </p:nvSpPr>
          <p:spPr>
            <a:xfrm>
              <a:off x="2252892" y="2754306"/>
              <a:ext cx="1653540" cy="1653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Control</a:t>
              </a:r>
              <a:endParaRPr/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3556744" y="2214246"/>
              <a:ext cx="807389" cy="702078"/>
            </a:xfrm>
            <a:custGeom>
              <a:rect b="b" l="l" r="r" t="t"/>
              <a:pathLst>
                <a:path extrusionOk="0" h="120000" w="12000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0"/>
            <p:cNvSpPr/>
            <p:nvPr/>
          </p:nvSpPr>
          <p:spPr>
            <a:xfrm rot="10800000">
              <a:off x="3556744" y="2484276"/>
              <a:ext cx="807389" cy="702078"/>
            </a:xfrm>
            <a:custGeom>
              <a:rect b="b" l="l" r="r" t="t"/>
              <a:pathLst>
                <a:path extrusionOk="0" h="120000" w="12000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9" name="Google Shape;339;p1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4.pdf" id="346" name="Google Shape;346;p11"/>
          <p:cNvPicPr preferRelativeResize="0"/>
          <p:nvPr/>
        </p:nvPicPr>
        <p:blipFill rotWithShape="1">
          <a:blip r:embed="rId3">
            <a:alphaModFix/>
          </a:blip>
          <a:srcRect b="29966" l="0" r="0" t="6397"/>
          <a:stretch/>
        </p:blipFill>
        <p:spPr>
          <a:xfrm>
            <a:off x="323528" y="-171400"/>
            <a:ext cx="8090611" cy="6662858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5.pdf" id="354" name="Google Shape;354;p12"/>
          <p:cNvPicPr preferRelativeResize="0"/>
          <p:nvPr/>
        </p:nvPicPr>
        <p:blipFill rotWithShape="1">
          <a:blip r:embed="rId3">
            <a:alphaModFix/>
          </a:blip>
          <a:srcRect b="18856" l="0" r="0" t="10605"/>
          <a:stretch/>
        </p:blipFill>
        <p:spPr>
          <a:xfrm>
            <a:off x="395536" y="-243408"/>
            <a:ext cx="7642975" cy="697692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2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6.pdf" id="362" name="Google Shape;362;p13"/>
          <p:cNvPicPr preferRelativeResize="0"/>
          <p:nvPr/>
        </p:nvPicPr>
        <p:blipFill rotWithShape="1">
          <a:blip r:embed="rId3">
            <a:alphaModFix/>
          </a:blip>
          <a:srcRect b="24242" l="0" r="0" t="22053"/>
          <a:stretch/>
        </p:blipFill>
        <p:spPr>
          <a:xfrm>
            <a:off x="-108520" y="-99392"/>
            <a:ext cx="9721080" cy="6756046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3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>
    <p:zoom dir="out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412776"/>
            <a:ext cx="8928992" cy="3311168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4"/>
          <p:cNvSpPr txBox="1"/>
          <p:nvPr/>
        </p:nvSpPr>
        <p:spPr>
          <a:xfrm>
            <a:off x="0" y="486916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Table 3.1 </a:t>
            </a:r>
            <a:endParaRPr sz="2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Classes of Interrupts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2" name="Google Shape;372;p14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zoom dir="out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7.pdf" id="379" name="Google Shape;379;p15"/>
          <p:cNvPicPr preferRelativeResize="0"/>
          <p:nvPr/>
        </p:nvPicPr>
        <p:blipFill rotWithShape="1">
          <a:blip r:embed="rId3">
            <a:alphaModFix/>
          </a:blip>
          <a:srcRect b="8921" l="5593" r="5424" t="5893"/>
          <a:stretch/>
        </p:blipFill>
        <p:spPr>
          <a:xfrm>
            <a:off x="323528" y="332656"/>
            <a:ext cx="8425440" cy="623285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5"/>
          <p:cNvSpPr txBox="1"/>
          <p:nvPr>
            <p:ph idx="11" type="ftr"/>
          </p:nvPr>
        </p:nvSpPr>
        <p:spPr>
          <a:xfrm>
            <a:off x="179512" y="649287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zoom dir="out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8.pdf" id="387" name="Google Shape;387;p16"/>
          <p:cNvPicPr preferRelativeResize="0"/>
          <p:nvPr/>
        </p:nvPicPr>
        <p:blipFill rotWithShape="1">
          <a:blip r:embed="rId3">
            <a:alphaModFix/>
          </a:blip>
          <a:srcRect b="27104" l="0" r="0" t="18014"/>
          <a:stretch/>
        </p:blipFill>
        <p:spPr>
          <a:xfrm>
            <a:off x="-108520" y="-99392"/>
            <a:ext cx="9496384" cy="6744708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6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zoom dir="out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9.pdf" id="395" name="Google Shape;395;p17"/>
          <p:cNvPicPr preferRelativeResize="0"/>
          <p:nvPr/>
        </p:nvPicPr>
        <p:blipFill rotWithShape="1">
          <a:blip r:embed="rId3">
            <a:alphaModFix/>
          </a:blip>
          <a:srcRect b="26262" l="0" r="0" t="30302"/>
          <a:stretch/>
        </p:blipFill>
        <p:spPr>
          <a:xfrm>
            <a:off x="-396552" y="836712"/>
            <a:ext cx="9736153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7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zoom dir="out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"/>
          <p:cNvSpPr txBox="1"/>
          <p:nvPr/>
        </p:nvSpPr>
        <p:spPr>
          <a:xfrm>
            <a:off x="0" y="304801"/>
            <a:ext cx="533400" cy="685799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f10.pdf" id="404" name="Google Shape;404;p18"/>
          <p:cNvPicPr preferRelativeResize="0"/>
          <p:nvPr/>
        </p:nvPicPr>
        <p:blipFill rotWithShape="1">
          <a:blip r:embed="rId4">
            <a:alphaModFix/>
          </a:blip>
          <a:srcRect b="8921" l="0" r="0" t="4713"/>
          <a:stretch/>
        </p:blipFill>
        <p:spPr>
          <a:xfrm>
            <a:off x="1619672" y="-171400"/>
            <a:ext cx="6000873" cy="670685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9"/>
          <p:cNvSpPr txBox="1"/>
          <p:nvPr/>
        </p:nvSpPr>
        <p:spPr>
          <a:xfrm>
            <a:off x="203200" y="304800"/>
            <a:ext cx="406400" cy="512465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f11.pdf" id="413" name="Google Shape;413;p19"/>
          <p:cNvPicPr preferRelativeResize="0"/>
          <p:nvPr/>
        </p:nvPicPr>
        <p:blipFill rotWithShape="1">
          <a:blip r:embed="rId4">
            <a:alphaModFix/>
          </a:blip>
          <a:srcRect b="5219" l="0" r="0" t="3029"/>
          <a:stretch/>
        </p:blipFill>
        <p:spPr>
          <a:xfrm>
            <a:off x="1763688" y="-99392"/>
            <a:ext cx="5544616" cy="658347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9"/>
          <p:cNvSpPr txBox="1"/>
          <p:nvPr>
            <p:ph idx="11" type="ftr"/>
          </p:nvPr>
        </p:nvSpPr>
        <p:spPr>
          <a:xfrm>
            <a:off x="179512" y="649287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"/>
          <p:cNvSpPr txBox="1"/>
          <p:nvPr>
            <p:ph type="title"/>
          </p:nvPr>
        </p:nvSpPr>
        <p:spPr>
          <a:xfrm>
            <a:off x="539552" y="4221088"/>
            <a:ext cx="6191157" cy="833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ckwell"/>
              <a:buNone/>
            </a:pPr>
            <a:r>
              <a:rPr lang="en-US" sz="5400"/>
              <a:t>Chapter 3</a:t>
            </a:r>
            <a:endParaRPr sz="5400"/>
          </a:p>
        </p:txBody>
      </p:sp>
      <p:sp>
        <p:nvSpPr>
          <p:cNvPr id="223" name="Google Shape;223;p2"/>
          <p:cNvSpPr txBox="1"/>
          <p:nvPr/>
        </p:nvSpPr>
        <p:spPr>
          <a:xfrm>
            <a:off x="5486400" y="1371600"/>
            <a:ext cx="2286000" cy="19389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"/>
          <p:cNvSpPr txBox="1"/>
          <p:nvPr>
            <p:ph idx="1" type="body"/>
          </p:nvPr>
        </p:nvSpPr>
        <p:spPr>
          <a:xfrm>
            <a:off x="539552" y="5157192"/>
            <a:ext cx="8104095" cy="1190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/>
              <a:t>A Top-Level View of Computer 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-US" sz="3200"/>
              <a:t>Function and Interconnection</a:t>
            </a:r>
            <a:endParaRPr sz="3200"/>
          </a:p>
        </p:txBody>
      </p:sp>
      <p:sp>
        <p:nvSpPr>
          <p:cNvPr id="225" name="Google Shape;225;p2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12.pdf" id="421" name="Google Shape;421;p20"/>
          <p:cNvPicPr preferRelativeResize="0"/>
          <p:nvPr/>
        </p:nvPicPr>
        <p:blipFill rotWithShape="1">
          <a:blip r:embed="rId3">
            <a:alphaModFix/>
          </a:blip>
          <a:srcRect b="16666" l="4033" r="4904" t="14478"/>
          <a:stretch/>
        </p:blipFill>
        <p:spPr>
          <a:xfrm>
            <a:off x="4508" y="692696"/>
            <a:ext cx="9143999" cy="5342709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1"/>
          <p:cNvSpPr txBox="1"/>
          <p:nvPr/>
        </p:nvSpPr>
        <p:spPr>
          <a:xfrm>
            <a:off x="260946" y="4487924"/>
            <a:ext cx="348654" cy="541276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f13.pdf" id="430" name="Google Shape;43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6093" y="-166883"/>
            <a:ext cx="5338195" cy="690825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1"/>
          <p:cNvSpPr txBox="1"/>
          <p:nvPr>
            <p:ph idx="11" type="ftr"/>
          </p:nvPr>
        </p:nvSpPr>
        <p:spPr>
          <a:xfrm>
            <a:off x="179512" y="649287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14.pdf" id="438" name="Google Shape;438;p22"/>
          <p:cNvPicPr preferRelativeResize="0"/>
          <p:nvPr/>
        </p:nvPicPr>
        <p:blipFill rotWithShape="1">
          <a:blip r:embed="rId3">
            <a:alphaModFix/>
          </a:blip>
          <a:srcRect b="21211" l="0" r="0" t="20539"/>
          <a:stretch/>
        </p:blipFill>
        <p:spPr>
          <a:xfrm>
            <a:off x="143000" y="-171400"/>
            <a:ext cx="9001000" cy="678507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2"/>
          <p:cNvSpPr txBox="1"/>
          <p:nvPr>
            <p:ph idx="11" type="ftr"/>
          </p:nvPr>
        </p:nvSpPr>
        <p:spPr>
          <a:xfrm>
            <a:off x="179512" y="649719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3"/>
          <p:cNvSpPr txBox="1"/>
          <p:nvPr>
            <p:ph type="title"/>
          </p:nvPr>
        </p:nvSpPr>
        <p:spPr>
          <a:xfrm>
            <a:off x="685800" y="533400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I/O Function</a:t>
            </a:r>
            <a:endParaRPr/>
          </a:p>
        </p:txBody>
      </p:sp>
      <p:sp>
        <p:nvSpPr>
          <p:cNvPr id="447" name="Google Shape;447;p23"/>
          <p:cNvSpPr txBox="1"/>
          <p:nvPr>
            <p:ph idx="1" type="body"/>
          </p:nvPr>
        </p:nvSpPr>
        <p:spPr>
          <a:xfrm>
            <a:off x="467544" y="1484784"/>
            <a:ext cx="7556313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I/O module can exchange data directly with the processor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Processor can read data from or write data to an I/O module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Processor identifies a specific device that is controlled by a particular I/O module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I/O instructions rather than memory referencing instructions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In some cases it is desirable to allow I/O exchanges to occur directly with memory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The processor grants to an I/O module the authority to read from or write to memory so that the I/O memory transfer can occur without tying up the processor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The I/O module issues read or write commands to memory relieving the processor of responsibility for the exchange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This operation is known as direct memory access (DMA)</a:t>
            </a:r>
            <a:endParaRPr/>
          </a:p>
        </p:txBody>
      </p:sp>
      <p:sp>
        <p:nvSpPr>
          <p:cNvPr id="448" name="Google Shape;448;p23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4"/>
          <p:cNvSpPr txBox="1"/>
          <p:nvPr/>
        </p:nvSpPr>
        <p:spPr>
          <a:xfrm>
            <a:off x="990600" y="228600"/>
            <a:ext cx="228600" cy="6629399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6" name="Google Shape;456;p24"/>
          <p:cNvSpPr txBox="1"/>
          <p:nvPr/>
        </p:nvSpPr>
        <p:spPr>
          <a:xfrm>
            <a:off x="5486400" y="0"/>
            <a:ext cx="228600" cy="685800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f15.pdf" id="457" name="Google Shape;457;p24"/>
          <p:cNvPicPr preferRelativeResize="0"/>
          <p:nvPr/>
        </p:nvPicPr>
        <p:blipFill rotWithShape="1">
          <a:blip r:embed="rId4">
            <a:alphaModFix/>
          </a:blip>
          <a:srcRect b="5892" l="17407" r="18757" t="7239"/>
          <a:stretch/>
        </p:blipFill>
        <p:spPr>
          <a:xfrm>
            <a:off x="2411760" y="0"/>
            <a:ext cx="3625052" cy="638405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4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5"/>
          <p:cNvSpPr txBox="1"/>
          <p:nvPr>
            <p:ph idx="4294967295" type="title"/>
          </p:nvPr>
        </p:nvSpPr>
        <p:spPr>
          <a:xfrm>
            <a:off x="457200" y="228600"/>
            <a:ext cx="7556500" cy="111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ckwell"/>
              <a:buNone/>
            </a:pPr>
            <a:r>
              <a:rPr lang="en-US" sz="2400"/>
              <a:t>The interconnection structure must support the following types of transfers:</a:t>
            </a:r>
            <a:endParaRPr sz="2400"/>
          </a:p>
        </p:txBody>
      </p:sp>
      <p:grpSp>
        <p:nvGrpSpPr>
          <p:cNvPr id="466" name="Google Shape;466;p25"/>
          <p:cNvGrpSpPr/>
          <p:nvPr/>
        </p:nvGrpSpPr>
        <p:grpSpPr>
          <a:xfrm>
            <a:off x="397637" y="1202267"/>
            <a:ext cx="8449114" cy="5181600"/>
            <a:chOff x="4542" y="0"/>
            <a:chExt cx="8449114" cy="5181600"/>
          </a:xfrm>
        </p:grpSpPr>
        <p:sp>
          <p:nvSpPr>
            <p:cNvPr id="467" name="Google Shape;467;p25"/>
            <p:cNvSpPr/>
            <p:nvPr/>
          </p:nvSpPr>
          <p:spPr>
            <a:xfrm>
              <a:off x="4542" y="0"/>
              <a:ext cx="1594172" cy="5181600"/>
            </a:xfrm>
            <a:prstGeom prst="roundRect">
              <a:avLst>
                <a:gd fmla="val 10000" name="adj"/>
              </a:avLst>
            </a:prstGeom>
            <a:solidFill>
              <a:srgbClr val="D2CCD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5"/>
            <p:cNvSpPr txBox="1"/>
            <p:nvPr/>
          </p:nvSpPr>
          <p:spPr>
            <a:xfrm>
              <a:off x="4542" y="0"/>
              <a:ext cx="1594172" cy="1554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Memory to processor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163960" y="1554480"/>
              <a:ext cx="1275337" cy="336804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5"/>
            <p:cNvSpPr txBox="1"/>
            <p:nvPr/>
          </p:nvSpPr>
          <p:spPr>
            <a:xfrm>
              <a:off x="201313" y="1591833"/>
              <a:ext cx="1200631" cy="3293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8100" spcFirstLastPara="1" rIns="38100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Processor reads an instruction or a unit of data from memory</a:t>
              </a:r>
              <a:endParaRPr b="1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1718278" y="0"/>
              <a:ext cx="1594172" cy="5181600"/>
            </a:xfrm>
            <a:prstGeom prst="roundRect">
              <a:avLst>
                <a:gd fmla="val 10000" name="adj"/>
              </a:avLst>
            </a:prstGeom>
            <a:solidFill>
              <a:srgbClr val="D2CCD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5"/>
            <p:cNvSpPr txBox="1"/>
            <p:nvPr/>
          </p:nvSpPr>
          <p:spPr>
            <a:xfrm>
              <a:off x="1718278" y="0"/>
              <a:ext cx="1594172" cy="1554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Processor to memory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1877695" y="1554480"/>
              <a:ext cx="1275337" cy="336804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5"/>
            <p:cNvSpPr txBox="1"/>
            <p:nvPr/>
          </p:nvSpPr>
          <p:spPr>
            <a:xfrm>
              <a:off x="1915048" y="1591833"/>
              <a:ext cx="1200631" cy="3293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8100" spcFirstLastPara="1" rIns="38100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Processor writes a unit of data to memory</a:t>
              </a:r>
              <a:endParaRPr b="1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3432013" y="0"/>
              <a:ext cx="1594172" cy="5181600"/>
            </a:xfrm>
            <a:prstGeom prst="roundRect">
              <a:avLst>
                <a:gd fmla="val 10000" name="adj"/>
              </a:avLst>
            </a:prstGeom>
            <a:solidFill>
              <a:srgbClr val="D2CCD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5"/>
            <p:cNvSpPr txBox="1"/>
            <p:nvPr/>
          </p:nvSpPr>
          <p:spPr>
            <a:xfrm>
              <a:off x="3432013" y="0"/>
              <a:ext cx="1594172" cy="1554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I/O to processor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3591431" y="1554480"/>
              <a:ext cx="1275337" cy="336804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5"/>
            <p:cNvSpPr txBox="1"/>
            <p:nvPr/>
          </p:nvSpPr>
          <p:spPr>
            <a:xfrm>
              <a:off x="3628784" y="1591833"/>
              <a:ext cx="1200631" cy="3293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8100" spcFirstLastPara="1" rIns="38100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Processor reads data from an I/O device via an I/O module</a:t>
              </a:r>
              <a:endParaRPr b="1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5145749" y="0"/>
              <a:ext cx="1594172" cy="5181600"/>
            </a:xfrm>
            <a:prstGeom prst="roundRect">
              <a:avLst>
                <a:gd fmla="val 10000" name="adj"/>
              </a:avLst>
            </a:prstGeom>
            <a:solidFill>
              <a:srgbClr val="D2CCD2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5"/>
            <p:cNvSpPr txBox="1"/>
            <p:nvPr/>
          </p:nvSpPr>
          <p:spPr>
            <a:xfrm>
              <a:off x="5145749" y="0"/>
              <a:ext cx="1594172" cy="1554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Processor to I/O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5305166" y="1554480"/>
              <a:ext cx="1275337" cy="336804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5"/>
            <p:cNvSpPr txBox="1"/>
            <p:nvPr/>
          </p:nvSpPr>
          <p:spPr>
            <a:xfrm>
              <a:off x="5342519" y="1591833"/>
              <a:ext cx="1200631" cy="3293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8100" spcFirstLastPara="1" rIns="38100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Processor sends data to the I/O device</a:t>
              </a:r>
              <a:endParaRPr b="1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83" name="Google Shape;483;p25"/>
            <p:cNvSpPr/>
            <p:nvPr/>
          </p:nvSpPr>
          <p:spPr>
            <a:xfrm>
              <a:off x="6859484" y="0"/>
              <a:ext cx="1594172" cy="5181600"/>
            </a:xfrm>
            <a:prstGeom prst="roundRect">
              <a:avLst>
                <a:gd fmla="val 10000" name="adj"/>
              </a:avLst>
            </a:prstGeom>
            <a:solidFill>
              <a:srgbClr val="D2CCD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5"/>
            <p:cNvSpPr txBox="1"/>
            <p:nvPr/>
          </p:nvSpPr>
          <p:spPr>
            <a:xfrm>
              <a:off x="6859484" y="0"/>
              <a:ext cx="1594172" cy="1554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I/O to or from memory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7018901" y="1554480"/>
              <a:ext cx="1275337" cy="336804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5"/>
            <p:cNvSpPr txBox="1"/>
            <p:nvPr/>
          </p:nvSpPr>
          <p:spPr>
            <a:xfrm>
              <a:off x="7056254" y="1591833"/>
              <a:ext cx="1200631" cy="3293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8100" spcFirstLastPara="1" rIns="38100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An I/O module is allowed to exchange data directly with memory without going through the processor using direct memory access</a:t>
              </a:r>
              <a:endParaRPr b="1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87" name="Google Shape;487;p25"/>
          <p:cNvSpPr txBox="1"/>
          <p:nvPr>
            <p:ph idx="11" type="ftr"/>
          </p:nvPr>
        </p:nvSpPr>
        <p:spPr>
          <a:xfrm>
            <a:off x="179512" y="6553351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6"/>
          <p:cNvSpPr txBox="1"/>
          <p:nvPr>
            <p:ph idx="4294967295" type="title"/>
          </p:nvPr>
        </p:nvSpPr>
        <p:spPr>
          <a:xfrm>
            <a:off x="7391400" y="685800"/>
            <a:ext cx="17526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Bus Interconnection</a:t>
            </a:r>
            <a:endParaRPr/>
          </a:p>
        </p:txBody>
      </p:sp>
      <p:grpSp>
        <p:nvGrpSpPr>
          <p:cNvPr id="495" name="Google Shape;495;p26"/>
          <p:cNvGrpSpPr/>
          <p:nvPr/>
        </p:nvGrpSpPr>
        <p:grpSpPr>
          <a:xfrm>
            <a:off x="557675" y="201755"/>
            <a:ext cx="6161145" cy="6244031"/>
            <a:chOff x="805627" y="2184"/>
            <a:chExt cx="6161145" cy="6244031"/>
          </a:xfrm>
        </p:grpSpPr>
        <p:sp>
          <p:nvSpPr>
            <p:cNvPr id="496" name="Google Shape;496;p26"/>
            <p:cNvSpPr/>
            <p:nvPr/>
          </p:nvSpPr>
          <p:spPr>
            <a:xfrm>
              <a:off x="3566672" y="785318"/>
              <a:ext cx="604854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6"/>
            <p:cNvSpPr txBox="1"/>
            <p:nvPr/>
          </p:nvSpPr>
          <p:spPr>
            <a:xfrm>
              <a:off x="3853213" y="827861"/>
              <a:ext cx="31772" cy="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805627" y="2184"/>
              <a:ext cx="2762845" cy="16577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6"/>
            <p:cNvSpPr txBox="1"/>
            <p:nvPr/>
          </p:nvSpPr>
          <p:spPr>
            <a:xfrm>
              <a:off x="805627" y="2184"/>
              <a:ext cx="2762845" cy="1657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 communication pathway connecting two or more devices</a:t>
              </a:r>
              <a:endParaRPr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Key characteristic is that it is a shared transmission medium</a:t>
              </a:r>
              <a:endPara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2187050" y="1658091"/>
              <a:ext cx="3398299" cy="60485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3393"/>
                  </a:lnTo>
                  <a:lnTo>
                    <a:pt x="0" y="63393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6"/>
            <p:cNvSpPr txBox="1"/>
            <p:nvPr/>
          </p:nvSpPr>
          <p:spPr>
            <a:xfrm>
              <a:off x="3799769" y="1957341"/>
              <a:ext cx="172860" cy="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4203927" y="2184"/>
              <a:ext cx="2762845" cy="1657707"/>
            </a:xfrm>
            <a:prstGeom prst="rect">
              <a:avLst/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6"/>
            <p:cNvSpPr txBox="1"/>
            <p:nvPr/>
          </p:nvSpPr>
          <p:spPr>
            <a:xfrm>
              <a:off x="4203927" y="2184"/>
              <a:ext cx="2762845" cy="1657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Signals transmitted by any one device are available for reception by all other devices attached to the bus</a:t>
              </a:r>
              <a:endParaRPr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If two devices transmit during the same time period their signals will overlap and become garbled</a:t>
              </a:r>
              <a:endPara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3566672" y="3078480"/>
              <a:ext cx="604854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6"/>
            <p:cNvSpPr txBox="1"/>
            <p:nvPr/>
          </p:nvSpPr>
          <p:spPr>
            <a:xfrm>
              <a:off x="3853213" y="3121022"/>
              <a:ext cx="31772" cy="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805627" y="2295346"/>
              <a:ext cx="2762845" cy="16577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6"/>
            <p:cNvSpPr txBox="1"/>
            <p:nvPr/>
          </p:nvSpPr>
          <p:spPr>
            <a:xfrm>
              <a:off x="805627" y="2295346"/>
              <a:ext cx="2762845" cy="1657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Typically consists of multiple communication lines</a:t>
              </a:r>
              <a:endParaRPr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Each line is capable of transmitting signals representing binary 1 and binary 0</a:t>
              </a:r>
              <a:endPara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2187050" y="3951253"/>
              <a:ext cx="3398299" cy="60485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3393"/>
                  </a:lnTo>
                  <a:lnTo>
                    <a:pt x="0" y="63393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6"/>
            <p:cNvSpPr txBox="1"/>
            <p:nvPr/>
          </p:nvSpPr>
          <p:spPr>
            <a:xfrm>
              <a:off x="3799769" y="4250503"/>
              <a:ext cx="172860" cy="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4203927" y="2295346"/>
              <a:ext cx="2762845" cy="16577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6"/>
            <p:cNvSpPr txBox="1"/>
            <p:nvPr/>
          </p:nvSpPr>
          <p:spPr>
            <a:xfrm>
              <a:off x="4203927" y="2295346"/>
              <a:ext cx="2762845" cy="1657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Computer systems contain a number of different buses that provide pathways between components at various levels of the computer system hierarchy</a:t>
              </a:r>
              <a:endParaRPr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3566672" y="5371641"/>
              <a:ext cx="604854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643366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6"/>
            <p:cNvSpPr txBox="1"/>
            <p:nvPr/>
          </p:nvSpPr>
          <p:spPr>
            <a:xfrm>
              <a:off x="3853213" y="5414184"/>
              <a:ext cx="31772" cy="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805627" y="4588508"/>
              <a:ext cx="2762845" cy="1657707"/>
            </a:xfrm>
            <a:prstGeom prst="rect">
              <a:avLst/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6"/>
            <p:cNvSpPr txBox="1"/>
            <p:nvPr/>
          </p:nvSpPr>
          <p:spPr>
            <a:xfrm>
              <a:off x="805627" y="4588508"/>
              <a:ext cx="2762845" cy="1657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System bus</a:t>
              </a:r>
              <a:endParaRPr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imes New Roman"/>
                <a:buChar char="•"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 bus that connects major computer components (processor, memory, I/O)</a:t>
              </a:r>
              <a:endPara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4203927" y="4588508"/>
              <a:ext cx="2762845" cy="16577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6"/>
            <p:cNvSpPr txBox="1"/>
            <p:nvPr/>
          </p:nvSpPr>
          <p:spPr>
            <a:xfrm>
              <a:off x="4203927" y="4588508"/>
              <a:ext cx="2762845" cy="1657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 most common computer interconnection structures are based on the use of one or more system buses</a:t>
              </a:r>
              <a:endParaRPr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518" name="Google Shape;51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824" y="4221088"/>
            <a:ext cx="685799" cy="52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872" y="1916832"/>
            <a:ext cx="685799" cy="52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26"/>
          <p:cNvSpPr txBox="1"/>
          <p:nvPr>
            <p:ph idx="11" type="ftr"/>
          </p:nvPr>
        </p:nvSpPr>
        <p:spPr>
          <a:xfrm>
            <a:off x="179512" y="6565446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7"/>
          <p:cNvSpPr txBox="1"/>
          <p:nvPr>
            <p:ph idx="4294967295" type="title"/>
          </p:nvPr>
        </p:nvSpPr>
        <p:spPr>
          <a:xfrm>
            <a:off x="838200" y="381000"/>
            <a:ext cx="7556500" cy="111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Data Bus</a:t>
            </a:r>
            <a:endParaRPr/>
          </a:p>
        </p:txBody>
      </p:sp>
      <p:sp>
        <p:nvSpPr>
          <p:cNvPr id="528" name="Google Shape;528;p27"/>
          <p:cNvSpPr txBox="1"/>
          <p:nvPr>
            <p:ph idx="4294967295" type="body"/>
          </p:nvPr>
        </p:nvSpPr>
        <p:spPr>
          <a:xfrm>
            <a:off x="762000" y="1219200"/>
            <a:ext cx="75565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Data lines that provide a path for moving data among system modules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May consist of 32, 64, 128, or more separate lines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The number of lines is referred to as the </a:t>
            </a:r>
            <a:r>
              <a:rPr i="1" lang="en-US"/>
              <a:t>width</a:t>
            </a:r>
            <a:r>
              <a:rPr lang="en-US"/>
              <a:t> of the data bus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The number of lines determines how many bits can be transferred at a time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The width of the data bus 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    is a key factor in 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    determining overall </a:t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    system performance</a:t>
            </a:r>
            <a:endParaRPr/>
          </a:p>
        </p:txBody>
      </p:sp>
      <p:pic>
        <p:nvPicPr>
          <p:cNvPr id="529" name="Google Shape;52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3810000"/>
            <a:ext cx="5079799" cy="28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7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8"/>
          <p:cNvSpPr txBox="1"/>
          <p:nvPr>
            <p:ph type="title"/>
          </p:nvPr>
        </p:nvSpPr>
        <p:spPr>
          <a:xfrm>
            <a:off x="467544" y="188640"/>
            <a:ext cx="7556313" cy="658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   Address Bus	      Control Bus</a:t>
            </a:r>
            <a:endParaRPr/>
          </a:p>
        </p:txBody>
      </p:sp>
      <p:sp>
        <p:nvSpPr>
          <p:cNvPr id="538" name="Google Shape;538;p28"/>
          <p:cNvSpPr txBox="1"/>
          <p:nvPr>
            <p:ph idx="1" type="body"/>
          </p:nvPr>
        </p:nvSpPr>
        <p:spPr>
          <a:xfrm>
            <a:off x="467544" y="1988840"/>
            <a:ext cx="3657600" cy="4724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Used to designate the source or destination of the data on the data bus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If the processor wishes to read a word of data from memory it puts the address of the desired word on the address lines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Width determines the maximum possible memory capacity of the system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Also used to address I/O ports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The higher order bits are used to select a particular module on the bus and the lower order bits select a memory location or I/O port within the module</a:t>
            </a:r>
            <a:endParaRPr/>
          </a:p>
        </p:txBody>
      </p:sp>
      <p:sp>
        <p:nvSpPr>
          <p:cNvPr id="539" name="Google Shape;539;p28"/>
          <p:cNvSpPr txBox="1"/>
          <p:nvPr>
            <p:ph idx="2" type="body"/>
          </p:nvPr>
        </p:nvSpPr>
        <p:spPr>
          <a:xfrm>
            <a:off x="4399878" y="2133600"/>
            <a:ext cx="3657600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Used to control the access and the use of the data and address lines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Because the data and address lines are shared by all components there must be a means of controlling their use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Control signals transmit both command and timing information among system modules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Timing signals indicate the validity of data and address information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Command signals specify operations to be performed</a:t>
            </a:r>
            <a:endParaRPr/>
          </a:p>
          <a:p>
            <a:pPr indent="-155733" lvl="0" marL="228600" rtl="0" algn="l">
              <a:spcBef>
                <a:spcPts val="2000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/>
          </a:p>
        </p:txBody>
      </p:sp>
      <p:sp>
        <p:nvSpPr>
          <p:cNvPr id="540" name="Google Shape;540;p28"/>
          <p:cNvSpPr txBox="1"/>
          <p:nvPr>
            <p:ph idx="3" type="body"/>
          </p:nvPr>
        </p:nvSpPr>
        <p:spPr>
          <a:xfrm>
            <a:off x="467544" y="836712"/>
            <a:ext cx="3657600" cy="8695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/>
              <a:t>        </a:t>
            </a:r>
            <a:endParaRPr/>
          </a:p>
        </p:txBody>
      </p:sp>
      <p:sp>
        <p:nvSpPr>
          <p:cNvPr id="541" name="Google Shape;541;p28"/>
          <p:cNvSpPr txBox="1"/>
          <p:nvPr>
            <p:ph idx="4" type="body"/>
          </p:nvPr>
        </p:nvSpPr>
        <p:spPr>
          <a:xfrm>
            <a:off x="4427984" y="980728"/>
            <a:ext cx="3657600" cy="869576"/>
          </a:xfrm>
          <a:prstGeom prst="rect">
            <a:avLst/>
          </a:prstGeom>
          <a:solidFill>
            <a:srgbClr val="A2A2C1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/>
              <a:t>        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  <p:pic>
        <p:nvPicPr>
          <p:cNvPr id="542" name="Google Shape;54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8520" y="836712"/>
            <a:ext cx="2072923" cy="11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176" y="1124744"/>
            <a:ext cx="2072923" cy="11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28"/>
          <p:cNvSpPr txBox="1"/>
          <p:nvPr>
            <p:ph idx="11" type="ftr"/>
          </p:nvPr>
        </p:nvSpPr>
        <p:spPr>
          <a:xfrm>
            <a:off x="179512" y="649287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16.pdf" id="551" name="Google Shape;551;p29"/>
          <p:cNvPicPr preferRelativeResize="0"/>
          <p:nvPr/>
        </p:nvPicPr>
        <p:blipFill rotWithShape="1">
          <a:blip r:embed="rId3">
            <a:alphaModFix/>
          </a:blip>
          <a:srcRect b="28282" l="2342" r="3473" t="16162"/>
          <a:stretch/>
        </p:blipFill>
        <p:spPr>
          <a:xfrm>
            <a:off x="6106" y="1844824"/>
            <a:ext cx="9175174" cy="4182054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29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zoom dir="out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"/>
          <p:cNvSpPr txBox="1"/>
          <p:nvPr>
            <p:ph type="title"/>
          </p:nvPr>
        </p:nvSpPr>
        <p:spPr>
          <a:xfrm>
            <a:off x="685800" y="533400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Computer Components</a:t>
            </a:r>
            <a:endParaRPr/>
          </a:p>
        </p:txBody>
      </p:sp>
      <p:sp>
        <p:nvSpPr>
          <p:cNvPr id="233" name="Google Shape;233;p3"/>
          <p:cNvSpPr txBox="1"/>
          <p:nvPr>
            <p:ph idx="1" type="body"/>
          </p:nvPr>
        </p:nvSpPr>
        <p:spPr>
          <a:xfrm>
            <a:off x="498474" y="1676400"/>
            <a:ext cx="7556313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Contemporary computer designs are based on concepts developed by John von Neumann at the Institute for Advanced Studies, Princeton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Referred to as the </a:t>
            </a:r>
            <a:r>
              <a:rPr i="1" lang="en-US"/>
              <a:t>von Neumann architecture </a:t>
            </a:r>
            <a:r>
              <a:rPr lang="en-US"/>
              <a:t>and is based on three key concepts: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Data and instructions are stored in a single read-write memory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The contents of this memory are addressable by location, without regard to the type of data contained there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Execution occurs in a sequential fashion (unless explicitly modified) from one instruction to the next</a:t>
            </a:r>
            <a:endParaRPr/>
          </a:p>
          <a:p>
            <a:pPr indent="-22860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i="1" lang="en-US" sz="2000"/>
              <a:t>Hardwired program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The result of the process of connecting the various components in the desired configuration</a:t>
            </a:r>
            <a:endParaRPr/>
          </a:p>
          <a:p>
            <a:pPr indent="-142875" lvl="1" marL="457200" rtl="0" algn="l">
              <a:spcBef>
                <a:spcPts val="6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  <p:sp>
        <p:nvSpPr>
          <p:cNvPr id="234" name="Google Shape;234;p3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0"/>
          <p:cNvSpPr txBox="1"/>
          <p:nvPr>
            <p:ph type="title"/>
          </p:nvPr>
        </p:nvSpPr>
        <p:spPr>
          <a:xfrm>
            <a:off x="762000" y="457200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Point-to-Point Interconnect</a:t>
            </a:r>
            <a:endParaRPr/>
          </a:p>
        </p:txBody>
      </p:sp>
      <p:grpSp>
        <p:nvGrpSpPr>
          <p:cNvPr id="560" name="Google Shape;560;p30"/>
          <p:cNvGrpSpPr/>
          <p:nvPr/>
        </p:nvGrpSpPr>
        <p:grpSpPr>
          <a:xfrm>
            <a:off x="562892" y="1413050"/>
            <a:ext cx="7298137" cy="4679971"/>
            <a:chOff x="95347" y="274"/>
            <a:chExt cx="7298137" cy="4679971"/>
          </a:xfrm>
        </p:grpSpPr>
        <p:sp>
          <p:nvSpPr>
            <p:cNvPr id="561" name="Google Shape;561;p30"/>
            <p:cNvSpPr/>
            <p:nvPr/>
          </p:nvSpPr>
          <p:spPr>
            <a:xfrm>
              <a:off x="3366254" y="936366"/>
              <a:ext cx="722122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999965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0"/>
            <p:cNvSpPr txBox="1"/>
            <p:nvPr/>
          </p:nvSpPr>
          <p:spPr>
            <a:xfrm>
              <a:off x="3708497" y="978322"/>
              <a:ext cx="37636" cy="75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95347" y="274"/>
              <a:ext cx="3272707" cy="1963624"/>
            </a:xfrm>
            <a:prstGeom prst="rect">
              <a:avLst/>
            </a:prstGeom>
            <a:gradFill>
              <a:gsLst>
                <a:gs pos="0">
                  <a:srgbClr val="6C6C39"/>
                </a:gs>
                <a:gs pos="100000">
                  <a:srgbClr val="CBCB98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0"/>
            <p:cNvSpPr txBox="1"/>
            <p:nvPr/>
          </p:nvSpPr>
          <p:spPr>
            <a:xfrm>
              <a:off x="95347" y="274"/>
              <a:ext cx="3272707" cy="1963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Principal reason for change was the electrical constraints encountered with increasing the frequency of wide synchronous buses</a:t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1731700" y="1962098"/>
              <a:ext cx="4025430" cy="72212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2842"/>
                  </a:lnTo>
                  <a:lnTo>
                    <a:pt x="0" y="62842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CAA73D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0"/>
            <p:cNvSpPr txBox="1"/>
            <p:nvPr/>
          </p:nvSpPr>
          <p:spPr>
            <a:xfrm>
              <a:off x="3642035" y="2319396"/>
              <a:ext cx="204760" cy="75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4120777" y="274"/>
              <a:ext cx="3272707" cy="1963624"/>
            </a:xfrm>
            <a:prstGeom prst="rect">
              <a:avLst/>
            </a:prstGeom>
            <a:gradFill>
              <a:gsLst>
                <a:gs pos="0">
                  <a:srgbClr val="8B7A1C"/>
                </a:gs>
                <a:gs pos="100000">
                  <a:srgbClr val="EBD583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0"/>
            <p:cNvSpPr txBox="1"/>
            <p:nvPr/>
          </p:nvSpPr>
          <p:spPr>
            <a:xfrm>
              <a:off x="4120777" y="274"/>
              <a:ext cx="3272707" cy="1963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At higher and higher data rates it becomes increasingly difficult to perform the synchronization and arbitration functions in a timely fashion</a:t>
              </a:r>
              <a:endParaRPr b="0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3366254" y="3652713"/>
              <a:ext cx="722122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F78D1B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0"/>
            <p:cNvSpPr txBox="1"/>
            <p:nvPr/>
          </p:nvSpPr>
          <p:spPr>
            <a:xfrm>
              <a:off x="3708497" y="3694669"/>
              <a:ext cx="37636" cy="75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95347" y="2716621"/>
              <a:ext cx="3272707" cy="1963624"/>
            </a:xfrm>
            <a:prstGeom prst="rect">
              <a:avLst/>
            </a:prstGeom>
            <a:gradFill>
              <a:gsLst>
                <a:gs pos="0">
                  <a:srgbClr val="AA7303"/>
                </a:gs>
                <a:gs pos="100000">
                  <a:srgbClr val="FEC971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0"/>
            <p:cNvSpPr txBox="1"/>
            <p:nvPr/>
          </p:nvSpPr>
          <p:spPr>
            <a:xfrm>
              <a:off x="95347" y="2716621"/>
              <a:ext cx="3272707" cy="1963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 conventional shared bus on the same chip magnified the difficulties of increasing bus data rate and reducing bus latency to keep up with the processors</a:t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4120777" y="2716621"/>
              <a:ext cx="3272707" cy="1963624"/>
            </a:xfrm>
            <a:prstGeom prst="rect">
              <a:avLst/>
            </a:prstGeom>
            <a:gradFill>
              <a:gsLst>
                <a:gs pos="0">
                  <a:srgbClr val="C65C00"/>
                </a:gs>
                <a:gs pos="100000">
                  <a:srgbClr val="FFA963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0"/>
            <p:cNvSpPr txBox="1"/>
            <p:nvPr/>
          </p:nvSpPr>
          <p:spPr>
            <a:xfrm>
              <a:off x="4120777" y="2716621"/>
              <a:ext cx="3272707" cy="1963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Has lower latency, higher data rate, and better scalability</a:t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75" name="Google Shape;575;p3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1"/>
          <p:cNvSpPr txBox="1"/>
          <p:nvPr>
            <p:ph type="title"/>
          </p:nvPr>
        </p:nvSpPr>
        <p:spPr>
          <a:xfrm>
            <a:off x="685800" y="228600"/>
            <a:ext cx="6181611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ckwell"/>
              <a:buNone/>
            </a:pPr>
            <a:r>
              <a:rPr lang="en-US" sz="4000"/>
              <a:t>Quick Path Interconnect</a:t>
            </a:r>
            <a:endParaRPr sz="4000"/>
          </a:p>
        </p:txBody>
      </p:sp>
      <p:sp>
        <p:nvSpPr>
          <p:cNvPr id="583" name="Google Shape;583;p31"/>
          <p:cNvSpPr txBox="1"/>
          <p:nvPr>
            <p:ph idx="1" type="body"/>
          </p:nvPr>
        </p:nvSpPr>
        <p:spPr>
          <a:xfrm>
            <a:off x="381094" y="1524000"/>
            <a:ext cx="6179566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■"/>
            </a:pPr>
            <a:r>
              <a:rPr lang="en-US" sz="2000"/>
              <a:t>Introduced in 2008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■"/>
            </a:pPr>
            <a:r>
              <a:rPr lang="en-US" sz="2000"/>
              <a:t>Multiple direct connections</a:t>
            </a:r>
            <a:endParaRPr/>
          </a:p>
          <a:p>
            <a:pPr indent="-228600" lvl="2" marL="685800" rtl="0" algn="l"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■"/>
            </a:pPr>
            <a:r>
              <a:rPr lang="en-US" sz="1600">
                <a:solidFill>
                  <a:schemeClr val="lt1"/>
                </a:solidFill>
              </a:rPr>
              <a:t>Direct pairwise connections to other components eliminating the need for arbitration found in shared transmission systems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■"/>
            </a:pPr>
            <a:r>
              <a:rPr lang="en-US" sz="2000"/>
              <a:t>Layered protocol architecture</a:t>
            </a:r>
            <a:endParaRPr/>
          </a:p>
          <a:p>
            <a:pPr indent="-228600" lvl="2" marL="685800" rtl="0" algn="l"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■"/>
            </a:pPr>
            <a:r>
              <a:rPr lang="en-US" sz="1600">
                <a:solidFill>
                  <a:schemeClr val="lt1"/>
                </a:solidFill>
              </a:rPr>
              <a:t>These processor level interconnects use a layered protocol architecture rather than the simple use of control signals found in shared bus arrangements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■"/>
            </a:pPr>
            <a:r>
              <a:rPr lang="en-US" sz="2000"/>
              <a:t>Packetized data transfer</a:t>
            </a:r>
            <a:endParaRPr/>
          </a:p>
          <a:p>
            <a:pPr indent="-228600" lvl="2" marL="685800" rtl="0" algn="l"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■"/>
            </a:pPr>
            <a:r>
              <a:rPr lang="en-US" sz="1600">
                <a:solidFill>
                  <a:schemeClr val="lt1"/>
                </a:solidFill>
              </a:rPr>
              <a:t>Data are sent as a sequence of packets each of which includes control headers and error control codes</a:t>
            </a:r>
            <a:endParaRPr/>
          </a:p>
        </p:txBody>
      </p:sp>
      <p:sp>
        <p:nvSpPr>
          <p:cNvPr id="584" name="Google Shape;584;p31"/>
          <p:cNvSpPr txBox="1"/>
          <p:nvPr/>
        </p:nvSpPr>
        <p:spPr>
          <a:xfrm>
            <a:off x="6781800" y="838200"/>
            <a:ext cx="2057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QPI</a:t>
            </a:r>
            <a:endParaRPr sz="4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585" name="Google Shape;58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2971800"/>
            <a:ext cx="1993900" cy="2539716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31"/>
          <p:cNvSpPr txBox="1"/>
          <p:nvPr>
            <p:ph idx="11" type="ftr"/>
          </p:nvPr>
        </p:nvSpPr>
        <p:spPr>
          <a:xfrm>
            <a:off x="251520" y="6504970"/>
            <a:ext cx="46481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95959"/>
                </a:solidFill>
              </a:rPr>
              <a:t>© 2016 Pearson Education, Inc., Hoboken, NJ. All rights reserved.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17.pdf" id="593" name="Google Shape;593;p32"/>
          <p:cNvPicPr preferRelativeResize="0"/>
          <p:nvPr/>
        </p:nvPicPr>
        <p:blipFill rotWithShape="1">
          <a:blip r:embed="rId3">
            <a:alphaModFix/>
          </a:blip>
          <a:srcRect b="17340" l="9782" r="5686" t="11280"/>
          <a:stretch/>
        </p:blipFill>
        <p:spPr>
          <a:xfrm>
            <a:off x="1619672" y="-171400"/>
            <a:ext cx="6228152" cy="6806022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32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zoom dir="out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18.pdf" id="601" name="Google Shape;601;p33"/>
          <p:cNvPicPr preferRelativeResize="0"/>
          <p:nvPr/>
        </p:nvPicPr>
        <p:blipFill rotWithShape="1">
          <a:blip r:embed="rId3">
            <a:alphaModFix/>
          </a:blip>
          <a:srcRect b="24242" l="435" r="-435" t="20876"/>
          <a:stretch/>
        </p:blipFill>
        <p:spPr>
          <a:xfrm>
            <a:off x="-10442" y="260648"/>
            <a:ext cx="8992106" cy="6386549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33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zoom dir="out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19.pdf" id="609" name="Google Shape;609;p34"/>
          <p:cNvPicPr preferRelativeResize="0"/>
          <p:nvPr/>
        </p:nvPicPr>
        <p:blipFill rotWithShape="1">
          <a:blip r:embed="rId3">
            <a:alphaModFix/>
          </a:blip>
          <a:srcRect b="14983" l="0" r="0" t="25083"/>
          <a:stretch/>
        </p:blipFill>
        <p:spPr>
          <a:xfrm>
            <a:off x="107504" y="0"/>
            <a:ext cx="8358826" cy="6483099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34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zoom dir="out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20.pdf" id="617" name="Google Shape;617;p35"/>
          <p:cNvPicPr preferRelativeResize="0"/>
          <p:nvPr/>
        </p:nvPicPr>
        <p:blipFill rotWithShape="1">
          <a:blip r:embed="rId3">
            <a:alphaModFix/>
          </a:blip>
          <a:srcRect b="43603" l="3353" r="12317" t="15993"/>
          <a:stretch/>
        </p:blipFill>
        <p:spPr>
          <a:xfrm>
            <a:off x="0" y="908720"/>
            <a:ext cx="9157238" cy="5677861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35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zoom dir="out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6"/>
          <p:cNvSpPr txBox="1"/>
          <p:nvPr>
            <p:ph type="title"/>
          </p:nvPr>
        </p:nvSpPr>
        <p:spPr>
          <a:xfrm>
            <a:off x="685800" y="457200"/>
            <a:ext cx="77087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QPI Link Layer</a:t>
            </a:r>
            <a:endParaRPr/>
          </a:p>
        </p:txBody>
      </p:sp>
      <p:sp>
        <p:nvSpPr>
          <p:cNvPr id="626" name="Google Shape;626;p36"/>
          <p:cNvSpPr txBox="1"/>
          <p:nvPr>
            <p:ph idx="1" type="body"/>
          </p:nvPr>
        </p:nvSpPr>
        <p:spPr>
          <a:xfrm>
            <a:off x="4495800" y="4191000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Error control function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Detects and recovers from bit errors, and so isolates higher layers from experiencing bit errors</a:t>
            </a:r>
            <a:endParaRPr/>
          </a:p>
        </p:txBody>
      </p:sp>
      <p:sp>
        <p:nvSpPr>
          <p:cNvPr id="627" name="Google Shape;627;p36"/>
          <p:cNvSpPr txBox="1"/>
          <p:nvPr>
            <p:ph idx="3" type="body"/>
          </p:nvPr>
        </p:nvSpPr>
        <p:spPr>
          <a:xfrm>
            <a:off x="609600" y="1981200"/>
            <a:ext cx="3200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Performs two key functions:  </a:t>
            </a:r>
            <a:r>
              <a:rPr i="1" lang="en-US"/>
              <a:t>flow control </a:t>
            </a:r>
            <a:r>
              <a:rPr lang="en-US"/>
              <a:t>and </a:t>
            </a:r>
            <a:r>
              <a:rPr i="1" lang="en-US"/>
              <a:t>error control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Operate on the  level of the flit (flow control unit)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Each flit consists of a 72-bit message payload and an 8-bit error control code called a </a:t>
            </a:r>
            <a:r>
              <a:rPr i="1" lang="en-US"/>
              <a:t>cyclic redundancy check</a:t>
            </a:r>
            <a:r>
              <a:rPr lang="en-US"/>
              <a:t> (CRC)</a:t>
            </a:r>
            <a:endParaRPr/>
          </a:p>
        </p:txBody>
      </p:sp>
      <p:sp>
        <p:nvSpPr>
          <p:cNvPr id="628" name="Google Shape;628;p36"/>
          <p:cNvSpPr txBox="1"/>
          <p:nvPr>
            <p:ph idx="4" type="body"/>
          </p:nvPr>
        </p:nvSpPr>
        <p:spPr>
          <a:xfrm>
            <a:off x="4343400" y="1752600"/>
            <a:ext cx="36576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Flow control function 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Needed to ensure that a sending QPI entity does not overwhelm a receiving QPI entity by sending data faster than the receiver can process the data and clear buffers for more incoming data</a:t>
            </a:r>
            <a:endParaRPr/>
          </a:p>
          <a:p>
            <a:pPr indent="-149304" lvl="0" marL="228600" rtl="0" algn="l">
              <a:spcBef>
                <a:spcPts val="2000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/>
          </a:p>
        </p:txBody>
      </p:sp>
      <p:sp>
        <p:nvSpPr>
          <p:cNvPr id="629" name="Google Shape;629;p36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7"/>
          <p:cNvSpPr txBox="1"/>
          <p:nvPr>
            <p:ph type="title"/>
          </p:nvPr>
        </p:nvSpPr>
        <p:spPr>
          <a:xfrm>
            <a:off x="685800" y="685800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QPI Routing and Protocol Layers</a:t>
            </a:r>
            <a:endParaRPr/>
          </a:p>
        </p:txBody>
      </p:sp>
      <p:sp>
        <p:nvSpPr>
          <p:cNvPr id="637" name="Google Shape;637;p37"/>
          <p:cNvSpPr txBox="1"/>
          <p:nvPr>
            <p:ph idx="1" type="body"/>
          </p:nvPr>
        </p:nvSpPr>
        <p:spPr>
          <a:xfrm>
            <a:off x="457200" y="2743200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Used to determine the course that a packet will traverse across the available system interconnects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Defined by firmware and describe the possible paths that a packet can follow</a:t>
            </a:r>
            <a:endParaRPr/>
          </a:p>
        </p:txBody>
      </p:sp>
      <p:sp>
        <p:nvSpPr>
          <p:cNvPr id="638" name="Google Shape;638;p37"/>
          <p:cNvSpPr txBox="1"/>
          <p:nvPr>
            <p:ph idx="2" type="body"/>
          </p:nvPr>
        </p:nvSpPr>
        <p:spPr>
          <a:xfrm>
            <a:off x="4399878" y="2447365"/>
            <a:ext cx="3657600" cy="4105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Packet is defined as the unit of transfer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One key function performed at this level is a cache coherency protocol which deals with making sure that main memory values held in multiple caches are consistent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 typical data packet payload is a block of data being sent to or from a cache</a:t>
            </a:r>
            <a:endParaRPr/>
          </a:p>
        </p:txBody>
      </p:sp>
      <p:sp>
        <p:nvSpPr>
          <p:cNvPr id="639" name="Google Shape;639;p37"/>
          <p:cNvSpPr txBox="1"/>
          <p:nvPr>
            <p:ph idx="3" type="body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/>
              <a:t>Routing Layer</a:t>
            </a:r>
            <a:endParaRPr/>
          </a:p>
        </p:txBody>
      </p:sp>
      <p:sp>
        <p:nvSpPr>
          <p:cNvPr id="640" name="Google Shape;640;p37"/>
          <p:cNvSpPr txBox="1"/>
          <p:nvPr>
            <p:ph idx="4" type="body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rgbClr val="A2A2C1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/>
              <a:t>Protocol Layer</a:t>
            </a:r>
            <a:endParaRPr/>
          </a:p>
        </p:txBody>
      </p:sp>
      <p:sp>
        <p:nvSpPr>
          <p:cNvPr id="641" name="Google Shape;641;p37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8"/>
          <p:cNvSpPr txBox="1"/>
          <p:nvPr>
            <p:ph type="title"/>
          </p:nvPr>
        </p:nvSpPr>
        <p:spPr>
          <a:xfrm>
            <a:off x="685800" y="457200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Peripheral Component Interconnect (PCI)</a:t>
            </a:r>
            <a:endParaRPr/>
          </a:p>
        </p:txBody>
      </p:sp>
      <p:sp>
        <p:nvSpPr>
          <p:cNvPr id="649" name="Google Shape;649;p38"/>
          <p:cNvSpPr txBox="1"/>
          <p:nvPr>
            <p:ph idx="1" type="body"/>
          </p:nvPr>
        </p:nvSpPr>
        <p:spPr>
          <a:xfrm>
            <a:off x="539552" y="1844824"/>
            <a:ext cx="7556313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A popular high bandwidth, processor independent bus that can function as a mezzanine or peripheral bus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Delivers better system performance for high speed I/O subsystems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PCI Special Interest Group (SIG)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Created to develop further and maintain the compatibility of the PCI specifications</a:t>
            </a:r>
            <a:endParaRPr/>
          </a:p>
          <a:p>
            <a:pPr indent="-22860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Char char="■"/>
            </a:pPr>
            <a:r>
              <a:rPr lang="en-US" sz="2000"/>
              <a:t>PCI Express (PCIe)</a:t>
            </a:r>
            <a:endParaRPr/>
          </a:p>
          <a:p>
            <a:pPr indent="-228615" lvl="1" marL="457200" rtl="0" algn="l">
              <a:spcBef>
                <a:spcPts val="600"/>
              </a:spcBef>
              <a:spcAft>
                <a:spcPts val="0"/>
              </a:spcAft>
              <a:buSzPct val="74956"/>
              <a:buChar char="■"/>
            </a:pPr>
            <a:r>
              <a:rPr lang="en-US" sz="1729"/>
              <a:t>Point-to-point interconnect scheme intended to replace bus-based schemes such as PCI</a:t>
            </a:r>
            <a:endParaRPr/>
          </a:p>
          <a:p>
            <a:pPr indent="-228629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 sz="1765"/>
              <a:t>Key requirement is high capacity to support the needs of higher data rate I/O devices, such as Gigabit Ethernet</a:t>
            </a:r>
            <a:endParaRPr/>
          </a:p>
          <a:p>
            <a:pPr indent="-228629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 sz="1765"/>
              <a:t>Another requirement deals with the need to support time dependent data streams</a:t>
            </a:r>
            <a:endParaRPr/>
          </a:p>
          <a:p>
            <a:pPr indent="-140493" lvl="2" marL="457200" rtl="0" algn="l">
              <a:spcBef>
                <a:spcPts val="2000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 sz="2000"/>
          </a:p>
        </p:txBody>
      </p:sp>
      <p:sp>
        <p:nvSpPr>
          <p:cNvPr id="650" name="Google Shape;650;p3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21.pdf" id="657" name="Google Shape;657;p39"/>
          <p:cNvPicPr preferRelativeResize="0"/>
          <p:nvPr/>
        </p:nvPicPr>
        <p:blipFill rotWithShape="1">
          <a:blip r:embed="rId3">
            <a:alphaModFix/>
          </a:blip>
          <a:srcRect b="11953" l="9346" r="8954" t="14983"/>
          <a:stretch/>
        </p:blipFill>
        <p:spPr>
          <a:xfrm>
            <a:off x="1547664" y="-171400"/>
            <a:ext cx="5904656" cy="6833657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39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"/>
          <p:cNvSpPr txBox="1"/>
          <p:nvPr>
            <p:ph type="title"/>
          </p:nvPr>
        </p:nvSpPr>
        <p:spPr>
          <a:xfrm>
            <a:off x="381000" y="1371600"/>
            <a:ext cx="3255264" cy="190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</a:pPr>
            <a:r>
              <a:rPr lang="en-US" sz="3600"/>
              <a:t>Hardware </a:t>
            </a:r>
            <a:br>
              <a:rPr lang="en-US" sz="3600"/>
            </a:br>
            <a:r>
              <a:rPr lang="en-US" sz="3600"/>
              <a:t>and Software Approaches</a:t>
            </a:r>
            <a:endParaRPr sz="3600"/>
          </a:p>
        </p:txBody>
      </p:sp>
      <p:pic>
        <p:nvPicPr>
          <p:cNvPr descr="f1.pdf" id="242" name="Google Shape;242;p4"/>
          <p:cNvPicPr preferRelativeResize="0"/>
          <p:nvPr/>
        </p:nvPicPr>
        <p:blipFill rotWithShape="1">
          <a:blip r:embed="rId3">
            <a:alphaModFix/>
          </a:blip>
          <a:srcRect b="8182" l="16471" r="15293" t="9091"/>
          <a:stretch/>
        </p:blipFill>
        <p:spPr>
          <a:xfrm>
            <a:off x="4355976" y="-243408"/>
            <a:ext cx="43709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"/>
          <p:cNvSpPr txBox="1"/>
          <p:nvPr>
            <p:ph idx="11" type="ftr"/>
          </p:nvPr>
        </p:nvSpPr>
        <p:spPr>
          <a:xfrm>
            <a:off x="3859305" y="6473005"/>
            <a:ext cx="52846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22.pdf" id="665" name="Google Shape;665;p40"/>
          <p:cNvPicPr preferRelativeResize="0"/>
          <p:nvPr/>
        </p:nvPicPr>
        <p:blipFill rotWithShape="1">
          <a:blip r:embed="rId3">
            <a:alphaModFix/>
          </a:blip>
          <a:srcRect b="24074" l="0" r="0" t="30135"/>
          <a:stretch/>
        </p:blipFill>
        <p:spPr>
          <a:xfrm>
            <a:off x="-252536" y="620688"/>
            <a:ext cx="9576835" cy="5675162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4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zoom dir="out"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23.pdf" id="673" name="Google Shape;673;p41"/>
          <p:cNvPicPr preferRelativeResize="0"/>
          <p:nvPr/>
        </p:nvPicPr>
        <p:blipFill rotWithShape="1">
          <a:blip r:embed="rId3">
            <a:alphaModFix/>
          </a:blip>
          <a:srcRect b="41751" l="0" r="0" t="18182"/>
          <a:stretch/>
        </p:blipFill>
        <p:spPr>
          <a:xfrm>
            <a:off x="-122149" y="1340768"/>
            <a:ext cx="9298972" cy="482169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4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zoom dir="out"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24.pdf" id="681" name="Google Shape;681;p42"/>
          <p:cNvPicPr preferRelativeResize="0"/>
          <p:nvPr/>
        </p:nvPicPr>
        <p:blipFill rotWithShape="1">
          <a:blip r:embed="rId3">
            <a:alphaModFix/>
          </a:blip>
          <a:srcRect b="7240" l="0" r="0" t="12458"/>
          <a:stretch/>
        </p:blipFill>
        <p:spPr>
          <a:xfrm>
            <a:off x="1331640" y="-99392"/>
            <a:ext cx="6428752" cy="6680859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42"/>
          <p:cNvSpPr txBox="1"/>
          <p:nvPr>
            <p:ph idx="11" type="ftr"/>
          </p:nvPr>
        </p:nvSpPr>
        <p:spPr>
          <a:xfrm>
            <a:off x="179512" y="649287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zoom dir="out"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3"/>
          <p:cNvSpPr txBox="1"/>
          <p:nvPr>
            <p:ph type="title"/>
          </p:nvPr>
        </p:nvSpPr>
        <p:spPr>
          <a:xfrm>
            <a:off x="304800" y="1524000"/>
            <a:ext cx="325526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ckwell"/>
              <a:buNone/>
            </a:pPr>
            <a:r>
              <a:rPr lang="en-US"/>
              <a:t>PCIe </a:t>
            </a:r>
            <a:br>
              <a:rPr lang="en-US"/>
            </a:br>
            <a:br>
              <a:rPr lang="en-US"/>
            </a:br>
            <a:r>
              <a:rPr lang="en-US"/>
              <a:t>Transaction Layer (TL)</a:t>
            </a:r>
            <a:endParaRPr/>
          </a:p>
        </p:txBody>
      </p:sp>
      <p:sp>
        <p:nvSpPr>
          <p:cNvPr id="690" name="Google Shape;690;p43"/>
          <p:cNvSpPr txBox="1"/>
          <p:nvPr>
            <p:ph idx="1" type="body"/>
          </p:nvPr>
        </p:nvSpPr>
        <p:spPr>
          <a:xfrm>
            <a:off x="4168775" y="273050"/>
            <a:ext cx="4597399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Receives read and write requests from the software above the TL and creates request packets for transmission to a destination via the link layer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Most transactions use a </a:t>
            </a:r>
            <a:r>
              <a:rPr i="1" lang="en-US"/>
              <a:t>split transaction </a:t>
            </a:r>
            <a:r>
              <a:rPr lang="en-US"/>
              <a:t>technique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 request packet is sent out by a source PCIe device which then waits for a response called a </a:t>
            </a:r>
            <a:r>
              <a:rPr i="1" lang="en-US"/>
              <a:t>completion </a:t>
            </a:r>
            <a:r>
              <a:rPr lang="en-US"/>
              <a:t>packet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  <p:sp>
        <p:nvSpPr>
          <p:cNvPr id="691" name="Google Shape;691;p43"/>
          <p:cNvSpPr txBox="1"/>
          <p:nvPr>
            <p:ph idx="2" type="body"/>
          </p:nvPr>
        </p:nvSpPr>
        <p:spPr>
          <a:xfrm>
            <a:off x="4191000" y="3505200"/>
            <a:ext cx="42672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228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</a:pPr>
            <a:r>
              <a:rPr lang="en-US" sz="1800"/>
              <a:t>TL messages and some write transactions are posted transactions  (meaning that no response is expected)</a:t>
            </a:r>
            <a:endParaRPr/>
          </a:p>
          <a:p>
            <a:pPr indent="-22860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</a:pPr>
            <a:r>
              <a:rPr lang="en-US" sz="1800"/>
              <a:t>TL packet format supports 32-bit memory addressing and extended 64-bit memory addressing</a:t>
            </a:r>
            <a:endParaRPr/>
          </a:p>
        </p:txBody>
      </p:sp>
      <p:pic>
        <p:nvPicPr>
          <p:cNvPr id="692" name="Google Shape;69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3429000"/>
            <a:ext cx="2057400" cy="1814513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43"/>
          <p:cNvSpPr txBox="1"/>
          <p:nvPr>
            <p:ph idx="11" type="ftr"/>
          </p:nvPr>
        </p:nvSpPr>
        <p:spPr>
          <a:xfrm>
            <a:off x="3859305" y="6492875"/>
            <a:ext cx="52846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4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The TL supports four address spaces:</a:t>
            </a:r>
            <a:endParaRPr/>
          </a:p>
        </p:txBody>
      </p:sp>
      <p:sp>
        <p:nvSpPr>
          <p:cNvPr id="701" name="Google Shape;701;p44"/>
          <p:cNvSpPr txBox="1"/>
          <p:nvPr>
            <p:ph idx="1" type="body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Memory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The memory space includes system main memory and PCIe I/O devices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ct val="75000"/>
              <a:buChar char="■"/>
            </a:pPr>
            <a:r>
              <a:rPr lang="en-US"/>
              <a:t>Certain ranges of memory addresses map into I/O devices</a:t>
            </a:r>
            <a:endParaRPr/>
          </a:p>
        </p:txBody>
      </p:sp>
      <p:sp>
        <p:nvSpPr>
          <p:cNvPr id="702" name="Google Shape;702;p44"/>
          <p:cNvSpPr txBox="1"/>
          <p:nvPr>
            <p:ph idx="2" type="body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Configuration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This address space enables the TL to read/write configuration registers associated with I/O devices</a:t>
            </a:r>
            <a:endParaRPr/>
          </a:p>
        </p:txBody>
      </p:sp>
      <p:sp>
        <p:nvSpPr>
          <p:cNvPr id="703" name="Google Shape;703;p44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I/O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This address space is used for legacy PCI devices, with reserved address ranges used to address legacy I/O devices</a:t>
            </a:r>
            <a:endParaRPr/>
          </a:p>
        </p:txBody>
      </p:sp>
      <p:sp>
        <p:nvSpPr>
          <p:cNvPr id="704" name="Google Shape;704;p44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Message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This address space is for control signals related to interrupts, error handling, and power management</a:t>
            </a:r>
            <a:endParaRPr/>
          </a:p>
        </p:txBody>
      </p:sp>
      <p:sp>
        <p:nvSpPr>
          <p:cNvPr id="705" name="Google Shape;705;p44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5"/>
          <p:cNvSpPr txBox="1"/>
          <p:nvPr>
            <p:ph idx="4294967295" type="title"/>
          </p:nvPr>
        </p:nvSpPr>
        <p:spPr>
          <a:xfrm>
            <a:off x="0" y="0"/>
            <a:ext cx="9144000" cy="111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Table 3.2  </a:t>
            </a:r>
            <a:br>
              <a:rPr lang="en-US"/>
            </a:br>
            <a:r>
              <a:rPr lang="en-US"/>
              <a:t>PCIe TLP Transaction Types </a:t>
            </a:r>
            <a:endParaRPr/>
          </a:p>
        </p:txBody>
      </p:sp>
      <p:pic>
        <p:nvPicPr>
          <p:cNvPr id="713" name="Google Shape;71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7376" y="1052948"/>
            <a:ext cx="9143999" cy="5688751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45"/>
          <p:cNvSpPr txBox="1"/>
          <p:nvPr>
            <p:ph idx="11" type="ftr"/>
          </p:nvPr>
        </p:nvSpPr>
        <p:spPr>
          <a:xfrm>
            <a:off x="179512" y="649719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25.pdf" id="721" name="Google Shape;72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712" y="-99392"/>
            <a:ext cx="5256584" cy="6802638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46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47"/>
          <p:cNvSpPr txBox="1"/>
          <p:nvPr>
            <p:ph type="title"/>
          </p:nvPr>
        </p:nvSpPr>
        <p:spPr>
          <a:xfrm>
            <a:off x="762000" y="228600"/>
            <a:ext cx="3428999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 sz="4400"/>
              <a:t>Summary</a:t>
            </a:r>
            <a:endParaRPr sz="4400"/>
          </a:p>
        </p:txBody>
      </p:sp>
      <p:sp>
        <p:nvSpPr>
          <p:cNvPr id="730" name="Google Shape;730;p47"/>
          <p:cNvSpPr txBox="1"/>
          <p:nvPr>
            <p:ph idx="1" type="body"/>
          </p:nvPr>
        </p:nvSpPr>
        <p:spPr>
          <a:xfrm>
            <a:off x="467544" y="2852936"/>
            <a:ext cx="3657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Computer components</a:t>
            </a:r>
            <a:endParaRPr/>
          </a:p>
          <a:p>
            <a:pPr indent="-228600" lvl="0" marL="2286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Computer function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Instruction fetch and execute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Interrupts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I/O function</a:t>
            </a:r>
            <a:endParaRPr/>
          </a:p>
          <a:p>
            <a:pPr indent="-228600" lvl="0" marL="2286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Interconnection structures</a:t>
            </a:r>
            <a:endParaRPr/>
          </a:p>
          <a:p>
            <a:pPr indent="-228600" lvl="0" marL="2286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Bus interconnection</a:t>
            </a:r>
            <a:endParaRPr/>
          </a:p>
        </p:txBody>
      </p:sp>
      <p:sp>
        <p:nvSpPr>
          <p:cNvPr id="731" name="Google Shape;731;p47"/>
          <p:cNvSpPr txBox="1"/>
          <p:nvPr>
            <p:ph idx="2" type="body"/>
          </p:nvPr>
        </p:nvSpPr>
        <p:spPr>
          <a:xfrm>
            <a:off x="4495800" y="2362200"/>
            <a:ext cx="3810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228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■"/>
            </a:pPr>
            <a:r>
              <a:rPr lang="en-US"/>
              <a:t>Point-to-point interconnect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QPI physical layer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QPI link layer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QPI routing layer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QPI protocol layer</a:t>
            </a:r>
            <a:endParaRPr/>
          </a:p>
          <a:p>
            <a:pPr indent="-228600" lvl="1" marL="228600" rtl="0" algn="l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350"/>
              <a:buChar char="■"/>
            </a:pPr>
            <a:r>
              <a:rPr lang="en-US"/>
              <a:t>PCI express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PCI physical and logical architecture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PCIe physical layer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PCIe transaction layer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PCIe data link layer</a:t>
            </a:r>
            <a:endParaRPr/>
          </a:p>
        </p:txBody>
      </p:sp>
      <p:sp>
        <p:nvSpPr>
          <p:cNvPr id="732" name="Google Shape;732;p47"/>
          <p:cNvSpPr txBox="1"/>
          <p:nvPr>
            <p:ph idx="3" type="body"/>
          </p:nvPr>
        </p:nvSpPr>
        <p:spPr>
          <a:xfrm>
            <a:off x="539552" y="1412776"/>
            <a:ext cx="3657600" cy="10981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t/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t/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/>
              <a:t>Chapter 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  <p:sp>
        <p:nvSpPr>
          <p:cNvPr id="733" name="Google Shape;733;p47"/>
          <p:cNvSpPr txBox="1"/>
          <p:nvPr>
            <p:ph idx="4" type="body"/>
          </p:nvPr>
        </p:nvSpPr>
        <p:spPr>
          <a:xfrm>
            <a:off x="4343400" y="228600"/>
            <a:ext cx="3657600" cy="1707776"/>
          </a:xfrm>
          <a:prstGeom prst="rect">
            <a:avLst/>
          </a:prstGeom>
          <a:solidFill>
            <a:srgbClr val="A2A2C1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8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A Top-Level View of Computer Function and Interconnection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734" name="Google Shape;734;p47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"/>
          <p:cNvSpPr txBox="1"/>
          <p:nvPr>
            <p:ph type="title"/>
          </p:nvPr>
        </p:nvSpPr>
        <p:spPr>
          <a:xfrm>
            <a:off x="6781800" y="26670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ckwell"/>
              <a:buNone/>
            </a:pPr>
            <a:r>
              <a:rPr lang="en-US" sz="2400">
                <a:solidFill>
                  <a:srgbClr val="FFFFFF"/>
                </a:solidFill>
              </a:rPr>
              <a:t>I/O 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Components</a:t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251" name="Google Shape;251;p5"/>
          <p:cNvGrpSpPr/>
          <p:nvPr/>
        </p:nvGrpSpPr>
        <p:grpSpPr>
          <a:xfrm>
            <a:off x="316896" y="298087"/>
            <a:ext cx="6248400" cy="6019920"/>
            <a:chOff x="0" y="190439"/>
            <a:chExt cx="6248400" cy="6019920"/>
          </a:xfrm>
        </p:grpSpPr>
        <p:sp>
          <p:nvSpPr>
            <p:cNvPr id="252" name="Google Shape;252;p5"/>
            <p:cNvSpPr/>
            <p:nvPr/>
          </p:nvSpPr>
          <p:spPr>
            <a:xfrm>
              <a:off x="0" y="190439"/>
              <a:ext cx="6248400" cy="57563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39396C"/>
                </a:gs>
                <a:gs pos="100000">
                  <a:srgbClr val="9898CB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5"/>
            <p:cNvSpPr txBox="1"/>
            <p:nvPr/>
          </p:nvSpPr>
          <p:spPr>
            <a:xfrm>
              <a:off x="28100" y="218539"/>
              <a:ext cx="6192200" cy="51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Software</a:t>
              </a:r>
              <a:endParaRPr b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0" y="766079"/>
              <a:ext cx="6248400" cy="149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5"/>
            <p:cNvSpPr txBox="1"/>
            <p:nvPr/>
          </p:nvSpPr>
          <p:spPr>
            <a:xfrm>
              <a:off x="0" y="766079"/>
              <a:ext cx="6248400" cy="149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198375" spcFirstLastPara="1" rIns="170675" wrap="square" tIns="304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imes New Roman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 sequence of codes or instructions</a:t>
              </a:r>
              <a:endPara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imes New Roman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Part of the hardware interprets each instruction and generates control signals</a:t>
              </a:r>
              <a:endPara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imes New Roman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Provide a new sequence of codes for each new program instead of rewiring the hardware</a:t>
              </a:r>
              <a:endPara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0" y="2256479"/>
              <a:ext cx="6248400" cy="57563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6C6C39"/>
                </a:gs>
                <a:gs pos="100000">
                  <a:srgbClr val="CBCB98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5"/>
            <p:cNvSpPr txBox="1"/>
            <p:nvPr/>
          </p:nvSpPr>
          <p:spPr>
            <a:xfrm>
              <a:off x="28100" y="2284579"/>
              <a:ext cx="6192200" cy="51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Major components:</a:t>
              </a:r>
              <a:endParaRPr b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0" y="2832119"/>
              <a:ext cx="6248400" cy="3378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5"/>
            <p:cNvSpPr txBox="1"/>
            <p:nvPr/>
          </p:nvSpPr>
          <p:spPr>
            <a:xfrm>
              <a:off x="0" y="2832119"/>
              <a:ext cx="6248400" cy="3378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198375" spcFirstLastPara="1" rIns="170675" wrap="square" tIns="304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imes New Roman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CPU	</a:t>
              </a:r>
              <a:endPara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imes New Roman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Instruction interpreter</a:t>
              </a:r>
              <a:endPara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imes New Roman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Module of general-purpose arithmetic and logic functions</a:t>
              </a:r>
              <a:endPara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imes New Roman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I/O Components</a:t>
              </a:r>
              <a:endPara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imes New Roman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Input module</a:t>
              </a:r>
              <a:endPara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71450" lvl="3" marL="5143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imes New Roman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Contains basic components for accepting data and instructions and converting them into an internal form of signals usable by the system</a:t>
              </a:r>
              <a:endPara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imes New Roman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Output module</a:t>
              </a:r>
              <a:endPara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71450" lvl="3" marL="514350" marR="0" rtl="0" algn="l">
                <a:lnSpc>
                  <a:spcPct val="90000"/>
                </a:lnSpc>
                <a:spcBef>
                  <a:spcPts val="38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Times New Roman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Means of reporting results</a:t>
              </a:r>
              <a:endPara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0" name="Google Shape;260;p5"/>
          <p:cNvSpPr/>
          <p:nvPr/>
        </p:nvSpPr>
        <p:spPr>
          <a:xfrm>
            <a:off x="6781800" y="9906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rPr>
              <a:t>Software</a:t>
            </a:r>
            <a:endParaRPr/>
          </a:p>
        </p:txBody>
      </p:sp>
      <p:sp>
        <p:nvSpPr>
          <p:cNvPr id="261" name="Google Shape;261;p5"/>
          <p:cNvSpPr txBox="1"/>
          <p:nvPr/>
        </p:nvSpPr>
        <p:spPr>
          <a:xfrm>
            <a:off x="104378" y="4724401"/>
            <a:ext cx="429021" cy="380999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2" name="Google Shape;26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4724400"/>
            <a:ext cx="1928509" cy="190820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5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"/>
          <p:cNvSpPr txBox="1"/>
          <p:nvPr>
            <p:ph type="title"/>
          </p:nvPr>
        </p:nvSpPr>
        <p:spPr>
          <a:xfrm>
            <a:off x="6781800" y="609600"/>
            <a:ext cx="2057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ckwell"/>
              <a:buNone/>
            </a:pPr>
            <a:r>
              <a:rPr lang="en-US" sz="2400">
                <a:solidFill>
                  <a:schemeClr val="accent2"/>
                </a:solidFill>
              </a:rPr>
              <a:t>MEMORY</a:t>
            </a:r>
            <a:endParaRPr sz="2400">
              <a:solidFill>
                <a:schemeClr val="accent2"/>
              </a:solidFill>
            </a:endParaRPr>
          </a:p>
        </p:txBody>
      </p:sp>
      <p:grpSp>
        <p:nvGrpSpPr>
          <p:cNvPr id="271" name="Google Shape;271;p6"/>
          <p:cNvGrpSpPr/>
          <p:nvPr/>
        </p:nvGrpSpPr>
        <p:grpSpPr>
          <a:xfrm>
            <a:off x="506505" y="304051"/>
            <a:ext cx="5970495" cy="5970495"/>
            <a:chOff x="0" y="100851"/>
            <a:chExt cx="5970495" cy="5970495"/>
          </a:xfrm>
        </p:grpSpPr>
        <p:sp>
          <p:nvSpPr>
            <p:cNvPr id="272" name="Google Shape;272;p6"/>
            <p:cNvSpPr/>
            <p:nvPr/>
          </p:nvSpPr>
          <p:spPr>
            <a:xfrm>
              <a:off x="0" y="100851"/>
              <a:ext cx="5970495" cy="5970495"/>
            </a:xfrm>
            <a:prstGeom prst="quadArrow">
              <a:avLst>
                <a:gd fmla="val 2000" name="adj1"/>
                <a:gd fmla="val 4000" name="adj2"/>
                <a:gd fmla="val 5000" name="adj3"/>
              </a:avLst>
            </a:prstGeom>
            <a:solidFill>
              <a:srgbClr val="A2A2C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388082" y="488934"/>
              <a:ext cx="2388198" cy="238819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6"/>
            <p:cNvSpPr txBox="1"/>
            <p:nvPr/>
          </p:nvSpPr>
          <p:spPr>
            <a:xfrm>
              <a:off x="504664" y="605516"/>
              <a:ext cx="2155034" cy="215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Memory address register (MAR)</a:t>
              </a:r>
              <a:endParaRPr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imes New Roman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Specifies the address in memory for the next read or write</a:t>
              </a:r>
              <a:endPara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3194214" y="488934"/>
              <a:ext cx="2388198" cy="238819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6"/>
            <p:cNvSpPr txBox="1"/>
            <p:nvPr/>
          </p:nvSpPr>
          <p:spPr>
            <a:xfrm>
              <a:off x="3310796" y="605516"/>
              <a:ext cx="2155034" cy="215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Memory buffer register (MBR)</a:t>
              </a:r>
              <a:endParaRPr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imes New Roman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Contains the data to be written into memory or receives the data read from memory</a:t>
              </a:r>
              <a:endPara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388082" y="3295066"/>
              <a:ext cx="2388198" cy="238819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6"/>
            <p:cNvSpPr txBox="1"/>
            <p:nvPr/>
          </p:nvSpPr>
          <p:spPr>
            <a:xfrm>
              <a:off x="504664" y="3411648"/>
              <a:ext cx="2155034" cy="215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I/O address register (I/OAR)</a:t>
              </a:r>
              <a:endParaRPr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imes New Roman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Specifies a particular I/O device</a:t>
              </a:r>
              <a:endPara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3194214" y="3295066"/>
              <a:ext cx="2388198" cy="238819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7174B"/>
                </a:gs>
                <a:gs pos="100000">
                  <a:srgbClr val="AC90AE"/>
                </a:gs>
              </a:gsLst>
              <a:lin ang="5400000" scaled="0"/>
            </a:gradFill>
            <a:ln>
              <a:noFill/>
            </a:ln>
            <a:effectLst>
              <a:outerShdw blurRad="63500" rotWithShape="0" dir="5400000" dist="25400">
                <a:srgbClr val="808080">
                  <a:alpha val="7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6"/>
            <p:cNvSpPr txBox="1"/>
            <p:nvPr/>
          </p:nvSpPr>
          <p:spPr>
            <a:xfrm>
              <a:off x="3310796" y="3411648"/>
              <a:ext cx="2155034" cy="2155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I/O buffer register (I/OBR)</a:t>
              </a:r>
              <a:endParaRPr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imes New Roman"/>
                <a:buChar char="•"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Used for the exchange of data between an I/O module and the CPU</a:t>
              </a:r>
              <a:endPara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81" name="Google Shape;281;p6"/>
          <p:cNvSpPr/>
          <p:nvPr/>
        </p:nvSpPr>
        <p:spPr>
          <a:xfrm>
            <a:off x="6781800" y="30480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MAR</a:t>
            </a:r>
            <a:endParaRPr/>
          </a:p>
        </p:txBody>
      </p:sp>
      <p:sp>
        <p:nvSpPr>
          <p:cNvPr id="282" name="Google Shape;282;p6"/>
          <p:cNvSpPr txBox="1"/>
          <p:nvPr/>
        </p:nvSpPr>
        <p:spPr>
          <a:xfrm>
            <a:off x="203200" y="4648201"/>
            <a:ext cx="330200" cy="571732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6"/>
          <p:cNvSpPr txBox="1"/>
          <p:nvPr/>
        </p:nvSpPr>
        <p:spPr>
          <a:xfrm>
            <a:off x="228600" y="914401"/>
            <a:ext cx="159266" cy="495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6"/>
          <p:cNvSpPr/>
          <p:nvPr/>
        </p:nvSpPr>
        <p:spPr>
          <a:xfrm>
            <a:off x="6781800" y="4648200"/>
            <a:ext cx="2057400" cy="190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6"/>
          <p:cNvSpPr/>
          <p:nvPr/>
        </p:nvSpPr>
        <p:spPr>
          <a:xfrm>
            <a:off x="6781800" y="5334000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rPr>
              <a:t>MBR</a:t>
            </a:r>
            <a:endParaRPr/>
          </a:p>
        </p:txBody>
      </p:sp>
      <p:sp>
        <p:nvSpPr>
          <p:cNvPr id="286" name="Google Shape;286;p6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2.pdf" id="293" name="Google Shape;293;p7"/>
          <p:cNvPicPr preferRelativeResize="0"/>
          <p:nvPr/>
        </p:nvPicPr>
        <p:blipFill rotWithShape="1">
          <a:blip r:embed="rId3">
            <a:alphaModFix/>
          </a:blip>
          <a:srcRect b="17676" l="0" r="0" t="7070"/>
          <a:stretch/>
        </p:blipFill>
        <p:spPr>
          <a:xfrm>
            <a:off x="971600" y="-99392"/>
            <a:ext cx="6923453" cy="674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7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zoom dir="out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3.pdf" id="301" name="Google Shape;301;p8"/>
          <p:cNvPicPr preferRelativeResize="0"/>
          <p:nvPr/>
        </p:nvPicPr>
        <p:blipFill rotWithShape="1">
          <a:blip r:embed="rId3">
            <a:alphaModFix/>
          </a:blip>
          <a:srcRect b="28787" l="0" r="0" t="31483"/>
          <a:stretch/>
        </p:blipFill>
        <p:spPr>
          <a:xfrm>
            <a:off x="-324544" y="1268760"/>
            <a:ext cx="9937104" cy="5109273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  <p:transition spd="med">
    <p:zoom dir="out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9"/>
          <p:cNvSpPr txBox="1"/>
          <p:nvPr>
            <p:ph type="title"/>
          </p:nvPr>
        </p:nvSpPr>
        <p:spPr>
          <a:xfrm>
            <a:off x="685800" y="533400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Fetch Cycle</a:t>
            </a:r>
            <a:endParaRPr/>
          </a:p>
        </p:txBody>
      </p:sp>
      <p:sp>
        <p:nvSpPr>
          <p:cNvPr id="310" name="Google Shape;310;p9"/>
          <p:cNvSpPr txBox="1"/>
          <p:nvPr>
            <p:ph idx="1" type="body"/>
          </p:nvPr>
        </p:nvSpPr>
        <p:spPr>
          <a:xfrm>
            <a:off x="498474" y="1600200"/>
            <a:ext cx="7426326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At the beginning of each instruction cycle the processor fetches an instruction from memory</a:t>
            </a:r>
            <a:endParaRPr/>
          </a:p>
          <a:p>
            <a:pPr indent="-22860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US" sz="2000"/>
              <a:t>The program counter (PC) holds the address of the instruction to be fetched next</a:t>
            </a:r>
            <a:endParaRPr/>
          </a:p>
          <a:p>
            <a:pPr indent="-22860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US" sz="2000"/>
              <a:t>The processor increments the PC after each instruction fetch so that it will fetch the next instruction in sequence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The fetched instruction is loaded into the instruction register (IR)</a:t>
            </a:r>
            <a:endParaRPr/>
          </a:p>
          <a:p>
            <a:pPr indent="-228600" lvl="1" marL="22860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■"/>
            </a:pPr>
            <a:r>
              <a:rPr lang="en-US" sz="2000"/>
              <a:t>The processor interprets the instruction and performs the required action</a:t>
            </a:r>
            <a:endParaRPr sz="2000"/>
          </a:p>
        </p:txBody>
      </p:sp>
      <p:pic>
        <p:nvPicPr>
          <p:cNvPr id="311" name="Google Shape;31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9800" y="5016500"/>
            <a:ext cx="1854200" cy="18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9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2016 Pearson Education, Inc., Hoboken, NJ. All rights reserved.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dvantage">
  <a:themeElements>
    <a:clrScheme name="Advantage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2012-06-16T23:28:52Z</dcterms:created>
  <dc:creator>Adrian J Pullin</dc:creator>
</cp:coreProperties>
</file>