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6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6" r:id="rId3"/>
    <p:sldMasterId id="2147483672" r:id="rId4"/>
    <p:sldMasterId id="2147483678" r:id="rId5"/>
    <p:sldMasterId id="2147483684" r:id="rId6"/>
    <p:sldMasterId id="2147483690" r:id="rId7"/>
  </p:sldMasterIdLst>
  <p:notesMasterIdLst>
    <p:notesMasterId r:id="rId15"/>
  </p:notesMasterIdLst>
  <p:sldIdLst>
    <p:sldId id="256" r:id="rId8"/>
    <p:sldId id="260" r:id="rId9"/>
    <p:sldId id="258" r:id="rId10"/>
    <p:sldId id="259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4D44-A0C1-4DD1-8BA3-6C7BA572E966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250C0-83AD-4D13-95A7-EDC47163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92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Write SQL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statement to find all employees who have the same hire dates.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Employee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_1    Employee_2 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Hire_Date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9A8B8-6E0C-483C-934B-380E5467C63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957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7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1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8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2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85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330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6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73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95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8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90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23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806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91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79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11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585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805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8556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88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69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39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8587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733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879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3154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723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2563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388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37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77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4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718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2948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420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589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569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231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5946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3256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74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2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03E2-3BCE-457E-8CFE-9069F41AEEE3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8E2B6-3AED-4CC8-8FAB-3EC564EAC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3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8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1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84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7133" y="68402"/>
            <a:ext cx="10917732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3605" y="1759966"/>
            <a:ext cx="10384789" cy="407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2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99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JOIN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08279"/>
            <a:ext cx="32131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315" dirty="0"/>
              <a:t>Joined</a:t>
            </a:r>
            <a:r>
              <a:rPr sz="4800" spc="-415" dirty="0"/>
              <a:t> </a:t>
            </a:r>
            <a:r>
              <a:rPr sz="4800" spc="-434" dirty="0"/>
              <a:t>Tables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796239" y="1658492"/>
            <a:ext cx="10596245" cy="46545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211454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 JOIN clause is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used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to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combine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rows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from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two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more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tables, based 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on a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related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column between</a:t>
            </a:r>
            <a:r>
              <a:rPr sz="2800" spc="4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them.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8600"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sz="3600" b="1" spc="-25" dirty="0">
                <a:solidFill>
                  <a:prstClr val="black"/>
                </a:solidFill>
                <a:latin typeface="Carlito"/>
                <a:cs typeface="Carlito"/>
              </a:rPr>
              <a:t>Types </a:t>
            </a:r>
            <a:r>
              <a:rPr sz="3600" b="1" spc="-10" dirty="0">
                <a:solidFill>
                  <a:prstClr val="black"/>
                </a:solidFill>
                <a:latin typeface="Carlito"/>
                <a:cs typeface="Carlito"/>
              </a:rPr>
              <a:t>of </a:t>
            </a:r>
            <a:r>
              <a:rPr sz="3600" b="1" dirty="0">
                <a:solidFill>
                  <a:prstClr val="black"/>
                </a:solidFill>
                <a:latin typeface="Carlito"/>
                <a:cs typeface="Carlito"/>
              </a:rPr>
              <a:t>SQL</a:t>
            </a:r>
            <a:r>
              <a:rPr sz="3600" b="1" spc="3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3600" b="1" spc="-5" dirty="0">
                <a:solidFill>
                  <a:prstClr val="black"/>
                </a:solidFill>
                <a:latin typeface="Carlito"/>
                <a:cs typeface="Carlito"/>
              </a:rPr>
              <a:t>JOINs:</a:t>
            </a:r>
            <a:endParaRPr sz="36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95275" indent="-283210">
              <a:spcBef>
                <a:spcPts val="720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(INNER) </a:t>
            </a:r>
            <a:r>
              <a:rPr sz="2800" b="1" spc="-10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have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matching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values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both</a:t>
            </a:r>
            <a:r>
              <a:rPr sz="2800" spc="3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tables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marR="683260" indent="-228600">
              <a:lnSpc>
                <a:spcPts val="3020"/>
              </a:lnSpc>
              <a:spcBef>
                <a:spcPts val="104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LEFT (OUTER) JOIN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</a:t>
            </a:r>
            <a:r>
              <a:rPr sz="2800" spc="9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marR="230504" indent="-228600">
              <a:lnSpc>
                <a:spcPts val="3020"/>
              </a:lnSpc>
              <a:spcBef>
                <a:spcPts val="101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RIGHT (OUTER) JOIN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table,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left</a:t>
            </a:r>
            <a:r>
              <a:rPr sz="2800" spc="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marR="63500" indent="-228600">
              <a:lnSpc>
                <a:spcPts val="3020"/>
              </a:lnSpc>
              <a:spcBef>
                <a:spcPts val="100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FULL (OUTER) JOIN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: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a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match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either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</a:t>
            </a:r>
            <a:r>
              <a:rPr sz="2800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53769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2193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40" dirty="0"/>
              <a:t>Inner</a:t>
            </a:r>
            <a:r>
              <a:rPr spc="-310" dirty="0"/>
              <a:t> </a:t>
            </a:r>
            <a:r>
              <a:rPr spc="-290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262870" cy="27336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INNER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selects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that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have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matching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values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 both</a:t>
            </a:r>
            <a:r>
              <a:rPr sz="2800" spc="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tables.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Syntax: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0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INNER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5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6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57316" y="2745527"/>
            <a:ext cx="2161081" cy="1490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0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8910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0" dirty="0"/>
              <a:t>Left</a:t>
            </a:r>
            <a:r>
              <a:rPr spc="-315" dirty="0"/>
              <a:t> </a:t>
            </a:r>
            <a:r>
              <a:rPr spc="-285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297160" cy="3117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LEFT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table (table1), 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(table2).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result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 NULL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side,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if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no</a:t>
            </a:r>
            <a:r>
              <a:rPr sz="2800" spc="10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5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5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63021" y="3342407"/>
            <a:ext cx="2344821" cy="16191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9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1863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45" dirty="0"/>
              <a:t>Right</a:t>
            </a:r>
            <a:r>
              <a:rPr spc="-305" dirty="0"/>
              <a:t> </a:t>
            </a:r>
            <a:r>
              <a:rPr spc="-285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792970" cy="311785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RIGHT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table  (table2),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and 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matched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(table1). The  result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NULL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from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side,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no</a:t>
            </a:r>
            <a:r>
              <a:rPr sz="2800" spc="1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4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5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RIGHT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5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87012" y="3342725"/>
            <a:ext cx="2270320" cy="1566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1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18294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10" dirty="0"/>
              <a:t>Full</a:t>
            </a:r>
            <a:r>
              <a:rPr spc="-310" dirty="0"/>
              <a:t> </a:t>
            </a:r>
            <a:r>
              <a:rPr spc="-285" dirty="0"/>
              <a:t>Join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9921875" cy="273367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08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The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FULL [OUTER] JOIN </a:t>
            </a: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keyword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returns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all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when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there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is a 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match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in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left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(table1)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or 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right (table2) </a:t>
            </a:r>
            <a:r>
              <a:rPr sz="2800" spc="-15" dirty="0">
                <a:solidFill>
                  <a:prstClr val="black"/>
                </a:solidFill>
                <a:latin typeface="Carlito"/>
                <a:cs typeface="Carlito"/>
              </a:rPr>
              <a:t>table</a:t>
            </a:r>
            <a:r>
              <a:rPr sz="2800" spc="114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spc="-20" dirty="0">
                <a:solidFill>
                  <a:prstClr val="black"/>
                </a:solidFill>
                <a:latin typeface="Carlito"/>
                <a:cs typeface="Carlito"/>
              </a:rPr>
              <a:t>records.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241300" indent="-229235">
              <a:spcBef>
                <a:spcPts val="6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25" dirty="0">
                <a:solidFill>
                  <a:prstClr val="black"/>
                </a:solidFill>
                <a:latin typeface="Carlito"/>
                <a:cs typeface="Carlito"/>
              </a:rPr>
              <a:t>Syntax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155"/>
              </a:lnSpc>
              <a:spcBef>
                <a:spcPts val="660"/>
              </a:spcBef>
              <a:tabLst>
                <a:tab pos="1196975" algn="l"/>
                <a:tab pos="3843020" algn="l"/>
              </a:tabLst>
            </a:pPr>
            <a:r>
              <a:rPr sz="2800" b="1" spc="-5" dirty="0">
                <a:solidFill>
                  <a:prstClr val="black"/>
                </a:solidFill>
                <a:latin typeface="Carlito"/>
                <a:cs typeface="Carlito"/>
              </a:rPr>
              <a:t>select	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column_name(s)	</a:t>
            </a:r>
            <a:r>
              <a:rPr sz="2800" b="1" i="1" spc="-10" dirty="0">
                <a:solidFill>
                  <a:prstClr val="black"/>
                </a:solidFill>
                <a:latin typeface="Carlito"/>
                <a:cs typeface="Carlito"/>
              </a:rPr>
              <a:t>from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440"/>
              </a:lnSpc>
              <a:tabLst>
                <a:tab pos="2078989" algn="l"/>
              </a:tabLst>
            </a:pP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table1_name	</a:t>
            </a:r>
            <a:r>
              <a:rPr sz="3200" b="1" dirty="0">
                <a:solidFill>
                  <a:prstClr val="black"/>
                </a:solidFill>
                <a:latin typeface="Carlito"/>
                <a:cs typeface="Carlito"/>
              </a:rPr>
              <a:t>FULL [OUTER] </a:t>
            </a:r>
            <a:r>
              <a:rPr sz="3200" b="1" spc="-5" dirty="0">
                <a:solidFill>
                  <a:prstClr val="black"/>
                </a:solidFill>
                <a:latin typeface="Carlito"/>
                <a:cs typeface="Carlito"/>
              </a:rPr>
              <a:t>JOIN</a:t>
            </a:r>
            <a:r>
              <a:rPr sz="3200" b="1" spc="-4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5" dirty="0">
                <a:solidFill>
                  <a:prstClr val="black"/>
                </a:solidFill>
                <a:latin typeface="Carlito"/>
                <a:cs typeface="Carlito"/>
              </a:rPr>
              <a:t>table2_name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12700">
              <a:lnSpc>
                <a:spcPts val="3650"/>
              </a:lnSpc>
            </a:pPr>
            <a:r>
              <a:rPr sz="3200" b="1" spc="5" dirty="0">
                <a:solidFill>
                  <a:prstClr val="black"/>
                </a:solidFill>
                <a:latin typeface="Carlito"/>
                <a:cs typeface="Carlito"/>
              </a:rPr>
              <a:t>ON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table1.column_name </a:t>
            </a:r>
            <a:r>
              <a:rPr sz="2800" spc="-5" dirty="0">
                <a:solidFill>
                  <a:prstClr val="black"/>
                </a:solidFill>
                <a:latin typeface="Carlito"/>
                <a:cs typeface="Carlito"/>
              </a:rPr>
              <a:t>=</a:t>
            </a:r>
            <a:r>
              <a:rPr sz="2800" spc="-6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2800" i="1" spc="-10" dirty="0">
                <a:solidFill>
                  <a:prstClr val="black"/>
                </a:solidFill>
                <a:latin typeface="Carlito"/>
                <a:cs typeface="Carlito"/>
              </a:rPr>
              <a:t>table2.column_name</a:t>
            </a:r>
            <a:r>
              <a:rPr sz="2800" spc="-10" dirty="0">
                <a:solidFill>
                  <a:prstClr val="black"/>
                </a:solidFill>
                <a:latin typeface="Carlito"/>
                <a:cs typeface="Carlito"/>
              </a:rPr>
              <a:t>;</a:t>
            </a:r>
            <a:endParaRPr sz="28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25256" y="2616707"/>
            <a:ext cx="2828544" cy="2127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2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Self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>
                <a:latin typeface="Courier New" pitchFamily="49" charset="0"/>
                <a:cs typeface="Courier New" pitchFamily="49" charset="0"/>
              </a:rPr>
              <a:t>Ex: </a:t>
            </a:r>
          </a:p>
          <a:p>
            <a:pPr lvl="1"/>
            <a:r>
              <a:rPr lang="en-US" sz="2200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2000" spc="-15" dirty="0">
                <a:solidFill>
                  <a:prstClr val="black"/>
                </a:solidFill>
                <a:latin typeface="Carlito"/>
                <a:cs typeface="Carlito"/>
              </a:rPr>
              <a:t>CONCAT  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E.first_Name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E.last_name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) as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Employee_Name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spc="-15" dirty="0">
                <a:solidFill>
                  <a:prstClr val="black"/>
                </a:solidFill>
                <a:latin typeface="Carlito"/>
                <a:cs typeface="Carlito"/>
              </a:rPr>
              <a:t>CONCAT  (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M.first_name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M.last_name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  as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Manager_name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from employees E join employees M on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E.manager_id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M.employee_id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93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461</Words>
  <Application>Microsoft Office PowerPoint</Application>
  <PresentationFormat>شاشة عريضة</PresentationFormat>
  <Paragraphs>38</Paragraphs>
  <Slides>7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7</vt:i4>
      </vt:variant>
      <vt:variant>
        <vt:lpstr>عناوين الشرائح</vt:lpstr>
      </vt:variant>
      <vt:variant>
        <vt:i4>7</vt:i4>
      </vt:variant>
    </vt:vector>
  </HeadingPairs>
  <TitlesOfParts>
    <vt:vector size="20" baseType="lpstr">
      <vt:lpstr>Arial</vt:lpstr>
      <vt:lpstr>Calibri</vt:lpstr>
      <vt:lpstr>Calibri Light</vt:lpstr>
      <vt:lpstr>Carlito</vt:lpstr>
      <vt:lpstr>Courier New</vt:lpstr>
      <vt:lpstr>Wingdings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SQL JOIN</vt:lpstr>
      <vt:lpstr>Joined Tables</vt:lpstr>
      <vt:lpstr>Inner Join</vt:lpstr>
      <vt:lpstr>Left Join</vt:lpstr>
      <vt:lpstr>Right Join</vt:lpstr>
      <vt:lpstr>Full Join</vt:lpstr>
      <vt:lpstr>SQL Self JOIN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JOIN</dc:title>
  <dc:creator>Maha Mohammad</dc:creator>
  <cp:lastModifiedBy>Lona Sleet</cp:lastModifiedBy>
  <cp:revision>12</cp:revision>
  <dcterms:created xsi:type="dcterms:W3CDTF">2020-11-07T12:56:20Z</dcterms:created>
  <dcterms:modified xsi:type="dcterms:W3CDTF">2024-08-26T11:36:54Z</dcterms:modified>
</cp:coreProperties>
</file>