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28"/>
  </p:notesMasterIdLst>
  <p:sldIdLst>
    <p:sldId id="464" r:id="rId2"/>
    <p:sldId id="478" r:id="rId3"/>
    <p:sldId id="480" r:id="rId4"/>
    <p:sldId id="501" r:id="rId5"/>
    <p:sldId id="484" r:id="rId6"/>
    <p:sldId id="487" r:id="rId7"/>
    <p:sldId id="488" r:id="rId8"/>
    <p:sldId id="489" r:id="rId9"/>
    <p:sldId id="490" r:id="rId10"/>
    <p:sldId id="491" r:id="rId11"/>
    <p:sldId id="492" r:id="rId12"/>
    <p:sldId id="493" r:id="rId13"/>
    <p:sldId id="494" r:id="rId14"/>
    <p:sldId id="504" r:id="rId15"/>
    <p:sldId id="495" r:id="rId16"/>
    <p:sldId id="500" r:id="rId17"/>
    <p:sldId id="496" r:id="rId18"/>
    <p:sldId id="486" r:id="rId19"/>
    <p:sldId id="481" r:id="rId20"/>
    <p:sldId id="482" r:id="rId21"/>
    <p:sldId id="503" r:id="rId22"/>
    <p:sldId id="505" r:id="rId23"/>
    <p:sldId id="498" r:id="rId24"/>
    <p:sldId id="506" r:id="rId25"/>
    <p:sldId id="507" r:id="rId26"/>
    <p:sldId id="30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76" autoAdjust="0"/>
    <p:restoredTop sz="79374" autoAdjust="0"/>
  </p:normalViewPr>
  <p:slideViewPr>
    <p:cSldViewPr snapToGrid="0">
      <p:cViewPr varScale="1">
        <p:scale>
          <a:sx n="57" d="100"/>
          <a:sy n="57" d="100"/>
        </p:scale>
        <p:origin x="1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A35A8-E5D5-49B2-91BB-BFB7E23E1D7F}" type="datetimeFigureOut">
              <a:rPr lang="en-US" smtClean="0"/>
              <a:t>8/1/2024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473518-DAAD-449C-9865-FA3D657DD3F4}" type="slidenum">
              <a:rPr lang="en-US" smtClean="0"/>
              <a:t>‹#›</a:t>
            </a:fld>
            <a:endParaRPr lang="en-US" dirty="0"/>
          </a:p>
        </p:txBody>
      </p:sp>
    </p:spTree>
    <p:extLst>
      <p:ext uri="{BB962C8B-B14F-4D97-AF65-F5344CB8AC3E}">
        <p14:creationId xmlns:p14="http://schemas.microsoft.com/office/powerpoint/2010/main" val="231561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ar-JO" dirty="0"/>
          </a:p>
          <a:p>
            <a:pPr algn="r" rtl="1"/>
            <a:endParaRPr lang="en-US" dirty="0"/>
          </a:p>
        </p:txBody>
      </p:sp>
      <p:sp>
        <p:nvSpPr>
          <p:cNvPr id="4" name="Slide Number Placeholder 3"/>
          <p:cNvSpPr>
            <a:spLocks noGrp="1"/>
          </p:cNvSpPr>
          <p:nvPr>
            <p:ph type="sldNum" sz="quarter" idx="5"/>
          </p:nvPr>
        </p:nvSpPr>
        <p:spPr/>
        <p:txBody>
          <a:bodyPr/>
          <a:lstStyle/>
          <a:p>
            <a:fld id="{E5473518-DAAD-449C-9865-FA3D657DD3F4}" type="slidenum">
              <a:rPr lang="en-US" smtClean="0"/>
              <a:t>2</a:t>
            </a:fld>
            <a:endParaRPr lang="en-US" dirty="0"/>
          </a:p>
        </p:txBody>
      </p:sp>
    </p:spTree>
    <p:extLst>
      <p:ext uri="{BB962C8B-B14F-4D97-AF65-F5344CB8AC3E}">
        <p14:creationId xmlns:p14="http://schemas.microsoft.com/office/powerpoint/2010/main" val="2638755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E5473518-DAAD-449C-9865-FA3D657DD3F4}" type="slidenum">
              <a:rPr lang="en-US" smtClean="0"/>
              <a:t>11</a:t>
            </a:fld>
            <a:endParaRPr lang="en-US" dirty="0"/>
          </a:p>
        </p:txBody>
      </p:sp>
    </p:spTree>
    <p:extLst>
      <p:ext uri="{BB962C8B-B14F-4D97-AF65-F5344CB8AC3E}">
        <p14:creationId xmlns:p14="http://schemas.microsoft.com/office/powerpoint/2010/main" val="348096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E5473518-DAAD-449C-9865-FA3D657DD3F4}" type="slidenum">
              <a:rPr lang="en-US" smtClean="0"/>
              <a:t>12</a:t>
            </a:fld>
            <a:endParaRPr lang="en-US" dirty="0"/>
          </a:p>
        </p:txBody>
      </p:sp>
    </p:spTree>
    <p:extLst>
      <p:ext uri="{BB962C8B-B14F-4D97-AF65-F5344CB8AC3E}">
        <p14:creationId xmlns:p14="http://schemas.microsoft.com/office/powerpoint/2010/main" val="569659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E5473518-DAAD-449C-9865-FA3D657DD3F4}" type="slidenum">
              <a:rPr lang="en-US" smtClean="0"/>
              <a:t>13</a:t>
            </a:fld>
            <a:endParaRPr lang="en-US" dirty="0"/>
          </a:p>
        </p:txBody>
      </p:sp>
    </p:spTree>
    <p:extLst>
      <p:ext uri="{BB962C8B-B14F-4D97-AF65-F5344CB8AC3E}">
        <p14:creationId xmlns:p14="http://schemas.microsoft.com/office/powerpoint/2010/main" val="1241989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E5473518-DAAD-449C-9865-FA3D657DD3F4}" type="slidenum">
              <a:rPr lang="en-US" smtClean="0"/>
              <a:t>14</a:t>
            </a:fld>
            <a:endParaRPr lang="en-US" dirty="0"/>
          </a:p>
        </p:txBody>
      </p:sp>
    </p:spTree>
    <p:extLst>
      <p:ext uri="{BB962C8B-B14F-4D97-AF65-F5344CB8AC3E}">
        <p14:creationId xmlns:p14="http://schemas.microsoft.com/office/powerpoint/2010/main" val="1359140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473518-DAAD-449C-9865-FA3D657DD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522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473518-DAAD-449C-9865-FA3D657DD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589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473518-DAAD-449C-9865-FA3D657DD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726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E5473518-DAAD-449C-9865-FA3D657DD3F4}" type="slidenum">
              <a:rPr lang="en-US" smtClean="0"/>
              <a:t>18</a:t>
            </a:fld>
            <a:endParaRPr lang="en-US" dirty="0"/>
          </a:p>
        </p:txBody>
      </p:sp>
    </p:spTree>
    <p:extLst>
      <p:ext uri="{BB962C8B-B14F-4D97-AF65-F5344CB8AC3E}">
        <p14:creationId xmlns:p14="http://schemas.microsoft.com/office/powerpoint/2010/main" val="987936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E5473518-DAAD-449C-9865-FA3D657DD3F4}" type="slidenum">
              <a:rPr lang="en-US" smtClean="0"/>
              <a:t>19</a:t>
            </a:fld>
            <a:endParaRPr lang="en-US" dirty="0"/>
          </a:p>
        </p:txBody>
      </p:sp>
    </p:spTree>
    <p:extLst>
      <p:ext uri="{BB962C8B-B14F-4D97-AF65-F5344CB8AC3E}">
        <p14:creationId xmlns:p14="http://schemas.microsoft.com/office/powerpoint/2010/main" val="1481648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JO" dirty="0"/>
              <a:t>يبين جزءاً من مخطط أصناف نظام التسجيل، حيث تظهر ستة أصناف هي:  (</a:t>
            </a:r>
            <a:r>
              <a:rPr lang="en-US" dirty="0"/>
              <a:t>Part_TimeStudent, Lecture, Instructor, Student, Course, Billing System). </a:t>
            </a:r>
            <a:endParaRPr lang="ar-JO" dirty="0"/>
          </a:p>
          <a:p>
            <a:pPr marL="171450" indent="-171450" algn="r" rtl="1">
              <a:buFont typeface="Arial" panose="020B0604020202020204" pitchFamily="34" charset="0"/>
              <a:buChar char="•"/>
            </a:pPr>
            <a:r>
              <a:rPr lang="ar-JO" dirty="0"/>
              <a:t>صنف </a:t>
            </a:r>
            <a:r>
              <a:rPr lang="en-US" dirty="0"/>
              <a:t>Student </a:t>
            </a:r>
            <a:r>
              <a:rPr lang="ar-JO" dirty="0"/>
              <a:t>هو صنف وحالة استخدام في نفس الوقت، كذلك الأمر بالنسبة للـصنفين (</a:t>
            </a:r>
            <a:r>
              <a:rPr lang="en-US" dirty="0"/>
              <a:t>Billing System)  </a:t>
            </a:r>
            <a:r>
              <a:rPr lang="ar-JO" dirty="0"/>
              <a:t>و</a:t>
            </a:r>
            <a:r>
              <a:rPr lang="en-US" dirty="0"/>
              <a:t>Instructor)).  </a:t>
            </a:r>
            <a:endParaRPr lang="ar-JO" dirty="0"/>
          </a:p>
          <a:p>
            <a:pPr marL="171450" indent="-171450" algn="r" rtl="1">
              <a:buFont typeface="Arial" panose="020B0604020202020204" pitchFamily="34" charset="0"/>
              <a:buChar char="•"/>
            </a:pPr>
            <a:r>
              <a:rPr lang="ar-JO" dirty="0"/>
              <a:t>يبين المخطط كذلك أن الصنف الفرعي </a:t>
            </a:r>
            <a:r>
              <a:rPr lang="en-US" dirty="0"/>
              <a:t>Part_TimeStudent</a:t>
            </a:r>
            <a:r>
              <a:rPr lang="ar-JO" dirty="0"/>
              <a:t> هو حالة خاصة من الصنف الرئيس ((</a:t>
            </a:r>
            <a:r>
              <a:rPr lang="en-US" dirty="0"/>
              <a:t>Student، </a:t>
            </a:r>
            <a:r>
              <a:rPr lang="ar-JO" dirty="0"/>
              <a:t>والذي بدوره يرتبط مع الصنف </a:t>
            </a:r>
            <a:r>
              <a:rPr lang="en-US" dirty="0"/>
              <a:t>Course </a:t>
            </a:r>
            <a:r>
              <a:rPr lang="ar-JO" dirty="0"/>
              <a:t>بعلاقة تعددية من الجهتين وتعني أن الطالب يستطيع أن يسجل أكثر من مادة والمادة يستطيع أن يسجلها أكثر من طالب، </a:t>
            </a:r>
          </a:p>
          <a:p>
            <a:pPr marL="171450" indent="-171450" algn="r" rtl="1">
              <a:buFont typeface="Arial" panose="020B0604020202020204" pitchFamily="34" charset="0"/>
              <a:buChar char="•"/>
            </a:pPr>
            <a:r>
              <a:rPr lang="ar-JO" dirty="0"/>
              <a:t>ويرتبط مع الصنف </a:t>
            </a:r>
            <a:r>
              <a:rPr lang="en-US" dirty="0"/>
              <a:t>Lecture)) </a:t>
            </a:r>
            <a:r>
              <a:rPr lang="ar-JO" dirty="0"/>
              <a:t>بعلاقة تعددية تعني أن الطالب لا يستطيع أن  يحضر أكثر من محاضرة أما المحاضرة فيستطيع أن يحضرها  أكثر من طالب. </a:t>
            </a:r>
          </a:p>
          <a:p>
            <a:pPr marL="171450" indent="-171450" algn="r" rtl="1">
              <a:buFont typeface="Arial" panose="020B0604020202020204" pitchFamily="34" charset="0"/>
              <a:buChar char="•"/>
            </a:pPr>
            <a:r>
              <a:rPr lang="ar-JO" dirty="0"/>
              <a:t>والعلاقة بين المدرس والمحاضرة علاقة تعددية أيضاً، وتعني أن المدرس يعطي أكثر من محاضرة، أما المحاضرة فيعطيها مدرس واحد.</a:t>
            </a:r>
          </a:p>
          <a:p>
            <a:pPr marL="171450" indent="-171450" algn="r" rtl="1">
              <a:buFont typeface="Arial" panose="020B0604020202020204" pitchFamily="34" charset="0"/>
              <a:buChar char="•"/>
            </a:pPr>
            <a:r>
              <a:rPr lang="ar-JO" dirty="0"/>
              <a:t>أن صنف الطالب وصنف المدرس وصنف المادة كلها ترتبط بعلاقة تجميعية مع المحاضرة، وهذا يعني أن المحاضرة تتكون من مدرس ومادة وطالب.</a:t>
            </a:r>
          </a:p>
          <a:p>
            <a:pPr marL="171450" indent="-171450" algn="r" rtl="1">
              <a:buFont typeface="Arial" panose="020B0604020202020204" pitchFamily="34" charset="0"/>
              <a:buChar char="•"/>
            </a:pPr>
            <a:r>
              <a:rPr lang="ar-JO" dirty="0"/>
              <a:t>وأخيراً، يبين الشكل علاقة تشاركية تعددية بين الصنف </a:t>
            </a:r>
            <a:r>
              <a:rPr lang="en-US" dirty="0"/>
              <a:t>Course </a:t>
            </a:r>
            <a:r>
              <a:rPr lang="ar-JO" dirty="0"/>
              <a:t>والصنف (</a:t>
            </a:r>
            <a:r>
              <a:rPr lang="en-US" dirty="0"/>
              <a:t>Billing System)، </a:t>
            </a:r>
            <a:r>
              <a:rPr lang="ar-JO" dirty="0"/>
              <a:t>حيث تعني هذه العلاقة أن الفاتورة يمكن أن تحتوي على أكثر من مادة والمادة توجد في فاتورة واحدة، والعلاقة التشاركية تعني أنه لا يمكن إصدار فاتورة إلا بوجود مواد.</a:t>
            </a:r>
            <a:endParaRPr lang="en-US" dirty="0"/>
          </a:p>
        </p:txBody>
      </p:sp>
      <p:sp>
        <p:nvSpPr>
          <p:cNvPr id="4" name="Slide Number Placeholder 3"/>
          <p:cNvSpPr>
            <a:spLocks noGrp="1"/>
          </p:cNvSpPr>
          <p:nvPr>
            <p:ph type="sldNum" sz="quarter" idx="5"/>
          </p:nvPr>
        </p:nvSpPr>
        <p:spPr/>
        <p:txBody>
          <a:bodyPr/>
          <a:lstStyle/>
          <a:p>
            <a:fld id="{E5473518-DAAD-449C-9865-FA3D657DD3F4}" type="slidenum">
              <a:rPr lang="en-US" smtClean="0"/>
              <a:t>20</a:t>
            </a:fld>
            <a:endParaRPr lang="en-US" dirty="0"/>
          </a:p>
        </p:txBody>
      </p:sp>
    </p:spTree>
    <p:extLst>
      <p:ext uri="{BB962C8B-B14F-4D97-AF65-F5344CB8AC3E}">
        <p14:creationId xmlns:p14="http://schemas.microsoft.com/office/powerpoint/2010/main" val="244951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E5473518-DAAD-449C-9865-FA3D657DD3F4}" type="slidenum">
              <a:rPr lang="en-US" smtClean="0"/>
              <a:t>3</a:t>
            </a:fld>
            <a:endParaRPr lang="en-US" dirty="0"/>
          </a:p>
        </p:txBody>
      </p:sp>
    </p:spTree>
    <p:extLst>
      <p:ext uri="{BB962C8B-B14F-4D97-AF65-F5344CB8AC3E}">
        <p14:creationId xmlns:p14="http://schemas.microsoft.com/office/powerpoint/2010/main" val="3652021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5473518-DAAD-449C-9865-FA3D657DD3F4}" type="slidenum">
              <a:rPr lang="en-US" smtClean="0"/>
              <a:t>21</a:t>
            </a:fld>
            <a:endParaRPr lang="en-US" dirty="0"/>
          </a:p>
        </p:txBody>
      </p:sp>
    </p:spTree>
    <p:extLst>
      <p:ext uri="{BB962C8B-B14F-4D97-AF65-F5344CB8AC3E}">
        <p14:creationId xmlns:p14="http://schemas.microsoft.com/office/powerpoint/2010/main" val="2077882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5473518-DAAD-449C-9865-FA3D657DD3F4}" type="slidenum">
              <a:rPr lang="en-US" smtClean="0"/>
              <a:t>22</a:t>
            </a:fld>
            <a:endParaRPr lang="en-US" dirty="0"/>
          </a:p>
        </p:txBody>
      </p:sp>
    </p:spTree>
    <p:extLst>
      <p:ext uri="{BB962C8B-B14F-4D97-AF65-F5344CB8AC3E}">
        <p14:creationId xmlns:p14="http://schemas.microsoft.com/office/powerpoint/2010/main" val="3739373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dirty="0"/>
              <a:t>أي شكل الجداول في </a:t>
            </a:r>
            <a:r>
              <a:rPr lang="ar-JO"/>
              <a:t>قاعدة البيانات ومحتوياتها</a:t>
            </a:r>
            <a:endParaRPr lang="en-US" dirty="0"/>
          </a:p>
        </p:txBody>
      </p:sp>
      <p:sp>
        <p:nvSpPr>
          <p:cNvPr id="4" name="Slide Number Placeholder 3"/>
          <p:cNvSpPr>
            <a:spLocks noGrp="1"/>
          </p:cNvSpPr>
          <p:nvPr>
            <p:ph type="sldNum" sz="quarter" idx="5"/>
          </p:nvPr>
        </p:nvSpPr>
        <p:spPr/>
        <p:txBody>
          <a:bodyPr/>
          <a:lstStyle/>
          <a:p>
            <a:fld id="{E5473518-DAAD-449C-9865-FA3D657DD3F4}" type="slidenum">
              <a:rPr lang="en-US" smtClean="0"/>
              <a:t>23</a:t>
            </a:fld>
            <a:endParaRPr lang="en-US" dirty="0"/>
          </a:p>
        </p:txBody>
      </p:sp>
    </p:spTree>
    <p:extLst>
      <p:ext uri="{BB962C8B-B14F-4D97-AF65-F5344CB8AC3E}">
        <p14:creationId xmlns:p14="http://schemas.microsoft.com/office/powerpoint/2010/main" val="2807267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E5473518-DAAD-449C-9865-FA3D657DD3F4}" type="slidenum">
              <a:rPr lang="en-US" smtClean="0"/>
              <a:t>24</a:t>
            </a:fld>
            <a:endParaRPr lang="en-US" dirty="0"/>
          </a:p>
        </p:txBody>
      </p:sp>
    </p:spTree>
    <p:extLst>
      <p:ext uri="{BB962C8B-B14F-4D97-AF65-F5344CB8AC3E}">
        <p14:creationId xmlns:p14="http://schemas.microsoft.com/office/powerpoint/2010/main" val="626060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E5473518-DAAD-449C-9865-FA3D657DD3F4}" type="slidenum">
              <a:rPr lang="en-US" smtClean="0"/>
              <a:t>4</a:t>
            </a:fld>
            <a:endParaRPr lang="en-US" dirty="0"/>
          </a:p>
        </p:txBody>
      </p:sp>
    </p:spTree>
    <p:extLst>
      <p:ext uri="{BB962C8B-B14F-4D97-AF65-F5344CB8AC3E}">
        <p14:creationId xmlns:p14="http://schemas.microsoft.com/office/powerpoint/2010/main" val="242022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E5473518-DAAD-449C-9865-FA3D657DD3F4}" type="slidenum">
              <a:rPr lang="en-US" smtClean="0"/>
              <a:t>5</a:t>
            </a:fld>
            <a:endParaRPr lang="en-US" dirty="0"/>
          </a:p>
        </p:txBody>
      </p:sp>
    </p:spTree>
    <p:extLst>
      <p:ext uri="{BB962C8B-B14F-4D97-AF65-F5344CB8AC3E}">
        <p14:creationId xmlns:p14="http://schemas.microsoft.com/office/powerpoint/2010/main" val="249313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E5473518-DAAD-449C-9865-FA3D657DD3F4}" type="slidenum">
              <a:rPr lang="en-US" smtClean="0"/>
              <a:t>6</a:t>
            </a:fld>
            <a:endParaRPr lang="en-US" dirty="0"/>
          </a:p>
        </p:txBody>
      </p:sp>
    </p:spTree>
    <p:extLst>
      <p:ext uri="{BB962C8B-B14F-4D97-AF65-F5344CB8AC3E}">
        <p14:creationId xmlns:p14="http://schemas.microsoft.com/office/powerpoint/2010/main" val="4029020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E5473518-DAAD-449C-9865-FA3D657DD3F4}" type="slidenum">
              <a:rPr lang="en-US" smtClean="0"/>
              <a:t>7</a:t>
            </a:fld>
            <a:endParaRPr lang="en-US" dirty="0"/>
          </a:p>
        </p:txBody>
      </p:sp>
    </p:spTree>
    <p:extLst>
      <p:ext uri="{BB962C8B-B14F-4D97-AF65-F5344CB8AC3E}">
        <p14:creationId xmlns:p14="http://schemas.microsoft.com/office/powerpoint/2010/main" val="1537687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E5473518-DAAD-449C-9865-FA3D657DD3F4}" type="slidenum">
              <a:rPr lang="en-US" smtClean="0"/>
              <a:t>8</a:t>
            </a:fld>
            <a:endParaRPr lang="en-US" dirty="0"/>
          </a:p>
        </p:txBody>
      </p:sp>
    </p:spTree>
    <p:extLst>
      <p:ext uri="{BB962C8B-B14F-4D97-AF65-F5344CB8AC3E}">
        <p14:creationId xmlns:p14="http://schemas.microsoft.com/office/powerpoint/2010/main" val="3659300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E5473518-DAAD-449C-9865-FA3D657DD3F4}" type="slidenum">
              <a:rPr lang="en-US" smtClean="0"/>
              <a:t>9</a:t>
            </a:fld>
            <a:endParaRPr lang="en-US" dirty="0"/>
          </a:p>
        </p:txBody>
      </p:sp>
    </p:spTree>
    <p:extLst>
      <p:ext uri="{BB962C8B-B14F-4D97-AF65-F5344CB8AC3E}">
        <p14:creationId xmlns:p14="http://schemas.microsoft.com/office/powerpoint/2010/main" val="1004108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E5473518-DAAD-449C-9865-FA3D657DD3F4}" type="slidenum">
              <a:rPr lang="en-US" smtClean="0"/>
              <a:t>10</a:t>
            </a:fld>
            <a:endParaRPr lang="en-US" dirty="0"/>
          </a:p>
        </p:txBody>
      </p:sp>
    </p:spTree>
    <p:extLst>
      <p:ext uri="{BB962C8B-B14F-4D97-AF65-F5344CB8AC3E}">
        <p14:creationId xmlns:p14="http://schemas.microsoft.com/office/powerpoint/2010/main" val="2389943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6738DF-0D0A-4436-817B-08036B7A11EC}"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203F9D3-3F64-48F0-9841-1934BC5E1A07}" type="slidenum">
              <a:rPr lang="en-US" smtClean="0"/>
              <a:t>‹#›</a:t>
            </a:fld>
            <a:endParaRPr lang="en-US" dirty="0"/>
          </a:p>
        </p:txBody>
      </p:sp>
    </p:spTree>
    <p:extLst>
      <p:ext uri="{BB962C8B-B14F-4D97-AF65-F5344CB8AC3E}">
        <p14:creationId xmlns:p14="http://schemas.microsoft.com/office/powerpoint/2010/main" val="4264453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6738DF-0D0A-4436-817B-08036B7A11EC}"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203F9D3-3F64-48F0-9841-1934BC5E1A07}" type="slidenum">
              <a:rPr lang="en-US" smtClean="0"/>
              <a:t>‹#›</a:t>
            </a:fld>
            <a:endParaRPr lang="en-US" dirty="0"/>
          </a:p>
        </p:txBody>
      </p:sp>
    </p:spTree>
    <p:extLst>
      <p:ext uri="{BB962C8B-B14F-4D97-AF65-F5344CB8AC3E}">
        <p14:creationId xmlns:p14="http://schemas.microsoft.com/office/powerpoint/2010/main" val="2375650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6738DF-0D0A-4436-817B-08036B7A11EC}"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203F9D3-3F64-48F0-9841-1934BC5E1A07}"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4070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B6738DF-0D0A-4436-817B-08036B7A11EC}" type="datetimeFigureOut">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203F9D3-3F64-48F0-9841-1934BC5E1A07}" type="slidenum">
              <a:rPr lang="en-US" smtClean="0"/>
              <a:t>‹#›</a:t>
            </a:fld>
            <a:endParaRPr lang="en-US" dirty="0"/>
          </a:p>
        </p:txBody>
      </p:sp>
    </p:spTree>
    <p:extLst>
      <p:ext uri="{BB962C8B-B14F-4D97-AF65-F5344CB8AC3E}">
        <p14:creationId xmlns:p14="http://schemas.microsoft.com/office/powerpoint/2010/main" val="3018979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B6738DF-0D0A-4436-817B-08036B7A11EC}" type="datetimeFigureOut">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203F9D3-3F64-48F0-9841-1934BC5E1A07}"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57217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B6738DF-0D0A-4436-817B-08036B7A11EC}" type="datetimeFigureOut">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203F9D3-3F64-48F0-9841-1934BC5E1A07}" type="slidenum">
              <a:rPr lang="en-US" smtClean="0"/>
              <a:t>‹#›</a:t>
            </a:fld>
            <a:endParaRPr lang="en-US" dirty="0"/>
          </a:p>
        </p:txBody>
      </p:sp>
    </p:spTree>
    <p:extLst>
      <p:ext uri="{BB962C8B-B14F-4D97-AF65-F5344CB8AC3E}">
        <p14:creationId xmlns:p14="http://schemas.microsoft.com/office/powerpoint/2010/main" val="3066277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6738DF-0D0A-4436-817B-08036B7A11EC}"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203F9D3-3F64-48F0-9841-1934BC5E1A07}" type="slidenum">
              <a:rPr lang="en-US" smtClean="0"/>
              <a:t>‹#›</a:t>
            </a:fld>
            <a:endParaRPr lang="en-US" dirty="0"/>
          </a:p>
        </p:txBody>
      </p:sp>
    </p:spTree>
    <p:extLst>
      <p:ext uri="{BB962C8B-B14F-4D97-AF65-F5344CB8AC3E}">
        <p14:creationId xmlns:p14="http://schemas.microsoft.com/office/powerpoint/2010/main" val="785848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6738DF-0D0A-4436-817B-08036B7A11EC}"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203F9D3-3F64-48F0-9841-1934BC5E1A07}" type="slidenum">
              <a:rPr lang="en-US" smtClean="0"/>
              <a:t>‹#›</a:t>
            </a:fld>
            <a:endParaRPr lang="en-US" dirty="0"/>
          </a:p>
        </p:txBody>
      </p:sp>
    </p:spTree>
    <p:extLst>
      <p:ext uri="{BB962C8B-B14F-4D97-AF65-F5344CB8AC3E}">
        <p14:creationId xmlns:p14="http://schemas.microsoft.com/office/powerpoint/2010/main" val="3719427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082800" y="3200400"/>
            <a:ext cx="8026400" cy="914400"/>
          </a:xfrm>
        </p:spPr>
        <p:txBody>
          <a:bodyPr>
            <a:normAutofit/>
          </a:bodyPr>
          <a:lstStyle>
            <a:lvl1pPr marL="0" algn="ctr" defTabSz="914400" rtl="1" eaLnBrk="1" latinLnBrk="0" hangingPunct="1">
              <a:buNone/>
              <a:defRPr lang="en-US" sz="4800" b="1" u="none" kern="1200" dirty="0" smtClean="0">
                <a:solidFill>
                  <a:srgbClr val="FFFF00"/>
                </a:solidFill>
                <a:latin typeface="+mn-lt"/>
                <a:ea typeface="+mn-ea"/>
                <a:cs typeface="Simplified Arabic" pitchFamily="2" charset="-78"/>
              </a:defRPr>
            </a:lvl1pPr>
          </a:lstStyle>
          <a:p>
            <a:pPr lvl="0"/>
            <a:r>
              <a:rPr lang="en-US"/>
              <a:t>Click to edit Master text styles</a:t>
            </a:r>
          </a:p>
        </p:txBody>
      </p:sp>
      <p:sp>
        <p:nvSpPr>
          <p:cNvPr id="11" name="Text Placeholder 10"/>
          <p:cNvSpPr>
            <a:spLocks noGrp="1"/>
          </p:cNvSpPr>
          <p:nvPr>
            <p:ph type="body" sz="quarter" idx="11"/>
          </p:nvPr>
        </p:nvSpPr>
        <p:spPr>
          <a:xfrm>
            <a:off x="2641600" y="4343400"/>
            <a:ext cx="6908800" cy="1905000"/>
          </a:xfrm>
        </p:spPr>
        <p:txBody>
          <a:bodyPr/>
          <a:lstStyle>
            <a:lvl1pPr algn="ctr" rtl="1">
              <a:buNone/>
              <a:defRPr sz="4000">
                <a:solidFill>
                  <a:schemeClr val="tx1">
                    <a:lumMod val="95000"/>
                  </a:schemeClr>
                </a:solidFill>
                <a:cs typeface="Simplified Arabic" pitchFamily="2" charset="-78"/>
              </a:defRPr>
            </a:lvl1pPr>
          </a:lstStyle>
          <a:p>
            <a:pPr lvl="0"/>
            <a:r>
              <a:rPr lang="en-US"/>
              <a:t>Click to edit Master text styles</a:t>
            </a:r>
          </a:p>
        </p:txBody>
      </p:sp>
    </p:spTree>
    <p:extLst>
      <p:ext uri="{BB962C8B-B14F-4D97-AF65-F5344CB8AC3E}">
        <p14:creationId xmlns:p14="http://schemas.microsoft.com/office/powerpoint/2010/main" val="2578635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6738DF-0D0A-4436-817B-08036B7A11EC}"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203F9D3-3F64-48F0-9841-1934BC5E1A07}" type="slidenum">
              <a:rPr lang="en-US" smtClean="0"/>
              <a:t>‹#›</a:t>
            </a:fld>
            <a:endParaRPr lang="en-US" dirty="0"/>
          </a:p>
        </p:txBody>
      </p:sp>
    </p:spTree>
    <p:extLst>
      <p:ext uri="{BB962C8B-B14F-4D97-AF65-F5344CB8AC3E}">
        <p14:creationId xmlns:p14="http://schemas.microsoft.com/office/powerpoint/2010/main" val="998309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6738DF-0D0A-4436-817B-08036B7A11EC}"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203F9D3-3F64-48F0-9841-1934BC5E1A07}" type="slidenum">
              <a:rPr lang="en-US" smtClean="0"/>
              <a:t>‹#›</a:t>
            </a:fld>
            <a:endParaRPr lang="en-US" dirty="0"/>
          </a:p>
        </p:txBody>
      </p:sp>
    </p:spTree>
    <p:extLst>
      <p:ext uri="{BB962C8B-B14F-4D97-AF65-F5344CB8AC3E}">
        <p14:creationId xmlns:p14="http://schemas.microsoft.com/office/powerpoint/2010/main" val="4248561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6738DF-0D0A-4436-817B-08036B7A11EC}" type="datetimeFigureOut">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203F9D3-3F64-48F0-9841-1934BC5E1A07}" type="slidenum">
              <a:rPr lang="en-US" smtClean="0"/>
              <a:t>‹#›</a:t>
            </a:fld>
            <a:endParaRPr lang="en-US" dirty="0"/>
          </a:p>
        </p:txBody>
      </p:sp>
    </p:spTree>
    <p:extLst>
      <p:ext uri="{BB962C8B-B14F-4D97-AF65-F5344CB8AC3E}">
        <p14:creationId xmlns:p14="http://schemas.microsoft.com/office/powerpoint/2010/main" val="23952283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6738DF-0D0A-4436-817B-08036B7A11EC}" type="datetimeFigureOut">
              <a:rPr lang="en-US" smtClean="0"/>
              <a:t>8/1/2024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203F9D3-3F64-48F0-9841-1934BC5E1A07}" type="slidenum">
              <a:rPr lang="en-US" smtClean="0"/>
              <a:t>‹#›</a:t>
            </a:fld>
            <a:endParaRPr lang="en-US" dirty="0"/>
          </a:p>
        </p:txBody>
      </p:sp>
    </p:spTree>
    <p:extLst>
      <p:ext uri="{BB962C8B-B14F-4D97-AF65-F5344CB8AC3E}">
        <p14:creationId xmlns:p14="http://schemas.microsoft.com/office/powerpoint/2010/main" val="11511961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6738DF-0D0A-4436-817B-08036B7A11EC}" type="datetimeFigureOut">
              <a:rPr lang="en-US" smtClean="0"/>
              <a:t>8/1/2024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203F9D3-3F64-48F0-9841-1934BC5E1A07}" type="slidenum">
              <a:rPr lang="en-US" smtClean="0"/>
              <a:t>‹#›</a:t>
            </a:fld>
            <a:endParaRPr lang="en-US" dirty="0"/>
          </a:p>
        </p:txBody>
      </p:sp>
    </p:spTree>
    <p:extLst>
      <p:ext uri="{BB962C8B-B14F-4D97-AF65-F5344CB8AC3E}">
        <p14:creationId xmlns:p14="http://schemas.microsoft.com/office/powerpoint/2010/main" val="435487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738DF-0D0A-4436-817B-08036B7A11EC}" type="datetimeFigureOut">
              <a:rPr lang="en-US" smtClean="0"/>
              <a:t>8/1/2024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203F9D3-3F64-48F0-9841-1934BC5E1A07}" type="slidenum">
              <a:rPr lang="en-US" smtClean="0"/>
              <a:t>‹#›</a:t>
            </a:fld>
            <a:endParaRPr lang="en-US" dirty="0"/>
          </a:p>
        </p:txBody>
      </p:sp>
    </p:spTree>
    <p:extLst>
      <p:ext uri="{BB962C8B-B14F-4D97-AF65-F5344CB8AC3E}">
        <p14:creationId xmlns:p14="http://schemas.microsoft.com/office/powerpoint/2010/main" val="128905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738DF-0D0A-4436-817B-08036B7A11EC}" type="datetimeFigureOut">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203F9D3-3F64-48F0-9841-1934BC5E1A07}" type="slidenum">
              <a:rPr lang="en-US" smtClean="0"/>
              <a:t>‹#›</a:t>
            </a:fld>
            <a:endParaRPr lang="en-US" dirty="0"/>
          </a:p>
        </p:txBody>
      </p:sp>
    </p:spTree>
    <p:extLst>
      <p:ext uri="{BB962C8B-B14F-4D97-AF65-F5344CB8AC3E}">
        <p14:creationId xmlns:p14="http://schemas.microsoft.com/office/powerpoint/2010/main" val="319566570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738DF-0D0A-4436-817B-08036B7A11EC}" type="datetimeFigureOut">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203F9D3-3F64-48F0-9841-1934BC5E1A07}" type="slidenum">
              <a:rPr lang="en-US" smtClean="0"/>
              <a:t>‹#›</a:t>
            </a:fld>
            <a:endParaRPr lang="en-US" dirty="0"/>
          </a:p>
        </p:txBody>
      </p:sp>
    </p:spTree>
    <p:extLst>
      <p:ext uri="{BB962C8B-B14F-4D97-AF65-F5344CB8AC3E}">
        <p14:creationId xmlns:p14="http://schemas.microsoft.com/office/powerpoint/2010/main" val="236249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B6738DF-0D0A-4436-817B-08036B7A11EC}" type="datetimeFigureOut">
              <a:rPr lang="en-US" smtClean="0"/>
              <a:t>8/1/2024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203F9D3-3F64-48F0-9841-1934BC5E1A07}" type="slidenum">
              <a:rPr lang="en-US" smtClean="0"/>
              <a:t>‹#›</a:t>
            </a:fld>
            <a:endParaRPr lang="en-US" dirty="0"/>
          </a:p>
        </p:txBody>
      </p:sp>
    </p:spTree>
    <p:extLst>
      <p:ext uri="{BB962C8B-B14F-4D97-AF65-F5344CB8AC3E}">
        <p14:creationId xmlns:p14="http://schemas.microsoft.com/office/powerpoint/2010/main" val="344779156"/>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Placeholder 4"/>
          <p:cNvSpPr>
            <a:spLocks noGrp="1"/>
          </p:cNvSpPr>
          <p:nvPr>
            <p:ph type="body" sz="quarter" idx="10"/>
          </p:nvPr>
        </p:nvSpPr>
        <p:spPr>
          <a:xfrm>
            <a:off x="1524000" y="1007013"/>
            <a:ext cx="9144000" cy="5850987"/>
          </a:xfrm>
        </p:spPr>
        <p:txBody>
          <a:bodyPr>
            <a:normAutofit fontScale="92500" lnSpcReduction="20000"/>
          </a:bodyPr>
          <a:lstStyle/>
          <a:p>
            <a:pPr>
              <a:defRPr/>
            </a:pPr>
            <a:r>
              <a:rPr lang="ar-JO" sz="60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تحليل وتصميم نظم المعلومات المحاسبية</a:t>
            </a:r>
          </a:p>
          <a:p>
            <a:pPr>
              <a:defRPr/>
            </a:pPr>
            <a:r>
              <a:rPr lang="ar-JO" sz="2400" dirty="0" smtClean="0">
                <a:solidFill>
                  <a:schemeClr val="tx1"/>
                </a:solidFill>
                <a:effectLst>
                  <a:outerShdw blurRad="38100" dist="38100" dir="2700000" algn="tl">
                    <a:srgbClr val="000000">
                      <a:alpha val="43137"/>
                    </a:srgbClr>
                  </a:outerShdw>
                </a:effectLst>
              </a:rPr>
              <a:t>قسم</a:t>
            </a:r>
            <a:r>
              <a:rPr lang="ar-AE" sz="2400" dirty="0">
                <a:solidFill>
                  <a:schemeClr val="tx1"/>
                </a:solidFill>
                <a:effectLst>
                  <a:outerShdw blurRad="38100" dist="38100" dir="2700000" algn="tl">
                    <a:srgbClr val="000000">
                      <a:alpha val="43137"/>
                    </a:srgbClr>
                  </a:outerShdw>
                </a:effectLst>
              </a:rPr>
              <a:t> </a:t>
            </a:r>
            <a:r>
              <a:rPr lang="ar-AE" sz="2400" dirty="0" smtClean="0">
                <a:solidFill>
                  <a:schemeClr val="tx1"/>
                </a:solidFill>
                <a:effectLst>
                  <a:outerShdw blurRad="38100" dist="38100" dir="2700000" algn="tl">
                    <a:srgbClr val="000000">
                      <a:alpha val="43137"/>
                    </a:srgbClr>
                  </a:outerShdw>
                </a:effectLst>
              </a:rPr>
              <a:t>التسويق</a:t>
            </a:r>
            <a:r>
              <a:rPr lang="ar-JO" sz="2400" dirty="0" smtClean="0">
                <a:solidFill>
                  <a:schemeClr val="tx1"/>
                </a:solidFill>
                <a:effectLst>
                  <a:outerShdw blurRad="38100" dist="38100" dir="2700000" algn="tl">
                    <a:srgbClr val="000000">
                      <a:alpha val="43137"/>
                    </a:srgbClr>
                  </a:outerShdw>
                </a:effectLst>
              </a:rPr>
              <a:t> </a:t>
            </a:r>
            <a:r>
              <a:rPr lang="ar-JO" sz="2400" dirty="0">
                <a:solidFill>
                  <a:schemeClr val="tx1"/>
                </a:solidFill>
                <a:effectLst>
                  <a:outerShdw blurRad="38100" dist="38100" dir="2700000" algn="tl">
                    <a:srgbClr val="000000">
                      <a:alpha val="43137"/>
                    </a:srgbClr>
                  </a:outerShdw>
                </a:effectLst>
              </a:rPr>
              <a:t>والتجارة الإلكترونية</a:t>
            </a:r>
            <a:endParaRPr lang="ar-SA" sz="2400" dirty="0">
              <a:solidFill>
                <a:schemeClr val="tx1"/>
              </a:solidFill>
              <a:effectLst>
                <a:outerShdw blurRad="38100" dist="38100" dir="2700000" algn="tl">
                  <a:srgbClr val="000000">
                    <a:alpha val="43137"/>
                  </a:srgbClr>
                </a:outerShdw>
              </a:effectLst>
            </a:endParaRPr>
          </a:p>
          <a:p>
            <a:pPr>
              <a:defRPr/>
            </a:pPr>
            <a:endParaRPr lang="ar-SA" sz="1200" dirty="0">
              <a:solidFill>
                <a:schemeClr val="tx1"/>
              </a:solidFill>
              <a:effectLst>
                <a:outerShdw blurRad="38100" dist="38100" dir="2700000" algn="tl">
                  <a:srgbClr val="000000">
                    <a:alpha val="43137"/>
                  </a:srgbClr>
                </a:outerShdw>
              </a:effectLst>
            </a:endParaRPr>
          </a:p>
          <a:p>
            <a:pPr>
              <a:defRPr/>
            </a:pPr>
            <a:r>
              <a:rPr lang="ar-SA" sz="40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الفصل الدراسي </a:t>
            </a:r>
            <a:r>
              <a:rPr lang="ar-AE" sz="40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الصيفي</a:t>
            </a:r>
            <a:endParaRPr lang="ar-SA" sz="40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a:p>
            <a:pPr>
              <a:defRPr/>
            </a:pPr>
            <a:r>
              <a:rPr lang="ar-SA" sz="32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من العام </a:t>
            </a:r>
            <a:r>
              <a:rPr lang="ar-AE"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2023</a:t>
            </a:r>
            <a:r>
              <a:rPr lang="ar-JO"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-20</a:t>
            </a:r>
            <a:r>
              <a:rPr lang="ar-AE"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24</a:t>
            </a:r>
            <a:endParaRPr lang="ar-SA" sz="32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a:p>
            <a:pPr>
              <a:defRPr/>
            </a:pPr>
            <a:endParaRPr lang="ar-SA" sz="14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a:p>
            <a:pPr>
              <a:defRPr/>
            </a:pPr>
            <a:r>
              <a:rPr lang="ar-SA" sz="40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اللقاء </a:t>
            </a:r>
            <a:r>
              <a:rPr lang="ar-AE" sz="40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الوجاه</a:t>
            </a:r>
            <a:r>
              <a:rPr lang="ar-SA" sz="40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ي</a:t>
            </a:r>
            <a:r>
              <a:rPr lang="ar-JO" sz="40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ar-JO" sz="40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الثامن – مخطط الأصناف</a:t>
            </a:r>
            <a:endParaRPr lang="ar-SA" sz="40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a:p>
            <a:pPr>
              <a:defRPr/>
            </a:pPr>
            <a:r>
              <a:rPr lang="ar-JO" sz="32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الجانب العملي</a:t>
            </a:r>
            <a:endParaRPr lang="ar-SA" sz="32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a:p>
            <a:pPr>
              <a:defRPr/>
            </a:pPr>
            <a:r>
              <a:rPr lang="ar-JO" sz="32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الإثنين</a:t>
            </a:r>
            <a:r>
              <a:rPr lang="ar-SA" sz="32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ar-AE"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14\12\2024</a:t>
            </a:r>
            <a:endParaRPr lang="en-US" sz="32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a:p>
            <a:pPr>
              <a:defRPr/>
            </a:pPr>
            <a:endParaRPr lang="ar-SA" sz="1800" dirty="0">
              <a:solidFill>
                <a:schemeClr val="tx1"/>
              </a:solidFill>
              <a:effectLst>
                <a:outerShdw blurRad="38100" dist="38100" dir="2700000" algn="tl">
                  <a:srgbClr val="000000">
                    <a:alpha val="43137"/>
                  </a:srgbClr>
                </a:outerShdw>
              </a:effectLst>
            </a:endParaRPr>
          </a:p>
          <a:p>
            <a:pPr eaLnBrk="1" hangingPunct="1">
              <a:defRPr/>
            </a:pPr>
            <a:r>
              <a:rPr lang="ar-SA" sz="2800" dirty="0">
                <a:solidFill>
                  <a:srgbClr val="FF0000"/>
                </a:solidFill>
                <a:effectLst>
                  <a:outerShdw blurRad="38100" dist="38100" dir="2700000" algn="tl">
                    <a:srgbClr val="000000">
                      <a:alpha val="43137"/>
                    </a:srgbClr>
                  </a:outerShdw>
                </a:effectLst>
              </a:rPr>
              <a:t>م</a:t>
            </a:r>
            <a:r>
              <a:rPr lang="ar-JO" sz="2800" dirty="0" smtClean="0">
                <a:solidFill>
                  <a:srgbClr val="FF0000"/>
                </a:solidFill>
                <a:effectLst>
                  <a:outerShdw blurRad="38100" dist="38100" dir="2700000" algn="tl">
                    <a:srgbClr val="000000">
                      <a:alpha val="43137"/>
                    </a:srgbClr>
                  </a:outerShdw>
                </a:effectLst>
              </a:rPr>
              <a:t>حاضر</a:t>
            </a:r>
            <a:r>
              <a:rPr lang="ar-AE" sz="2800" dirty="0" smtClean="0">
                <a:solidFill>
                  <a:srgbClr val="FF0000"/>
                </a:solidFill>
                <a:effectLst>
                  <a:outerShdw blurRad="38100" dist="38100" dir="2700000" algn="tl">
                    <a:srgbClr val="000000">
                      <a:alpha val="43137"/>
                    </a:srgbClr>
                  </a:outerShdw>
                </a:effectLst>
              </a:rPr>
              <a:t>ة</a:t>
            </a:r>
            <a:r>
              <a:rPr lang="ar-JO" sz="2800" dirty="0" smtClean="0">
                <a:solidFill>
                  <a:srgbClr val="FF0000"/>
                </a:solidFill>
                <a:effectLst>
                  <a:outerShdw blurRad="38100" dist="38100" dir="2700000" algn="tl">
                    <a:srgbClr val="000000">
                      <a:alpha val="43137"/>
                    </a:srgbClr>
                  </a:outerShdw>
                </a:effectLst>
              </a:rPr>
              <a:t> </a:t>
            </a:r>
            <a:r>
              <a:rPr lang="ar-JO" sz="2800" dirty="0">
                <a:solidFill>
                  <a:srgbClr val="FF0000"/>
                </a:solidFill>
                <a:effectLst>
                  <a:outerShdw blurRad="38100" dist="38100" dir="2700000" algn="tl">
                    <a:srgbClr val="000000">
                      <a:alpha val="43137"/>
                    </a:srgbClr>
                  </a:outerShdw>
                </a:effectLst>
              </a:rPr>
              <a:t>المساق</a:t>
            </a:r>
            <a:endParaRPr lang="ar-SA" sz="2800" dirty="0">
              <a:solidFill>
                <a:srgbClr val="FF0000"/>
              </a:solidFill>
              <a:effectLst>
                <a:outerShdw blurRad="38100" dist="38100" dir="2700000" algn="tl">
                  <a:srgbClr val="000000">
                    <a:alpha val="43137"/>
                  </a:srgbClr>
                </a:outerShdw>
              </a:effectLst>
            </a:endParaRPr>
          </a:p>
          <a:p>
            <a:pPr eaLnBrk="1" hangingPunct="1">
              <a:defRPr/>
            </a:pPr>
            <a:r>
              <a:rPr lang="ar-SA" sz="2800" dirty="0">
                <a:solidFill>
                  <a:srgbClr val="FF0000"/>
                </a:solidFill>
                <a:effectLst>
                  <a:outerShdw blurRad="38100" dist="38100" dir="2700000" algn="tl">
                    <a:srgbClr val="000000">
                      <a:alpha val="43137"/>
                    </a:srgbClr>
                  </a:outerShdw>
                </a:effectLst>
              </a:rPr>
              <a:t> </a:t>
            </a:r>
            <a:r>
              <a:rPr lang="ar-AE" sz="2800" dirty="0" smtClean="0">
                <a:solidFill>
                  <a:srgbClr val="FF0000"/>
                </a:solidFill>
                <a:effectLst>
                  <a:outerShdw blurRad="38100" dist="38100" dir="2700000" algn="tl">
                    <a:srgbClr val="000000">
                      <a:alpha val="43137"/>
                    </a:srgbClr>
                  </a:outerShdw>
                </a:effectLst>
              </a:rPr>
              <a:t>مس دانا الحج. </a:t>
            </a:r>
            <a:endParaRPr lang="ar-SA" sz="2800" dirty="0">
              <a:solidFill>
                <a:srgbClr val="FF0000"/>
              </a:solidFill>
              <a:effectLst>
                <a:outerShdw blurRad="38100" dist="38100" dir="2700000" algn="tl">
                  <a:srgbClr val="000000">
                    <a:alpha val="43137"/>
                  </a:srgbClr>
                </a:outerShdw>
              </a:effectLst>
            </a:endParaRPr>
          </a:p>
        </p:txBody>
      </p:sp>
      <p:sp>
        <p:nvSpPr>
          <p:cNvPr id="4" name="Text Placeholder 3"/>
          <p:cNvSpPr txBox="1">
            <a:spLocks/>
          </p:cNvSpPr>
          <p:nvPr/>
        </p:nvSpPr>
        <p:spPr bwMode="auto">
          <a:xfrm>
            <a:off x="3048000" y="200464"/>
            <a:ext cx="6019800" cy="914400"/>
          </a:xfrm>
          <a:prstGeom prst="rect">
            <a:avLst/>
          </a:prstGeom>
          <a:noFill/>
          <a:ln w="9525">
            <a:noFill/>
            <a:miter lim="800000"/>
            <a:headEnd/>
            <a:tailEnd/>
          </a:ln>
        </p:spPr>
        <p:txBody>
          <a:bodyPr>
            <a:normAutofit fontScale="92500" lnSpcReduction="10000"/>
          </a:bodyPr>
          <a:lstStyle/>
          <a:p>
            <a:pPr indent="-342900" algn="ctr" rtl="1">
              <a:spcBef>
                <a:spcPct val="20000"/>
              </a:spcBef>
              <a:defRPr/>
            </a:pPr>
            <a:r>
              <a:rPr lang="ar-SA" sz="60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جامعة </a:t>
            </a:r>
            <a:r>
              <a:rPr lang="ar-JO" sz="60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فلسطين التقنية - خضوري</a:t>
            </a:r>
            <a:endParaRPr lang="en-US" sz="60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pic>
        <p:nvPicPr>
          <p:cNvPr id="5" name="Picture 4">
            <a:extLst>
              <a:ext uri="{FF2B5EF4-FFF2-40B4-BE49-F238E27FC236}">
                <a16:creationId xmlns:a16="http://schemas.microsoft.com/office/drawing/2014/main" xmlns="" id="{02B11527-414D-41AE-9F06-20B64BE18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95948"/>
            <a:ext cx="8596668" cy="1320800"/>
          </a:xfrm>
        </p:spPr>
        <p:txBody>
          <a:bodyPr>
            <a:noAutofit/>
          </a:bodyPr>
          <a:lstStyle/>
          <a:p>
            <a:pPr algn="ctr"/>
            <a:r>
              <a:rPr lang="ar-JO"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مخطط الأصناف</a:t>
            </a:r>
            <a:endParaRPr lang="en-US"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4" name="TextBox 3"/>
          <p:cNvSpPr txBox="1">
            <a:spLocks noChangeArrowheads="1"/>
          </p:cNvSpPr>
          <p:nvPr/>
        </p:nvSpPr>
        <p:spPr bwMode="auto">
          <a:xfrm>
            <a:off x="762000" y="6437204"/>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dirty="0"/>
              <a:t>يتبع</a:t>
            </a:r>
            <a:endParaRPr lang="en-US" dirty="0"/>
          </a:p>
        </p:txBody>
      </p:sp>
      <p:pic>
        <p:nvPicPr>
          <p:cNvPr id="7" name="Picture 6">
            <a:extLst>
              <a:ext uri="{FF2B5EF4-FFF2-40B4-BE49-F238E27FC236}">
                <a16:creationId xmlns:a16="http://schemas.microsoft.com/office/drawing/2014/main" xmlns="" id="{B3A34463-9B62-4DC2-B76D-82FC7BB2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pic>
        <p:nvPicPr>
          <p:cNvPr id="8" name="Picture 7">
            <a:extLst>
              <a:ext uri="{FF2B5EF4-FFF2-40B4-BE49-F238E27FC236}">
                <a16:creationId xmlns:a16="http://schemas.microsoft.com/office/drawing/2014/main" xmlns="" id="{4C369B56-D9E6-4846-A170-21AB9923DB45}"/>
              </a:ext>
            </a:extLst>
          </p:cNvPr>
          <p:cNvPicPr>
            <a:picLocks noChangeAspect="1"/>
          </p:cNvPicPr>
          <p:nvPr/>
        </p:nvPicPr>
        <p:blipFill>
          <a:blip r:embed="rId4"/>
          <a:stretch>
            <a:fillRect/>
          </a:stretch>
        </p:blipFill>
        <p:spPr>
          <a:xfrm>
            <a:off x="1219200" y="1388796"/>
            <a:ext cx="9872133" cy="5233352"/>
          </a:xfrm>
          <a:prstGeom prst="rect">
            <a:avLst/>
          </a:prstGeom>
        </p:spPr>
      </p:pic>
    </p:spTree>
    <p:extLst>
      <p:ext uri="{BB962C8B-B14F-4D97-AF65-F5344CB8AC3E}">
        <p14:creationId xmlns:p14="http://schemas.microsoft.com/office/powerpoint/2010/main" val="908453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95948"/>
            <a:ext cx="8596668" cy="1320800"/>
          </a:xfrm>
        </p:spPr>
        <p:txBody>
          <a:bodyPr>
            <a:noAutofit/>
          </a:bodyPr>
          <a:lstStyle/>
          <a:p>
            <a:pPr algn="ctr"/>
            <a:r>
              <a:rPr lang="ar-JO"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مخطط الأصناف</a:t>
            </a:r>
            <a:endParaRPr lang="en-US"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Content Placeholder 2"/>
          <p:cNvSpPr>
            <a:spLocks noGrp="1"/>
          </p:cNvSpPr>
          <p:nvPr>
            <p:ph idx="1"/>
          </p:nvPr>
        </p:nvSpPr>
        <p:spPr>
          <a:xfrm>
            <a:off x="982133" y="1134533"/>
            <a:ext cx="10684934" cy="5487615"/>
          </a:xfrm>
        </p:spPr>
        <p:txBody>
          <a:bodyPr>
            <a:noAutofit/>
          </a:bodyPr>
          <a:lstStyle/>
          <a:p>
            <a:pPr marL="742950" indent="-742950" algn="just" rtl="1">
              <a:buFont typeface="+mj-lt"/>
              <a:buAutoNum type="arabicPeriod" startAt="2"/>
            </a:pPr>
            <a:r>
              <a:rPr lang="ar-JO" sz="3600" b="1" dirty="0">
                <a:effectLst>
                  <a:outerShdw blurRad="38100" dist="38100" dir="2700000" algn="tl">
                    <a:srgbClr val="000000">
                      <a:alpha val="43137"/>
                    </a:srgbClr>
                  </a:outerShdw>
                </a:effectLst>
                <a:latin typeface="Arabic Typesetting" pitchFamily="66" charset="-78"/>
                <a:cs typeface="Arabic Typesetting" pitchFamily="66" charset="-78"/>
              </a:rPr>
              <a:t>علاقة التجميع </a:t>
            </a:r>
            <a:r>
              <a:rPr lang="en-US" sz="3600" b="1" dirty="0">
                <a:effectLst>
                  <a:outerShdw blurRad="38100" dist="38100" dir="2700000" algn="tl">
                    <a:srgbClr val="000000">
                      <a:alpha val="43137"/>
                    </a:srgbClr>
                  </a:outerShdw>
                </a:effectLst>
                <a:latin typeface="Arabic Typesetting" pitchFamily="66" charset="-78"/>
                <a:cs typeface="Arabic Typesetting" pitchFamily="66" charset="-78"/>
              </a:rPr>
              <a:t>Aggregation</a:t>
            </a:r>
            <a:r>
              <a:rPr lang="ar-JO" sz="3600" b="1" dirty="0">
                <a:effectLst>
                  <a:outerShdw blurRad="38100" dist="38100" dir="2700000" algn="tl">
                    <a:srgbClr val="000000">
                      <a:alpha val="43137"/>
                    </a:srgbClr>
                  </a:outerShdw>
                </a:effectLst>
                <a:latin typeface="Arabic Typesetting" pitchFamily="66" charset="-78"/>
                <a:cs typeface="Arabic Typesetting" pitchFamily="66" charset="-78"/>
              </a:rPr>
              <a:t>: يستخدم هذا النوع من العلاقات في نمذجة البيانات وتمثيل المعلومات بتجميع صفات أصناف عديدة لتكوين صنف واحد. ولعلاقة التجميع عدة أشكال، أهمها:</a:t>
            </a:r>
          </a:p>
          <a:p>
            <a:pPr marL="0" indent="0" algn="just" rtl="1">
              <a:buNone/>
            </a:pPr>
            <a:r>
              <a:rPr lang="ar-JO" sz="3600" b="1" dirty="0">
                <a:effectLst>
                  <a:outerShdw blurRad="38100" dist="38100" dir="2700000" algn="tl">
                    <a:srgbClr val="000000">
                      <a:alpha val="43137"/>
                    </a:srgbClr>
                  </a:outerShdw>
                </a:effectLst>
                <a:latin typeface="Arabic Typesetting" pitchFamily="66" charset="-78"/>
                <a:cs typeface="Arabic Typesetting" pitchFamily="66" charset="-78"/>
              </a:rPr>
              <a:t>أ‌) </a:t>
            </a:r>
            <a:r>
              <a:rPr lang="ar-JO" sz="36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علاقة جزء من </a:t>
            </a:r>
            <a:r>
              <a:rPr lang="en-US" sz="3600" b="1" dirty="0">
                <a:effectLst>
                  <a:outerShdw blurRad="38100" dist="38100" dir="2700000" algn="tl">
                    <a:srgbClr val="000000">
                      <a:alpha val="43137"/>
                    </a:srgbClr>
                  </a:outerShdw>
                </a:effectLst>
                <a:latin typeface="Arabic Typesetting" pitchFamily="66" charset="-78"/>
                <a:cs typeface="Arabic Typesetting" pitchFamily="66" charset="-78"/>
              </a:rPr>
              <a:t>Part-of</a:t>
            </a:r>
            <a:r>
              <a:rPr lang="ar-JO" sz="3600" b="1" dirty="0">
                <a:effectLst>
                  <a:outerShdw blurRad="38100" dist="38100" dir="2700000" algn="tl">
                    <a:srgbClr val="000000">
                      <a:alpha val="43137"/>
                    </a:srgbClr>
                  </a:outerShdw>
                </a:effectLst>
                <a:latin typeface="Arabic Typesetting" pitchFamily="66" charset="-78"/>
                <a:cs typeface="Arabic Typesetting" pitchFamily="66" charset="-78"/>
              </a:rPr>
              <a:t> كعلاقة باب السيارة بالسيارة، نقول: إن باب السيارة جزء من السيارة. </a:t>
            </a:r>
          </a:p>
          <a:p>
            <a:pPr marL="0" indent="0" algn="just" rtl="1">
              <a:buNone/>
            </a:pPr>
            <a:r>
              <a:rPr lang="ar-JO" sz="3600" b="1" dirty="0">
                <a:effectLst>
                  <a:outerShdw blurRad="38100" dist="38100" dir="2700000" algn="tl">
                    <a:srgbClr val="000000">
                      <a:alpha val="43137"/>
                    </a:srgbClr>
                  </a:outerShdw>
                </a:effectLst>
                <a:latin typeface="Arabic Typesetting" pitchFamily="66" charset="-78"/>
                <a:cs typeface="Arabic Typesetting" pitchFamily="66" charset="-78"/>
              </a:rPr>
              <a:t>ب‌) </a:t>
            </a:r>
            <a:r>
              <a:rPr lang="ar-JO" sz="3600" b="1" dirty="0" err="1">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محتواة</a:t>
            </a:r>
            <a:r>
              <a:rPr lang="ar-JO" sz="36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 في </a:t>
            </a:r>
            <a:r>
              <a:rPr lang="en-US" sz="3600" b="1" dirty="0">
                <a:effectLst>
                  <a:outerShdw blurRad="38100" dist="38100" dir="2700000" algn="tl">
                    <a:srgbClr val="000000">
                      <a:alpha val="43137"/>
                    </a:srgbClr>
                  </a:outerShdw>
                </a:effectLst>
                <a:latin typeface="Arabic Typesetting" pitchFamily="66" charset="-78"/>
                <a:cs typeface="Arabic Typesetting" pitchFamily="66" charset="-78"/>
              </a:rPr>
              <a:t>Contained-in</a:t>
            </a:r>
            <a:r>
              <a:rPr lang="ar-JO" sz="3600" b="1" dirty="0">
                <a:effectLst>
                  <a:outerShdw blurRad="38100" dist="38100" dir="2700000" algn="tl">
                    <a:srgbClr val="000000">
                      <a:alpha val="43137"/>
                    </a:srgbClr>
                  </a:outerShdw>
                </a:effectLst>
                <a:latin typeface="Arabic Typesetting" pitchFamily="66" charset="-78"/>
                <a:cs typeface="Arabic Typesetting" pitchFamily="66" charset="-78"/>
              </a:rPr>
              <a:t> عبارة عن مجموعة جزئية </a:t>
            </a:r>
            <a:r>
              <a:rPr lang="ar-JO" sz="3600" b="1" dirty="0" err="1">
                <a:effectLst>
                  <a:outerShdw blurRad="38100" dist="38100" dir="2700000" algn="tl">
                    <a:srgbClr val="000000">
                      <a:alpha val="43137"/>
                    </a:srgbClr>
                  </a:outerShdw>
                </a:effectLst>
                <a:latin typeface="Arabic Typesetting" pitchFamily="66" charset="-78"/>
                <a:cs typeface="Arabic Typesetting" pitchFamily="66" charset="-78"/>
              </a:rPr>
              <a:t>محتواة</a:t>
            </a:r>
            <a:r>
              <a:rPr lang="ar-JO" sz="3600" b="1" dirty="0">
                <a:effectLst>
                  <a:outerShdw blurRad="38100" dist="38100" dir="2700000" algn="tl">
                    <a:srgbClr val="000000">
                      <a:alpha val="43137"/>
                    </a:srgbClr>
                  </a:outerShdw>
                </a:effectLst>
                <a:latin typeface="Arabic Typesetting" pitchFamily="66" charset="-78"/>
                <a:cs typeface="Arabic Typesetting" pitchFamily="66" charset="-78"/>
              </a:rPr>
              <a:t> في مجموعة كلية، كصنف مجموعة طلاب السنة الأولى </a:t>
            </a:r>
            <a:r>
              <a:rPr lang="ar-JO" sz="3600" b="1" dirty="0" err="1">
                <a:effectLst>
                  <a:outerShdw blurRad="38100" dist="38100" dir="2700000" algn="tl">
                    <a:srgbClr val="000000">
                      <a:alpha val="43137"/>
                    </a:srgbClr>
                  </a:outerShdw>
                </a:effectLst>
                <a:latin typeface="Arabic Typesetting" pitchFamily="66" charset="-78"/>
                <a:cs typeface="Arabic Typesetting" pitchFamily="66" charset="-78"/>
              </a:rPr>
              <a:t>محتواة</a:t>
            </a:r>
            <a:r>
              <a:rPr lang="ar-JO" sz="3600" b="1" dirty="0">
                <a:effectLst>
                  <a:outerShdw blurRad="38100" dist="38100" dir="2700000" algn="tl">
                    <a:srgbClr val="000000">
                      <a:alpha val="43137"/>
                    </a:srgbClr>
                  </a:outerShdw>
                </a:effectLst>
                <a:latin typeface="Arabic Typesetting" pitchFamily="66" charset="-78"/>
                <a:cs typeface="Arabic Typesetting" pitchFamily="66" charset="-78"/>
              </a:rPr>
              <a:t> في صنف مجموعة الطلاب.</a:t>
            </a:r>
          </a:p>
          <a:p>
            <a:pPr marL="0" indent="0" algn="just" rtl="1">
              <a:buNone/>
            </a:pPr>
            <a:r>
              <a:rPr lang="ar-JO" sz="3600" b="1" dirty="0">
                <a:effectLst>
                  <a:outerShdw blurRad="38100" dist="38100" dir="2700000" algn="tl">
                    <a:srgbClr val="000000">
                      <a:alpha val="43137"/>
                    </a:srgbClr>
                  </a:outerShdw>
                </a:effectLst>
                <a:latin typeface="Arabic Typesetting" pitchFamily="66" charset="-78"/>
                <a:cs typeface="Arabic Typesetting" pitchFamily="66" charset="-78"/>
              </a:rPr>
              <a:t>ت‌) </a:t>
            </a:r>
            <a:r>
              <a:rPr lang="ar-JO" sz="36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مشارك ب</a:t>
            </a:r>
            <a:r>
              <a:rPr lang="en-US" sz="3600" b="1" dirty="0">
                <a:effectLst>
                  <a:outerShdw blurRad="38100" dist="38100" dir="2700000" algn="tl">
                    <a:srgbClr val="000000">
                      <a:alpha val="43137"/>
                    </a:srgbClr>
                  </a:outerShdw>
                </a:effectLst>
                <a:latin typeface="Arabic Typesetting" pitchFamily="66" charset="-78"/>
                <a:cs typeface="Arabic Typesetting" pitchFamily="66" charset="-78"/>
              </a:rPr>
              <a:t>Participate-in </a:t>
            </a:r>
            <a:r>
              <a:rPr lang="ar-JO" sz="3600" b="1" dirty="0">
                <a:effectLst>
                  <a:outerShdw blurRad="38100" dist="38100" dir="2700000" algn="tl">
                    <a:srgbClr val="000000">
                      <a:alpha val="43137"/>
                    </a:srgbClr>
                  </a:outerShdw>
                </a:effectLst>
                <a:latin typeface="Arabic Typesetting" pitchFamily="66" charset="-78"/>
                <a:cs typeface="Arabic Typesetting" pitchFamily="66" charset="-78"/>
              </a:rPr>
              <a:t> عبارة عن عدة أصناف مختلفة الصفات تساهم جميعها في تكوين صنف جديد كل حسب دوره، كأعضاء فريق كرة القدم كلهم يشكلون صنف الفريق الكلي ولكل منهم دور معين. </a:t>
            </a:r>
          </a:p>
        </p:txBody>
      </p:sp>
      <p:sp>
        <p:nvSpPr>
          <p:cNvPr id="4" name="TextBox 3"/>
          <p:cNvSpPr txBox="1">
            <a:spLocks noChangeArrowheads="1"/>
          </p:cNvSpPr>
          <p:nvPr/>
        </p:nvSpPr>
        <p:spPr bwMode="auto">
          <a:xfrm>
            <a:off x="762000" y="6437204"/>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dirty="0"/>
              <a:t>يتبع</a:t>
            </a:r>
            <a:endParaRPr lang="en-US" dirty="0"/>
          </a:p>
        </p:txBody>
      </p:sp>
      <p:pic>
        <p:nvPicPr>
          <p:cNvPr id="7" name="Picture 6">
            <a:extLst>
              <a:ext uri="{FF2B5EF4-FFF2-40B4-BE49-F238E27FC236}">
                <a16:creationId xmlns:a16="http://schemas.microsoft.com/office/drawing/2014/main" xmlns="" id="{B3A34463-9B62-4DC2-B76D-82FC7BB2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spTree>
    <p:extLst>
      <p:ext uri="{BB962C8B-B14F-4D97-AF65-F5344CB8AC3E}">
        <p14:creationId xmlns:p14="http://schemas.microsoft.com/office/powerpoint/2010/main" val="1549051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95948"/>
            <a:ext cx="8596668" cy="1320800"/>
          </a:xfrm>
        </p:spPr>
        <p:txBody>
          <a:bodyPr>
            <a:noAutofit/>
          </a:bodyPr>
          <a:lstStyle/>
          <a:p>
            <a:pPr algn="ctr"/>
            <a:r>
              <a:rPr lang="ar-JO"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مخطط الأصناف</a:t>
            </a:r>
            <a:endParaRPr lang="en-US"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Content Placeholder 2"/>
          <p:cNvSpPr>
            <a:spLocks noGrp="1"/>
          </p:cNvSpPr>
          <p:nvPr>
            <p:ph idx="1"/>
          </p:nvPr>
        </p:nvSpPr>
        <p:spPr>
          <a:xfrm>
            <a:off x="982133" y="1134533"/>
            <a:ext cx="10684934" cy="5487615"/>
          </a:xfrm>
        </p:spPr>
        <p:txBody>
          <a:bodyPr>
            <a:noAutofit/>
          </a:bodyPr>
          <a:lstStyle/>
          <a:p>
            <a:pPr algn="just" rtl="1"/>
            <a:endParaRPr lang="ar-JO" sz="4400" b="1" dirty="0">
              <a:effectLst>
                <a:outerShdw blurRad="38100" dist="38100" dir="2700000" algn="tl">
                  <a:srgbClr val="000000">
                    <a:alpha val="43137"/>
                  </a:srgbClr>
                </a:outerShdw>
              </a:effectLst>
              <a:latin typeface="Arabic Typesetting" pitchFamily="66" charset="-78"/>
              <a:cs typeface="Arabic Typesetting" pitchFamily="66" charset="-78"/>
            </a:endParaRPr>
          </a:p>
          <a:p>
            <a:pPr algn="just" rtl="1"/>
            <a:r>
              <a:rPr lang="ar-JO" sz="4400" b="1" dirty="0">
                <a:effectLst>
                  <a:outerShdw blurRad="38100" dist="38100" dir="2700000" algn="tl">
                    <a:srgbClr val="000000">
                      <a:alpha val="43137"/>
                    </a:srgbClr>
                  </a:outerShdw>
                </a:effectLst>
                <a:latin typeface="Arabic Typesetting" pitchFamily="66" charset="-78"/>
                <a:cs typeface="Arabic Typesetting" pitchFamily="66" charset="-78"/>
              </a:rPr>
              <a:t>ليس بالضرورة أن تكون الأصناف المرتبطة بعلاقة تجميعية متشابهة من حيث التكوين، كأجزاء السيارة مثل الباب، والشباك، والزجاج، والدواليب، والهيكل كلها بمجموعها تشكل صنف السيارة مع العلم أنها لا تتشابه بعضها مع بعض من الناحية التكوينية. وتسمى علاقة أجزاء السيارة بالسيارة بعلاقة التجميع (</a:t>
            </a:r>
            <a:r>
              <a:rPr lang="en-US" sz="4400" b="1" dirty="0">
                <a:effectLst>
                  <a:outerShdw blurRad="38100" dist="38100" dir="2700000" algn="tl">
                    <a:srgbClr val="000000">
                      <a:alpha val="43137"/>
                    </a:srgbClr>
                  </a:outerShdw>
                </a:effectLst>
                <a:latin typeface="Arabic Typesetting" pitchFamily="66" charset="-78"/>
                <a:cs typeface="Arabic Typesetting" pitchFamily="66" charset="-78"/>
              </a:rPr>
              <a:t>Aggregation)، </a:t>
            </a:r>
            <a:r>
              <a:rPr lang="ar-JO" sz="4400" b="1" dirty="0">
                <a:effectLst>
                  <a:outerShdw blurRad="38100" dist="38100" dir="2700000" algn="tl">
                    <a:srgbClr val="000000">
                      <a:alpha val="43137"/>
                    </a:srgbClr>
                  </a:outerShdw>
                </a:effectLst>
                <a:latin typeface="Arabic Typesetting" pitchFamily="66" charset="-78"/>
                <a:cs typeface="Arabic Typesetting" pitchFamily="66" charset="-78"/>
              </a:rPr>
              <a:t>في حين تسمى علاقة السيارة بأجزائها بعلاقة التفصيل (</a:t>
            </a:r>
            <a:r>
              <a:rPr lang="en-US" sz="4400" b="1" dirty="0">
                <a:effectLst>
                  <a:outerShdw blurRad="38100" dist="38100" dir="2700000" algn="tl">
                    <a:srgbClr val="000000">
                      <a:alpha val="43137"/>
                    </a:srgbClr>
                  </a:outerShdw>
                </a:effectLst>
                <a:latin typeface="Arabic Typesetting" pitchFamily="66" charset="-78"/>
                <a:cs typeface="Arabic Typesetting" pitchFamily="66" charset="-78"/>
              </a:rPr>
              <a:t>De-Aggregation).</a:t>
            </a:r>
            <a:endParaRPr lang="ar-JO" sz="44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4" name="TextBox 3"/>
          <p:cNvSpPr txBox="1">
            <a:spLocks noChangeArrowheads="1"/>
          </p:cNvSpPr>
          <p:nvPr/>
        </p:nvSpPr>
        <p:spPr bwMode="auto">
          <a:xfrm>
            <a:off x="762000" y="6437204"/>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dirty="0"/>
              <a:t>يتبع</a:t>
            </a:r>
            <a:endParaRPr lang="en-US" dirty="0"/>
          </a:p>
        </p:txBody>
      </p:sp>
      <p:pic>
        <p:nvPicPr>
          <p:cNvPr id="7" name="Picture 6">
            <a:extLst>
              <a:ext uri="{FF2B5EF4-FFF2-40B4-BE49-F238E27FC236}">
                <a16:creationId xmlns:a16="http://schemas.microsoft.com/office/drawing/2014/main" xmlns="" id="{B3A34463-9B62-4DC2-B76D-82FC7BB2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spTree>
    <p:extLst>
      <p:ext uri="{BB962C8B-B14F-4D97-AF65-F5344CB8AC3E}">
        <p14:creationId xmlns:p14="http://schemas.microsoft.com/office/powerpoint/2010/main" val="1255215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95948"/>
            <a:ext cx="8596668" cy="1320800"/>
          </a:xfrm>
        </p:spPr>
        <p:txBody>
          <a:bodyPr>
            <a:noAutofit/>
          </a:bodyPr>
          <a:lstStyle/>
          <a:p>
            <a:pPr algn="ctr"/>
            <a:r>
              <a:rPr lang="ar-JO"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مخطط الأصناف</a:t>
            </a:r>
            <a:endParaRPr lang="en-US"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Content Placeholder 2"/>
          <p:cNvSpPr>
            <a:spLocks noGrp="1"/>
          </p:cNvSpPr>
          <p:nvPr>
            <p:ph idx="1"/>
          </p:nvPr>
        </p:nvSpPr>
        <p:spPr>
          <a:xfrm>
            <a:off x="982133" y="1134533"/>
            <a:ext cx="10684934" cy="5487615"/>
          </a:xfrm>
        </p:spPr>
        <p:txBody>
          <a:bodyPr>
            <a:noAutofit/>
          </a:bodyPr>
          <a:lstStyle/>
          <a:p>
            <a:pPr marL="742950" indent="-742950" algn="just" rtl="1">
              <a:buFont typeface="+mj-lt"/>
              <a:buAutoNum type="arabicPeriod" startAt="3"/>
            </a:pPr>
            <a:r>
              <a:rPr lang="ar-JO" sz="3600" b="1" dirty="0">
                <a:effectLst>
                  <a:outerShdw blurRad="38100" dist="38100" dir="2700000" algn="tl">
                    <a:srgbClr val="000000">
                      <a:alpha val="43137"/>
                    </a:srgbClr>
                  </a:outerShdw>
                </a:effectLst>
                <a:latin typeface="Arabic Typesetting" pitchFamily="66" charset="-78"/>
                <a:cs typeface="Arabic Typesetting" pitchFamily="66" charset="-78"/>
              </a:rPr>
              <a:t>علاقة التشارك </a:t>
            </a:r>
            <a:r>
              <a:rPr lang="en-US" sz="3600" b="1" dirty="0">
                <a:effectLst>
                  <a:outerShdw blurRad="38100" dist="38100" dir="2700000" algn="tl">
                    <a:srgbClr val="000000">
                      <a:alpha val="43137"/>
                    </a:srgbClr>
                  </a:outerShdw>
                </a:effectLst>
                <a:latin typeface="Arabic Typesetting" pitchFamily="66" charset="-78"/>
                <a:cs typeface="Arabic Typesetting" pitchFamily="66" charset="-78"/>
              </a:rPr>
              <a:t>Association</a:t>
            </a:r>
            <a:r>
              <a:rPr lang="ar-JO" sz="3600" b="1" dirty="0">
                <a:effectLst>
                  <a:outerShdw blurRad="38100" dist="38100" dir="2700000" algn="tl">
                    <a:srgbClr val="000000">
                      <a:alpha val="43137"/>
                    </a:srgbClr>
                  </a:outerShdw>
                </a:effectLst>
                <a:latin typeface="Arabic Typesetting" pitchFamily="66" charset="-78"/>
                <a:cs typeface="Arabic Typesetting" pitchFamily="66" charset="-78"/>
              </a:rPr>
              <a:t>: هناك أنواع أخرى من العلاقات لا تنطوي بشكل مباشر تحت لوائي علاقات التجميع والتعميم، وتكون هذه العلاقات- عادة- عبارة عن شكل معين من علاقات التجميع ولكن بطبيعة مختلفة. فعندما يحدد للمريض- على سبيل المثال- موعد من الطبيب، يمكن القول هنا: أن المريض جزء من الموعد، ولكن لا يصح الموعد إلا به وهذا شرط غير موجود في علاقة التجميع.</a:t>
            </a:r>
          </a:p>
        </p:txBody>
      </p:sp>
      <p:sp>
        <p:nvSpPr>
          <p:cNvPr id="4" name="TextBox 3"/>
          <p:cNvSpPr txBox="1">
            <a:spLocks noChangeArrowheads="1"/>
          </p:cNvSpPr>
          <p:nvPr/>
        </p:nvSpPr>
        <p:spPr bwMode="auto">
          <a:xfrm>
            <a:off x="762000" y="6437204"/>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dirty="0"/>
              <a:t>يتبع</a:t>
            </a:r>
            <a:endParaRPr lang="en-US" dirty="0"/>
          </a:p>
        </p:txBody>
      </p:sp>
      <p:pic>
        <p:nvPicPr>
          <p:cNvPr id="7" name="Picture 6">
            <a:extLst>
              <a:ext uri="{FF2B5EF4-FFF2-40B4-BE49-F238E27FC236}">
                <a16:creationId xmlns:a16="http://schemas.microsoft.com/office/drawing/2014/main" xmlns="" id="{B3A34463-9B62-4DC2-B76D-82FC7BB2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spTree>
    <p:extLst>
      <p:ext uri="{BB962C8B-B14F-4D97-AF65-F5344CB8AC3E}">
        <p14:creationId xmlns:p14="http://schemas.microsoft.com/office/powerpoint/2010/main" val="1958810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95948"/>
            <a:ext cx="8596668" cy="1320800"/>
          </a:xfrm>
        </p:spPr>
        <p:txBody>
          <a:bodyPr>
            <a:noAutofit/>
          </a:bodyPr>
          <a:lstStyle/>
          <a:p>
            <a:pPr algn="ctr"/>
            <a:r>
              <a:rPr lang="ar-JO"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مخطط الأصناف</a:t>
            </a:r>
            <a:endParaRPr lang="en-US"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4" name="TextBox 3"/>
          <p:cNvSpPr txBox="1">
            <a:spLocks noChangeArrowheads="1"/>
          </p:cNvSpPr>
          <p:nvPr/>
        </p:nvSpPr>
        <p:spPr bwMode="auto">
          <a:xfrm>
            <a:off x="762000" y="6437204"/>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dirty="0"/>
              <a:t>يتبع</a:t>
            </a:r>
            <a:endParaRPr lang="en-US" dirty="0"/>
          </a:p>
        </p:txBody>
      </p:sp>
      <p:pic>
        <p:nvPicPr>
          <p:cNvPr id="7" name="Picture 6">
            <a:extLst>
              <a:ext uri="{FF2B5EF4-FFF2-40B4-BE49-F238E27FC236}">
                <a16:creationId xmlns:a16="http://schemas.microsoft.com/office/drawing/2014/main" xmlns="" id="{B3A34463-9B62-4DC2-B76D-82FC7BB2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pic>
        <p:nvPicPr>
          <p:cNvPr id="8" name="Picture 7">
            <a:extLst>
              <a:ext uri="{FF2B5EF4-FFF2-40B4-BE49-F238E27FC236}">
                <a16:creationId xmlns:a16="http://schemas.microsoft.com/office/drawing/2014/main" xmlns="" id="{1CC14DA7-CFB8-45B0-B51A-333E057473C9}"/>
              </a:ext>
            </a:extLst>
          </p:cNvPr>
          <p:cNvPicPr>
            <a:picLocks noChangeAspect="1"/>
          </p:cNvPicPr>
          <p:nvPr/>
        </p:nvPicPr>
        <p:blipFill>
          <a:blip r:embed="rId4"/>
          <a:stretch>
            <a:fillRect/>
          </a:stretch>
        </p:blipFill>
        <p:spPr>
          <a:xfrm>
            <a:off x="1516497" y="985745"/>
            <a:ext cx="9159005" cy="5636403"/>
          </a:xfrm>
          <a:prstGeom prst="rect">
            <a:avLst/>
          </a:prstGeom>
        </p:spPr>
      </p:pic>
    </p:spTree>
    <p:extLst>
      <p:ext uri="{BB962C8B-B14F-4D97-AF65-F5344CB8AC3E}">
        <p14:creationId xmlns:p14="http://schemas.microsoft.com/office/powerpoint/2010/main" val="3887141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95948"/>
            <a:ext cx="8596668" cy="1320800"/>
          </a:xfrm>
        </p:spPr>
        <p:txBody>
          <a:bodyPr>
            <a:noAutofit/>
          </a:bodyPr>
          <a:lstStyle/>
          <a:p>
            <a:pPr algn="ctr"/>
            <a:r>
              <a:rPr lang="ar-JO"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مخطط الأصناف</a:t>
            </a:r>
            <a:endParaRPr lang="en-US"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4" name="TextBox 3"/>
          <p:cNvSpPr txBox="1">
            <a:spLocks noChangeArrowheads="1"/>
          </p:cNvSpPr>
          <p:nvPr/>
        </p:nvSpPr>
        <p:spPr bwMode="auto">
          <a:xfrm>
            <a:off x="762000" y="6437204"/>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Arial" charset="0"/>
                <a:ea typeface="+mn-ea"/>
                <a:cs typeface="Arial" charset="0"/>
              </a:rPr>
              <a:t>يتبع</a:t>
            </a: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7" name="Picture 6">
            <a:extLst>
              <a:ext uri="{FF2B5EF4-FFF2-40B4-BE49-F238E27FC236}">
                <a16:creationId xmlns:a16="http://schemas.microsoft.com/office/drawing/2014/main" xmlns="" id="{B3A34463-9B62-4DC2-B76D-82FC7BB2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pic>
        <p:nvPicPr>
          <p:cNvPr id="3" name="Picture 2">
            <a:extLst>
              <a:ext uri="{FF2B5EF4-FFF2-40B4-BE49-F238E27FC236}">
                <a16:creationId xmlns:a16="http://schemas.microsoft.com/office/drawing/2014/main" xmlns="" id="{E7D7EF84-355C-4824-A0FB-C7184622D190}"/>
              </a:ext>
            </a:extLst>
          </p:cNvPr>
          <p:cNvPicPr>
            <a:picLocks noChangeAspect="1"/>
          </p:cNvPicPr>
          <p:nvPr/>
        </p:nvPicPr>
        <p:blipFill>
          <a:blip r:embed="rId4"/>
          <a:stretch>
            <a:fillRect/>
          </a:stretch>
        </p:blipFill>
        <p:spPr>
          <a:xfrm>
            <a:off x="2065867" y="1120308"/>
            <a:ext cx="8596668" cy="5669696"/>
          </a:xfrm>
          <a:prstGeom prst="rect">
            <a:avLst/>
          </a:prstGeom>
        </p:spPr>
      </p:pic>
    </p:spTree>
    <p:extLst>
      <p:ext uri="{BB962C8B-B14F-4D97-AF65-F5344CB8AC3E}">
        <p14:creationId xmlns:p14="http://schemas.microsoft.com/office/powerpoint/2010/main" val="949967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95948"/>
            <a:ext cx="8596668" cy="1320800"/>
          </a:xfrm>
        </p:spPr>
        <p:txBody>
          <a:bodyPr>
            <a:noAutofit/>
          </a:bodyPr>
          <a:lstStyle/>
          <a:p>
            <a:pPr algn="ctr"/>
            <a:r>
              <a:rPr lang="ar-JO"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مخطط الأصناف</a:t>
            </a:r>
            <a:endParaRPr lang="en-US"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4" name="TextBox 3"/>
          <p:cNvSpPr txBox="1">
            <a:spLocks noChangeArrowheads="1"/>
          </p:cNvSpPr>
          <p:nvPr/>
        </p:nvSpPr>
        <p:spPr bwMode="auto">
          <a:xfrm>
            <a:off x="762000" y="6437204"/>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Arial" charset="0"/>
                <a:ea typeface="+mn-ea"/>
                <a:cs typeface="Arial" charset="0"/>
              </a:rPr>
              <a:t>يتبع</a:t>
            </a: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7" name="Picture 6">
            <a:extLst>
              <a:ext uri="{FF2B5EF4-FFF2-40B4-BE49-F238E27FC236}">
                <a16:creationId xmlns:a16="http://schemas.microsoft.com/office/drawing/2014/main" xmlns="" id="{B3A34463-9B62-4DC2-B76D-82FC7BB2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pic>
        <p:nvPicPr>
          <p:cNvPr id="5" name="Picture 4">
            <a:extLst>
              <a:ext uri="{FF2B5EF4-FFF2-40B4-BE49-F238E27FC236}">
                <a16:creationId xmlns:a16="http://schemas.microsoft.com/office/drawing/2014/main" xmlns="" id="{EB470CDD-A42F-4BCF-BE0F-0F46C6A51BDC}"/>
              </a:ext>
            </a:extLst>
          </p:cNvPr>
          <p:cNvPicPr>
            <a:picLocks noChangeAspect="1"/>
          </p:cNvPicPr>
          <p:nvPr/>
        </p:nvPicPr>
        <p:blipFill>
          <a:blip r:embed="rId4"/>
          <a:stretch>
            <a:fillRect/>
          </a:stretch>
        </p:blipFill>
        <p:spPr>
          <a:xfrm>
            <a:off x="5354165" y="1332703"/>
            <a:ext cx="5177380" cy="5289445"/>
          </a:xfrm>
          <a:prstGeom prst="rect">
            <a:avLst/>
          </a:prstGeom>
        </p:spPr>
      </p:pic>
      <p:sp>
        <p:nvSpPr>
          <p:cNvPr id="8" name="Rectangle 3">
            <a:extLst>
              <a:ext uri="{FF2B5EF4-FFF2-40B4-BE49-F238E27FC236}">
                <a16:creationId xmlns:a16="http://schemas.microsoft.com/office/drawing/2014/main" xmlns="" id="{E06364FB-C6B2-45EC-88F3-D23AD9D790CC}"/>
              </a:ext>
            </a:extLst>
          </p:cNvPr>
          <p:cNvSpPr txBox="1">
            <a:spLocks noChangeArrowheads="1"/>
          </p:cNvSpPr>
          <p:nvPr/>
        </p:nvSpPr>
        <p:spPr bwMode="auto">
          <a:xfrm>
            <a:off x="838200" y="2474913"/>
            <a:ext cx="3657600" cy="2605087"/>
          </a:xfrm>
          <a:prstGeom prst="rect">
            <a:avLst/>
          </a:prstGeom>
          <a:noFill/>
          <a:ln w="9525">
            <a:noFill/>
            <a:miter lim="800000"/>
            <a:headEnd/>
            <a:tailEnd/>
          </a:ln>
        </p:spPr>
        <p:txBody>
          <a:bodyPr/>
          <a:lstStyle/>
          <a:p>
            <a:pPr marL="342900" indent="-342900" eaLnBrk="0" hangingPunct="0">
              <a:spcBef>
                <a:spcPct val="20000"/>
              </a:spcBef>
              <a:buClr>
                <a:schemeClr val="tx1"/>
              </a:buClr>
              <a:buFontTx/>
              <a:buChar char="•"/>
              <a:defRPr/>
            </a:pPr>
            <a:r>
              <a:rPr lang="en-US" sz="2800" kern="0" dirty="0">
                <a:latin typeface="+mn-lt"/>
                <a:ea typeface="+mn-ea"/>
              </a:rPr>
              <a:t>Only the attribute name</a:t>
            </a:r>
          </a:p>
          <a:p>
            <a:pPr marL="342900" indent="-342900" eaLnBrk="0" hangingPunct="0">
              <a:spcBef>
                <a:spcPct val="20000"/>
              </a:spcBef>
              <a:buClr>
                <a:schemeClr val="tx1"/>
              </a:buClr>
              <a:buFontTx/>
              <a:buChar char="•"/>
              <a:defRPr/>
            </a:pPr>
            <a:r>
              <a:rPr lang="en-US" sz="2800" kern="0" dirty="0">
                <a:latin typeface="+mn-lt"/>
                <a:ea typeface="+mn-ea"/>
              </a:rPr>
              <a:t>Type of data</a:t>
            </a:r>
          </a:p>
          <a:p>
            <a:pPr marL="342900" indent="-342900" eaLnBrk="0" hangingPunct="0">
              <a:spcBef>
                <a:spcPct val="20000"/>
              </a:spcBef>
              <a:buClr>
                <a:schemeClr val="tx1"/>
              </a:buClr>
              <a:buFontTx/>
              <a:buChar char="•"/>
              <a:defRPr/>
            </a:pPr>
            <a:r>
              <a:rPr lang="en-US" sz="2800" kern="0" dirty="0">
                <a:latin typeface="+mn-lt"/>
                <a:ea typeface="+mn-ea"/>
              </a:rPr>
              <a:t>initial value</a:t>
            </a:r>
          </a:p>
        </p:txBody>
      </p:sp>
    </p:spTree>
    <p:extLst>
      <p:ext uri="{BB962C8B-B14F-4D97-AF65-F5344CB8AC3E}">
        <p14:creationId xmlns:p14="http://schemas.microsoft.com/office/powerpoint/2010/main" val="2125574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95948"/>
            <a:ext cx="8596668" cy="1320800"/>
          </a:xfrm>
        </p:spPr>
        <p:txBody>
          <a:bodyPr>
            <a:noAutofit/>
          </a:bodyPr>
          <a:lstStyle/>
          <a:p>
            <a:pPr algn="ctr"/>
            <a:r>
              <a:rPr lang="ar-JO"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مخطط الأصناف</a:t>
            </a:r>
            <a:endParaRPr lang="en-US"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4" name="TextBox 3"/>
          <p:cNvSpPr txBox="1">
            <a:spLocks noChangeArrowheads="1"/>
          </p:cNvSpPr>
          <p:nvPr/>
        </p:nvSpPr>
        <p:spPr bwMode="auto">
          <a:xfrm>
            <a:off x="762000" y="6437204"/>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Arial" charset="0"/>
                <a:ea typeface="+mn-ea"/>
                <a:cs typeface="Arial" charset="0"/>
              </a:rPr>
              <a:t>يتبع</a:t>
            </a: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7" name="Picture 6">
            <a:extLst>
              <a:ext uri="{FF2B5EF4-FFF2-40B4-BE49-F238E27FC236}">
                <a16:creationId xmlns:a16="http://schemas.microsoft.com/office/drawing/2014/main" xmlns="" id="{B3A34463-9B62-4DC2-B76D-82FC7BB2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pic>
        <p:nvPicPr>
          <p:cNvPr id="5" name="Picture 4">
            <a:extLst>
              <a:ext uri="{FF2B5EF4-FFF2-40B4-BE49-F238E27FC236}">
                <a16:creationId xmlns:a16="http://schemas.microsoft.com/office/drawing/2014/main" xmlns="" id="{10AE74DC-035F-4EAB-9A5D-D39168993D27}"/>
              </a:ext>
            </a:extLst>
          </p:cNvPr>
          <p:cNvPicPr>
            <a:picLocks noChangeAspect="1"/>
          </p:cNvPicPr>
          <p:nvPr/>
        </p:nvPicPr>
        <p:blipFill>
          <a:blip r:embed="rId4"/>
          <a:stretch>
            <a:fillRect/>
          </a:stretch>
        </p:blipFill>
        <p:spPr>
          <a:xfrm>
            <a:off x="3647016" y="1516748"/>
            <a:ext cx="5513917" cy="5076261"/>
          </a:xfrm>
          <a:prstGeom prst="rect">
            <a:avLst/>
          </a:prstGeom>
        </p:spPr>
      </p:pic>
    </p:spTree>
    <p:extLst>
      <p:ext uri="{BB962C8B-B14F-4D97-AF65-F5344CB8AC3E}">
        <p14:creationId xmlns:p14="http://schemas.microsoft.com/office/powerpoint/2010/main" val="45224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95948"/>
            <a:ext cx="8596668" cy="1320800"/>
          </a:xfrm>
        </p:spPr>
        <p:txBody>
          <a:bodyPr>
            <a:noAutofit/>
          </a:bodyPr>
          <a:lstStyle/>
          <a:p>
            <a:pPr algn="ctr"/>
            <a:r>
              <a:rPr lang="ar-JO"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مخطط الأصناف</a:t>
            </a:r>
            <a:endParaRPr lang="en-US"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Content Placeholder 2"/>
          <p:cNvSpPr>
            <a:spLocks noGrp="1"/>
          </p:cNvSpPr>
          <p:nvPr>
            <p:ph idx="1"/>
          </p:nvPr>
        </p:nvSpPr>
        <p:spPr>
          <a:xfrm>
            <a:off x="982133" y="1516748"/>
            <a:ext cx="10684934" cy="5105400"/>
          </a:xfrm>
        </p:spPr>
        <p:txBody>
          <a:bodyPr>
            <a:noAutofit/>
          </a:bodyPr>
          <a:lstStyle/>
          <a:p>
            <a:pPr algn="just" rtl="1"/>
            <a:r>
              <a:rPr lang="ar-JO" sz="4400" b="1" dirty="0">
                <a:effectLst>
                  <a:outerShdw blurRad="38100" dist="38100" dir="2700000" algn="tl">
                    <a:srgbClr val="000000">
                      <a:alpha val="43137"/>
                    </a:srgbClr>
                  </a:outerShdw>
                </a:effectLst>
                <a:latin typeface="Arabic Typesetting" pitchFamily="66" charset="-78"/>
                <a:cs typeface="Arabic Typesetting" pitchFamily="66" charset="-78"/>
              </a:rPr>
              <a:t>إن مخطط الأصناف عبارة عن مخطط ثابت </a:t>
            </a:r>
            <a:r>
              <a:rPr lang="en-US" sz="4400" b="1" dirty="0">
                <a:effectLst>
                  <a:outerShdw blurRad="38100" dist="38100" dir="2700000" algn="tl">
                    <a:srgbClr val="000000">
                      <a:alpha val="43137"/>
                    </a:srgbClr>
                  </a:outerShdw>
                </a:effectLst>
                <a:latin typeface="Arabic Typesetting" pitchFamily="66" charset="-78"/>
                <a:cs typeface="Arabic Typesetting" pitchFamily="66" charset="-78"/>
              </a:rPr>
              <a:t>Static)</a:t>
            </a:r>
            <a:r>
              <a:rPr lang="ar-JO" sz="4400" b="1" dirty="0">
                <a:effectLst>
                  <a:outerShdw blurRad="38100" dist="38100" dir="2700000" algn="tl">
                    <a:srgbClr val="000000">
                      <a:alpha val="43137"/>
                    </a:srgbClr>
                  </a:outerShdw>
                </a:effectLst>
                <a:latin typeface="Arabic Typesetting" pitchFamily="66" charset="-78"/>
                <a:cs typeface="Arabic Typesetting" pitchFamily="66" charset="-78"/>
              </a:rPr>
              <a:t>)</a:t>
            </a:r>
            <a:r>
              <a:rPr lang="en-US" sz="4400" b="1" dirty="0">
                <a:effectLst>
                  <a:outerShdw blurRad="38100" dist="38100" dir="2700000" algn="tl">
                    <a:srgbClr val="000000">
                      <a:alpha val="43137"/>
                    </a:srgbClr>
                  </a:outerShdw>
                </a:effectLst>
                <a:latin typeface="Arabic Typesetting" pitchFamily="66" charset="-78"/>
                <a:cs typeface="Arabic Typesetting" pitchFamily="66" charset="-78"/>
              </a:rPr>
              <a:t> </a:t>
            </a:r>
            <a:r>
              <a:rPr lang="ar-JO" sz="4400" b="1" dirty="0">
                <a:effectLst>
                  <a:outerShdw blurRad="38100" dist="38100" dir="2700000" algn="tl">
                    <a:srgbClr val="000000">
                      <a:alpha val="43137"/>
                    </a:srgbClr>
                  </a:outerShdw>
                </a:effectLst>
                <a:latin typeface="Arabic Typesetting" pitchFamily="66" charset="-78"/>
                <a:cs typeface="Arabic Typesetting" pitchFamily="66" charset="-78"/>
              </a:rPr>
              <a:t>يحتوي على الأصناف ويوضح العلاقات بينها. ويحتوي مخطط الأصناف عادة على عدة عناصر أهمها:</a:t>
            </a:r>
          </a:p>
          <a:p>
            <a:pPr marL="742950" indent="-742950" algn="just" rtl="1">
              <a:buFont typeface="+mj-lt"/>
              <a:buAutoNum type="arabicPeriod"/>
            </a:pPr>
            <a:r>
              <a:rPr lang="ar-JO" sz="4400" b="1" dirty="0">
                <a:effectLst>
                  <a:outerShdw blurRad="38100" dist="38100" dir="2700000" algn="tl">
                    <a:srgbClr val="000000">
                      <a:alpha val="43137"/>
                    </a:srgbClr>
                  </a:outerShdw>
                </a:effectLst>
                <a:latin typeface="Arabic Typesetting" pitchFamily="66" charset="-78"/>
                <a:cs typeface="Arabic Typesetting" pitchFamily="66" charset="-78"/>
              </a:rPr>
              <a:t>الأصناف التي ترسم على شكل مربع يحتوي عدة خلايا.</a:t>
            </a:r>
          </a:p>
          <a:p>
            <a:pPr marL="742950" indent="-742950" algn="just" rtl="1">
              <a:buFont typeface="+mj-lt"/>
              <a:buAutoNum type="arabicPeriod"/>
            </a:pPr>
            <a:r>
              <a:rPr lang="ar-JO" sz="4400" b="1" dirty="0">
                <a:effectLst>
                  <a:outerShdw blurRad="38100" dist="38100" dir="2700000" algn="tl">
                    <a:srgbClr val="000000">
                      <a:alpha val="43137"/>
                    </a:srgbClr>
                  </a:outerShdw>
                </a:effectLst>
                <a:latin typeface="Arabic Typesetting" pitchFamily="66" charset="-78"/>
                <a:cs typeface="Arabic Typesetting" pitchFamily="66" charset="-78"/>
              </a:rPr>
              <a:t>العلاقات التعميمية والتشاركية، حيث أن أحد أهم أهداف مخطط الأصناف هو توضيح المعلومات والعلاقات ما بين الأصناف التي ترسم على شكل خطوط. وكل هذا يرسم ويعنون باسم العلاقة، على سبيل المثال- علاقة تجميع أو علاقة تعميم.</a:t>
            </a:r>
          </a:p>
        </p:txBody>
      </p:sp>
      <p:sp>
        <p:nvSpPr>
          <p:cNvPr id="4" name="TextBox 3"/>
          <p:cNvSpPr txBox="1">
            <a:spLocks noChangeArrowheads="1"/>
          </p:cNvSpPr>
          <p:nvPr/>
        </p:nvSpPr>
        <p:spPr bwMode="auto">
          <a:xfrm>
            <a:off x="762000" y="6437204"/>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dirty="0"/>
              <a:t>يتبع</a:t>
            </a:r>
            <a:endParaRPr lang="en-US" dirty="0"/>
          </a:p>
        </p:txBody>
      </p:sp>
      <p:pic>
        <p:nvPicPr>
          <p:cNvPr id="7" name="Picture 6">
            <a:extLst>
              <a:ext uri="{FF2B5EF4-FFF2-40B4-BE49-F238E27FC236}">
                <a16:creationId xmlns:a16="http://schemas.microsoft.com/office/drawing/2014/main" xmlns="" id="{B3A34463-9B62-4DC2-B76D-82FC7BB2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spTree>
    <p:extLst>
      <p:ext uri="{BB962C8B-B14F-4D97-AF65-F5344CB8AC3E}">
        <p14:creationId xmlns:p14="http://schemas.microsoft.com/office/powerpoint/2010/main" val="426137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95948"/>
            <a:ext cx="8596668" cy="1320800"/>
          </a:xfrm>
        </p:spPr>
        <p:txBody>
          <a:bodyPr>
            <a:noAutofit/>
          </a:bodyPr>
          <a:lstStyle/>
          <a:p>
            <a:pPr algn="ctr"/>
            <a:r>
              <a:rPr lang="ar-JO"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مخطط الأصناف</a:t>
            </a:r>
            <a:endParaRPr lang="en-US"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Content Placeholder 2"/>
          <p:cNvSpPr>
            <a:spLocks noGrp="1"/>
          </p:cNvSpPr>
          <p:nvPr>
            <p:ph idx="1"/>
          </p:nvPr>
        </p:nvSpPr>
        <p:spPr>
          <a:xfrm>
            <a:off x="982133" y="1516748"/>
            <a:ext cx="10684934" cy="1582052"/>
          </a:xfrm>
        </p:spPr>
        <p:txBody>
          <a:bodyPr>
            <a:noAutofit/>
          </a:bodyPr>
          <a:lstStyle/>
          <a:p>
            <a:pPr marL="742950" indent="-742950" algn="just" rtl="1">
              <a:buFont typeface="+mj-lt"/>
              <a:buAutoNum type="arabicPeriod" startAt="3"/>
            </a:pPr>
            <a:r>
              <a:rPr lang="ar-JO" sz="4400" b="1" dirty="0">
                <a:effectLst>
                  <a:outerShdw blurRad="38100" dist="38100" dir="2700000" algn="tl">
                    <a:srgbClr val="000000">
                      <a:alpha val="43137"/>
                    </a:srgbClr>
                  </a:outerShdw>
                </a:effectLst>
                <a:latin typeface="Arabic Typesetting" pitchFamily="66" charset="-78"/>
                <a:cs typeface="Arabic Typesetting" pitchFamily="66" charset="-78"/>
              </a:rPr>
              <a:t>التعددية حيث تعني عدد الكينونات من صنف ما المرتبطة بصنف آخر، حيث إن الأرقام الموضوعة على خط التشابك توضح أقل أو أكثر عدد ممكن من الكينونات.</a:t>
            </a:r>
          </a:p>
        </p:txBody>
      </p:sp>
      <p:sp>
        <p:nvSpPr>
          <p:cNvPr id="4" name="TextBox 3"/>
          <p:cNvSpPr txBox="1">
            <a:spLocks noChangeArrowheads="1"/>
          </p:cNvSpPr>
          <p:nvPr/>
        </p:nvSpPr>
        <p:spPr bwMode="auto">
          <a:xfrm>
            <a:off x="762000" y="6437204"/>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dirty="0"/>
              <a:t>يتبع</a:t>
            </a:r>
            <a:endParaRPr lang="en-US" dirty="0"/>
          </a:p>
        </p:txBody>
      </p:sp>
      <p:pic>
        <p:nvPicPr>
          <p:cNvPr id="7" name="Picture 6">
            <a:extLst>
              <a:ext uri="{FF2B5EF4-FFF2-40B4-BE49-F238E27FC236}">
                <a16:creationId xmlns:a16="http://schemas.microsoft.com/office/drawing/2014/main" xmlns="" id="{B3A34463-9B62-4DC2-B76D-82FC7BB2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graphicFrame>
        <p:nvGraphicFramePr>
          <p:cNvPr id="5" name="Table 4">
            <a:extLst>
              <a:ext uri="{FF2B5EF4-FFF2-40B4-BE49-F238E27FC236}">
                <a16:creationId xmlns:a16="http://schemas.microsoft.com/office/drawing/2014/main" xmlns="" id="{BA25F26B-DA83-439C-9F7C-91EE1D6AB1CB}"/>
              </a:ext>
            </a:extLst>
          </p:cNvPr>
          <p:cNvGraphicFramePr>
            <a:graphicFrameLocks noGrp="1"/>
          </p:cNvGraphicFramePr>
          <p:nvPr>
            <p:extLst>
              <p:ext uri="{D42A27DB-BD31-4B8C-83A1-F6EECF244321}">
                <p14:modId xmlns:p14="http://schemas.microsoft.com/office/powerpoint/2010/main" val="1488539230"/>
              </p:ext>
            </p:extLst>
          </p:nvPr>
        </p:nvGraphicFramePr>
        <p:xfrm>
          <a:off x="3759199" y="3098800"/>
          <a:ext cx="5249334" cy="3563252"/>
        </p:xfrm>
        <a:graphic>
          <a:graphicData uri="http://schemas.openxmlformats.org/drawingml/2006/table">
            <a:tbl>
              <a:tblPr>
                <a:tableStyleId>{5C22544A-7EE6-4342-B048-85BDC9FD1C3A}</a:tableStyleId>
              </a:tblPr>
              <a:tblGrid>
                <a:gridCol w="2624667">
                  <a:extLst>
                    <a:ext uri="{9D8B030D-6E8A-4147-A177-3AD203B41FA5}">
                      <a16:colId xmlns:a16="http://schemas.microsoft.com/office/drawing/2014/main" xmlns="" val="2159946992"/>
                    </a:ext>
                  </a:extLst>
                </a:gridCol>
                <a:gridCol w="2624667">
                  <a:extLst>
                    <a:ext uri="{9D8B030D-6E8A-4147-A177-3AD203B41FA5}">
                      <a16:colId xmlns:a16="http://schemas.microsoft.com/office/drawing/2014/main" xmlns="" val="1359832720"/>
                    </a:ext>
                  </a:extLst>
                </a:gridCol>
              </a:tblGrid>
              <a:tr h="509036">
                <a:tc>
                  <a:txBody>
                    <a:bodyPr/>
                    <a:lstStyle/>
                    <a:p>
                      <a:pPr algn="ctr" rtl="1">
                        <a:lnSpc>
                          <a:spcPct val="90000"/>
                        </a:lnSpc>
                      </a:pPr>
                      <a:r>
                        <a:rPr lang="en-US" sz="1800" b="1" dirty="0">
                          <a:effectLst>
                            <a:outerShdw blurRad="38100" dist="38100" dir="2700000" algn="tl">
                              <a:srgbClr val="000000">
                                <a:alpha val="43137"/>
                              </a:srgbClr>
                            </a:outerShdw>
                          </a:effectLst>
                        </a:rPr>
                        <a:t>Quantity Notation</a:t>
                      </a:r>
                      <a:endParaRPr lang="en-US" sz="1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rtl="1">
                        <a:lnSpc>
                          <a:spcPct val="90000"/>
                        </a:lnSpc>
                      </a:pPr>
                      <a:r>
                        <a:rPr lang="en-US" sz="1800" b="1" dirty="0">
                          <a:effectLst>
                            <a:outerShdw blurRad="38100" dist="38100" dir="2700000" algn="tl">
                              <a:srgbClr val="000000">
                                <a:alpha val="43137"/>
                              </a:srgbClr>
                            </a:outerShdw>
                          </a:effectLst>
                        </a:rPr>
                        <a:t>Meaning</a:t>
                      </a:r>
                      <a:endParaRPr lang="en-US" sz="1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1452751441"/>
                  </a:ext>
                </a:extLst>
              </a:tr>
              <a:tr h="509036">
                <a:tc>
                  <a:txBody>
                    <a:bodyPr/>
                    <a:lstStyle/>
                    <a:p>
                      <a:pPr algn="ctr" rtl="1">
                        <a:lnSpc>
                          <a:spcPct val="90000"/>
                        </a:lnSpc>
                      </a:pPr>
                      <a:r>
                        <a:rPr lang="en-US" sz="1800" b="1" dirty="0">
                          <a:effectLst>
                            <a:outerShdw blurRad="38100" dist="38100" dir="2700000" algn="tl">
                              <a:srgbClr val="000000">
                                <a:alpha val="43137"/>
                              </a:srgbClr>
                            </a:outerShdw>
                          </a:effectLst>
                        </a:rPr>
                        <a:t>1</a:t>
                      </a:r>
                      <a:endParaRPr lang="en-US" sz="1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rtl="1">
                        <a:lnSpc>
                          <a:spcPct val="90000"/>
                        </a:lnSpc>
                      </a:pPr>
                      <a:r>
                        <a:rPr lang="en-US" sz="1800" b="1" dirty="0">
                          <a:effectLst>
                            <a:outerShdw blurRad="38100" dist="38100" dir="2700000" algn="tl">
                              <a:srgbClr val="000000">
                                <a:alpha val="43137"/>
                              </a:srgbClr>
                            </a:outerShdw>
                          </a:effectLst>
                        </a:rPr>
                        <a:t>Exactly one</a:t>
                      </a:r>
                      <a:endParaRPr lang="en-US" sz="1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1213522509"/>
                  </a:ext>
                </a:extLst>
              </a:tr>
              <a:tr h="509036">
                <a:tc>
                  <a:txBody>
                    <a:bodyPr/>
                    <a:lstStyle/>
                    <a:p>
                      <a:pPr algn="ctr" rtl="1">
                        <a:lnSpc>
                          <a:spcPct val="90000"/>
                        </a:lnSpc>
                      </a:pPr>
                      <a:r>
                        <a:rPr lang="en-US" sz="1800" b="1" dirty="0">
                          <a:effectLst>
                            <a:outerShdw blurRad="38100" dist="38100" dir="2700000" algn="tl">
                              <a:srgbClr val="000000">
                                <a:alpha val="43137"/>
                              </a:srgbClr>
                            </a:outerShdw>
                          </a:effectLst>
                        </a:rPr>
                        <a:t>0..*</a:t>
                      </a:r>
                      <a:endParaRPr lang="en-US" sz="1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rtl="1">
                        <a:lnSpc>
                          <a:spcPct val="90000"/>
                        </a:lnSpc>
                      </a:pPr>
                      <a:r>
                        <a:rPr lang="en-US" sz="1800" b="1" dirty="0">
                          <a:effectLst>
                            <a:outerShdw blurRad="38100" dist="38100" dir="2700000" algn="tl">
                              <a:srgbClr val="000000">
                                <a:alpha val="43137"/>
                              </a:srgbClr>
                            </a:outerShdw>
                          </a:effectLst>
                        </a:rPr>
                        <a:t>Zero or more</a:t>
                      </a:r>
                      <a:endParaRPr lang="en-US" sz="1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2140747641"/>
                  </a:ext>
                </a:extLst>
              </a:tr>
              <a:tr h="509036">
                <a:tc>
                  <a:txBody>
                    <a:bodyPr/>
                    <a:lstStyle/>
                    <a:p>
                      <a:pPr algn="ctr" rtl="1">
                        <a:lnSpc>
                          <a:spcPct val="90000"/>
                        </a:lnSpc>
                      </a:pPr>
                      <a:r>
                        <a:rPr lang="en-US" sz="1800" b="1" dirty="0">
                          <a:effectLst>
                            <a:outerShdw blurRad="38100" dist="38100" dir="2700000" algn="tl">
                              <a:srgbClr val="000000">
                                <a:alpha val="43137"/>
                              </a:srgbClr>
                            </a:outerShdw>
                          </a:effectLst>
                        </a:rPr>
                        <a:t>1..*</a:t>
                      </a:r>
                      <a:endParaRPr lang="en-US" sz="1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rtl="1">
                        <a:lnSpc>
                          <a:spcPct val="90000"/>
                        </a:lnSpc>
                      </a:pPr>
                      <a:r>
                        <a:rPr lang="en-US" sz="1800" b="1" dirty="0">
                          <a:effectLst>
                            <a:outerShdw blurRad="38100" dist="38100" dir="2700000" algn="tl">
                              <a:srgbClr val="000000">
                                <a:alpha val="43137"/>
                              </a:srgbClr>
                            </a:outerShdw>
                          </a:effectLst>
                        </a:rPr>
                        <a:t>One or more</a:t>
                      </a:r>
                      <a:endParaRPr lang="en-US" sz="1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232916463"/>
                  </a:ext>
                </a:extLst>
              </a:tr>
              <a:tr h="509036">
                <a:tc>
                  <a:txBody>
                    <a:bodyPr/>
                    <a:lstStyle/>
                    <a:p>
                      <a:pPr algn="ctr" rtl="1">
                        <a:lnSpc>
                          <a:spcPct val="90000"/>
                        </a:lnSpc>
                      </a:pPr>
                      <a:r>
                        <a:rPr lang="en-US" sz="1800" b="1" dirty="0">
                          <a:effectLst>
                            <a:outerShdw blurRad="38100" dist="38100" dir="2700000" algn="tl">
                              <a:srgbClr val="000000">
                                <a:alpha val="43137"/>
                              </a:srgbClr>
                            </a:outerShdw>
                          </a:effectLst>
                        </a:rPr>
                        <a:t>0..1</a:t>
                      </a:r>
                      <a:endParaRPr lang="en-US" sz="1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rtl="1">
                        <a:lnSpc>
                          <a:spcPct val="90000"/>
                        </a:lnSpc>
                      </a:pPr>
                      <a:r>
                        <a:rPr lang="en-US" sz="1800" b="1" dirty="0">
                          <a:effectLst>
                            <a:outerShdw blurRad="38100" dist="38100" dir="2700000" algn="tl">
                              <a:srgbClr val="000000">
                                <a:alpha val="43137"/>
                              </a:srgbClr>
                            </a:outerShdw>
                          </a:effectLst>
                        </a:rPr>
                        <a:t>Zero or one</a:t>
                      </a:r>
                      <a:endParaRPr lang="en-US" sz="1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800019074"/>
                  </a:ext>
                </a:extLst>
              </a:tr>
              <a:tr h="509036">
                <a:tc>
                  <a:txBody>
                    <a:bodyPr/>
                    <a:lstStyle/>
                    <a:p>
                      <a:pPr algn="ctr" rtl="1">
                        <a:lnSpc>
                          <a:spcPct val="90000"/>
                        </a:lnSpc>
                      </a:pPr>
                      <a:r>
                        <a:rPr lang="en-US" sz="1800" b="1" dirty="0">
                          <a:effectLst>
                            <a:outerShdw blurRad="38100" dist="38100" dir="2700000" algn="tl">
                              <a:srgbClr val="000000">
                                <a:alpha val="43137"/>
                              </a:srgbClr>
                            </a:outerShdw>
                          </a:effectLst>
                        </a:rPr>
                        <a:t>2..4</a:t>
                      </a:r>
                      <a:endParaRPr lang="en-US" sz="1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rtl="1">
                        <a:lnSpc>
                          <a:spcPct val="90000"/>
                        </a:lnSpc>
                      </a:pPr>
                      <a:r>
                        <a:rPr lang="en-US" sz="1800" b="1" dirty="0">
                          <a:effectLst>
                            <a:outerShdw blurRad="38100" dist="38100" dir="2700000" algn="tl">
                              <a:srgbClr val="000000">
                                <a:alpha val="43137"/>
                              </a:srgbClr>
                            </a:outerShdw>
                          </a:effectLst>
                        </a:rPr>
                        <a:t>Specified range</a:t>
                      </a:r>
                      <a:endParaRPr lang="en-US" sz="1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3974764490"/>
                  </a:ext>
                </a:extLst>
              </a:tr>
              <a:tr h="509036">
                <a:tc>
                  <a:txBody>
                    <a:bodyPr/>
                    <a:lstStyle/>
                    <a:p>
                      <a:pPr algn="ctr" rtl="1">
                        <a:lnSpc>
                          <a:spcPct val="90000"/>
                        </a:lnSpc>
                      </a:pPr>
                      <a:r>
                        <a:rPr lang="en-US" sz="1800" b="1" dirty="0">
                          <a:effectLst>
                            <a:outerShdw blurRad="38100" dist="38100" dir="2700000" algn="tl">
                              <a:srgbClr val="000000">
                                <a:alpha val="43137"/>
                              </a:srgbClr>
                            </a:outerShdw>
                          </a:effectLst>
                        </a:rPr>
                        <a:t>1..3,5</a:t>
                      </a:r>
                      <a:endParaRPr lang="en-US" sz="1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rtl="1">
                        <a:lnSpc>
                          <a:spcPct val="90000"/>
                        </a:lnSpc>
                      </a:pPr>
                      <a:r>
                        <a:rPr lang="en-US" sz="1800" b="1" dirty="0">
                          <a:effectLst>
                            <a:outerShdw blurRad="38100" dist="38100" dir="2700000" algn="tl">
                              <a:srgbClr val="000000">
                                <a:alpha val="43137"/>
                              </a:srgbClr>
                            </a:outerShdw>
                          </a:effectLst>
                        </a:rPr>
                        <a:t>Multiple, disjoint</a:t>
                      </a:r>
                      <a:endParaRPr lang="en-US" sz="1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1306073583"/>
                  </a:ext>
                </a:extLst>
              </a:tr>
            </a:tbl>
          </a:graphicData>
        </a:graphic>
      </p:graphicFrame>
    </p:spTree>
    <p:extLst>
      <p:ext uri="{BB962C8B-B14F-4D97-AF65-F5344CB8AC3E}">
        <p14:creationId xmlns:p14="http://schemas.microsoft.com/office/powerpoint/2010/main" val="408220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95948"/>
            <a:ext cx="8596668" cy="1320800"/>
          </a:xfrm>
        </p:spPr>
        <p:txBody>
          <a:bodyPr>
            <a:noAutofit/>
          </a:bodyPr>
          <a:lstStyle/>
          <a:p>
            <a:pPr algn="ctr"/>
            <a:r>
              <a:rPr lang="ar-SA"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أهداف اللقاء</a:t>
            </a:r>
            <a:endParaRPr lang="en-US"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Content Placeholder 2"/>
          <p:cNvSpPr>
            <a:spLocks noGrp="1"/>
          </p:cNvSpPr>
          <p:nvPr>
            <p:ph idx="1"/>
          </p:nvPr>
        </p:nvSpPr>
        <p:spPr>
          <a:xfrm>
            <a:off x="508001" y="1516748"/>
            <a:ext cx="11159066" cy="5105400"/>
          </a:xfrm>
        </p:spPr>
        <p:txBody>
          <a:bodyPr>
            <a:noAutofit/>
          </a:bodyPr>
          <a:lstStyle/>
          <a:p>
            <a:pPr marL="742950" indent="-742950" algn="just" rtl="1">
              <a:buFont typeface="+mj-lt"/>
              <a:buAutoNum type="arabicPeriod"/>
            </a:pPr>
            <a:endParaRPr lang="en-US" sz="4400" b="1" dirty="0">
              <a:effectLst>
                <a:outerShdw blurRad="38100" dist="38100" dir="2700000" algn="tl">
                  <a:srgbClr val="000000">
                    <a:alpha val="43137"/>
                  </a:srgbClr>
                </a:outerShdw>
              </a:effectLst>
              <a:latin typeface="Arabic Typesetting" pitchFamily="66" charset="-78"/>
              <a:cs typeface="Arabic Typesetting" pitchFamily="66" charset="-78"/>
            </a:endParaRPr>
          </a:p>
          <a:p>
            <a:pPr marL="742950" indent="-742950" algn="just" rtl="1">
              <a:buFont typeface="+mj-lt"/>
              <a:buAutoNum type="arabicPeriod"/>
            </a:pPr>
            <a:r>
              <a:rPr lang="ar-JO" sz="4400" b="1" dirty="0">
                <a:effectLst>
                  <a:outerShdw blurRad="38100" dist="38100" dir="2700000" algn="tl">
                    <a:srgbClr val="000000">
                      <a:alpha val="43137"/>
                    </a:srgbClr>
                  </a:outerShdw>
                </a:effectLst>
                <a:latin typeface="Arabic Typesetting" pitchFamily="66" charset="-78"/>
                <a:cs typeface="Arabic Typesetting" pitchFamily="66" charset="-78"/>
              </a:rPr>
              <a:t>تعلم بناء مخطط الأصناف </a:t>
            </a:r>
            <a:r>
              <a:rPr lang="en-US" sz="4400" b="1" dirty="0">
                <a:effectLst>
                  <a:outerShdw blurRad="38100" dist="38100" dir="2700000" algn="tl">
                    <a:srgbClr val="000000">
                      <a:alpha val="43137"/>
                    </a:srgbClr>
                  </a:outerShdw>
                </a:effectLst>
                <a:latin typeface="Arabic Typesetting" pitchFamily="66" charset="-78"/>
                <a:cs typeface="Arabic Typesetting" pitchFamily="66" charset="-78"/>
              </a:rPr>
              <a:t>Class Diagram</a:t>
            </a:r>
            <a:r>
              <a:rPr lang="ar-JO" sz="4400" b="1" dirty="0">
                <a:effectLst>
                  <a:outerShdw blurRad="38100" dist="38100" dir="2700000" algn="tl">
                    <a:srgbClr val="000000">
                      <a:alpha val="43137"/>
                    </a:srgbClr>
                  </a:outerShdw>
                </a:effectLst>
                <a:latin typeface="Arabic Typesetting" pitchFamily="66" charset="-78"/>
                <a:cs typeface="Arabic Typesetting" pitchFamily="66" charset="-78"/>
              </a:rPr>
              <a:t>.</a:t>
            </a:r>
          </a:p>
          <a:p>
            <a:pPr marL="742950" indent="-742950" algn="just" rtl="1">
              <a:buFont typeface="+mj-lt"/>
              <a:buAutoNum type="arabicPeriod"/>
            </a:pPr>
            <a:r>
              <a:rPr lang="ar-JO" sz="4400" dirty="0">
                <a:effectLst>
                  <a:outerShdw blurRad="38100" dist="38100" dir="2700000" algn="tl">
                    <a:srgbClr val="000000">
                      <a:alpha val="43137"/>
                    </a:srgbClr>
                  </a:outerShdw>
                </a:effectLst>
                <a:latin typeface="Arabic Typesetting" pitchFamily="66" charset="-78"/>
                <a:cs typeface="Arabic Typesetting" pitchFamily="66" charset="-78"/>
              </a:rPr>
              <a:t>تطبيق مثال واقعي.</a:t>
            </a:r>
            <a:endParaRPr lang="ar-SA" sz="4400"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4" name="TextBox 3"/>
          <p:cNvSpPr txBox="1">
            <a:spLocks noChangeArrowheads="1"/>
          </p:cNvSpPr>
          <p:nvPr/>
        </p:nvSpPr>
        <p:spPr bwMode="auto">
          <a:xfrm>
            <a:off x="762000" y="6437204"/>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dirty="0"/>
              <a:t>يتبع</a:t>
            </a:r>
            <a:endParaRPr lang="en-US" dirty="0"/>
          </a:p>
        </p:txBody>
      </p:sp>
      <p:pic>
        <p:nvPicPr>
          <p:cNvPr id="7" name="Picture 6">
            <a:extLst>
              <a:ext uri="{FF2B5EF4-FFF2-40B4-BE49-F238E27FC236}">
                <a16:creationId xmlns:a16="http://schemas.microsoft.com/office/drawing/2014/main" xmlns="" id="{B3A34463-9B62-4DC2-B76D-82FC7BB2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spTree>
    <p:extLst>
      <p:ext uri="{BB962C8B-B14F-4D97-AF65-F5344CB8AC3E}">
        <p14:creationId xmlns:p14="http://schemas.microsoft.com/office/powerpoint/2010/main" val="2703659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95948"/>
            <a:ext cx="8596668" cy="1320800"/>
          </a:xfrm>
        </p:spPr>
        <p:txBody>
          <a:bodyPr>
            <a:noAutofit/>
          </a:bodyPr>
          <a:lstStyle/>
          <a:p>
            <a:pPr algn="ctr"/>
            <a:r>
              <a:rPr lang="ar-JO"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مخطط الأصناف</a:t>
            </a:r>
            <a:endParaRPr lang="en-US"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4" name="TextBox 3"/>
          <p:cNvSpPr txBox="1">
            <a:spLocks noChangeArrowheads="1"/>
          </p:cNvSpPr>
          <p:nvPr/>
        </p:nvSpPr>
        <p:spPr bwMode="auto">
          <a:xfrm>
            <a:off x="762000" y="6437204"/>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dirty="0"/>
              <a:t>يتبع</a:t>
            </a:r>
            <a:endParaRPr lang="en-US" dirty="0"/>
          </a:p>
        </p:txBody>
      </p:sp>
      <p:pic>
        <p:nvPicPr>
          <p:cNvPr id="7" name="Picture 6">
            <a:extLst>
              <a:ext uri="{FF2B5EF4-FFF2-40B4-BE49-F238E27FC236}">
                <a16:creationId xmlns:a16="http://schemas.microsoft.com/office/drawing/2014/main" xmlns="" id="{B3A34463-9B62-4DC2-B76D-82FC7BB2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pic>
        <p:nvPicPr>
          <p:cNvPr id="9" name="Picture 8">
            <a:extLst>
              <a:ext uri="{FF2B5EF4-FFF2-40B4-BE49-F238E27FC236}">
                <a16:creationId xmlns:a16="http://schemas.microsoft.com/office/drawing/2014/main" xmlns="" id="{862F41F1-233E-4E10-9333-BB2A695E3AC3}"/>
              </a:ext>
            </a:extLst>
          </p:cNvPr>
          <p:cNvPicPr>
            <a:picLocks noChangeAspect="1"/>
          </p:cNvPicPr>
          <p:nvPr/>
        </p:nvPicPr>
        <p:blipFill rotWithShape="1">
          <a:blip r:embed="rId4"/>
          <a:srcRect l="6062" t="11511" r="821" b="1382"/>
          <a:stretch/>
        </p:blipFill>
        <p:spPr>
          <a:xfrm>
            <a:off x="1048880" y="1388796"/>
            <a:ext cx="10567387" cy="5273256"/>
          </a:xfrm>
          <a:prstGeom prst="rect">
            <a:avLst/>
          </a:prstGeom>
        </p:spPr>
      </p:pic>
    </p:spTree>
    <p:extLst>
      <p:ext uri="{BB962C8B-B14F-4D97-AF65-F5344CB8AC3E}">
        <p14:creationId xmlns:p14="http://schemas.microsoft.com/office/powerpoint/2010/main" val="3567835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95948"/>
            <a:ext cx="8596668" cy="1320800"/>
          </a:xfrm>
        </p:spPr>
        <p:txBody>
          <a:bodyPr>
            <a:noAutofit/>
          </a:bodyPr>
          <a:lstStyle/>
          <a:p>
            <a:pPr algn="ctr"/>
            <a:r>
              <a:rPr lang="ar-JO"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مخطط الأصناف</a:t>
            </a:r>
            <a:endParaRPr lang="en-US"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4" name="TextBox 3"/>
          <p:cNvSpPr txBox="1">
            <a:spLocks noChangeArrowheads="1"/>
          </p:cNvSpPr>
          <p:nvPr/>
        </p:nvSpPr>
        <p:spPr bwMode="auto">
          <a:xfrm>
            <a:off x="762000" y="6437204"/>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dirty="0"/>
              <a:t>يتبع</a:t>
            </a:r>
            <a:endParaRPr lang="en-US" dirty="0"/>
          </a:p>
        </p:txBody>
      </p:sp>
      <p:pic>
        <p:nvPicPr>
          <p:cNvPr id="7" name="Picture 6">
            <a:extLst>
              <a:ext uri="{FF2B5EF4-FFF2-40B4-BE49-F238E27FC236}">
                <a16:creationId xmlns:a16="http://schemas.microsoft.com/office/drawing/2014/main" xmlns="" id="{B3A34463-9B62-4DC2-B76D-82FC7BB2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sp>
        <p:nvSpPr>
          <p:cNvPr id="8" name="Rectangle 2">
            <a:extLst>
              <a:ext uri="{FF2B5EF4-FFF2-40B4-BE49-F238E27FC236}">
                <a16:creationId xmlns:a16="http://schemas.microsoft.com/office/drawing/2014/main" xmlns="" id="{5BD7E81C-8BC9-499D-98F2-82CC4FD851FA}"/>
              </a:ext>
            </a:extLst>
          </p:cNvPr>
          <p:cNvSpPr txBox="1">
            <a:spLocks noChangeArrowheads="1"/>
          </p:cNvSpPr>
          <p:nvPr/>
        </p:nvSpPr>
        <p:spPr bwMode="auto">
          <a:xfrm>
            <a:off x="1007534" y="2906120"/>
            <a:ext cx="2455333" cy="228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rgbClr val="DF1738"/>
                </a:solidFill>
                <a:latin typeface="+mj-lt"/>
                <a:ea typeface="+mj-ea"/>
                <a:cs typeface="+mj-cs"/>
              </a:defRPr>
            </a:lvl1pPr>
            <a:lvl2pPr algn="l" rtl="0" eaLnBrk="0" fontAlgn="base" hangingPunct="0">
              <a:spcBef>
                <a:spcPct val="0"/>
              </a:spcBef>
              <a:spcAft>
                <a:spcPct val="0"/>
              </a:spcAft>
              <a:defRPr sz="4400">
                <a:solidFill>
                  <a:srgbClr val="DF1738"/>
                </a:solidFill>
                <a:latin typeface="Tahoma" pitchFamily="34" charset="0"/>
                <a:ea typeface="ＭＳ Ｐゴシック" pitchFamily="34" charset="-128"/>
              </a:defRPr>
            </a:lvl2pPr>
            <a:lvl3pPr algn="l" rtl="0" eaLnBrk="0" fontAlgn="base" hangingPunct="0">
              <a:spcBef>
                <a:spcPct val="0"/>
              </a:spcBef>
              <a:spcAft>
                <a:spcPct val="0"/>
              </a:spcAft>
              <a:defRPr sz="4400">
                <a:solidFill>
                  <a:srgbClr val="DF1738"/>
                </a:solidFill>
                <a:latin typeface="Tahoma" pitchFamily="34" charset="0"/>
                <a:ea typeface="ＭＳ Ｐゴシック" pitchFamily="34" charset="-128"/>
              </a:defRPr>
            </a:lvl3pPr>
            <a:lvl4pPr algn="l" rtl="0" eaLnBrk="0" fontAlgn="base" hangingPunct="0">
              <a:spcBef>
                <a:spcPct val="0"/>
              </a:spcBef>
              <a:spcAft>
                <a:spcPct val="0"/>
              </a:spcAft>
              <a:defRPr sz="4400">
                <a:solidFill>
                  <a:srgbClr val="DF1738"/>
                </a:solidFill>
                <a:latin typeface="Tahoma" pitchFamily="34" charset="0"/>
                <a:ea typeface="ＭＳ Ｐゴシック" pitchFamily="34" charset="-128"/>
              </a:defRPr>
            </a:lvl4pPr>
            <a:lvl5pPr algn="l" rtl="0" eaLnBrk="0" fontAlgn="base" hangingPunct="0">
              <a:spcBef>
                <a:spcPct val="0"/>
              </a:spcBef>
              <a:spcAft>
                <a:spcPct val="0"/>
              </a:spcAft>
              <a:defRPr sz="4400">
                <a:solidFill>
                  <a:srgbClr val="DF1738"/>
                </a:solidFill>
                <a:latin typeface="Tahoma" pitchFamily="34" charset="0"/>
                <a:ea typeface="ＭＳ Ｐゴシック" pitchFamily="34" charset="-128"/>
              </a:defRPr>
            </a:lvl5pPr>
            <a:lvl6pPr marL="457200" algn="l" rtl="0" eaLnBrk="0" fontAlgn="base" hangingPunct="0">
              <a:spcBef>
                <a:spcPct val="0"/>
              </a:spcBef>
              <a:spcAft>
                <a:spcPct val="0"/>
              </a:spcAft>
              <a:defRPr sz="4400">
                <a:solidFill>
                  <a:srgbClr val="DF1738"/>
                </a:solidFill>
                <a:latin typeface="Tahoma" pitchFamily="34" charset="0"/>
                <a:ea typeface="ＭＳ Ｐゴシック" pitchFamily="34" charset="-128"/>
              </a:defRPr>
            </a:lvl6pPr>
            <a:lvl7pPr marL="914400" algn="l" rtl="0" eaLnBrk="0" fontAlgn="base" hangingPunct="0">
              <a:spcBef>
                <a:spcPct val="0"/>
              </a:spcBef>
              <a:spcAft>
                <a:spcPct val="0"/>
              </a:spcAft>
              <a:defRPr sz="4400">
                <a:solidFill>
                  <a:srgbClr val="DF1738"/>
                </a:solidFill>
                <a:latin typeface="Tahoma" pitchFamily="34" charset="0"/>
                <a:ea typeface="ＭＳ Ｐゴシック" pitchFamily="34" charset="-128"/>
              </a:defRPr>
            </a:lvl7pPr>
            <a:lvl8pPr marL="1371600" algn="l" rtl="0" eaLnBrk="0" fontAlgn="base" hangingPunct="0">
              <a:spcBef>
                <a:spcPct val="0"/>
              </a:spcBef>
              <a:spcAft>
                <a:spcPct val="0"/>
              </a:spcAft>
              <a:defRPr sz="4400">
                <a:solidFill>
                  <a:srgbClr val="DF1738"/>
                </a:solidFill>
                <a:latin typeface="Tahoma" pitchFamily="34" charset="0"/>
                <a:ea typeface="ＭＳ Ｐゴシック" pitchFamily="34" charset="-128"/>
              </a:defRPr>
            </a:lvl8pPr>
            <a:lvl9pPr marL="1828800" algn="l" rtl="0" eaLnBrk="0" fontAlgn="base" hangingPunct="0">
              <a:spcBef>
                <a:spcPct val="0"/>
              </a:spcBef>
              <a:spcAft>
                <a:spcPct val="0"/>
              </a:spcAft>
              <a:defRPr sz="4400">
                <a:solidFill>
                  <a:srgbClr val="DF1738"/>
                </a:solidFill>
                <a:latin typeface="Tahoma" pitchFamily="34" charset="0"/>
                <a:ea typeface="ＭＳ Ｐゴシック" pitchFamily="34"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DF1738"/>
                </a:solidFill>
                <a:effectLst/>
                <a:uLnTx/>
                <a:uFillTx/>
                <a:latin typeface="Tahoma"/>
                <a:ea typeface="ＭＳ Ｐゴシック"/>
                <a:cs typeface="+mj-cs"/>
              </a:rPr>
              <a:t>The arrow points to the general class,</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DF1738"/>
                </a:solidFill>
                <a:effectLst/>
                <a:uLnTx/>
                <a:uFillTx/>
                <a:latin typeface="Tahoma"/>
                <a:ea typeface="ＭＳ Ｐゴシック"/>
                <a:cs typeface="+mj-cs"/>
              </a:rPr>
              <a:t>or superclass</a:t>
            </a:r>
          </a:p>
        </p:txBody>
      </p:sp>
      <p:pic>
        <p:nvPicPr>
          <p:cNvPr id="5" name="Picture 4">
            <a:extLst>
              <a:ext uri="{FF2B5EF4-FFF2-40B4-BE49-F238E27FC236}">
                <a16:creationId xmlns:a16="http://schemas.microsoft.com/office/drawing/2014/main" xmlns="" id="{C0BDD70A-5CBA-48A5-8670-5B41753CF067}"/>
              </a:ext>
            </a:extLst>
          </p:cNvPr>
          <p:cNvPicPr>
            <a:picLocks noChangeAspect="1"/>
          </p:cNvPicPr>
          <p:nvPr/>
        </p:nvPicPr>
        <p:blipFill>
          <a:blip r:embed="rId4"/>
          <a:stretch>
            <a:fillRect/>
          </a:stretch>
        </p:blipFill>
        <p:spPr>
          <a:xfrm>
            <a:off x="1797666" y="195948"/>
            <a:ext cx="9648473" cy="6822777"/>
          </a:xfrm>
          <a:prstGeom prst="rect">
            <a:avLst/>
          </a:prstGeom>
        </p:spPr>
      </p:pic>
    </p:spTree>
    <p:extLst>
      <p:ext uri="{BB962C8B-B14F-4D97-AF65-F5344CB8AC3E}">
        <p14:creationId xmlns:p14="http://schemas.microsoft.com/office/powerpoint/2010/main" val="3879945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95948"/>
            <a:ext cx="8596668" cy="1320800"/>
          </a:xfrm>
        </p:spPr>
        <p:txBody>
          <a:bodyPr>
            <a:noAutofit/>
          </a:bodyPr>
          <a:lstStyle/>
          <a:p>
            <a:pPr algn="ctr"/>
            <a:r>
              <a:rPr lang="ar-JO"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مخطط الأصناف</a:t>
            </a:r>
            <a:endParaRPr lang="en-US"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4" name="TextBox 3"/>
          <p:cNvSpPr txBox="1">
            <a:spLocks noChangeArrowheads="1"/>
          </p:cNvSpPr>
          <p:nvPr/>
        </p:nvSpPr>
        <p:spPr bwMode="auto">
          <a:xfrm>
            <a:off x="762000" y="6437204"/>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dirty="0"/>
              <a:t>يتبع</a:t>
            </a:r>
            <a:endParaRPr lang="en-US" dirty="0"/>
          </a:p>
        </p:txBody>
      </p:sp>
      <p:pic>
        <p:nvPicPr>
          <p:cNvPr id="7" name="Picture 6">
            <a:extLst>
              <a:ext uri="{FF2B5EF4-FFF2-40B4-BE49-F238E27FC236}">
                <a16:creationId xmlns:a16="http://schemas.microsoft.com/office/drawing/2014/main" xmlns="" id="{B3A34463-9B62-4DC2-B76D-82FC7BB2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pic>
        <p:nvPicPr>
          <p:cNvPr id="6" name="Picture 5">
            <a:extLst>
              <a:ext uri="{FF2B5EF4-FFF2-40B4-BE49-F238E27FC236}">
                <a16:creationId xmlns:a16="http://schemas.microsoft.com/office/drawing/2014/main" xmlns="" id="{B4F1EDE2-3169-4C49-9FFA-6BF197ADE39B}"/>
              </a:ext>
            </a:extLst>
          </p:cNvPr>
          <p:cNvPicPr>
            <a:picLocks noChangeAspect="1"/>
          </p:cNvPicPr>
          <p:nvPr/>
        </p:nvPicPr>
        <p:blipFill>
          <a:blip r:embed="rId4"/>
          <a:stretch>
            <a:fillRect/>
          </a:stretch>
        </p:blipFill>
        <p:spPr>
          <a:xfrm>
            <a:off x="2041381" y="1622919"/>
            <a:ext cx="8971428" cy="4814285"/>
          </a:xfrm>
          <a:prstGeom prst="rect">
            <a:avLst/>
          </a:prstGeom>
        </p:spPr>
      </p:pic>
    </p:spTree>
    <p:extLst>
      <p:ext uri="{BB962C8B-B14F-4D97-AF65-F5344CB8AC3E}">
        <p14:creationId xmlns:p14="http://schemas.microsoft.com/office/powerpoint/2010/main" val="1193456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95948"/>
            <a:ext cx="8596668" cy="1320800"/>
          </a:xfrm>
        </p:spPr>
        <p:txBody>
          <a:bodyPr>
            <a:noAutofit/>
          </a:bodyPr>
          <a:lstStyle/>
          <a:p>
            <a:pPr algn="ctr"/>
            <a:r>
              <a:rPr lang="ar-JO"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مخطط الأصناف</a:t>
            </a:r>
            <a:endParaRPr lang="en-US"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4" name="TextBox 3"/>
          <p:cNvSpPr txBox="1">
            <a:spLocks noChangeArrowheads="1"/>
          </p:cNvSpPr>
          <p:nvPr/>
        </p:nvSpPr>
        <p:spPr bwMode="auto">
          <a:xfrm>
            <a:off x="762000" y="6437204"/>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dirty="0"/>
              <a:t>يتبع</a:t>
            </a:r>
            <a:endParaRPr lang="en-US" dirty="0"/>
          </a:p>
        </p:txBody>
      </p:sp>
      <p:pic>
        <p:nvPicPr>
          <p:cNvPr id="7" name="Picture 6">
            <a:extLst>
              <a:ext uri="{FF2B5EF4-FFF2-40B4-BE49-F238E27FC236}">
                <a16:creationId xmlns:a16="http://schemas.microsoft.com/office/drawing/2014/main" xmlns="" id="{B3A34463-9B62-4DC2-B76D-82FC7BB2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pic>
        <p:nvPicPr>
          <p:cNvPr id="5" name="Picture 4">
            <a:extLst>
              <a:ext uri="{FF2B5EF4-FFF2-40B4-BE49-F238E27FC236}">
                <a16:creationId xmlns:a16="http://schemas.microsoft.com/office/drawing/2014/main" xmlns="" id="{6DB0E174-2193-447D-9D17-468D659CF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599" y="1220787"/>
            <a:ext cx="10861745" cy="5569217"/>
          </a:xfrm>
          <a:prstGeom prst="rect">
            <a:avLst/>
          </a:prstGeom>
        </p:spPr>
      </p:pic>
    </p:spTree>
    <p:extLst>
      <p:ext uri="{BB962C8B-B14F-4D97-AF65-F5344CB8AC3E}">
        <p14:creationId xmlns:p14="http://schemas.microsoft.com/office/powerpoint/2010/main" val="1502044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8609" y="-47925"/>
            <a:ext cx="6512145" cy="1552641"/>
          </a:xfrm>
        </p:spPr>
        <p:txBody>
          <a:bodyPr>
            <a:noAutofit/>
          </a:bodyPr>
          <a:lstStyle/>
          <a:p>
            <a:pPr algn="ctr"/>
            <a:r>
              <a:rPr lang="en-US" sz="54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EXAMPLE</a:t>
            </a:r>
          </a:p>
        </p:txBody>
      </p:sp>
      <p:sp>
        <p:nvSpPr>
          <p:cNvPr id="4" name="TextBox 3"/>
          <p:cNvSpPr txBox="1">
            <a:spLocks noChangeArrowheads="1"/>
          </p:cNvSpPr>
          <p:nvPr/>
        </p:nvSpPr>
        <p:spPr bwMode="auto">
          <a:xfrm>
            <a:off x="762000" y="6437204"/>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dirty="0"/>
              <a:t>يتبع</a:t>
            </a:r>
            <a:endParaRPr lang="en-US" dirty="0"/>
          </a:p>
        </p:txBody>
      </p:sp>
      <p:pic>
        <p:nvPicPr>
          <p:cNvPr id="7" name="Picture 6">
            <a:extLst>
              <a:ext uri="{FF2B5EF4-FFF2-40B4-BE49-F238E27FC236}">
                <a16:creationId xmlns:a16="http://schemas.microsoft.com/office/drawing/2014/main" xmlns="" id="{B3A34463-9B62-4DC2-B76D-82FC7BB2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sp>
        <p:nvSpPr>
          <p:cNvPr id="9" name="TextBox 8">
            <a:extLst>
              <a:ext uri="{FF2B5EF4-FFF2-40B4-BE49-F238E27FC236}">
                <a16:creationId xmlns:a16="http://schemas.microsoft.com/office/drawing/2014/main" xmlns="" id="{63866DFC-13AD-4D27-875D-1AB34B6451A5}"/>
              </a:ext>
            </a:extLst>
          </p:cNvPr>
          <p:cNvSpPr txBox="1"/>
          <p:nvPr/>
        </p:nvSpPr>
        <p:spPr>
          <a:xfrm>
            <a:off x="249383" y="1209121"/>
            <a:ext cx="11787447" cy="5228083"/>
          </a:xfrm>
          <a:prstGeom prst="rect">
            <a:avLst/>
          </a:prstGeom>
          <a:noFill/>
        </p:spPr>
        <p:txBody>
          <a:bodyPr wrap="square">
            <a:spAutoFit/>
          </a:bodyPr>
          <a:lstStyle/>
          <a:p>
            <a:pPr marL="457200" indent="-457200" algn="just">
              <a:buFont typeface="Arial" panose="020B0604020202020204" pitchFamily="34" charset="0"/>
              <a:buChar char="•"/>
            </a:pPr>
            <a:r>
              <a:rPr lang="en-US" sz="3600" b="1" dirty="0">
                <a:solidFill>
                  <a:schemeClr val="bg1"/>
                </a:solidFill>
                <a:effectLst/>
                <a:latin typeface="Times New Roman" panose="02020603050405020304" pitchFamily="18" charset="0"/>
                <a:ea typeface="Calibri" panose="020F0502020204030204" pitchFamily="34" charset="0"/>
                <a:cs typeface="Verdana" panose="020B0604030504040204" pitchFamily="34" charset="0"/>
              </a:rPr>
              <a:t>Students (name, gender, course) do projects (title). </a:t>
            </a:r>
          </a:p>
          <a:p>
            <a:pPr marL="457200" indent="-457200" algn="just">
              <a:buFont typeface="Arial" panose="020B0604020202020204" pitchFamily="34" charset="0"/>
              <a:buChar char="•"/>
            </a:pPr>
            <a:r>
              <a:rPr lang="en-US" sz="3600" b="1" dirty="0">
                <a:solidFill>
                  <a:schemeClr val="bg1"/>
                </a:solidFill>
                <a:effectLst/>
                <a:latin typeface="Times New Roman" panose="02020603050405020304" pitchFamily="18" charset="0"/>
                <a:ea typeface="Calibri" panose="020F0502020204030204" pitchFamily="34" charset="0"/>
                <a:cs typeface="Verdana" panose="020B0604030504040204" pitchFamily="34" charset="0"/>
              </a:rPr>
              <a:t>Each project has two supervisors (name, gender, department). </a:t>
            </a:r>
          </a:p>
          <a:p>
            <a:pPr marL="457200" indent="-457200" algn="just">
              <a:buFont typeface="Arial" panose="020B0604020202020204" pitchFamily="34" charset="0"/>
              <a:buChar char="•"/>
            </a:pPr>
            <a:r>
              <a:rPr lang="en-US" sz="3600" b="1" dirty="0">
                <a:solidFill>
                  <a:schemeClr val="bg1"/>
                </a:solidFill>
                <a:effectLst/>
                <a:latin typeface="Times New Roman" panose="02020603050405020304" pitchFamily="18" charset="0"/>
                <a:ea typeface="Calibri" panose="020F0502020204030204" pitchFamily="34" charset="0"/>
                <a:cs typeface="Verdana" panose="020B0604030504040204" pitchFamily="34" charset="0"/>
              </a:rPr>
              <a:t>All students do a project but not all projects get taken. </a:t>
            </a:r>
          </a:p>
          <a:p>
            <a:pPr marL="457200" indent="-457200" algn="just">
              <a:buFont typeface="Arial" panose="020B0604020202020204" pitchFamily="34" charset="0"/>
              <a:buChar char="•"/>
            </a:pPr>
            <a:r>
              <a:rPr lang="en-US" sz="3600" b="1" dirty="0">
                <a:solidFill>
                  <a:schemeClr val="bg1"/>
                </a:solidFill>
                <a:effectLst/>
                <a:latin typeface="Times New Roman" panose="02020603050405020304" pitchFamily="18" charset="0"/>
                <a:ea typeface="Calibri" panose="020F0502020204030204" pitchFamily="34" charset="0"/>
                <a:cs typeface="Verdana" panose="020B0604030504040204" pitchFamily="34" charset="0"/>
              </a:rPr>
              <a:t>More than one student can do the same project. </a:t>
            </a:r>
          </a:p>
          <a:p>
            <a:pPr marL="457200" indent="-457200" algn="just">
              <a:buFont typeface="Arial" panose="020B0604020202020204" pitchFamily="34" charset="0"/>
              <a:buChar char="•"/>
            </a:pPr>
            <a:r>
              <a:rPr lang="en-US" sz="3600" b="1" dirty="0">
                <a:solidFill>
                  <a:schemeClr val="bg1"/>
                </a:solidFill>
                <a:effectLst/>
                <a:latin typeface="Times New Roman" panose="02020603050405020304" pitchFamily="18" charset="0"/>
                <a:ea typeface="Calibri" panose="020F0502020204030204" pitchFamily="34" charset="0"/>
                <a:cs typeface="Verdana" panose="020B0604030504040204" pitchFamily="34" charset="0"/>
              </a:rPr>
              <a:t>Students meet one of their supervisors regular and these meetings are recorded (date, time, student, supervisor, </a:t>
            </a:r>
            <a:r>
              <a:rPr lang="en-US" sz="3600" b="1" dirty="0" smtClean="0">
                <a:solidFill>
                  <a:schemeClr val="bg1"/>
                </a:solidFill>
                <a:effectLst/>
                <a:latin typeface="Times New Roman" panose="02020603050405020304" pitchFamily="18" charset="0"/>
                <a:ea typeface="Calibri" panose="020F0502020204030204" pitchFamily="34" charset="0"/>
                <a:cs typeface="Verdana" panose="020B0604030504040204" pitchFamily="34" charset="0"/>
              </a:rPr>
              <a:t>notes</a:t>
            </a:r>
            <a:r>
              <a:rPr lang="en-US" sz="3600" b="1" dirty="0" smtClean="0">
                <a:solidFill>
                  <a:srgbClr val="242729"/>
                </a:solidFill>
                <a:effectLst/>
                <a:latin typeface="Times New Roman" panose="02020603050405020304" pitchFamily="18" charset="0"/>
                <a:ea typeface="Calibri" panose="020F0502020204030204" pitchFamily="34" charset="0"/>
                <a:cs typeface="Verdana" panose="020B0604030504040204" pitchFamily="34" charset="0"/>
              </a:rPr>
              <a:t>). </a:t>
            </a:r>
            <a:r>
              <a:rPr lang="en-US" sz="3600" b="1" dirty="0">
                <a:solidFill>
                  <a:schemeClr val="bg1"/>
                </a:solidFill>
                <a:latin typeface="Times New Roman" panose="02020603050405020304" pitchFamily="18" charset="0"/>
                <a:ea typeface="Calibri" panose="020F0502020204030204" pitchFamily="34" charset="0"/>
                <a:cs typeface="Verdana" panose="020B0604030504040204" pitchFamily="34" charset="0"/>
              </a:rPr>
              <a:t>Each project </a:t>
            </a:r>
            <a:r>
              <a:rPr lang="en-US" sz="3600" b="1" dirty="0" smtClean="0">
                <a:solidFill>
                  <a:schemeClr val="bg1"/>
                </a:solidFill>
                <a:latin typeface="Times New Roman" panose="02020603050405020304" pitchFamily="18" charset="0"/>
                <a:ea typeface="Calibri" panose="020F0502020204030204" pitchFamily="34" charset="0"/>
                <a:cs typeface="Verdana" panose="020B0604030504040204" pitchFamily="34" charset="0"/>
              </a:rPr>
              <a:t>has more than  one meeting</a:t>
            </a:r>
          </a:p>
          <a:p>
            <a:pPr marL="457200" indent="-457200" algn="just">
              <a:buFont typeface="Arial" panose="020B0604020202020204" pitchFamily="34" charset="0"/>
              <a:buChar char="•"/>
            </a:pPr>
            <a:r>
              <a:rPr lang="en-US" sz="3600" b="1" dirty="0" smtClean="0">
                <a:solidFill>
                  <a:schemeClr val="bg1"/>
                </a:solidFill>
                <a:latin typeface="Times New Roman" panose="02020603050405020304" pitchFamily="18" charset="0"/>
                <a:ea typeface="Calibri" panose="020F0502020204030204" pitchFamily="34" charset="0"/>
                <a:cs typeface="Verdana" panose="020B0604030504040204" pitchFamily="34" charset="0"/>
              </a:rPr>
              <a:t>But this  meeting include one project. </a:t>
            </a:r>
            <a:endParaRPr lang="en-US" sz="3600" b="1"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2996912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411" y="624110"/>
            <a:ext cx="10205201" cy="5840858"/>
          </a:xfrm>
        </p:spPr>
        <p:txBody>
          <a:bodyPr>
            <a:normAutofit/>
          </a:bodyPr>
          <a:lstStyle/>
          <a:p>
            <a:pPr algn="r"/>
            <a:r>
              <a:rPr lang="ar-AE" sz="4400" dirty="0" smtClean="0">
                <a:cs typeface="Akhbar MT" pitchFamily="2" charset="-78"/>
              </a:rPr>
              <a:t>في جامعة فلسطين التقنية خضوري , يوجد العديد من الكليات منها كلية الأعمال والاقتصاد التي تحتوي على أقسام متعددة مثلاً : قسم التسويق والتجارة الالكترونية والذي يعمل فيه أكثر من موظف (الاسم الأول, الاسم الأخير, الايميل)  في الجانب الأكاديمي والاداري, حيث يمتللك الموظف الواحد العديد من المهارات (وصف المهارة )التي من المحتمل أن يمتلكها أكثر من موظف . </a:t>
            </a:r>
            <a:br>
              <a:rPr lang="ar-AE" sz="4400" dirty="0" smtClean="0">
                <a:cs typeface="Akhbar MT" pitchFamily="2" charset="-78"/>
              </a:rPr>
            </a:br>
            <a:r>
              <a:rPr lang="ar-AE" sz="4400" dirty="0" smtClean="0">
                <a:solidFill>
                  <a:schemeClr val="bg1"/>
                </a:solidFill>
                <a:cs typeface="Akhbar MT" pitchFamily="2" charset="-78"/>
              </a:rPr>
              <a:t>قم برسم مخطط الأصناف للنص أعلاه مع توضييح العلاقات  بين الأصناف ان وجدت </a:t>
            </a:r>
            <a:endParaRPr lang="en-US" sz="4400" dirty="0">
              <a:solidFill>
                <a:schemeClr val="bg1"/>
              </a:solidFill>
              <a:cs typeface="Akhbar MT" pitchFamily="2" charset="-78"/>
            </a:endParaRPr>
          </a:p>
        </p:txBody>
      </p:sp>
    </p:spTree>
    <p:extLst>
      <p:ext uri="{BB962C8B-B14F-4D97-AF65-F5344CB8AC3E}">
        <p14:creationId xmlns:p14="http://schemas.microsoft.com/office/powerpoint/2010/main" val="3805569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905000" y="2106637"/>
            <a:ext cx="8382000" cy="1143000"/>
          </a:xfrm>
          <a:prstGeom prst="rect">
            <a:avLst/>
          </a:prstGeom>
          <a:noFill/>
          <a:ln w="9525">
            <a:noFill/>
            <a:miter lim="800000"/>
            <a:headEnd/>
            <a:tailEnd/>
          </a:ln>
        </p:spPr>
        <p:txBody>
          <a:bodyPr anchor="ctr"/>
          <a:lstStyle/>
          <a:p>
            <a:pPr algn="ctr" rtl="1" eaLnBrk="0" fontAlgn="base" hangingPunct="0">
              <a:spcBef>
                <a:spcPct val="0"/>
              </a:spcBef>
              <a:spcAft>
                <a:spcPct val="0"/>
              </a:spcAft>
              <a:defRPr/>
            </a:pPr>
            <a:r>
              <a:rPr lang="ar-SA"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نهاية اللقاء </a:t>
            </a:r>
            <a:r>
              <a:rPr lang="ar-JO"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الثامن</a:t>
            </a:r>
            <a:endParaRPr lang="en-US"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Rectangle 2"/>
          <p:cNvSpPr txBox="1">
            <a:spLocks noChangeArrowheads="1"/>
          </p:cNvSpPr>
          <p:nvPr/>
        </p:nvSpPr>
        <p:spPr bwMode="auto">
          <a:xfrm>
            <a:off x="1905000" y="3608364"/>
            <a:ext cx="8382000" cy="1143000"/>
          </a:xfrm>
          <a:prstGeom prst="rect">
            <a:avLst/>
          </a:prstGeom>
          <a:noFill/>
          <a:ln w="9525">
            <a:noFill/>
            <a:miter lim="800000"/>
            <a:headEnd/>
            <a:tailEnd/>
          </a:ln>
        </p:spPr>
        <p:txBody>
          <a:bodyPr anchor="ctr"/>
          <a:lstStyle/>
          <a:p>
            <a:pPr algn="ctr" rtl="1" eaLnBrk="0" fontAlgn="base" hangingPunct="0">
              <a:spcBef>
                <a:spcPct val="0"/>
              </a:spcBef>
              <a:spcAft>
                <a:spcPct val="0"/>
              </a:spcAft>
              <a:defRPr/>
            </a:pPr>
            <a:r>
              <a:rPr lang="ar-SA" sz="96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أية أسئلة ..؟؟</a:t>
            </a:r>
            <a:endParaRPr lang="en-US" sz="96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pic>
        <p:nvPicPr>
          <p:cNvPr id="6" name="Picture 5">
            <a:extLst>
              <a:ext uri="{FF2B5EF4-FFF2-40B4-BE49-F238E27FC236}">
                <a16:creationId xmlns:a16="http://schemas.microsoft.com/office/drawing/2014/main" xmlns="" id="{2C5B168A-DA3A-46BE-8B00-8A6AA2960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spTree>
    <p:extLst>
      <p:ext uri="{BB962C8B-B14F-4D97-AF65-F5344CB8AC3E}">
        <p14:creationId xmlns:p14="http://schemas.microsoft.com/office/powerpoint/2010/main" val="3510255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95948"/>
            <a:ext cx="8596668" cy="1320800"/>
          </a:xfrm>
        </p:spPr>
        <p:txBody>
          <a:bodyPr>
            <a:noAutofit/>
          </a:bodyPr>
          <a:lstStyle/>
          <a:p>
            <a:pPr algn="ctr"/>
            <a:r>
              <a:rPr lang="ar-JO"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مخطط الأصناف</a:t>
            </a:r>
            <a:endParaRPr lang="en-US"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Content Placeholder 2"/>
          <p:cNvSpPr>
            <a:spLocks noGrp="1"/>
          </p:cNvSpPr>
          <p:nvPr>
            <p:ph idx="1"/>
          </p:nvPr>
        </p:nvSpPr>
        <p:spPr>
          <a:xfrm>
            <a:off x="982133" y="1388796"/>
            <a:ext cx="10684934" cy="5233352"/>
          </a:xfrm>
        </p:spPr>
        <p:txBody>
          <a:bodyPr>
            <a:noAutofit/>
          </a:bodyPr>
          <a:lstStyle/>
          <a:p>
            <a:pPr algn="just" rtl="1"/>
            <a:r>
              <a:rPr lang="ar-JO" sz="4000" b="1" dirty="0">
                <a:effectLst>
                  <a:outerShdw blurRad="38100" dist="38100" dir="2700000" algn="tl">
                    <a:srgbClr val="000000">
                      <a:alpha val="43137"/>
                    </a:srgbClr>
                  </a:outerShdw>
                </a:effectLst>
                <a:latin typeface="Arabic Typesetting" pitchFamily="66" charset="-78"/>
                <a:cs typeface="Arabic Typesetting" pitchFamily="66" charset="-78"/>
              </a:rPr>
              <a:t>يبين هذا النوع من المخططات، البنية التركيبية للأصناف بالإضافة إلى محتوياتها. كما تبين العلاقات بينها مثل التوريث</a:t>
            </a:r>
            <a:r>
              <a:rPr lang="en-US" sz="4000" b="1" dirty="0">
                <a:effectLst>
                  <a:outerShdw blurRad="38100" dist="38100" dir="2700000" algn="tl">
                    <a:srgbClr val="000000">
                      <a:alpha val="43137"/>
                    </a:srgbClr>
                  </a:outerShdw>
                </a:effectLst>
                <a:latin typeface="Arabic Typesetting" pitchFamily="66" charset="-78"/>
                <a:cs typeface="Arabic Typesetting" pitchFamily="66" charset="-78"/>
              </a:rPr>
              <a:t>Inheritance </a:t>
            </a:r>
            <a:r>
              <a:rPr lang="ar-JO" sz="4000" b="1" dirty="0">
                <a:effectLst>
                  <a:outerShdw blurRad="38100" dist="38100" dir="2700000" algn="tl">
                    <a:srgbClr val="000000">
                      <a:alpha val="43137"/>
                    </a:srgbClr>
                  </a:outerShdw>
                </a:effectLst>
                <a:latin typeface="Arabic Typesetting" pitchFamily="66" charset="-78"/>
                <a:cs typeface="Arabic Typesetting" pitchFamily="66" charset="-78"/>
              </a:rPr>
              <a:t> والتشارك</a:t>
            </a:r>
            <a:r>
              <a:rPr lang="en-US" sz="4000" b="1" dirty="0">
                <a:effectLst>
                  <a:outerShdw blurRad="38100" dist="38100" dir="2700000" algn="tl">
                    <a:srgbClr val="000000">
                      <a:alpha val="43137"/>
                    </a:srgbClr>
                  </a:outerShdw>
                </a:effectLst>
                <a:latin typeface="Arabic Typesetting" pitchFamily="66" charset="-78"/>
                <a:cs typeface="Arabic Typesetting" pitchFamily="66" charset="-78"/>
              </a:rPr>
              <a:t>Association </a:t>
            </a:r>
            <a:r>
              <a:rPr lang="ar-JO" sz="4000" b="1" dirty="0">
                <a:effectLst>
                  <a:outerShdw blurRad="38100" dist="38100" dir="2700000" algn="tl">
                    <a:srgbClr val="000000">
                      <a:alpha val="43137"/>
                    </a:srgbClr>
                  </a:outerShdw>
                </a:effectLst>
                <a:latin typeface="Arabic Typesetting" pitchFamily="66" charset="-78"/>
                <a:cs typeface="Arabic Typesetting" pitchFamily="66" charset="-78"/>
              </a:rPr>
              <a:t> وغيرها من العلاقات</a:t>
            </a:r>
            <a:r>
              <a:rPr lang="ar-JO" sz="4000" b="1" dirty="0" smtClean="0">
                <a:effectLst>
                  <a:outerShdw blurRad="38100" dist="38100" dir="2700000" algn="tl">
                    <a:srgbClr val="000000">
                      <a:alpha val="43137"/>
                    </a:srgbClr>
                  </a:outerShdw>
                </a:effectLst>
                <a:latin typeface="Arabic Typesetting" pitchFamily="66" charset="-78"/>
                <a:cs typeface="Arabic Typesetting" pitchFamily="66" charset="-78"/>
              </a:rPr>
              <a:t>.</a:t>
            </a:r>
            <a:endParaRPr lang="en-US" sz="4000" b="1" dirty="0" smtClean="0">
              <a:effectLst>
                <a:outerShdw blurRad="38100" dist="38100" dir="2700000" algn="tl">
                  <a:srgbClr val="000000">
                    <a:alpha val="43137"/>
                  </a:srgbClr>
                </a:outerShdw>
              </a:effectLst>
              <a:latin typeface="Arabic Typesetting" pitchFamily="66" charset="-78"/>
              <a:cs typeface="Arabic Typesetting" pitchFamily="66" charset="-78"/>
            </a:endParaRPr>
          </a:p>
          <a:p>
            <a:pPr algn="just" rtl="1"/>
            <a:endParaRPr lang="ar-JO" sz="4000" b="1" dirty="0">
              <a:effectLst>
                <a:outerShdw blurRad="38100" dist="38100" dir="2700000" algn="tl">
                  <a:srgbClr val="000000">
                    <a:alpha val="43137"/>
                  </a:srgbClr>
                </a:outerShdw>
              </a:effectLst>
              <a:latin typeface="Arabic Typesetting" pitchFamily="66" charset="-78"/>
              <a:cs typeface="Arabic Typesetting" pitchFamily="66" charset="-78"/>
            </a:endParaRPr>
          </a:p>
          <a:p>
            <a:pPr algn="just" rtl="1"/>
            <a:r>
              <a:rPr lang="ar-JO" sz="4000" b="1" dirty="0">
                <a:effectLst>
                  <a:outerShdw blurRad="38100" dist="38100" dir="2700000" algn="tl">
                    <a:srgbClr val="000000">
                      <a:alpha val="43137"/>
                    </a:srgbClr>
                  </a:outerShdw>
                </a:effectLst>
                <a:latin typeface="Arabic Typesetting" pitchFamily="66" charset="-78"/>
                <a:cs typeface="Arabic Typesetting" pitchFamily="66" charset="-78"/>
              </a:rPr>
              <a:t>الأصناف عبارة عن قالب عام نستخدمه لتصنيع الكينونات</a:t>
            </a:r>
            <a:r>
              <a:rPr lang="en-US" sz="4000" b="1" dirty="0">
                <a:effectLst>
                  <a:outerShdw blurRad="38100" dist="38100" dir="2700000" algn="tl">
                    <a:srgbClr val="000000">
                      <a:alpha val="43137"/>
                    </a:srgbClr>
                  </a:outerShdw>
                </a:effectLst>
                <a:latin typeface="Arabic Typesetting" pitchFamily="66" charset="-78"/>
                <a:cs typeface="Arabic Typesetting" pitchFamily="66" charset="-78"/>
              </a:rPr>
              <a:t>Objects </a:t>
            </a:r>
            <a:r>
              <a:rPr lang="ar-JO" sz="4000" b="1" dirty="0">
                <a:effectLst>
                  <a:outerShdw blurRad="38100" dist="38100" dir="2700000" algn="tl">
                    <a:srgbClr val="000000">
                      <a:alpha val="43137"/>
                    </a:srgbClr>
                  </a:outerShdw>
                </a:effectLst>
                <a:latin typeface="Arabic Typesetting" pitchFamily="66" charset="-78"/>
                <a:cs typeface="Arabic Typesetting" pitchFamily="66" charset="-78"/>
              </a:rPr>
              <a:t> وكل الكينونات المشتقة من صنف واحد متشابهة في التركيب والتعريف ومختلفة في البيانات </a:t>
            </a:r>
            <a:r>
              <a:rPr lang="ar-JO" sz="4000" b="1" dirty="0" err="1">
                <a:effectLst>
                  <a:outerShdw blurRad="38100" dist="38100" dir="2700000" algn="tl">
                    <a:srgbClr val="000000">
                      <a:alpha val="43137"/>
                    </a:srgbClr>
                  </a:outerShdw>
                </a:effectLst>
                <a:latin typeface="Arabic Typesetting" pitchFamily="66" charset="-78"/>
                <a:cs typeface="Arabic Typesetting" pitchFamily="66" charset="-78"/>
              </a:rPr>
              <a:t>المحتواة</a:t>
            </a:r>
            <a:r>
              <a:rPr lang="ar-JO" sz="4000" b="1" dirty="0">
                <a:effectLst>
                  <a:outerShdw blurRad="38100" dist="38100" dir="2700000" algn="tl">
                    <a:srgbClr val="000000">
                      <a:alpha val="43137"/>
                    </a:srgbClr>
                  </a:outerShdw>
                </a:effectLst>
                <a:latin typeface="Arabic Typesetting" pitchFamily="66" charset="-78"/>
                <a:cs typeface="Arabic Typesetting" pitchFamily="66" charset="-78"/>
              </a:rPr>
              <a:t> في خصائصها.</a:t>
            </a:r>
          </a:p>
        </p:txBody>
      </p:sp>
      <p:sp>
        <p:nvSpPr>
          <p:cNvPr id="4" name="TextBox 3"/>
          <p:cNvSpPr txBox="1">
            <a:spLocks noChangeArrowheads="1"/>
          </p:cNvSpPr>
          <p:nvPr/>
        </p:nvSpPr>
        <p:spPr bwMode="auto">
          <a:xfrm>
            <a:off x="762000" y="6437204"/>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dirty="0"/>
              <a:t>يتبع</a:t>
            </a:r>
            <a:endParaRPr lang="en-US" dirty="0"/>
          </a:p>
        </p:txBody>
      </p:sp>
      <p:pic>
        <p:nvPicPr>
          <p:cNvPr id="7" name="Picture 6">
            <a:extLst>
              <a:ext uri="{FF2B5EF4-FFF2-40B4-BE49-F238E27FC236}">
                <a16:creationId xmlns:a16="http://schemas.microsoft.com/office/drawing/2014/main" xmlns="" id="{B3A34463-9B62-4DC2-B76D-82FC7BB2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spTree>
    <p:extLst>
      <p:ext uri="{BB962C8B-B14F-4D97-AF65-F5344CB8AC3E}">
        <p14:creationId xmlns:p14="http://schemas.microsoft.com/office/powerpoint/2010/main" val="1920718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95948"/>
            <a:ext cx="8596668" cy="1320800"/>
          </a:xfrm>
        </p:spPr>
        <p:txBody>
          <a:bodyPr>
            <a:noAutofit/>
          </a:bodyPr>
          <a:lstStyle/>
          <a:p>
            <a:pPr algn="ctr"/>
            <a:r>
              <a:rPr lang="ar-JO"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مخطط الأصناف</a:t>
            </a:r>
            <a:endParaRPr lang="en-US"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Content Placeholder 2"/>
          <p:cNvSpPr>
            <a:spLocks noGrp="1"/>
          </p:cNvSpPr>
          <p:nvPr>
            <p:ph idx="1"/>
          </p:nvPr>
        </p:nvSpPr>
        <p:spPr>
          <a:xfrm>
            <a:off x="982133" y="1388796"/>
            <a:ext cx="10684934" cy="5233352"/>
          </a:xfrm>
        </p:spPr>
        <p:txBody>
          <a:bodyPr>
            <a:noAutofit/>
          </a:bodyPr>
          <a:lstStyle/>
          <a:p>
            <a:pPr algn="just"/>
            <a:r>
              <a:rPr lang="en-US" sz="4000" b="1" dirty="0">
                <a:effectLst>
                  <a:outerShdw blurRad="38100" dist="38100" dir="2700000" algn="tl">
                    <a:srgbClr val="000000">
                      <a:alpha val="43137"/>
                    </a:srgbClr>
                  </a:outerShdw>
                </a:effectLst>
                <a:latin typeface="Arabic Typesetting" pitchFamily="66" charset="-78"/>
                <a:cs typeface="Arabic Typesetting" pitchFamily="66" charset="-78"/>
              </a:rPr>
              <a:t>Show the static features of the system </a:t>
            </a:r>
            <a:endParaRPr lang="ar-AE" sz="4000" b="1" dirty="0" smtClean="0">
              <a:effectLst>
                <a:outerShdw blurRad="38100" dist="38100" dir="2700000" algn="tl">
                  <a:srgbClr val="000000">
                    <a:alpha val="43137"/>
                  </a:srgbClr>
                </a:outerShdw>
              </a:effectLst>
              <a:latin typeface="Arabic Typesetting" pitchFamily="66" charset="-78"/>
              <a:cs typeface="Arabic Typesetting" pitchFamily="66" charset="-78"/>
            </a:endParaRPr>
          </a:p>
          <a:p>
            <a:pPr algn="just"/>
            <a:r>
              <a:rPr lang="en-US" sz="4000" b="1" dirty="0" smtClean="0">
                <a:effectLst>
                  <a:outerShdw blurRad="38100" dist="38100" dir="2700000" algn="tl">
                    <a:srgbClr val="000000">
                      <a:alpha val="43137"/>
                    </a:srgbClr>
                  </a:outerShdw>
                </a:effectLst>
                <a:latin typeface="Arabic Typesetting" pitchFamily="66" charset="-78"/>
                <a:cs typeface="Arabic Typesetting" pitchFamily="66" charset="-78"/>
              </a:rPr>
              <a:t>Discover </a:t>
            </a:r>
            <a:r>
              <a:rPr lang="en-US" sz="4000" b="1" dirty="0">
                <a:effectLst>
                  <a:outerShdw blurRad="38100" dist="38100" dir="2700000" algn="tl">
                    <a:srgbClr val="000000">
                      <a:alpha val="43137"/>
                    </a:srgbClr>
                  </a:outerShdw>
                </a:effectLst>
                <a:latin typeface="Arabic Typesetting" pitchFamily="66" charset="-78"/>
                <a:cs typeface="Arabic Typesetting" pitchFamily="66" charset="-78"/>
              </a:rPr>
              <a:t>classes, attributes, methods, and relationships between classes.</a:t>
            </a:r>
          </a:p>
          <a:p>
            <a:pPr marL="1200150" lvl="1" indent="-742950" algn="just">
              <a:buFont typeface="+mj-lt"/>
              <a:buAutoNum type="arabicPeriod"/>
            </a:pPr>
            <a:r>
              <a:rPr lang="en-US" sz="4000" b="1" dirty="0">
                <a:effectLst>
                  <a:outerShdw blurRad="38100" dist="38100" dir="2700000" algn="tl">
                    <a:srgbClr val="000000">
                      <a:alpha val="43137"/>
                    </a:srgbClr>
                  </a:outerShdw>
                </a:effectLst>
                <a:latin typeface="Arabic Typesetting" pitchFamily="66" charset="-78"/>
                <a:cs typeface="Arabic Typesetting" pitchFamily="66" charset="-78"/>
              </a:rPr>
              <a:t>Show the nature of the relationships between classes.</a:t>
            </a:r>
          </a:p>
          <a:p>
            <a:pPr marL="1200150" lvl="1" indent="-742950" algn="just">
              <a:buFont typeface="+mj-lt"/>
              <a:buAutoNum type="arabicPeriod"/>
            </a:pPr>
            <a:r>
              <a:rPr lang="en-US" sz="4000" b="1" dirty="0">
                <a:effectLst>
                  <a:outerShdw blurRad="38100" dist="38100" dir="2700000" algn="tl">
                    <a:srgbClr val="000000">
                      <a:alpha val="43137"/>
                    </a:srgbClr>
                  </a:outerShdw>
                </a:effectLst>
                <a:latin typeface="Arabic Typesetting" pitchFamily="66" charset="-78"/>
                <a:cs typeface="Arabic Typesetting" pitchFamily="66" charset="-78"/>
              </a:rPr>
              <a:t>Show data storage requirements as well as processing requirements.</a:t>
            </a:r>
          </a:p>
        </p:txBody>
      </p:sp>
      <p:sp>
        <p:nvSpPr>
          <p:cNvPr id="4" name="TextBox 3"/>
          <p:cNvSpPr txBox="1">
            <a:spLocks noChangeArrowheads="1"/>
          </p:cNvSpPr>
          <p:nvPr/>
        </p:nvSpPr>
        <p:spPr bwMode="auto">
          <a:xfrm>
            <a:off x="762000" y="6437204"/>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dirty="0"/>
              <a:t>يتبع</a:t>
            </a:r>
            <a:endParaRPr lang="en-US" dirty="0"/>
          </a:p>
        </p:txBody>
      </p:sp>
      <p:pic>
        <p:nvPicPr>
          <p:cNvPr id="7" name="Picture 6">
            <a:extLst>
              <a:ext uri="{FF2B5EF4-FFF2-40B4-BE49-F238E27FC236}">
                <a16:creationId xmlns:a16="http://schemas.microsoft.com/office/drawing/2014/main" xmlns="" id="{B3A34463-9B62-4DC2-B76D-82FC7BB2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spTree>
    <p:extLst>
      <p:ext uri="{BB962C8B-B14F-4D97-AF65-F5344CB8AC3E}">
        <p14:creationId xmlns:p14="http://schemas.microsoft.com/office/powerpoint/2010/main" val="579968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95948"/>
            <a:ext cx="8596668" cy="1320800"/>
          </a:xfrm>
        </p:spPr>
        <p:txBody>
          <a:bodyPr>
            <a:noAutofit/>
          </a:bodyPr>
          <a:lstStyle/>
          <a:p>
            <a:pPr algn="ctr"/>
            <a:r>
              <a:rPr lang="ar-JO"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مخطط الأصناف</a:t>
            </a:r>
            <a:endParaRPr lang="en-US"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Content Placeholder 2"/>
          <p:cNvSpPr>
            <a:spLocks noGrp="1"/>
          </p:cNvSpPr>
          <p:nvPr>
            <p:ph idx="1"/>
          </p:nvPr>
        </p:nvSpPr>
        <p:spPr>
          <a:xfrm>
            <a:off x="982133" y="1388796"/>
            <a:ext cx="10684934" cy="5233352"/>
          </a:xfrm>
        </p:spPr>
        <p:txBody>
          <a:bodyPr>
            <a:noAutofit/>
          </a:bodyPr>
          <a:lstStyle/>
          <a:p>
            <a:pPr algn="just" rtl="1"/>
            <a:r>
              <a:rPr lang="ar-JO" sz="4400" b="1" dirty="0">
                <a:effectLst>
                  <a:outerShdw blurRad="38100" dist="38100" dir="2700000" algn="tl">
                    <a:srgbClr val="000000">
                      <a:alpha val="43137"/>
                    </a:srgbClr>
                  </a:outerShdw>
                </a:effectLst>
                <a:latin typeface="Arabic Typesetting" pitchFamily="66" charset="-78"/>
                <a:cs typeface="Arabic Typesetting" pitchFamily="66" charset="-78"/>
              </a:rPr>
              <a:t>الصفات </a:t>
            </a:r>
            <a:r>
              <a:rPr lang="en-US" sz="4400" b="1" dirty="0">
                <a:effectLst>
                  <a:outerShdw blurRad="38100" dist="38100" dir="2700000" algn="tl">
                    <a:srgbClr val="000000">
                      <a:alpha val="43137"/>
                    </a:srgbClr>
                  </a:outerShdw>
                </a:effectLst>
                <a:latin typeface="Arabic Typesetting" pitchFamily="66" charset="-78"/>
                <a:cs typeface="Arabic Typesetting" pitchFamily="66" charset="-78"/>
              </a:rPr>
              <a:t>Attributes</a:t>
            </a:r>
            <a:r>
              <a:rPr lang="ar-JO" sz="4400" b="1" dirty="0">
                <a:effectLst>
                  <a:outerShdw blurRad="38100" dist="38100" dir="2700000" algn="tl">
                    <a:srgbClr val="000000">
                      <a:alpha val="43137"/>
                    </a:srgbClr>
                  </a:outerShdw>
                </a:effectLst>
                <a:latin typeface="Arabic Typesetting" pitchFamily="66" charset="-78"/>
                <a:cs typeface="Arabic Typesetting" pitchFamily="66" charset="-78"/>
              </a:rPr>
              <a:t>: إن صفة الصنف هي عبارة عن قطعة معلومات مفيدة ترتبط بوصف جزء معين من هذا الصنف. والصفات تحتوي عادة على المعلومات التي يعتقد المحلل أو المستخدم بأن على النظام الاحتفاظ بها. </a:t>
            </a:r>
          </a:p>
          <a:p>
            <a:pPr algn="just" rtl="1"/>
            <a:r>
              <a:rPr lang="ar-JO" sz="4400" b="1" dirty="0">
                <a:effectLst>
                  <a:outerShdw blurRad="38100" dist="38100" dir="2700000" algn="tl">
                    <a:srgbClr val="000000">
                      <a:alpha val="43137"/>
                    </a:srgbClr>
                  </a:outerShdw>
                </a:effectLst>
                <a:latin typeface="Arabic Typesetting" pitchFamily="66" charset="-78"/>
                <a:cs typeface="Arabic Typesetting" pitchFamily="66" charset="-78"/>
              </a:rPr>
              <a:t>فعلى سبيل المثال، إن صفات الموظف كثيرة مثل الاسم، والطول، ولون الشعر، والعنوان، ولكن من وجهة نظر المحلل؛ إن صفتَي الاسم والعنوان هما الصفتان المفيدتان اللتان يجب الاحتفاظ بهما في النظام، أما الطول، ولون الشعر، فغير مفيدتين في هذا النظام فلذلك ليس علينا الاحتفاظ بهما.</a:t>
            </a:r>
          </a:p>
        </p:txBody>
      </p:sp>
      <p:sp>
        <p:nvSpPr>
          <p:cNvPr id="4" name="TextBox 3"/>
          <p:cNvSpPr txBox="1">
            <a:spLocks noChangeArrowheads="1"/>
          </p:cNvSpPr>
          <p:nvPr/>
        </p:nvSpPr>
        <p:spPr bwMode="auto">
          <a:xfrm>
            <a:off x="762000" y="6437204"/>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dirty="0"/>
              <a:t>يتبع</a:t>
            </a:r>
            <a:endParaRPr lang="en-US" dirty="0"/>
          </a:p>
        </p:txBody>
      </p:sp>
      <p:pic>
        <p:nvPicPr>
          <p:cNvPr id="7" name="Picture 6">
            <a:extLst>
              <a:ext uri="{FF2B5EF4-FFF2-40B4-BE49-F238E27FC236}">
                <a16:creationId xmlns:a16="http://schemas.microsoft.com/office/drawing/2014/main" xmlns="" id="{B3A34463-9B62-4DC2-B76D-82FC7BB2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spTree>
    <p:extLst>
      <p:ext uri="{BB962C8B-B14F-4D97-AF65-F5344CB8AC3E}">
        <p14:creationId xmlns:p14="http://schemas.microsoft.com/office/powerpoint/2010/main" val="500729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95948"/>
            <a:ext cx="8596668" cy="1320800"/>
          </a:xfrm>
        </p:spPr>
        <p:txBody>
          <a:bodyPr>
            <a:noAutofit/>
          </a:bodyPr>
          <a:lstStyle/>
          <a:p>
            <a:pPr algn="ctr"/>
            <a:r>
              <a:rPr lang="ar-JO"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مخطط الأصناف</a:t>
            </a:r>
            <a:endParaRPr lang="en-US"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Content Placeholder 2"/>
          <p:cNvSpPr>
            <a:spLocks noGrp="1"/>
          </p:cNvSpPr>
          <p:nvPr>
            <p:ph idx="1"/>
          </p:nvPr>
        </p:nvSpPr>
        <p:spPr>
          <a:xfrm>
            <a:off x="982133" y="1134533"/>
            <a:ext cx="10684934" cy="5487615"/>
          </a:xfrm>
        </p:spPr>
        <p:txBody>
          <a:bodyPr>
            <a:noAutofit/>
          </a:bodyPr>
          <a:lstStyle/>
          <a:p>
            <a:pPr algn="just" rtl="1"/>
            <a:r>
              <a:rPr lang="ar-JO" sz="4000" b="1" dirty="0">
                <a:effectLst>
                  <a:outerShdw blurRad="38100" dist="38100" dir="2700000" algn="tl">
                    <a:srgbClr val="000000">
                      <a:alpha val="43137"/>
                    </a:srgbClr>
                  </a:outerShdw>
                </a:effectLst>
                <a:latin typeface="Arabic Typesetting" pitchFamily="66" charset="-78"/>
                <a:cs typeface="Arabic Typesetting" pitchFamily="66" charset="-78"/>
              </a:rPr>
              <a:t>الطرق </a:t>
            </a:r>
            <a:r>
              <a:rPr lang="en-US" sz="4000" b="1" dirty="0">
                <a:effectLst>
                  <a:outerShdw blurRad="38100" dist="38100" dir="2700000" algn="tl">
                    <a:srgbClr val="000000">
                      <a:alpha val="43137"/>
                    </a:srgbClr>
                  </a:outerShdw>
                </a:effectLst>
                <a:latin typeface="Arabic Typesetting" pitchFamily="66" charset="-78"/>
                <a:cs typeface="Arabic Typesetting" pitchFamily="66" charset="-78"/>
              </a:rPr>
              <a:t>Methods</a:t>
            </a:r>
            <a:r>
              <a:rPr lang="ar-JO" sz="4000" b="1" dirty="0">
                <a:effectLst>
                  <a:outerShdw blurRad="38100" dist="38100" dir="2700000" algn="tl">
                    <a:srgbClr val="000000">
                      <a:alpha val="43137"/>
                    </a:srgbClr>
                  </a:outerShdw>
                </a:effectLst>
                <a:latin typeface="Arabic Typesetting" pitchFamily="66" charset="-78"/>
                <a:cs typeface="Arabic Typesetting" pitchFamily="66" charset="-78"/>
              </a:rPr>
              <a:t>: الطريقة هي ذلك الجزء من الصنف الذي يعرف فيه تصرف الصنف</a:t>
            </a:r>
            <a:r>
              <a:rPr lang="ar-JO" sz="4000" b="1" dirty="0" smtClean="0">
                <a:effectLst>
                  <a:outerShdw blurRad="38100" dist="38100" dir="2700000" algn="tl">
                    <a:srgbClr val="000000">
                      <a:alpha val="43137"/>
                    </a:srgbClr>
                  </a:outerShdw>
                </a:effectLst>
                <a:latin typeface="Arabic Typesetting" pitchFamily="66" charset="-78"/>
                <a:cs typeface="Arabic Typesetting" pitchFamily="66" charset="-78"/>
              </a:rPr>
              <a:t>،. </a:t>
            </a:r>
            <a:r>
              <a:rPr lang="ar-JO" sz="4000" b="1" dirty="0">
                <a:effectLst>
                  <a:outerShdw blurRad="38100" dist="38100" dir="2700000" algn="tl">
                    <a:srgbClr val="000000">
                      <a:alpha val="43137"/>
                    </a:srgbClr>
                  </a:outerShdw>
                </a:effectLst>
                <a:latin typeface="Arabic Typesetting" pitchFamily="66" charset="-78"/>
                <a:cs typeface="Arabic Typesetting" pitchFamily="66" charset="-78"/>
              </a:rPr>
              <a:t>ويمكن تعريف الطريقة بأنها </a:t>
            </a:r>
            <a:r>
              <a:rPr lang="ar-JO" sz="40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الأفعال</a:t>
            </a:r>
            <a:r>
              <a:rPr lang="ar-JO" sz="4000" b="1" dirty="0">
                <a:effectLst>
                  <a:outerShdw blurRad="38100" dist="38100" dir="2700000" algn="tl">
                    <a:srgbClr val="000000">
                      <a:alpha val="43137"/>
                    </a:srgbClr>
                  </a:outerShdw>
                </a:effectLst>
                <a:latin typeface="Arabic Typesetting" pitchFamily="66" charset="-78"/>
                <a:cs typeface="Arabic Typesetting" pitchFamily="66" charset="-78"/>
              </a:rPr>
              <a:t> التي تنفذها كينونات مشتقة من صنف معين. كما هو الحال في صفات الأصناف، ويجب أن تكون الطرق مرتبطة بالصنف وأن تكون الطريقة ذات أهمية في النظام، كما يجب على الكينونة في صنف معين أن تكون قادرة على تعديل أي من صفات تلك الكينونة، فعلى سبيل المثال يستطيع صنف الطالب أن يحتوي على طريقة تسجيل مادة لكن لا يستطيع أن يحتوي على طريقة أكل الطعام على الرغم من أن أكل الطعام هو إحدى الطرق التي يقوم بها الطالب لكن هذه الطريقة غير مهمة للمستخدمين وليست ذات علاقة بمحتوى النظام. </a:t>
            </a:r>
          </a:p>
        </p:txBody>
      </p:sp>
      <p:sp>
        <p:nvSpPr>
          <p:cNvPr id="4" name="TextBox 3"/>
          <p:cNvSpPr txBox="1">
            <a:spLocks noChangeArrowheads="1"/>
          </p:cNvSpPr>
          <p:nvPr/>
        </p:nvSpPr>
        <p:spPr bwMode="auto">
          <a:xfrm>
            <a:off x="762000" y="6437204"/>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dirty="0"/>
              <a:t>يتبع</a:t>
            </a:r>
            <a:endParaRPr lang="en-US" dirty="0"/>
          </a:p>
        </p:txBody>
      </p:sp>
      <p:pic>
        <p:nvPicPr>
          <p:cNvPr id="7" name="Picture 6">
            <a:extLst>
              <a:ext uri="{FF2B5EF4-FFF2-40B4-BE49-F238E27FC236}">
                <a16:creationId xmlns:a16="http://schemas.microsoft.com/office/drawing/2014/main" xmlns="" id="{B3A34463-9B62-4DC2-B76D-82FC7BB2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spTree>
    <p:extLst>
      <p:ext uri="{BB962C8B-B14F-4D97-AF65-F5344CB8AC3E}">
        <p14:creationId xmlns:p14="http://schemas.microsoft.com/office/powerpoint/2010/main" val="1733664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95948"/>
            <a:ext cx="8596668" cy="1320800"/>
          </a:xfrm>
        </p:spPr>
        <p:txBody>
          <a:bodyPr>
            <a:noAutofit/>
          </a:bodyPr>
          <a:lstStyle/>
          <a:p>
            <a:pPr algn="ctr"/>
            <a:r>
              <a:rPr lang="ar-JO"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مخطط الأصناف</a:t>
            </a:r>
            <a:endParaRPr lang="en-US"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Content Placeholder 2"/>
          <p:cNvSpPr>
            <a:spLocks noGrp="1"/>
          </p:cNvSpPr>
          <p:nvPr>
            <p:ph idx="1"/>
          </p:nvPr>
        </p:nvSpPr>
        <p:spPr>
          <a:xfrm>
            <a:off x="982133" y="1134533"/>
            <a:ext cx="10684934" cy="5487615"/>
          </a:xfrm>
        </p:spPr>
        <p:txBody>
          <a:bodyPr>
            <a:noAutofit/>
          </a:bodyPr>
          <a:lstStyle/>
          <a:p>
            <a:pPr algn="just" rtl="1"/>
            <a:endParaRPr lang="ar-JO" sz="4000" b="1" dirty="0">
              <a:effectLst>
                <a:outerShdw blurRad="38100" dist="38100" dir="2700000" algn="tl">
                  <a:srgbClr val="000000">
                    <a:alpha val="43137"/>
                  </a:srgbClr>
                </a:outerShdw>
              </a:effectLst>
              <a:latin typeface="Arabic Typesetting" pitchFamily="66" charset="-78"/>
              <a:cs typeface="Arabic Typesetting" pitchFamily="66" charset="-78"/>
            </a:endParaRPr>
          </a:p>
          <a:p>
            <a:pPr algn="just" rtl="1"/>
            <a:r>
              <a:rPr lang="ar-JO" sz="4000" b="1" dirty="0">
                <a:effectLst>
                  <a:outerShdw blurRad="38100" dist="38100" dir="2700000" algn="tl">
                    <a:srgbClr val="000000">
                      <a:alpha val="43137"/>
                    </a:srgbClr>
                  </a:outerShdw>
                </a:effectLst>
                <a:latin typeface="Arabic Typesetting" pitchFamily="66" charset="-78"/>
                <a:cs typeface="Arabic Typesetting" pitchFamily="66" charset="-78"/>
              </a:rPr>
              <a:t>العلاقات </a:t>
            </a:r>
            <a:r>
              <a:rPr lang="en-US" sz="4000" b="1" dirty="0">
                <a:effectLst>
                  <a:outerShdw blurRad="38100" dist="38100" dir="2700000" algn="tl">
                    <a:srgbClr val="000000">
                      <a:alpha val="43137"/>
                    </a:srgbClr>
                  </a:outerShdw>
                </a:effectLst>
                <a:latin typeface="Arabic Typesetting" pitchFamily="66" charset="-78"/>
                <a:cs typeface="Arabic Typesetting" pitchFamily="66" charset="-78"/>
              </a:rPr>
              <a:t>Relationships</a:t>
            </a:r>
            <a:r>
              <a:rPr lang="ar-JO" sz="4000" b="1" dirty="0">
                <a:effectLst>
                  <a:outerShdw blurRad="38100" dist="38100" dir="2700000" algn="tl">
                    <a:srgbClr val="000000">
                      <a:alpha val="43137"/>
                    </a:srgbClr>
                  </a:outerShdw>
                </a:effectLst>
                <a:latin typeface="Arabic Typesetting" pitchFamily="66" charset="-78"/>
                <a:cs typeface="Arabic Typesetting" pitchFamily="66" charset="-78"/>
              </a:rPr>
              <a:t>: العلاقات هي عبارة عن روابط بين الأصناف، وهي ثلاثة أنواع: علاقات التعميم، وعلاقات التجميع وعلاقات التشارك. وتجدر الإشارة هنا إلى أنه يجب على المحلل أن يستخدم العلاقات ذات الصلة بالنظام.</a:t>
            </a:r>
          </a:p>
        </p:txBody>
      </p:sp>
      <p:sp>
        <p:nvSpPr>
          <p:cNvPr id="4" name="TextBox 3"/>
          <p:cNvSpPr txBox="1">
            <a:spLocks noChangeArrowheads="1"/>
          </p:cNvSpPr>
          <p:nvPr/>
        </p:nvSpPr>
        <p:spPr bwMode="auto">
          <a:xfrm>
            <a:off x="762000" y="6437204"/>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dirty="0"/>
              <a:t>يتبع</a:t>
            </a:r>
            <a:endParaRPr lang="en-US" dirty="0"/>
          </a:p>
        </p:txBody>
      </p:sp>
      <p:pic>
        <p:nvPicPr>
          <p:cNvPr id="7" name="Picture 6">
            <a:extLst>
              <a:ext uri="{FF2B5EF4-FFF2-40B4-BE49-F238E27FC236}">
                <a16:creationId xmlns:a16="http://schemas.microsoft.com/office/drawing/2014/main" xmlns="" id="{B3A34463-9B62-4DC2-B76D-82FC7BB2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spTree>
    <p:extLst>
      <p:ext uri="{BB962C8B-B14F-4D97-AF65-F5344CB8AC3E}">
        <p14:creationId xmlns:p14="http://schemas.microsoft.com/office/powerpoint/2010/main" val="373315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95948"/>
            <a:ext cx="8596668" cy="1320800"/>
          </a:xfrm>
        </p:spPr>
        <p:txBody>
          <a:bodyPr>
            <a:noAutofit/>
          </a:bodyPr>
          <a:lstStyle/>
          <a:p>
            <a:pPr algn="ctr"/>
            <a:r>
              <a:rPr lang="ar-JO"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مخطط الأصناف</a:t>
            </a:r>
            <a:endParaRPr lang="en-US"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Content Placeholder 2"/>
          <p:cNvSpPr>
            <a:spLocks noGrp="1"/>
          </p:cNvSpPr>
          <p:nvPr>
            <p:ph idx="1"/>
          </p:nvPr>
        </p:nvSpPr>
        <p:spPr>
          <a:xfrm>
            <a:off x="982133" y="1134533"/>
            <a:ext cx="10684934" cy="5487615"/>
          </a:xfrm>
        </p:spPr>
        <p:txBody>
          <a:bodyPr>
            <a:noAutofit/>
          </a:bodyPr>
          <a:lstStyle/>
          <a:p>
            <a:pPr marL="742950" indent="-742950" algn="just" rtl="1">
              <a:buFont typeface="+mj-lt"/>
              <a:buAutoNum type="arabicPeriod"/>
            </a:pPr>
            <a:r>
              <a:rPr lang="ar-JO" sz="4000" b="1" dirty="0">
                <a:effectLst>
                  <a:outerShdw blurRad="38100" dist="38100" dir="2700000" algn="tl">
                    <a:srgbClr val="000000">
                      <a:alpha val="43137"/>
                    </a:srgbClr>
                  </a:outerShdw>
                </a:effectLst>
                <a:latin typeface="Arabic Typesetting" pitchFamily="66" charset="-78"/>
                <a:cs typeface="Arabic Typesetting" pitchFamily="66" charset="-78"/>
              </a:rPr>
              <a:t>علاقة التعميم </a:t>
            </a:r>
            <a:r>
              <a:rPr lang="en-US" sz="4000" b="1" dirty="0">
                <a:effectLst>
                  <a:outerShdw blurRad="38100" dist="38100" dir="2700000" algn="tl">
                    <a:srgbClr val="000000">
                      <a:alpha val="43137"/>
                    </a:srgbClr>
                  </a:outerShdw>
                </a:effectLst>
                <a:latin typeface="Arabic Typesetting" pitchFamily="66" charset="-78"/>
                <a:cs typeface="Arabic Typesetting" pitchFamily="66" charset="-78"/>
              </a:rPr>
              <a:t>Generalization</a:t>
            </a:r>
            <a:r>
              <a:rPr lang="ar-JO" sz="4000" b="1" dirty="0">
                <a:effectLst>
                  <a:outerShdw blurRad="38100" dist="38100" dir="2700000" algn="tl">
                    <a:srgbClr val="000000">
                      <a:alpha val="43137"/>
                    </a:srgbClr>
                  </a:outerShdw>
                </a:effectLst>
                <a:latin typeface="Arabic Typesetting" pitchFamily="66" charset="-78"/>
                <a:cs typeface="Arabic Typesetting" pitchFamily="66" charset="-78"/>
              </a:rPr>
              <a:t>: علاقة التعميم تمكن المحلل من إنشاء أصناف تستطيع توارث صفات أصناف أخرى والعمليات التي تحويها. وتسمى الأصناف التي تورث الصفات والعمليات لأصناف أخرى بالأصناف الرئيسة </a:t>
            </a:r>
            <a:r>
              <a:rPr lang="en-US" sz="4000" b="1" dirty="0">
                <a:effectLst>
                  <a:outerShdw blurRad="38100" dist="38100" dir="2700000" algn="tl">
                    <a:srgbClr val="000000">
                      <a:alpha val="43137"/>
                    </a:srgbClr>
                  </a:outerShdw>
                </a:effectLst>
                <a:latin typeface="Arabic Typesetting" pitchFamily="66" charset="-78"/>
                <a:cs typeface="Arabic Typesetting" pitchFamily="66" charset="-78"/>
              </a:rPr>
              <a:t>Super Class، </a:t>
            </a:r>
            <a:r>
              <a:rPr lang="ar-JO" sz="4000" b="1" dirty="0">
                <a:effectLst>
                  <a:outerShdw blurRad="38100" dist="38100" dir="2700000" algn="tl">
                    <a:srgbClr val="000000">
                      <a:alpha val="43137"/>
                    </a:srgbClr>
                  </a:outerShdw>
                </a:effectLst>
                <a:latin typeface="Arabic Typesetting" pitchFamily="66" charset="-78"/>
                <a:cs typeface="Arabic Typesetting" pitchFamily="66" charset="-78"/>
              </a:rPr>
              <a:t>أما الأصناف التي ترث من غيرها بالأصناف الفرعية</a:t>
            </a:r>
            <a:r>
              <a:rPr lang="en-US" sz="4000" b="1" dirty="0">
                <a:effectLst>
                  <a:outerShdw blurRad="38100" dist="38100" dir="2700000" algn="tl">
                    <a:srgbClr val="000000">
                      <a:alpha val="43137"/>
                    </a:srgbClr>
                  </a:outerShdw>
                </a:effectLst>
                <a:latin typeface="Arabic Typesetting" pitchFamily="66" charset="-78"/>
                <a:cs typeface="Arabic Typesetting" pitchFamily="66" charset="-78"/>
              </a:rPr>
              <a:t>Sub Class </a:t>
            </a:r>
            <a:r>
              <a:rPr lang="ar-JO" sz="4000" b="1" dirty="0">
                <a:effectLst>
                  <a:outerShdw blurRad="38100" dist="38100" dir="2700000" algn="tl">
                    <a:srgbClr val="000000">
                      <a:alpha val="43137"/>
                    </a:srgbClr>
                  </a:outerShdw>
                </a:effectLst>
                <a:latin typeface="Arabic Typesetting" pitchFamily="66" charset="-78"/>
                <a:cs typeface="Arabic Typesetting" pitchFamily="66" charset="-78"/>
              </a:rPr>
              <a:t> ويمكن للصنف أن يكون رئيساً وفرعاً في نفس الوقت، إذا كان يورث ويرث في نفس الوقت.</a:t>
            </a:r>
          </a:p>
          <a:p>
            <a:pPr lvl="1" algn="just" rtl="1">
              <a:buFont typeface="Arial" panose="020B0604020202020204" pitchFamily="34" charset="0"/>
              <a:buChar char="•"/>
            </a:pPr>
            <a:r>
              <a:rPr lang="ar-JO" sz="4000" b="1" dirty="0">
                <a:effectLst>
                  <a:outerShdw blurRad="38100" dist="38100" dir="2700000" algn="tl">
                    <a:srgbClr val="000000">
                      <a:alpha val="43137"/>
                    </a:srgbClr>
                  </a:outerShdw>
                </a:effectLst>
                <a:latin typeface="Arabic Typesetting" pitchFamily="66" charset="-78"/>
                <a:cs typeface="Arabic Typesetting" pitchFamily="66" charset="-78"/>
              </a:rPr>
              <a:t>وتسمى العلاقة </a:t>
            </a:r>
            <a:r>
              <a:rPr lang="ar-JO" sz="4000" b="1" dirty="0">
                <a:solidFill>
                  <a:schemeClr val="accent3">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من الصنف الرئيس إلى الصنف الفرعي بالتخصيص </a:t>
            </a:r>
            <a:r>
              <a:rPr lang="en-US" sz="4000" b="1" dirty="0">
                <a:solidFill>
                  <a:schemeClr val="accent3">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Specialization</a:t>
            </a:r>
            <a:r>
              <a:rPr lang="en-US" sz="4000" b="1" dirty="0">
                <a:effectLst>
                  <a:outerShdw blurRad="38100" dist="38100" dir="2700000" algn="tl">
                    <a:srgbClr val="000000">
                      <a:alpha val="43137"/>
                    </a:srgbClr>
                  </a:outerShdw>
                </a:effectLst>
                <a:latin typeface="Arabic Typesetting" pitchFamily="66" charset="-78"/>
                <a:cs typeface="Arabic Typesetting" pitchFamily="66" charset="-78"/>
              </a:rPr>
              <a:t>، </a:t>
            </a:r>
            <a:r>
              <a:rPr lang="ar-JO" sz="40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والعلاقة من الصنف الفرعي إلى الرئيس بالتعميم </a:t>
            </a:r>
            <a:r>
              <a:rPr lang="en-US" sz="40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Generalization</a:t>
            </a:r>
            <a:r>
              <a:rPr lang="en-US" sz="4000" b="1" dirty="0">
                <a:effectLst>
                  <a:outerShdw blurRad="38100" dist="38100" dir="2700000" algn="tl">
                    <a:srgbClr val="000000">
                      <a:alpha val="43137"/>
                    </a:srgbClr>
                  </a:outerShdw>
                </a:effectLst>
                <a:latin typeface="Arabic Typesetting" pitchFamily="66" charset="-78"/>
                <a:cs typeface="Arabic Typesetting" pitchFamily="66" charset="-78"/>
              </a:rPr>
              <a:t>.</a:t>
            </a:r>
            <a:endParaRPr lang="ar-JO" sz="40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4" name="TextBox 3"/>
          <p:cNvSpPr txBox="1">
            <a:spLocks noChangeArrowheads="1"/>
          </p:cNvSpPr>
          <p:nvPr/>
        </p:nvSpPr>
        <p:spPr bwMode="auto">
          <a:xfrm>
            <a:off x="762000" y="6437204"/>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dirty="0"/>
              <a:t>يتبع</a:t>
            </a:r>
            <a:endParaRPr lang="en-US" dirty="0"/>
          </a:p>
        </p:txBody>
      </p:sp>
      <p:pic>
        <p:nvPicPr>
          <p:cNvPr id="7" name="Picture 6">
            <a:extLst>
              <a:ext uri="{FF2B5EF4-FFF2-40B4-BE49-F238E27FC236}">
                <a16:creationId xmlns:a16="http://schemas.microsoft.com/office/drawing/2014/main" xmlns="" id="{B3A34463-9B62-4DC2-B76D-82FC7BB2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spTree>
    <p:extLst>
      <p:ext uri="{BB962C8B-B14F-4D97-AF65-F5344CB8AC3E}">
        <p14:creationId xmlns:p14="http://schemas.microsoft.com/office/powerpoint/2010/main" val="1603574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195948"/>
            <a:ext cx="8596668" cy="1320800"/>
          </a:xfrm>
        </p:spPr>
        <p:txBody>
          <a:bodyPr>
            <a:noAutofit/>
          </a:bodyPr>
          <a:lstStyle/>
          <a:p>
            <a:pPr algn="ctr"/>
            <a:r>
              <a:rPr lang="ar-JO"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مخطط الأصناف</a:t>
            </a:r>
            <a:endParaRPr lang="en-US" sz="88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Content Placeholder 2"/>
          <p:cNvSpPr>
            <a:spLocks noGrp="1"/>
          </p:cNvSpPr>
          <p:nvPr>
            <p:ph idx="1"/>
          </p:nvPr>
        </p:nvSpPr>
        <p:spPr>
          <a:xfrm>
            <a:off x="982133" y="1134533"/>
            <a:ext cx="10684934" cy="5487615"/>
          </a:xfrm>
        </p:spPr>
        <p:txBody>
          <a:bodyPr>
            <a:noAutofit/>
          </a:bodyPr>
          <a:lstStyle/>
          <a:p>
            <a:pPr marL="0" indent="0" algn="just" rtl="1">
              <a:buNone/>
            </a:pPr>
            <a:r>
              <a:rPr lang="ar-JO" sz="3200" b="1" dirty="0">
                <a:effectLst>
                  <a:outerShdw blurRad="38100" dist="38100" dir="2700000" algn="tl">
                    <a:srgbClr val="000000">
                      <a:alpha val="43137"/>
                    </a:srgbClr>
                  </a:outerShdw>
                </a:effectLst>
                <a:latin typeface="Arabic Typesetting" pitchFamily="66" charset="-78"/>
                <a:cs typeface="Arabic Typesetting" pitchFamily="66" charset="-78"/>
              </a:rPr>
              <a:t>مثال: لو فرضنا أن المحلل جمع المعلومات التالية عن عملاء شركة ما: </a:t>
            </a:r>
          </a:p>
          <a:p>
            <a:pPr marL="457200" lvl="1" indent="0" algn="just" rtl="1">
              <a:buNone/>
            </a:pPr>
            <a:r>
              <a:rPr lang="ar-JO" sz="3200" b="1" dirty="0">
                <a:effectLst>
                  <a:outerShdw blurRad="38100" dist="38100" dir="2700000" algn="tl">
                    <a:srgbClr val="000000">
                      <a:alpha val="43137"/>
                    </a:srgbClr>
                  </a:outerShdw>
                </a:effectLst>
                <a:latin typeface="Arabic Typesetting" pitchFamily="66" charset="-78"/>
                <a:cs typeface="Arabic Typesetting" pitchFamily="66" charset="-78"/>
              </a:rPr>
              <a:t>1. عملاء الشركة هم الذين يتعاملون مع الشركة حيث تبيع لهم البضاعة التي تتعامل بها.</a:t>
            </a:r>
          </a:p>
          <a:p>
            <a:pPr marL="457200" lvl="1" indent="0" algn="just" rtl="1">
              <a:buNone/>
            </a:pPr>
            <a:r>
              <a:rPr lang="ar-JO" sz="3200" b="1" dirty="0">
                <a:effectLst>
                  <a:outerShdw blurRad="38100" dist="38100" dir="2700000" algn="tl">
                    <a:srgbClr val="000000">
                      <a:alpha val="43137"/>
                    </a:srgbClr>
                  </a:outerShdw>
                </a:effectLst>
                <a:latin typeface="Arabic Typesetting" pitchFamily="66" charset="-78"/>
                <a:cs typeface="Arabic Typesetting" pitchFamily="66" charset="-78"/>
              </a:rPr>
              <a:t>2. تصنف الشركة عملاءها كعملاء خارجيين أي من خارج فلسطين وعملاء داخليين من داخل فلسطين. </a:t>
            </a:r>
          </a:p>
          <a:p>
            <a:pPr marL="457200" lvl="1" indent="0" algn="just" rtl="1">
              <a:buNone/>
            </a:pPr>
            <a:r>
              <a:rPr lang="ar-JO" sz="3200" b="1" dirty="0">
                <a:effectLst>
                  <a:outerShdw blurRad="38100" dist="38100" dir="2700000" algn="tl">
                    <a:srgbClr val="000000">
                      <a:alpha val="43137"/>
                    </a:srgbClr>
                  </a:outerShdw>
                </a:effectLst>
                <a:latin typeface="Arabic Typesetting" pitchFamily="66" charset="-78"/>
                <a:cs typeface="Arabic Typesetting" pitchFamily="66" charset="-78"/>
              </a:rPr>
              <a:t>3. يقسم العملاء الداخليين إلى عملاء دائمين وعملاء غير دائمين.</a:t>
            </a:r>
          </a:p>
          <a:p>
            <a:pPr marL="457200" lvl="1" indent="0" algn="just" rtl="1">
              <a:buNone/>
            </a:pPr>
            <a:r>
              <a:rPr lang="ar-JO" sz="3200" b="1" dirty="0">
                <a:effectLst>
                  <a:outerShdw blurRad="38100" dist="38100" dir="2700000" algn="tl">
                    <a:srgbClr val="000000">
                      <a:alpha val="43137"/>
                    </a:srgbClr>
                  </a:outerShdw>
                </a:effectLst>
                <a:latin typeface="Arabic Typesetting" pitchFamily="66" charset="-78"/>
                <a:cs typeface="Arabic Typesetting" pitchFamily="66" charset="-78"/>
              </a:rPr>
              <a:t>4. الصفات اللازمة عن العملاء هي:</a:t>
            </a:r>
          </a:p>
          <a:p>
            <a:pPr lvl="2" algn="just" rtl="1"/>
            <a:r>
              <a:rPr lang="ar-JO" sz="3200" b="1" dirty="0">
                <a:effectLst>
                  <a:outerShdw blurRad="38100" dist="38100" dir="2700000" algn="tl">
                    <a:srgbClr val="000000">
                      <a:alpha val="43137"/>
                    </a:srgbClr>
                  </a:outerShdw>
                </a:effectLst>
                <a:latin typeface="Arabic Typesetting" pitchFamily="66" charset="-78"/>
                <a:cs typeface="Arabic Typesetting" pitchFamily="66" charset="-78"/>
              </a:rPr>
              <a:t>العملاء الخارجيّون: الرقم، والاسم، والعنوان، ورقم الهاتف، ونوع العملة، وطريقة التصدير، والبلد. </a:t>
            </a:r>
          </a:p>
          <a:p>
            <a:pPr lvl="2" algn="just" rtl="1"/>
            <a:r>
              <a:rPr lang="ar-JO" sz="3200" b="1" dirty="0">
                <a:effectLst>
                  <a:outerShdw blurRad="38100" dist="38100" dir="2700000" algn="tl">
                    <a:srgbClr val="000000">
                      <a:alpha val="43137"/>
                    </a:srgbClr>
                  </a:outerShdw>
                </a:effectLst>
                <a:latin typeface="Arabic Typesetting" pitchFamily="66" charset="-78"/>
                <a:cs typeface="Arabic Typesetting" pitchFamily="66" charset="-78"/>
              </a:rPr>
              <a:t>العملاء الداخليوّن:</a:t>
            </a:r>
          </a:p>
          <a:p>
            <a:pPr lvl="3" algn="just" rtl="1">
              <a:buFont typeface="Wingdings" panose="05000000000000000000" pitchFamily="2" charset="2"/>
              <a:buChar char="ü"/>
            </a:pPr>
            <a:r>
              <a:rPr lang="ar-JO" sz="2800" b="1" dirty="0">
                <a:effectLst>
                  <a:outerShdw blurRad="38100" dist="38100" dir="2700000" algn="tl">
                    <a:srgbClr val="000000">
                      <a:alpha val="43137"/>
                    </a:srgbClr>
                  </a:outerShdw>
                </a:effectLst>
                <a:latin typeface="Arabic Typesetting" pitchFamily="66" charset="-78"/>
                <a:cs typeface="Arabic Typesetting" pitchFamily="66" charset="-78"/>
              </a:rPr>
              <a:t>العملاء الدائمون: الرقم، والاسم، والعنوان، ورقم الهاتف، وصندوق البريد، والخصم.</a:t>
            </a:r>
          </a:p>
          <a:p>
            <a:pPr lvl="3" algn="just" rtl="1">
              <a:buFont typeface="Wingdings" panose="05000000000000000000" pitchFamily="2" charset="2"/>
              <a:buChar char="ü"/>
            </a:pPr>
            <a:r>
              <a:rPr lang="ar-JO" sz="2800" b="1" dirty="0">
                <a:effectLst>
                  <a:outerShdw blurRad="38100" dist="38100" dir="2700000" algn="tl">
                    <a:srgbClr val="000000">
                      <a:alpha val="43137"/>
                    </a:srgbClr>
                  </a:outerShdw>
                </a:effectLst>
                <a:latin typeface="Arabic Typesetting" pitchFamily="66" charset="-78"/>
                <a:cs typeface="Arabic Typesetting" pitchFamily="66" charset="-78"/>
              </a:rPr>
              <a:t>العملاء غير الدائمين: الرقم، والاسم، والعنوان، ورقم الهاتف، وصندوق البريد، والمحافظة.</a:t>
            </a:r>
          </a:p>
        </p:txBody>
      </p:sp>
      <p:sp>
        <p:nvSpPr>
          <p:cNvPr id="4" name="TextBox 3"/>
          <p:cNvSpPr txBox="1">
            <a:spLocks noChangeArrowheads="1"/>
          </p:cNvSpPr>
          <p:nvPr/>
        </p:nvSpPr>
        <p:spPr bwMode="auto">
          <a:xfrm>
            <a:off x="762000" y="6437204"/>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dirty="0"/>
              <a:t>يتبع</a:t>
            </a:r>
            <a:endParaRPr lang="en-US" dirty="0"/>
          </a:p>
        </p:txBody>
      </p:sp>
      <p:pic>
        <p:nvPicPr>
          <p:cNvPr id="7" name="Picture 6">
            <a:extLst>
              <a:ext uri="{FF2B5EF4-FFF2-40B4-BE49-F238E27FC236}">
                <a16:creationId xmlns:a16="http://schemas.microsoft.com/office/drawing/2014/main" xmlns="" id="{B3A34463-9B62-4DC2-B76D-82FC7BB2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45" y="67996"/>
            <a:ext cx="1320800" cy="1320800"/>
          </a:xfrm>
          <a:prstGeom prst="rect">
            <a:avLst/>
          </a:prstGeom>
        </p:spPr>
      </p:pic>
    </p:spTree>
    <p:extLst>
      <p:ext uri="{BB962C8B-B14F-4D97-AF65-F5344CB8AC3E}">
        <p14:creationId xmlns:p14="http://schemas.microsoft.com/office/powerpoint/2010/main" val="971553861"/>
      </p:ext>
    </p:extLst>
  </p:cSld>
  <p:clrMapOvr>
    <a:masterClrMapping/>
  </p:clrMapOvr>
</p:sld>
</file>

<file path=ppt/theme/theme1.xml><?xml version="1.0" encoding="utf-8"?>
<a:theme xmlns:a="http://schemas.openxmlformats.org/drawingml/2006/main" name="Wisp">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9473</TotalTime>
  <Words>1451</Words>
  <Application>Microsoft Office PowerPoint</Application>
  <PresentationFormat>Widescreen</PresentationFormat>
  <Paragraphs>155</Paragraphs>
  <Slides>26</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ＭＳ Ｐゴシック</vt:lpstr>
      <vt:lpstr>Akhbar MT</vt:lpstr>
      <vt:lpstr>Arabic Typesetting</vt:lpstr>
      <vt:lpstr>Arial</vt:lpstr>
      <vt:lpstr>Calibri</vt:lpstr>
      <vt:lpstr>Century Gothic</vt:lpstr>
      <vt:lpstr>Simplified Arabic</vt:lpstr>
      <vt:lpstr>Tahoma</vt:lpstr>
      <vt:lpstr>Times New Roman</vt:lpstr>
      <vt:lpstr>Verdana</vt:lpstr>
      <vt:lpstr>Wingdings</vt:lpstr>
      <vt:lpstr>Wingdings 3</vt:lpstr>
      <vt:lpstr>Wisp</vt:lpstr>
      <vt:lpstr>PowerPoint Presentation</vt:lpstr>
      <vt:lpstr>أهداف اللقاء</vt:lpstr>
      <vt:lpstr>مخطط الأصناف</vt:lpstr>
      <vt:lpstr>مخطط الأصناف</vt:lpstr>
      <vt:lpstr>مخطط الأصناف</vt:lpstr>
      <vt:lpstr>مخطط الأصناف</vt:lpstr>
      <vt:lpstr>مخطط الأصناف</vt:lpstr>
      <vt:lpstr>مخطط الأصناف</vt:lpstr>
      <vt:lpstr>مخطط الأصناف</vt:lpstr>
      <vt:lpstr>مخطط الأصناف</vt:lpstr>
      <vt:lpstr>مخطط الأصناف</vt:lpstr>
      <vt:lpstr>مخطط الأصناف</vt:lpstr>
      <vt:lpstr>مخطط الأصناف</vt:lpstr>
      <vt:lpstr>مخطط الأصناف</vt:lpstr>
      <vt:lpstr>مخطط الأصناف</vt:lpstr>
      <vt:lpstr>مخطط الأصناف</vt:lpstr>
      <vt:lpstr>مخطط الأصناف</vt:lpstr>
      <vt:lpstr>مخطط الأصناف</vt:lpstr>
      <vt:lpstr>مخطط الأصناف</vt:lpstr>
      <vt:lpstr>مخطط الأصناف</vt:lpstr>
      <vt:lpstr>مخطط الأصناف</vt:lpstr>
      <vt:lpstr>مخطط الأصناف</vt:lpstr>
      <vt:lpstr>مخطط الأصناف</vt:lpstr>
      <vt:lpstr>EXAMPLE</vt:lpstr>
      <vt:lpstr>في جامعة فلسطين التقنية خضوري , يوجد العديد من الكليات منها كلية الأعمال والاقتصاد التي تحتوي على أقسام متعددة مثلاً : قسم التسويق والتجارة الالكترونية والذي يعمل فيه أكثر من موظف (الاسم الأول, الاسم الأخير, الايميل)  في الجانب الأكاديمي والاداري, حيث يمتللك الموظف الواحد العديد من المهارات (وصف المهارة )التي من المحتمل أن يمتلكها أكثر من موظف .  قم برسم مخطط الأصناف للنص أعلاه مع توضييح العلاقات  بين الأصناف ان وجدت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نظم المعلومات الادارية</dc:title>
  <dc:creator>hayat.abuzaytoon</dc:creator>
  <cp:lastModifiedBy>ys</cp:lastModifiedBy>
  <cp:revision>1677</cp:revision>
  <dcterms:created xsi:type="dcterms:W3CDTF">2020-01-08T09:25:14Z</dcterms:created>
  <dcterms:modified xsi:type="dcterms:W3CDTF">2024-08-01T12:57:41Z</dcterms:modified>
</cp:coreProperties>
</file>