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9" r:id="rId3"/>
    <p:sldId id="285" r:id="rId4"/>
    <p:sldId id="286" r:id="rId5"/>
    <p:sldId id="287" r:id="rId6"/>
    <p:sldId id="288" r:id="rId7"/>
  </p:sldIdLst>
  <p:sldSz cx="9144000" cy="6858000" type="screen4x3"/>
  <p:notesSz cx="6797675" cy="9926638"/>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نمط ذو نسُق 1 - تميي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93D81CF-94F2-401A-BA57-92F5A7B2D0C5}" styleName="النمط المتوسط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6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36CAD8D9-AA21-4FFE-BAC7-43DF0285C09E}" type="datetimeFigureOut">
              <a:rPr lang="ar-SA" smtClean="0"/>
              <a:t>28/04/1442</a:t>
            </a:fld>
            <a:endParaRPr lang="ar-SA"/>
          </a:p>
        </p:txBody>
      </p:sp>
      <p:sp>
        <p:nvSpPr>
          <p:cNvPr id="4" name="عنصر نائب لصورة الشريحة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79450" y="4714875"/>
            <a:ext cx="5438775" cy="4467225"/>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a:defRPr sz="1200"/>
            </a:lvl1pPr>
          </a:lstStyle>
          <a:p>
            <a:fld id="{B1F013B2-17CA-455D-B1C2-2CCE85A9D134}" type="slidenum">
              <a:rPr lang="ar-SA" smtClean="0"/>
              <a:t>‹#›</a:t>
            </a:fld>
            <a:endParaRPr lang="ar-SA"/>
          </a:p>
        </p:txBody>
      </p:sp>
    </p:spTree>
    <p:extLst>
      <p:ext uri="{BB962C8B-B14F-4D97-AF65-F5344CB8AC3E}">
        <p14:creationId xmlns:p14="http://schemas.microsoft.com/office/powerpoint/2010/main" val="9771143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C6EB910-C1A9-4DDA-8E6A-6D085F5090E1}" type="datetimeFigureOut">
              <a:rPr lang="ar-SA" smtClean="0"/>
              <a:t>28/04/1442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64203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C6EB910-C1A9-4DDA-8E6A-6D085F5090E1}" type="datetimeFigureOut">
              <a:rPr lang="ar-SA" smtClean="0"/>
              <a:t>28/04/1442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1043469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C6EB910-C1A9-4DDA-8E6A-6D085F5090E1}" type="datetimeFigureOut">
              <a:rPr lang="ar-SA" smtClean="0"/>
              <a:t>28/04/1442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314781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C6EB910-C1A9-4DDA-8E6A-6D085F5090E1}" type="datetimeFigureOut">
              <a:rPr lang="ar-SA" smtClean="0"/>
              <a:t>28/04/1442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250188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C6EB910-C1A9-4DDA-8E6A-6D085F5090E1}" type="datetimeFigureOut">
              <a:rPr lang="ar-SA" smtClean="0"/>
              <a:t>28/04/1442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230696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C6EB910-C1A9-4DDA-8E6A-6D085F5090E1}" type="datetimeFigureOut">
              <a:rPr lang="ar-SA" smtClean="0"/>
              <a:t>28/04/1442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246235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C6EB910-C1A9-4DDA-8E6A-6D085F5090E1}" type="datetimeFigureOut">
              <a:rPr lang="ar-SA" smtClean="0"/>
              <a:t>28/04/1442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372940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C6EB910-C1A9-4DDA-8E6A-6D085F5090E1}" type="datetimeFigureOut">
              <a:rPr lang="ar-SA" smtClean="0"/>
              <a:t>28/04/1442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2056607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C6EB910-C1A9-4DDA-8E6A-6D085F5090E1}" type="datetimeFigureOut">
              <a:rPr lang="ar-SA" smtClean="0"/>
              <a:t>28/04/1442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169962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6EB910-C1A9-4DDA-8E6A-6D085F5090E1}" type="datetimeFigureOut">
              <a:rPr lang="ar-SA" smtClean="0"/>
              <a:t>28/04/1442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334768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6EB910-C1A9-4DDA-8E6A-6D085F5090E1}" type="datetimeFigureOut">
              <a:rPr lang="ar-SA" smtClean="0"/>
              <a:t>28/04/1442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C15E6E1-BD24-43C6-8FCF-7A3469EF2351}" type="slidenum">
              <a:rPr lang="ar-SA" smtClean="0"/>
              <a:t>‹#›</a:t>
            </a:fld>
            <a:endParaRPr lang="ar-SA"/>
          </a:p>
        </p:txBody>
      </p:sp>
    </p:spTree>
    <p:extLst>
      <p:ext uri="{BB962C8B-B14F-4D97-AF65-F5344CB8AC3E}">
        <p14:creationId xmlns:p14="http://schemas.microsoft.com/office/powerpoint/2010/main" val="199963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6EB910-C1A9-4DDA-8E6A-6D085F5090E1}" type="datetimeFigureOut">
              <a:rPr lang="ar-SA" smtClean="0"/>
              <a:t>28/04/1442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C15E6E1-BD24-43C6-8FCF-7A3469EF2351}" type="slidenum">
              <a:rPr lang="ar-SA" smtClean="0"/>
              <a:t>‹#›</a:t>
            </a:fld>
            <a:endParaRPr lang="ar-SA"/>
          </a:p>
        </p:txBody>
      </p:sp>
    </p:spTree>
    <p:extLst>
      <p:ext uri="{BB962C8B-B14F-4D97-AF65-F5344CB8AC3E}">
        <p14:creationId xmlns:p14="http://schemas.microsoft.com/office/powerpoint/2010/main" val="3392843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764704"/>
            <a:ext cx="7772400" cy="1470025"/>
          </a:xfrm>
        </p:spPr>
        <p:txBody>
          <a:bodyPr>
            <a:normAutofit/>
          </a:bodyPr>
          <a:lstStyle/>
          <a:p>
            <a:r>
              <a:rPr lang="en-US" sz="3200" b="1" u="sng" dirty="0" smtClean="0"/>
              <a:t>Managerial Accounting</a:t>
            </a:r>
            <a:endParaRPr lang="ar-SA" sz="3200" b="1" u="sng" dirty="0"/>
          </a:p>
        </p:txBody>
      </p:sp>
      <p:sp>
        <p:nvSpPr>
          <p:cNvPr id="4" name="مربع نص 3"/>
          <p:cNvSpPr txBox="1"/>
          <p:nvPr/>
        </p:nvSpPr>
        <p:spPr>
          <a:xfrm>
            <a:off x="899592" y="2924944"/>
            <a:ext cx="6984776" cy="1754326"/>
          </a:xfrm>
          <a:prstGeom prst="rect">
            <a:avLst/>
          </a:prstGeom>
          <a:noFill/>
        </p:spPr>
        <p:txBody>
          <a:bodyPr wrap="square" rtlCol="1">
            <a:spAutoFit/>
          </a:bodyPr>
          <a:lstStyle/>
          <a:p>
            <a:pPr algn="ctr"/>
            <a:r>
              <a:rPr lang="en-US" sz="3200" b="1" u="sng" dirty="0" smtClean="0">
                <a:solidFill>
                  <a:srgbClr val="002060"/>
                </a:solidFill>
              </a:rPr>
              <a:t>Decision Making And Relevant Information</a:t>
            </a:r>
          </a:p>
          <a:p>
            <a:pPr algn="ctr"/>
            <a:endParaRPr lang="ar-SA" sz="4400" b="1" u="sng" dirty="0">
              <a:solidFill>
                <a:srgbClr val="002060"/>
              </a:solidFill>
            </a:endParaRPr>
          </a:p>
        </p:txBody>
      </p:sp>
    </p:spTree>
    <p:extLst>
      <p:ext uri="{BB962C8B-B14F-4D97-AF65-F5344CB8AC3E}">
        <p14:creationId xmlns:p14="http://schemas.microsoft.com/office/powerpoint/2010/main" val="2404952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r>
              <a:rPr lang="en-US" sz="3200" b="1" u="sng" dirty="0" smtClean="0"/>
              <a:t>Relevant Costs And Relevant Revenues</a:t>
            </a:r>
            <a:endParaRPr lang="ar-SA" sz="4000" b="1" u="sng" dirty="0"/>
          </a:p>
        </p:txBody>
      </p:sp>
      <p:sp>
        <p:nvSpPr>
          <p:cNvPr id="3" name="عنصر نائب للمحتوى 2"/>
          <p:cNvSpPr>
            <a:spLocks noGrp="1"/>
          </p:cNvSpPr>
          <p:nvPr>
            <p:ph idx="1"/>
          </p:nvPr>
        </p:nvSpPr>
        <p:spPr>
          <a:xfrm>
            <a:off x="457200" y="1412776"/>
            <a:ext cx="8229600" cy="5256584"/>
          </a:xfrm>
        </p:spPr>
        <p:style>
          <a:lnRef idx="2">
            <a:schemeClr val="accent3"/>
          </a:lnRef>
          <a:fillRef idx="1">
            <a:schemeClr val="lt1"/>
          </a:fillRef>
          <a:effectRef idx="0">
            <a:schemeClr val="accent3"/>
          </a:effectRef>
          <a:fontRef idx="minor">
            <a:schemeClr val="dk1"/>
          </a:fontRef>
        </p:style>
        <p:txBody>
          <a:bodyPr>
            <a:normAutofit/>
          </a:bodyPr>
          <a:lstStyle/>
          <a:p>
            <a:pPr marL="0" indent="0" algn="l" rtl="0">
              <a:buNone/>
            </a:pPr>
            <a:r>
              <a:rPr lang="en-US" sz="1800" b="1" dirty="0">
                <a:solidFill>
                  <a:srgbClr val="002060"/>
                </a:solidFill>
              </a:rPr>
              <a:t>Relevant costs </a:t>
            </a:r>
            <a:r>
              <a:rPr lang="en-US" sz="1800" dirty="0"/>
              <a:t>are expected future costs, and </a:t>
            </a:r>
            <a:r>
              <a:rPr lang="en-US" sz="1800" b="1" dirty="0">
                <a:solidFill>
                  <a:srgbClr val="002060"/>
                </a:solidFill>
              </a:rPr>
              <a:t>relevant revenues </a:t>
            </a:r>
            <a:r>
              <a:rPr lang="en-US" sz="1800" dirty="0"/>
              <a:t>are expected future revenues that differ among the alternative courses of action being considered. Revenues and costs that are not relevant are said to be irrelevant. It is important to recognize that to be relevant costs and relevant revenues they must: </a:t>
            </a:r>
            <a:endParaRPr lang="en-US" sz="1800" dirty="0" smtClean="0"/>
          </a:p>
          <a:p>
            <a:pPr marL="0" indent="0" algn="l" rtl="0">
              <a:buNone/>
            </a:pPr>
            <a:r>
              <a:rPr lang="en-US" sz="1800" b="1" dirty="0" smtClean="0"/>
              <a:t>1- </a:t>
            </a:r>
            <a:r>
              <a:rPr lang="en-US" sz="1800" b="1" dirty="0"/>
              <a:t>Occur in the future</a:t>
            </a:r>
            <a:r>
              <a:rPr lang="en-US" sz="1800" dirty="0"/>
              <a:t>—every decision deals with selecting a course of action based on its expected future results. </a:t>
            </a:r>
            <a:endParaRPr lang="en-US" sz="1800" dirty="0" smtClean="0"/>
          </a:p>
          <a:p>
            <a:pPr marL="0" indent="0" algn="l" rtl="0">
              <a:buNone/>
            </a:pPr>
            <a:r>
              <a:rPr lang="en-US" sz="1800" b="1" dirty="0" smtClean="0"/>
              <a:t>2-Differ </a:t>
            </a:r>
            <a:r>
              <a:rPr lang="en-US" sz="1800" b="1" dirty="0"/>
              <a:t>among the alternative courses of action</a:t>
            </a:r>
            <a:r>
              <a:rPr lang="en-US" sz="1800" dirty="0"/>
              <a:t>—costs and revenues that do not differ will not matter and, hence, will have no bearing on the decision being made</a:t>
            </a:r>
            <a:r>
              <a:rPr lang="en-US" sz="1800" dirty="0" smtClean="0"/>
              <a:t>.</a:t>
            </a:r>
          </a:p>
          <a:p>
            <a:pPr marL="0" indent="0" algn="l" rtl="0">
              <a:buNone/>
            </a:pPr>
            <a:endParaRPr lang="en-US" sz="1800" dirty="0"/>
          </a:p>
          <a:p>
            <a:pPr marL="0" indent="0" algn="l" rtl="0">
              <a:buNone/>
            </a:pPr>
            <a:r>
              <a:rPr lang="en-US" sz="1800" dirty="0" smtClean="0"/>
              <a:t>                            </a:t>
            </a:r>
            <a:r>
              <a:rPr lang="en-US" sz="1800" b="1" u="sng" dirty="0" smtClean="0"/>
              <a:t>Home#1</a:t>
            </a:r>
            <a:r>
              <a:rPr lang="en-US" sz="1800" b="1" dirty="0" smtClean="0"/>
              <a:t>                 </a:t>
            </a:r>
            <a:r>
              <a:rPr lang="en-US" sz="1800" b="1" u="sng" dirty="0" smtClean="0"/>
              <a:t>Home#2</a:t>
            </a:r>
          </a:p>
          <a:p>
            <a:pPr marL="0" indent="0" algn="l" rtl="0">
              <a:buNone/>
            </a:pPr>
            <a:r>
              <a:rPr lang="en-US" sz="1800" b="1" dirty="0" smtClean="0"/>
              <a:t>Rent                    1,000                      1,200</a:t>
            </a:r>
          </a:p>
          <a:p>
            <a:pPr marL="0" indent="0" algn="l" rtl="0">
              <a:buNone/>
            </a:pPr>
            <a:r>
              <a:rPr lang="en-US" sz="1800" b="1" dirty="0" smtClean="0"/>
              <a:t>Electricity           200                          200</a:t>
            </a:r>
          </a:p>
        </p:txBody>
      </p:sp>
    </p:spTree>
    <p:extLst>
      <p:ext uri="{BB962C8B-B14F-4D97-AF65-F5344CB8AC3E}">
        <p14:creationId xmlns:p14="http://schemas.microsoft.com/office/powerpoint/2010/main" val="3846184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style>
          <a:lnRef idx="2">
            <a:schemeClr val="accent1"/>
          </a:lnRef>
          <a:fillRef idx="1">
            <a:schemeClr val="lt1"/>
          </a:fillRef>
          <a:effectRef idx="0">
            <a:schemeClr val="accent1"/>
          </a:effectRef>
          <a:fontRef idx="minor">
            <a:schemeClr val="dk1"/>
          </a:fontRef>
        </p:style>
        <p:txBody>
          <a:bodyPr>
            <a:normAutofit/>
          </a:bodyPr>
          <a:lstStyle/>
          <a:p>
            <a:r>
              <a:rPr lang="en-US" sz="3600" b="1" u="sng" dirty="0" smtClean="0"/>
              <a:t>One Time Special order</a:t>
            </a:r>
            <a:endParaRPr lang="en-US" sz="3600" b="1" u="sng" dirty="0"/>
          </a:p>
        </p:txBody>
      </p:sp>
      <p:sp>
        <p:nvSpPr>
          <p:cNvPr id="3" name="Content Placeholder 2"/>
          <p:cNvSpPr>
            <a:spLocks noGrp="1"/>
          </p:cNvSpPr>
          <p:nvPr>
            <p:ph idx="1"/>
          </p:nvPr>
        </p:nvSpPr>
        <p:spPr>
          <a:xfrm>
            <a:off x="457200" y="1268760"/>
            <a:ext cx="8229600" cy="4857403"/>
          </a:xfrm>
        </p:spPr>
        <p:style>
          <a:lnRef idx="2">
            <a:schemeClr val="accent2"/>
          </a:lnRef>
          <a:fillRef idx="1">
            <a:schemeClr val="lt1"/>
          </a:fillRef>
          <a:effectRef idx="0">
            <a:schemeClr val="accent2"/>
          </a:effectRef>
          <a:fontRef idx="minor">
            <a:schemeClr val="dk1"/>
          </a:fontRef>
        </p:style>
        <p:txBody>
          <a:bodyPr>
            <a:normAutofit/>
          </a:bodyPr>
          <a:lstStyle/>
          <a:p>
            <a:pPr marL="0" indent="0" algn="l">
              <a:buNone/>
            </a:pPr>
            <a:r>
              <a:rPr lang="en-US" sz="2400" dirty="0"/>
              <a:t> </a:t>
            </a:r>
            <a:r>
              <a:rPr lang="en-US" sz="1800" dirty="0">
                <a:solidFill>
                  <a:srgbClr val="000000"/>
                </a:solidFill>
                <a:latin typeface="Times New Roman"/>
              </a:rPr>
              <a:t>A company specializing in sports products produces medals </a:t>
            </a:r>
            <a:r>
              <a:rPr lang="en-US" sz="1800" dirty="0" smtClean="0">
                <a:solidFill>
                  <a:srgbClr val="000000"/>
                </a:solidFill>
                <a:latin typeface="Times New Roman"/>
              </a:rPr>
              <a:t>for winners</a:t>
            </a:r>
            <a:r>
              <a:rPr lang="en-US" sz="1800" dirty="0">
                <a:solidFill>
                  <a:srgbClr val="000000"/>
                </a:solidFill>
                <a:latin typeface="Times New Roman"/>
              </a:rPr>
              <a:t>. The company has the capacity to produce 10,000 medals each month sold at $ 160 per unit. The current production and sales volume is 7,500 medals. The following is the cost </a:t>
            </a:r>
            <a:endParaRPr lang="en-US" sz="1800" dirty="0" smtClean="0">
              <a:solidFill>
                <a:srgbClr val="000000"/>
              </a:solidFill>
              <a:latin typeface="Times New Roman"/>
            </a:endParaRPr>
          </a:p>
          <a:p>
            <a:pPr marL="0" indent="0" algn="l">
              <a:buNone/>
            </a:pPr>
            <a:r>
              <a:rPr lang="en-US" sz="1800" dirty="0" smtClean="0">
                <a:solidFill>
                  <a:srgbClr val="000000"/>
                </a:solidFill>
                <a:latin typeface="Times New Roman"/>
              </a:rPr>
              <a:t>information </a:t>
            </a:r>
            <a:r>
              <a:rPr lang="en-US" sz="1800" dirty="0">
                <a:solidFill>
                  <a:srgbClr val="000000"/>
                </a:solidFill>
                <a:latin typeface="Times New Roman"/>
              </a:rPr>
              <a:t>available on the production of 7,500 units:</a:t>
            </a:r>
          </a:p>
          <a:p>
            <a:pPr algn="l"/>
            <a:r>
              <a:rPr lang="en-US" sz="1800" dirty="0">
                <a:solidFill>
                  <a:srgbClr val="000000"/>
                </a:solidFill>
                <a:latin typeface="Times New Roman"/>
              </a:rPr>
              <a:t>Direct Material 35$ per unit $ </a:t>
            </a:r>
            <a:r>
              <a:rPr lang="en-US" sz="1800" dirty="0" smtClean="0">
                <a:solidFill>
                  <a:srgbClr val="000000"/>
                </a:solidFill>
                <a:latin typeface="Times New Roman"/>
              </a:rPr>
              <a:t>262,500 </a:t>
            </a:r>
          </a:p>
          <a:p>
            <a:pPr marL="0" indent="0" algn="l">
              <a:buNone/>
            </a:pPr>
            <a:r>
              <a:rPr lang="en-US" sz="1800" dirty="0" smtClean="0">
                <a:solidFill>
                  <a:srgbClr val="000000"/>
                </a:solidFill>
                <a:latin typeface="Times New Roman"/>
              </a:rPr>
              <a:t>Direct Labor 40$ per unit $ 300,000</a:t>
            </a:r>
          </a:p>
          <a:p>
            <a:pPr algn="l"/>
            <a:r>
              <a:rPr lang="en-US" sz="1800" dirty="0" smtClean="0">
                <a:solidFill>
                  <a:srgbClr val="000000"/>
                </a:solidFill>
                <a:latin typeface="Times New Roman"/>
              </a:rPr>
              <a:t>F.MOH $ 275,000</a:t>
            </a:r>
          </a:p>
          <a:p>
            <a:pPr marL="0" indent="0" algn="l">
              <a:buNone/>
            </a:pPr>
            <a:r>
              <a:rPr lang="en-US" sz="1800" dirty="0" smtClean="0">
                <a:solidFill>
                  <a:srgbClr val="000000"/>
                </a:solidFill>
                <a:latin typeface="Times New Roman"/>
              </a:rPr>
              <a:t>V.MOH $10 per unit 75,000</a:t>
            </a:r>
            <a:endParaRPr lang="en-US" sz="1800" dirty="0">
              <a:solidFill>
                <a:srgbClr val="000000"/>
              </a:solidFill>
              <a:latin typeface="Times New Roman"/>
            </a:endParaRPr>
          </a:p>
          <a:p>
            <a:pPr marL="0" indent="0" algn="l">
              <a:buNone/>
            </a:pPr>
            <a:r>
              <a:rPr lang="en-US" sz="1800" dirty="0" smtClean="0">
                <a:solidFill>
                  <a:srgbClr val="000000"/>
                </a:solidFill>
                <a:latin typeface="Times New Roman"/>
              </a:rPr>
              <a:t>The </a:t>
            </a:r>
            <a:r>
              <a:rPr lang="en-US" sz="1800" dirty="0">
                <a:solidFill>
                  <a:srgbClr val="000000"/>
                </a:solidFill>
                <a:latin typeface="Times New Roman"/>
              </a:rPr>
              <a:t>company received a special order once for the production of 2,500 medals at the price of $ 100 per medal .the order will not affect the normal activity of the company</a:t>
            </a:r>
          </a:p>
          <a:p>
            <a:pPr marL="0" indent="0" algn="l">
              <a:buNone/>
            </a:pPr>
            <a:endParaRPr lang="ar-SA" sz="1800" b="1" u="sng" dirty="0" smtClean="0">
              <a:solidFill>
                <a:srgbClr val="000000"/>
              </a:solidFill>
              <a:latin typeface="Times New Roman"/>
            </a:endParaRPr>
          </a:p>
          <a:p>
            <a:pPr marL="0" indent="0" algn="l">
              <a:buNone/>
            </a:pPr>
            <a:r>
              <a:rPr lang="en-US" sz="1800" b="1" u="sng" dirty="0" smtClean="0">
                <a:solidFill>
                  <a:srgbClr val="000000"/>
                </a:solidFill>
                <a:latin typeface="Times New Roman"/>
              </a:rPr>
              <a:t>Required</a:t>
            </a:r>
          </a:p>
          <a:p>
            <a:pPr marL="0" indent="0" algn="l">
              <a:buNone/>
            </a:pPr>
            <a:r>
              <a:rPr lang="en-US" sz="1800" dirty="0" smtClean="0">
                <a:solidFill>
                  <a:srgbClr val="000000"/>
                </a:solidFill>
                <a:latin typeface="Times New Roman"/>
              </a:rPr>
              <a:t>Should the company accept the special order or not ?</a:t>
            </a:r>
            <a:endParaRPr lang="en-US" sz="1800" dirty="0">
              <a:solidFill>
                <a:srgbClr val="000000"/>
              </a:solidFill>
              <a:latin typeface="Times New Roman"/>
            </a:endParaRPr>
          </a:p>
        </p:txBody>
      </p:sp>
    </p:spTree>
    <p:extLst>
      <p:ext uri="{BB962C8B-B14F-4D97-AF65-F5344CB8AC3E}">
        <p14:creationId xmlns:p14="http://schemas.microsoft.com/office/powerpoint/2010/main" val="2884064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t>Solution</a:t>
            </a:r>
            <a:endParaRPr lang="en-US" sz="36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4472324"/>
              </p:ext>
            </p:extLst>
          </p:nvPr>
        </p:nvGraphicFramePr>
        <p:xfrm>
          <a:off x="395536" y="1844824"/>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pPr algn="ctr"/>
                      <a:r>
                        <a:rPr lang="en-US" dirty="0" smtClean="0">
                          <a:solidFill>
                            <a:schemeClr val="tx1"/>
                          </a:solidFill>
                        </a:rPr>
                        <a:t>Option 1-Accept</a:t>
                      </a:r>
                      <a:r>
                        <a:rPr lang="en-US" baseline="0" dirty="0" smtClean="0">
                          <a:solidFill>
                            <a:schemeClr val="tx1"/>
                          </a:solidFill>
                        </a:rPr>
                        <a:t> </a:t>
                      </a:r>
                      <a:endParaRPr lang="en-US" dirty="0" smtClean="0">
                        <a:solidFill>
                          <a:schemeClr val="tx1"/>
                        </a:solidFill>
                      </a:endParaRPr>
                    </a:p>
                  </a:txBody>
                  <a:tcPr/>
                </a:tc>
                <a:tc>
                  <a:txBody>
                    <a:bodyPr/>
                    <a:lstStyle/>
                    <a:p>
                      <a:pPr algn="ctr"/>
                      <a:r>
                        <a:rPr lang="en-US" dirty="0" smtClean="0">
                          <a:solidFill>
                            <a:schemeClr val="tx1"/>
                          </a:solidFill>
                        </a:rPr>
                        <a:t>Option 2-Reject</a:t>
                      </a:r>
                      <a:endParaRPr lang="en-US" dirty="0">
                        <a:solidFill>
                          <a:schemeClr val="tx1"/>
                        </a:solidFill>
                      </a:endParaRPr>
                    </a:p>
                  </a:txBody>
                  <a:tcPr/>
                </a:tc>
              </a:tr>
              <a:tr h="370840">
                <a:tc>
                  <a:txBody>
                    <a:bodyPr/>
                    <a:lstStyle/>
                    <a:p>
                      <a:pPr algn="ctr"/>
                      <a:r>
                        <a:rPr lang="en-US" dirty="0" smtClean="0"/>
                        <a:t>Revenues </a:t>
                      </a:r>
                      <a:endParaRPr lang="en-US" dirty="0"/>
                    </a:p>
                  </a:txBody>
                  <a:tcPr/>
                </a:tc>
                <a:tc>
                  <a:txBody>
                    <a:bodyPr/>
                    <a:lstStyle/>
                    <a:p>
                      <a:pPr algn="ctr"/>
                      <a:r>
                        <a:rPr lang="en-US" dirty="0" smtClean="0"/>
                        <a:t>250,000</a:t>
                      </a:r>
                      <a:endParaRPr lang="en-US" dirty="0"/>
                    </a:p>
                  </a:txBody>
                  <a:tcPr/>
                </a:tc>
                <a:tc>
                  <a:txBody>
                    <a:bodyPr/>
                    <a:lstStyle/>
                    <a:p>
                      <a:r>
                        <a:rPr lang="en-US" dirty="0" smtClean="0"/>
                        <a:t>-</a:t>
                      </a:r>
                      <a:endParaRPr lang="en-US" dirty="0"/>
                    </a:p>
                  </a:txBody>
                  <a:tcPr/>
                </a:tc>
              </a:tr>
              <a:tr h="370840">
                <a:tc>
                  <a:txBody>
                    <a:bodyPr/>
                    <a:lstStyle/>
                    <a:p>
                      <a:pPr algn="ctr"/>
                      <a:r>
                        <a:rPr lang="en-US" dirty="0" smtClean="0"/>
                        <a:t>Direct</a:t>
                      </a:r>
                      <a:r>
                        <a:rPr lang="en-US" baseline="0" dirty="0" smtClean="0"/>
                        <a:t> Material </a:t>
                      </a:r>
                      <a:endParaRPr lang="en-US" dirty="0"/>
                    </a:p>
                  </a:txBody>
                  <a:tcPr/>
                </a:tc>
                <a:tc>
                  <a:txBody>
                    <a:bodyPr/>
                    <a:lstStyle/>
                    <a:p>
                      <a:pPr algn="ctr"/>
                      <a:r>
                        <a:rPr lang="ar-SA" dirty="0" smtClean="0"/>
                        <a:t>(</a:t>
                      </a:r>
                      <a:r>
                        <a:rPr lang="en-US" dirty="0" smtClean="0"/>
                        <a:t>(87,500</a:t>
                      </a:r>
                      <a:endParaRPr lang="en-US" dirty="0"/>
                    </a:p>
                  </a:txBody>
                  <a:tcPr/>
                </a:tc>
                <a:tc>
                  <a:txBody>
                    <a:bodyPr/>
                    <a:lstStyle/>
                    <a:p>
                      <a:r>
                        <a:rPr lang="en-US" dirty="0" smtClean="0"/>
                        <a:t>-</a:t>
                      </a:r>
                      <a:endParaRPr lang="en-US" dirty="0"/>
                    </a:p>
                  </a:txBody>
                  <a:tcPr/>
                </a:tc>
              </a:tr>
              <a:tr h="370840">
                <a:tc>
                  <a:txBody>
                    <a:bodyPr/>
                    <a:lstStyle/>
                    <a:p>
                      <a:pPr algn="ctr"/>
                      <a:r>
                        <a:rPr lang="en-US" dirty="0" smtClean="0"/>
                        <a:t>Direct Labors </a:t>
                      </a:r>
                      <a:endParaRPr lang="en-US" dirty="0"/>
                    </a:p>
                  </a:txBody>
                  <a:tcPr/>
                </a:tc>
                <a:tc>
                  <a:txBody>
                    <a:bodyPr/>
                    <a:lstStyle/>
                    <a:p>
                      <a:pPr algn="ctr"/>
                      <a:r>
                        <a:rPr lang="ar-SA" dirty="0" smtClean="0"/>
                        <a:t>(</a:t>
                      </a:r>
                      <a:r>
                        <a:rPr lang="en-US" dirty="0" smtClean="0"/>
                        <a:t>100,000</a:t>
                      </a:r>
                      <a:r>
                        <a:rPr lang="ar-SA" dirty="0" smtClean="0"/>
                        <a:t>)</a:t>
                      </a:r>
                      <a:endParaRPr lang="en-US" dirty="0"/>
                    </a:p>
                  </a:txBody>
                  <a:tcPr/>
                </a:tc>
                <a:tc>
                  <a:txBody>
                    <a:bodyPr/>
                    <a:lstStyle/>
                    <a:p>
                      <a:r>
                        <a:rPr lang="en-US" dirty="0" smtClean="0"/>
                        <a:t>-</a:t>
                      </a:r>
                      <a:endParaRPr lang="en-US" dirty="0"/>
                    </a:p>
                  </a:txBody>
                  <a:tcPr/>
                </a:tc>
              </a:tr>
              <a:tr h="370840">
                <a:tc>
                  <a:txBody>
                    <a:bodyPr/>
                    <a:lstStyle/>
                    <a:p>
                      <a:pPr algn="ctr"/>
                      <a:r>
                        <a:rPr lang="en-US" dirty="0" smtClean="0"/>
                        <a:t>V.MOH</a:t>
                      </a:r>
                      <a:endParaRPr lang="en-US" dirty="0"/>
                    </a:p>
                  </a:txBody>
                  <a:tcPr/>
                </a:tc>
                <a:tc>
                  <a:txBody>
                    <a:bodyPr/>
                    <a:lstStyle/>
                    <a:p>
                      <a:pPr algn="ctr"/>
                      <a:r>
                        <a:rPr lang="ar-SA" dirty="0" smtClean="0"/>
                        <a:t>(</a:t>
                      </a:r>
                      <a:r>
                        <a:rPr lang="en-US" dirty="0" smtClean="0"/>
                        <a:t>25,000</a:t>
                      </a:r>
                      <a:r>
                        <a:rPr lang="ar-SA" dirty="0" smtClean="0"/>
                        <a:t>)</a:t>
                      </a:r>
                      <a:endParaRPr lang="en-US" dirty="0"/>
                    </a:p>
                  </a:txBody>
                  <a:tcPr/>
                </a:tc>
                <a:tc>
                  <a:txBody>
                    <a:bodyPr/>
                    <a:lstStyle/>
                    <a:p>
                      <a:r>
                        <a:rPr lang="en-US" dirty="0" smtClean="0"/>
                        <a:t>-</a:t>
                      </a:r>
                      <a:endParaRPr lang="en-US" dirty="0"/>
                    </a:p>
                  </a:txBody>
                  <a:tcPr/>
                </a:tc>
              </a:tr>
              <a:tr h="370840">
                <a:tc>
                  <a:txBody>
                    <a:bodyPr/>
                    <a:lstStyle/>
                    <a:p>
                      <a:pPr algn="ctr"/>
                      <a:r>
                        <a:rPr lang="en-US" b="1" dirty="0" smtClean="0">
                          <a:solidFill>
                            <a:srgbClr val="002060"/>
                          </a:solidFill>
                        </a:rPr>
                        <a:t>Total </a:t>
                      </a:r>
                      <a:endParaRPr lang="en-US" b="1" dirty="0">
                        <a:solidFill>
                          <a:srgbClr val="002060"/>
                        </a:solidFill>
                      </a:endParaRPr>
                    </a:p>
                  </a:txBody>
                  <a:tcPr/>
                </a:tc>
                <a:tc>
                  <a:txBody>
                    <a:bodyPr/>
                    <a:lstStyle/>
                    <a:p>
                      <a:pPr algn="ctr"/>
                      <a:r>
                        <a:rPr lang="en-US" b="1" dirty="0" smtClean="0">
                          <a:solidFill>
                            <a:srgbClr val="002060"/>
                          </a:solidFill>
                        </a:rPr>
                        <a:t>37,500</a:t>
                      </a:r>
                      <a:endParaRPr lang="en-US" b="1" dirty="0">
                        <a:solidFill>
                          <a:srgbClr val="002060"/>
                        </a:solidFill>
                      </a:endParaRPr>
                    </a:p>
                  </a:txBody>
                  <a:tcPr/>
                </a:tc>
                <a:tc>
                  <a:txBody>
                    <a:bodyPr/>
                    <a:lstStyle/>
                    <a:p>
                      <a:r>
                        <a:rPr lang="en-US" b="1" dirty="0" smtClean="0">
                          <a:solidFill>
                            <a:srgbClr val="002060"/>
                          </a:solidFill>
                        </a:rPr>
                        <a:t>-</a:t>
                      </a:r>
                      <a:endParaRPr lang="en-US" b="1" dirty="0">
                        <a:solidFill>
                          <a:srgbClr val="002060"/>
                        </a:solidFill>
                      </a:endParaRPr>
                    </a:p>
                  </a:txBody>
                  <a:tcPr/>
                </a:tc>
              </a:tr>
            </a:tbl>
          </a:graphicData>
        </a:graphic>
      </p:graphicFrame>
    </p:spTree>
    <p:extLst>
      <p:ext uri="{BB962C8B-B14F-4D97-AF65-F5344CB8AC3E}">
        <p14:creationId xmlns:p14="http://schemas.microsoft.com/office/powerpoint/2010/main" val="3345137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t>Make Or Buy </a:t>
            </a:r>
            <a:endParaRPr lang="en-US" sz="3600" b="1" u="sng" dirty="0"/>
          </a:p>
        </p:txBody>
      </p:sp>
      <p:sp>
        <p:nvSpPr>
          <p:cNvPr id="3" name="Content Placeholder 2"/>
          <p:cNvSpPr>
            <a:spLocks noGrp="1"/>
          </p:cNvSpPr>
          <p:nvPr>
            <p:ph idx="1"/>
          </p:nvPr>
        </p:nvSpPr>
        <p:spPr>
          <a:xfrm>
            <a:off x="457200" y="1268760"/>
            <a:ext cx="8229600" cy="5400600"/>
          </a:xfrm>
        </p:spPr>
        <p:style>
          <a:lnRef idx="2">
            <a:schemeClr val="accent1"/>
          </a:lnRef>
          <a:fillRef idx="1">
            <a:schemeClr val="lt1"/>
          </a:fillRef>
          <a:effectRef idx="0">
            <a:schemeClr val="accent1"/>
          </a:effectRef>
          <a:fontRef idx="minor">
            <a:schemeClr val="dk1"/>
          </a:fontRef>
        </p:style>
        <p:txBody>
          <a:bodyPr>
            <a:normAutofit/>
          </a:bodyPr>
          <a:lstStyle/>
          <a:p>
            <a:pPr marL="0" indent="0" algn="l" rtl="0">
              <a:buNone/>
            </a:pPr>
            <a:r>
              <a:rPr lang="en-US" sz="2000" dirty="0"/>
              <a:t>The following are the cost data related to the production of 10,000 units of piece (B) required </a:t>
            </a:r>
            <a:r>
              <a:rPr lang="en-US" sz="2000" dirty="0" smtClean="0"/>
              <a:t>for the product  </a:t>
            </a:r>
            <a:r>
              <a:rPr lang="en-US" sz="2000" dirty="0"/>
              <a:t>(A) in an industrial </a:t>
            </a:r>
            <a:r>
              <a:rPr lang="en-US" sz="2000" dirty="0" smtClean="0"/>
              <a:t>company.</a:t>
            </a:r>
          </a:p>
          <a:p>
            <a:pPr marL="0" indent="0" algn="l" rtl="0">
              <a:buNone/>
            </a:pPr>
            <a:endParaRPr lang="en-US" sz="2000" dirty="0" smtClean="0"/>
          </a:p>
          <a:p>
            <a:pPr marL="0" indent="0" algn="l" rtl="0">
              <a:buNone/>
            </a:pPr>
            <a:endParaRPr lang="en-US" sz="2000" dirty="0"/>
          </a:p>
          <a:p>
            <a:pPr marL="0" indent="0" algn="l" rtl="0">
              <a:buNone/>
            </a:pPr>
            <a:endParaRPr lang="en-US" sz="2000" dirty="0" smtClean="0"/>
          </a:p>
          <a:p>
            <a:pPr marL="0" indent="0" algn="l" rtl="0">
              <a:buNone/>
            </a:pPr>
            <a:endParaRPr lang="en-US" sz="2000" dirty="0"/>
          </a:p>
          <a:p>
            <a:pPr marL="0" indent="0" algn="l" rtl="0">
              <a:buNone/>
            </a:pPr>
            <a:endParaRPr lang="en-US" sz="2000" dirty="0" smtClean="0"/>
          </a:p>
          <a:p>
            <a:pPr marL="0" indent="0" algn="l" rtl="0">
              <a:buNone/>
            </a:pPr>
            <a:endParaRPr lang="en-US" sz="2000" dirty="0"/>
          </a:p>
          <a:p>
            <a:pPr marL="0" indent="0" algn="l" rtl="0">
              <a:buNone/>
            </a:pPr>
            <a:endParaRPr lang="en-US" sz="2000" dirty="0" smtClean="0"/>
          </a:p>
          <a:p>
            <a:pPr marL="0" indent="0" algn="l" rtl="0">
              <a:buNone/>
            </a:pPr>
            <a:endParaRPr lang="en-US" sz="2000" dirty="0"/>
          </a:p>
          <a:p>
            <a:pPr marL="0" indent="0" algn="l" rtl="0">
              <a:buNone/>
            </a:pPr>
            <a:r>
              <a:rPr lang="en-US" sz="1800" dirty="0"/>
              <a:t>the international company offered to sell the same piece (B) at the price of 11 $ per piece. If you know that only 25% of the F.MOH costs can be avoided if the piece is purchased from abroad </a:t>
            </a:r>
            <a:r>
              <a:rPr lang="ar-SA" sz="1800" dirty="0" smtClean="0"/>
              <a:t>.</a:t>
            </a:r>
            <a:endParaRPr lang="en-US" sz="1800" dirty="0"/>
          </a:p>
          <a:p>
            <a:pPr marL="0" indent="0" algn="l" rtl="0">
              <a:buNone/>
            </a:pPr>
            <a:endParaRPr lang="en-US" sz="1800" dirty="0"/>
          </a:p>
          <a:p>
            <a:pPr marL="0" indent="0" algn="l" rtl="0">
              <a:buNone/>
            </a:pPr>
            <a:r>
              <a:rPr lang="en-US" sz="1800" dirty="0" smtClean="0"/>
              <a:t>What </a:t>
            </a:r>
            <a:r>
              <a:rPr lang="en-US" sz="1800" dirty="0"/>
              <a:t>is the appropriate decision for the company under these alternatives</a:t>
            </a:r>
          </a:p>
          <a:p>
            <a:pPr marL="0" indent="0" algn="l" rtl="0">
              <a:buNone/>
            </a:pPr>
            <a:endParaRPr lang="en-US" sz="2000" dirty="0" smtClean="0"/>
          </a:p>
          <a:p>
            <a:pPr marL="0" indent="0" algn="l" rtl="0">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651654117"/>
              </p:ext>
            </p:extLst>
          </p:nvPr>
        </p:nvGraphicFramePr>
        <p:xfrm>
          <a:off x="1331640" y="2132856"/>
          <a:ext cx="6552728" cy="2225040"/>
        </p:xfrm>
        <a:graphic>
          <a:graphicData uri="http://schemas.openxmlformats.org/drawingml/2006/table">
            <a:tbl>
              <a:tblPr firstRow="1" bandRow="1">
                <a:tableStyleId>{7DF18680-E054-41AD-8BC1-D1AEF772440D}</a:tableStyleId>
              </a:tblPr>
              <a:tblGrid>
                <a:gridCol w="2032000"/>
                <a:gridCol w="2216472"/>
                <a:gridCol w="2304256"/>
              </a:tblGrid>
              <a:tr h="370840">
                <a:tc>
                  <a:txBody>
                    <a:bodyPr/>
                    <a:lstStyle/>
                    <a:p>
                      <a:pPr algn="ctr"/>
                      <a:r>
                        <a:rPr lang="en-US" dirty="0" smtClean="0"/>
                        <a:t>Description</a:t>
                      </a:r>
                      <a:endParaRPr lang="en-US" dirty="0"/>
                    </a:p>
                  </a:txBody>
                  <a:tcPr/>
                </a:tc>
                <a:tc>
                  <a:txBody>
                    <a:bodyPr/>
                    <a:lstStyle/>
                    <a:p>
                      <a:pPr algn="ctr"/>
                      <a:r>
                        <a:rPr lang="en-US" dirty="0" smtClean="0"/>
                        <a:t>Unit Of</a:t>
                      </a:r>
                      <a:r>
                        <a:rPr lang="en-US" baseline="0" dirty="0" smtClean="0"/>
                        <a:t> piece (B) cost</a:t>
                      </a:r>
                      <a:endParaRPr lang="en-US" dirty="0"/>
                    </a:p>
                  </a:txBody>
                  <a:tcPr/>
                </a:tc>
                <a:tc>
                  <a:txBody>
                    <a:bodyPr/>
                    <a:lstStyle/>
                    <a:p>
                      <a:pPr algn="ctr"/>
                      <a:r>
                        <a:rPr lang="en-US" dirty="0" smtClean="0"/>
                        <a:t>`Total Cost (10,000)</a:t>
                      </a:r>
                      <a:endParaRPr lang="en-US" dirty="0"/>
                    </a:p>
                  </a:txBody>
                  <a:tcPr/>
                </a:tc>
              </a:tr>
              <a:tr h="370840">
                <a:tc>
                  <a:txBody>
                    <a:bodyPr/>
                    <a:lstStyle/>
                    <a:p>
                      <a:pPr algn="ctr"/>
                      <a:r>
                        <a:rPr lang="en-US" dirty="0" smtClean="0"/>
                        <a:t>Direct material </a:t>
                      </a:r>
                      <a:endParaRPr lang="en-US" dirty="0"/>
                    </a:p>
                  </a:txBody>
                  <a:tcPr/>
                </a:tc>
                <a:tc>
                  <a:txBody>
                    <a:bodyPr/>
                    <a:lstStyle/>
                    <a:p>
                      <a:pPr algn="ctr"/>
                      <a:r>
                        <a:rPr lang="en-US" dirty="0" smtClean="0"/>
                        <a:t>$ 4</a:t>
                      </a:r>
                      <a:endParaRPr lang="en-US" dirty="0"/>
                    </a:p>
                  </a:txBody>
                  <a:tcPr/>
                </a:tc>
                <a:tc>
                  <a:txBody>
                    <a:bodyPr/>
                    <a:lstStyle/>
                    <a:p>
                      <a:pPr algn="ctr"/>
                      <a:r>
                        <a:rPr lang="en-US" dirty="0" smtClean="0"/>
                        <a:t>$ 40,000</a:t>
                      </a:r>
                      <a:endParaRPr lang="en-US" dirty="0"/>
                    </a:p>
                  </a:txBody>
                  <a:tcPr/>
                </a:tc>
              </a:tr>
              <a:tr h="370840">
                <a:tc>
                  <a:txBody>
                    <a:bodyPr/>
                    <a:lstStyle/>
                    <a:p>
                      <a:pPr algn="ctr"/>
                      <a:r>
                        <a:rPr lang="en-US" dirty="0" smtClean="0"/>
                        <a:t>Direct</a:t>
                      </a:r>
                      <a:r>
                        <a:rPr lang="en-US" baseline="0" dirty="0" smtClean="0"/>
                        <a:t> Labor </a:t>
                      </a:r>
                      <a:endParaRPr lang="en-US" dirty="0"/>
                    </a:p>
                  </a:txBody>
                  <a:tcPr/>
                </a:tc>
                <a:tc>
                  <a:txBody>
                    <a:bodyPr/>
                    <a:lstStyle/>
                    <a:p>
                      <a:pPr algn="ctr"/>
                      <a:r>
                        <a:rPr lang="en-US" dirty="0" smtClean="0"/>
                        <a:t>3</a:t>
                      </a:r>
                      <a:endParaRPr lang="en-US" dirty="0"/>
                    </a:p>
                  </a:txBody>
                  <a:tcPr/>
                </a:tc>
                <a:tc>
                  <a:txBody>
                    <a:bodyPr/>
                    <a:lstStyle/>
                    <a:p>
                      <a:pPr algn="ctr"/>
                      <a:r>
                        <a:rPr lang="en-US" dirty="0" smtClean="0"/>
                        <a:t>30,000</a:t>
                      </a:r>
                      <a:endParaRPr lang="en-US" dirty="0"/>
                    </a:p>
                  </a:txBody>
                  <a:tcPr/>
                </a:tc>
              </a:tr>
              <a:tr h="370840">
                <a:tc>
                  <a:txBody>
                    <a:bodyPr/>
                    <a:lstStyle/>
                    <a:p>
                      <a:pPr algn="ctr"/>
                      <a:r>
                        <a:rPr lang="en-US" dirty="0" smtClean="0"/>
                        <a:t>V.MOH</a:t>
                      </a:r>
                      <a:endParaRPr lang="en-US" dirty="0"/>
                    </a:p>
                  </a:txBody>
                  <a:tcPr/>
                </a:tc>
                <a:tc>
                  <a:txBody>
                    <a:bodyPr/>
                    <a:lstStyle/>
                    <a:p>
                      <a:pPr algn="ctr"/>
                      <a:r>
                        <a:rPr lang="en-US" dirty="0" smtClean="0"/>
                        <a:t>1</a:t>
                      </a:r>
                      <a:endParaRPr lang="en-US" dirty="0"/>
                    </a:p>
                  </a:txBody>
                  <a:tcPr/>
                </a:tc>
                <a:tc>
                  <a:txBody>
                    <a:bodyPr/>
                    <a:lstStyle/>
                    <a:p>
                      <a:pPr algn="ctr"/>
                      <a:r>
                        <a:rPr lang="en-US" dirty="0" smtClean="0"/>
                        <a:t>10,000</a:t>
                      </a:r>
                      <a:endParaRPr lang="en-US" dirty="0"/>
                    </a:p>
                  </a:txBody>
                  <a:tcPr/>
                </a:tc>
              </a:tr>
              <a:tr h="370840">
                <a:tc>
                  <a:txBody>
                    <a:bodyPr/>
                    <a:lstStyle/>
                    <a:p>
                      <a:pPr algn="ctr"/>
                      <a:r>
                        <a:rPr lang="en-US" dirty="0" smtClean="0"/>
                        <a:t>F.MOH</a:t>
                      </a:r>
                      <a:endParaRPr lang="en-US" dirty="0"/>
                    </a:p>
                  </a:txBody>
                  <a:tcPr/>
                </a:tc>
                <a:tc>
                  <a:txBody>
                    <a:bodyPr/>
                    <a:lstStyle/>
                    <a:p>
                      <a:pPr algn="ctr"/>
                      <a:r>
                        <a:rPr lang="en-US" dirty="0" smtClean="0"/>
                        <a:t>6</a:t>
                      </a:r>
                      <a:endParaRPr lang="en-US" dirty="0"/>
                    </a:p>
                  </a:txBody>
                  <a:tcPr/>
                </a:tc>
                <a:tc>
                  <a:txBody>
                    <a:bodyPr/>
                    <a:lstStyle/>
                    <a:p>
                      <a:pPr algn="ctr"/>
                      <a:r>
                        <a:rPr lang="en-US" dirty="0" smtClean="0"/>
                        <a:t>60,000</a:t>
                      </a:r>
                      <a:endParaRPr lang="en-US" dirty="0"/>
                    </a:p>
                  </a:txBody>
                  <a:tcPr/>
                </a:tc>
              </a:tr>
              <a:tr h="370840">
                <a:tc>
                  <a:txBody>
                    <a:bodyPr/>
                    <a:lstStyle/>
                    <a:p>
                      <a:pPr algn="ctr"/>
                      <a:r>
                        <a:rPr lang="en-US" dirty="0" smtClean="0"/>
                        <a:t>Total Cost</a:t>
                      </a:r>
                      <a:endParaRPr lang="en-US" dirty="0"/>
                    </a:p>
                  </a:txBody>
                  <a:tcPr/>
                </a:tc>
                <a:tc>
                  <a:txBody>
                    <a:bodyPr/>
                    <a:lstStyle/>
                    <a:p>
                      <a:pPr algn="ctr"/>
                      <a:r>
                        <a:rPr lang="en-US" dirty="0" smtClean="0"/>
                        <a:t>14</a:t>
                      </a:r>
                      <a:endParaRPr lang="en-US" dirty="0"/>
                    </a:p>
                  </a:txBody>
                  <a:tcPr/>
                </a:tc>
                <a:tc>
                  <a:txBody>
                    <a:bodyPr/>
                    <a:lstStyle/>
                    <a:p>
                      <a:pPr algn="ctr"/>
                      <a:r>
                        <a:rPr lang="en-US" dirty="0" smtClean="0"/>
                        <a:t>140,000</a:t>
                      </a:r>
                      <a:endParaRPr lang="en-US" dirty="0"/>
                    </a:p>
                  </a:txBody>
                  <a:tcPr/>
                </a:tc>
              </a:tr>
            </a:tbl>
          </a:graphicData>
        </a:graphic>
      </p:graphicFrame>
    </p:spTree>
    <p:extLst>
      <p:ext uri="{BB962C8B-B14F-4D97-AF65-F5344CB8AC3E}">
        <p14:creationId xmlns:p14="http://schemas.microsoft.com/office/powerpoint/2010/main" val="2651460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t>Solution</a:t>
            </a:r>
            <a:endParaRPr lang="en-US" sz="36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2530999"/>
              </p:ext>
            </p:extLst>
          </p:nvPr>
        </p:nvGraphicFramePr>
        <p:xfrm>
          <a:off x="395536" y="1844824"/>
          <a:ext cx="8229600" cy="25958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pPr algn="ctr"/>
                      <a:r>
                        <a:rPr lang="en-US" dirty="0" smtClean="0">
                          <a:solidFill>
                            <a:schemeClr val="tx1"/>
                          </a:solidFill>
                        </a:rPr>
                        <a:t>Option </a:t>
                      </a:r>
                      <a:r>
                        <a:rPr lang="en-US" dirty="0" smtClean="0">
                          <a:solidFill>
                            <a:schemeClr val="tx1"/>
                          </a:solidFill>
                        </a:rPr>
                        <a:t>1-Make</a:t>
                      </a:r>
                      <a:r>
                        <a:rPr lang="en-US" baseline="0" dirty="0" smtClean="0">
                          <a:solidFill>
                            <a:schemeClr val="tx1"/>
                          </a:solidFill>
                        </a:rPr>
                        <a:t> </a:t>
                      </a:r>
                      <a:endParaRPr lang="en-US" dirty="0" smtClean="0">
                        <a:solidFill>
                          <a:schemeClr val="tx1"/>
                        </a:solidFill>
                      </a:endParaRPr>
                    </a:p>
                  </a:txBody>
                  <a:tcPr/>
                </a:tc>
                <a:tc>
                  <a:txBody>
                    <a:bodyPr/>
                    <a:lstStyle/>
                    <a:p>
                      <a:pPr algn="ctr"/>
                      <a:r>
                        <a:rPr lang="en-US" dirty="0" smtClean="0">
                          <a:solidFill>
                            <a:schemeClr val="tx1"/>
                          </a:solidFill>
                        </a:rPr>
                        <a:t>Option </a:t>
                      </a:r>
                      <a:r>
                        <a:rPr lang="en-US" dirty="0" smtClean="0">
                          <a:solidFill>
                            <a:schemeClr val="tx1"/>
                          </a:solidFill>
                        </a:rPr>
                        <a:t>2-Buy</a:t>
                      </a:r>
                      <a:endParaRPr lang="en-US" dirty="0">
                        <a:solidFill>
                          <a:schemeClr val="tx1"/>
                        </a:solidFill>
                      </a:endParaRPr>
                    </a:p>
                  </a:txBody>
                  <a:tcPr/>
                </a:tc>
              </a:tr>
              <a:tr h="370840">
                <a:tc>
                  <a:txBody>
                    <a:bodyPr/>
                    <a:lstStyle/>
                    <a:p>
                      <a:pPr algn="ctr"/>
                      <a:r>
                        <a:rPr lang="en-US" dirty="0" smtClean="0"/>
                        <a:t>Direct</a:t>
                      </a:r>
                      <a:r>
                        <a:rPr lang="en-US" baseline="0" dirty="0" smtClean="0"/>
                        <a:t> Material </a:t>
                      </a:r>
                      <a:endParaRPr lang="en-US" dirty="0"/>
                    </a:p>
                  </a:txBody>
                  <a:tcPr/>
                </a:tc>
                <a:tc>
                  <a:txBody>
                    <a:bodyPr/>
                    <a:lstStyle/>
                    <a:p>
                      <a:pPr algn="ctr"/>
                      <a:r>
                        <a:rPr lang="en-US" dirty="0" smtClean="0"/>
                        <a:t>40,000</a:t>
                      </a:r>
                      <a:endParaRPr lang="en-US" dirty="0"/>
                    </a:p>
                  </a:txBody>
                  <a:tcPr/>
                </a:tc>
                <a:tc>
                  <a:txBody>
                    <a:bodyPr/>
                    <a:lstStyle/>
                    <a:p>
                      <a:r>
                        <a:rPr lang="en-US" dirty="0" smtClean="0"/>
                        <a:t>-</a:t>
                      </a:r>
                      <a:endParaRPr lang="en-US" dirty="0"/>
                    </a:p>
                  </a:txBody>
                  <a:tcPr/>
                </a:tc>
              </a:tr>
              <a:tr h="370840">
                <a:tc>
                  <a:txBody>
                    <a:bodyPr/>
                    <a:lstStyle/>
                    <a:p>
                      <a:pPr algn="ctr"/>
                      <a:r>
                        <a:rPr lang="en-US" dirty="0" smtClean="0"/>
                        <a:t>Direct Labors </a:t>
                      </a:r>
                      <a:endParaRPr lang="en-US" dirty="0"/>
                    </a:p>
                  </a:txBody>
                  <a:tcPr/>
                </a:tc>
                <a:tc>
                  <a:txBody>
                    <a:bodyPr/>
                    <a:lstStyle/>
                    <a:p>
                      <a:pPr algn="ctr"/>
                      <a:r>
                        <a:rPr lang="en-US" dirty="0" smtClean="0"/>
                        <a:t>30,000</a:t>
                      </a:r>
                      <a:endParaRPr lang="en-US" dirty="0"/>
                    </a:p>
                  </a:txBody>
                  <a:tcPr/>
                </a:tc>
                <a:tc>
                  <a:txBody>
                    <a:bodyPr/>
                    <a:lstStyle/>
                    <a:p>
                      <a:r>
                        <a:rPr lang="en-US" dirty="0" smtClean="0"/>
                        <a:t>-</a:t>
                      </a:r>
                      <a:endParaRPr lang="en-US" dirty="0"/>
                    </a:p>
                  </a:txBody>
                  <a:tcPr/>
                </a:tc>
              </a:tr>
              <a:tr h="370840">
                <a:tc>
                  <a:txBody>
                    <a:bodyPr/>
                    <a:lstStyle/>
                    <a:p>
                      <a:pPr algn="ctr"/>
                      <a:r>
                        <a:rPr lang="en-US" dirty="0" smtClean="0"/>
                        <a:t>V.MOH</a:t>
                      </a:r>
                      <a:endParaRPr lang="en-US" dirty="0"/>
                    </a:p>
                  </a:txBody>
                  <a:tcPr/>
                </a:tc>
                <a:tc>
                  <a:txBody>
                    <a:bodyPr/>
                    <a:lstStyle/>
                    <a:p>
                      <a:pPr algn="ctr"/>
                      <a:r>
                        <a:rPr lang="en-US" dirty="0" smtClean="0"/>
                        <a:t>10,000</a:t>
                      </a:r>
                      <a:endParaRPr lang="en-US" dirty="0"/>
                    </a:p>
                  </a:txBody>
                  <a:tcPr/>
                </a:tc>
                <a:tc>
                  <a:txBody>
                    <a:bodyPr/>
                    <a:lstStyle/>
                    <a:p>
                      <a:r>
                        <a:rPr lang="en-US" dirty="0" smtClean="0"/>
                        <a:t>-</a:t>
                      </a:r>
                      <a:endParaRPr lang="en-US" dirty="0"/>
                    </a:p>
                  </a:txBody>
                  <a:tcPr/>
                </a:tc>
              </a:tr>
              <a:tr h="370840">
                <a:tc>
                  <a:txBody>
                    <a:bodyPr/>
                    <a:lstStyle/>
                    <a:p>
                      <a:pPr algn="ctr"/>
                      <a:r>
                        <a:rPr lang="en-US" dirty="0" smtClean="0"/>
                        <a:t>F.MOH</a:t>
                      </a:r>
                      <a:endParaRPr lang="en-US" dirty="0"/>
                    </a:p>
                  </a:txBody>
                  <a:tcPr/>
                </a:tc>
                <a:tc>
                  <a:txBody>
                    <a:bodyPr/>
                    <a:lstStyle/>
                    <a:p>
                      <a:pPr algn="ctr"/>
                      <a:r>
                        <a:rPr lang="en-US" dirty="0" smtClean="0"/>
                        <a:t>15,000</a:t>
                      </a:r>
                      <a:endParaRPr lang="en-US" dirty="0"/>
                    </a:p>
                  </a:txBody>
                  <a:tcPr/>
                </a:tc>
                <a:tc>
                  <a:txBody>
                    <a:bodyPr/>
                    <a:lstStyle/>
                    <a:p>
                      <a:r>
                        <a:rPr lang="en-US" dirty="0" smtClean="0"/>
                        <a:t>-</a:t>
                      </a:r>
                      <a:endParaRPr lang="en-US" dirty="0"/>
                    </a:p>
                  </a:txBody>
                  <a:tcPr/>
                </a:tc>
              </a:tr>
              <a:tr h="370840">
                <a:tc>
                  <a:txBody>
                    <a:bodyPr/>
                    <a:lstStyle/>
                    <a:p>
                      <a:pPr algn="ctr"/>
                      <a:r>
                        <a:rPr lang="en-US" dirty="0" smtClean="0"/>
                        <a:t>Price</a:t>
                      </a:r>
                      <a:endParaRPr lang="en-US" dirty="0"/>
                    </a:p>
                  </a:txBody>
                  <a:tcPr/>
                </a:tc>
                <a:tc>
                  <a:txBody>
                    <a:bodyPr/>
                    <a:lstStyle/>
                    <a:p>
                      <a:pPr algn="ctr"/>
                      <a:r>
                        <a:rPr lang="en-US" dirty="0" smtClean="0"/>
                        <a:t>-</a:t>
                      </a:r>
                      <a:endParaRPr lang="en-US" dirty="0"/>
                    </a:p>
                  </a:txBody>
                  <a:tcPr/>
                </a:tc>
                <a:tc>
                  <a:txBody>
                    <a:bodyPr/>
                    <a:lstStyle/>
                    <a:p>
                      <a:r>
                        <a:rPr lang="en-US" dirty="0" smtClean="0"/>
                        <a:t>110,000</a:t>
                      </a:r>
                      <a:endParaRPr lang="en-US" dirty="0"/>
                    </a:p>
                  </a:txBody>
                  <a:tcPr/>
                </a:tc>
              </a:tr>
              <a:tr h="370840">
                <a:tc>
                  <a:txBody>
                    <a:bodyPr/>
                    <a:lstStyle/>
                    <a:p>
                      <a:pPr algn="ctr"/>
                      <a:r>
                        <a:rPr lang="en-US" b="1" dirty="0" smtClean="0">
                          <a:solidFill>
                            <a:srgbClr val="002060"/>
                          </a:solidFill>
                        </a:rPr>
                        <a:t>Total </a:t>
                      </a:r>
                      <a:endParaRPr lang="en-US" b="1" dirty="0">
                        <a:solidFill>
                          <a:srgbClr val="002060"/>
                        </a:solidFill>
                      </a:endParaRPr>
                    </a:p>
                  </a:txBody>
                  <a:tcPr/>
                </a:tc>
                <a:tc>
                  <a:txBody>
                    <a:bodyPr/>
                    <a:lstStyle/>
                    <a:p>
                      <a:pPr algn="ctr"/>
                      <a:r>
                        <a:rPr lang="en-US" b="1" dirty="0" smtClean="0">
                          <a:solidFill>
                            <a:srgbClr val="002060"/>
                          </a:solidFill>
                        </a:rPr>
                        <a:t>95,000</a:t>
                      </a:r>
                      <a:endParaRPr lang="en-US" b="1" dirty="0">
                        <a:solidFill>
                          <a:srgbClr val="002060"/>
                        </a:solidFill>
                      </a:endParaRPr>
                    </a:p>
                  </a:txBody>
                  <a:tcPr/>
                </a:tc>
                <a:tc>
                  <a:txBody>
                    <a:bodyPr/>
                    <a:lstStyle/>
                    <a:p>
                      <a:r>
                        <a:rPr lang="en-US" b="1" dirty="0" smtClean="0">
                          <a:solidFill>
                            <a:srgbClr val="002060"/>
                          </a:solidFill>
                        </a:rPr>
                        <a:t>110,000</a:t>
                      </a:r>
                      <a:endParaRPr lang="en-US" b="1" dirty="0">
                        <a:solidFill>
                          <a:srgbClr val="002060"/>
                        </a:solidFill>
                      </a:endParaRPr>
                    </a:p>
                  </a:txBody>
                  <a:tcPr/>
                </a:tc>
              </a:tr>
            </a:tbl>
          </a:graphicData>
        </a:graphic>
      </p:graphicFrame>
    </p:spTree>
    <p:extLst>
      <p:ext uri="{BB962C8B-B14F-4D97-AF65-F5344CB8AC3E}">
        <p14:creationId xmlns:p14="http://schemas.microsoft.com/office/powerpoint/2010/main" val="2798105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9015</TotalTime>
  <Words>426</Words>
  <Application>Microsoft Office PowerPoint</Application>
  <PresentationFormat>On-screen Show (4:3)</PresentationFormat>
  <Paragraphs>91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نسق Office</vt:lpstr>
      <vt:lpstr>Managerial Accounting</vt:lpstr>
      <vt:lpstr>Relevant Costs And Relevant Revenues</vt:lpstr>
      <vt:lpstr>One Time Special order</vt:lpstr>
      <vt:lpstr>Solution</vt:lpstr>
      <vt:lpstr>Make Or Buy </vt:lpstr>
      <vt:lpstr>Solution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Accounting -2</dc:title>
  <dc:creator>ADMIN</dc:creator>
  <cp:lastModifiedBy>HP</cp:lastModifiedBy>
  <cp:revision>448</cp:revision>
  <cp:lastPrinted>2020-11-07T10:53:22Z</cp:lastPrinted>
  <dcterms:created xsi:type="dcterms:W3CDTF">2020-09-18T07:15:41Z</dcterms:created>
  <dcterms:modified xsi:type="dcterms:W3CDTF">2020-12-13T12:10:48Z</dcterms:modified>
</cp:coreProperties>
</file>