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301" r:id="rId9"/>
    <p:sldId id="302" r:id="rId10"/>
    <p:sldId id="303" r:id="rId11"/>
    <p:sldId id="263" r:id="rId12"/>
    <p:sldId id="264" r:id="rId13"/>
    <p:sldId id="265" r:id="rId14"/>
    <p:sldId id="266" r:id="rId15"/>
    <p:sldId id="267" r:id="rId16"/>
    <p:sldId id="268" r:id="rId17"/>
    <p:sldId id="269" r:id="rId18"/>
    <p:sldId id="270" r:id="rId19"/>
    <p:sldId id="272" r:id="rId20"/>
    <p:sldId id="271" r:id="rId21"/>
    <p:sldId id="273" r:id="rId22"/>
    <p:sldId id="274" r:id="rId23"/>
    <p:sldId id="277" r:id="rId24"/>
    <p:sldId id="278" r:id="rId25"/>
    <p:sldId id="276" r:id="rId26"/>
    <p:sldId id="275" r:id="rId27"/>
    <p:sldId id="282" r:id="rId28"/>
    <p:sldId id="281" r:id="rId29"/>
    <p:sldId id="280"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46CE63-750B-4A8C-869C-A964C6F0592D}"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46CE63-750B-4A8C-869C-A964C6F0592D}"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46CE63-750B-4A8C-869C-A964C6F0592D}"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46CE63-750B-4A8C-869C-A964C6F0592D}"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46CE63-750B-4A8C-869C-A964C6F0592D}"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46CE63-750B-4A8C-869C-A964C6F0592D}"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46CE63-750B-4A8C-869C-A964C6F0592D}" type="datetimeFigureOut">
              <a:rPr lang="en-US" smtClean="0"/>
              <a:t>11/15/2020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46CE63-750B-4A8C-869C-A964C6F0592D}" type="datetimeFigureOut">
              <a:rPr lang="en-US" smtClean="0"/>
              <a:t>11/15/2020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6CE63-750B-4A8C-869C-A964C6F0592D}" type="datetimeFigureOut">
              <a:rPr lang="en-US" smtClean="0"/>
              <a:t>11/15/2020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6CE63-750B-4A8C-869C-A964C6F0592D}"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6CE63-750B-4A8C-869C-A964C6F0592D}"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B1FCD-DB1A-49DF-8512-040314F64F1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46CE63-750B-4A8C-869C-A964C6F0592D}" type="datetimeFigureOut">
              <a:rPr lang="en-US" smtClean="0"/>
              <a:t>11/15/2020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CB1FCD-DB1A-49DF-8512-040314F64F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التعلم</a:t>
            </a:r>
            <a:endParaRPr lang="en-US" dirty="0"/>
          </a:p>
        </p:txBody>
      </p:sp>
      <p:sp>
        <p:nvSpPr>
          <p:cNvPr id="3" name="Subtitle 2"/>
          <p:cNvSpPr>
            <a:spLocks noGrp="1"/>
          </p:cNvSpPr>
          <p:nvPr>
            <p:ph type="subTitle" idx="1"/>
          </p:nvPr>
        </p:nvSpPr>
        <p:spPr/>
        <p:txBody>
          <a:bodyPr/>
          <a:lstStyle/>
          <a:p>
            <a:r>
              <a:rPr lang="ar-EG" dirty="0" smtClean="0"/>
              <a:t>عمل الطالبة :مرام تيسير مصلح</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EG" dirty="0" smtClean="0"/>
              <a:t>وحسب نظرية بافلوف فأن تعلم يحدث عندما يقترن مثير محايد مع مثير طبيعي عدة مرات أي أن يقدم المثير المحايد ثم المثير الطبيعي ,عند اذ تتكون رابطة شرطية (غير طبيعية)بين المثير المحايد والاستجابة ويصبح المثير المحايد قادر على أن يحد أو يستجر الأستجابة من خلال عملية الأقتران تعلم الكلب أن يقدم استجابة سيلان اللعاب لدى التعرض لمثير محايد.</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EG" dirty="0" smtClean="0"/>
              <a:t>تعريف المثير الغير شرطي : هو المثير الذي يستجر بطبيعته الاستجابة دون الحاجة الى التدريب أي انه المثير الطبيعي للاستجابة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EG" dirty="0" smtClean="0"/>
              <a:t>الاستجابة غير الشرطية:هي الاستجابة الطبيعية التي يستجرها المثير غير الشرطي  فسيلان اللعاب عند تناول الطعام أو الخوف عند سماع الصوت المرتفع .</a:t>
            </a:r>
          </a:p>
          <a:p>
            <a:pPr algn="r" rtl="1"/>
            <a:r>
              <a:rPr lang="ar-EG" dirty="0" smtClean="0"/>
              <a:t>المثير المحايد :هو المثير الذي لا يستجر بطبيعته الاستجابة .</a:t>
            </a:r>
          </a:p>
          <a:p>
            <a:pPr algn="r" rtl="1"/>
            <a:r>
              <a:rPr lang="ar-EG" dirty="0" smtClean="0"/>
              <a:t>المثير الشرطي :هو المثير الذي أصبح قادر على أن يستجر الاستجابةنتيجة لاقترانه بالمثير غير الشرطي عدة مرات أي أنه اكتسب خصائص المثير الطبيعي من حيث قدرته على أن يستجر الاستجابة وفي غياب المثير الطبيعي .</a:t>
            </a:r>
          </a:p>
          <a:p>
            <a:pPr algn="r" rtl="1"/>
            <a:endParaRPr lang="ar-EG"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EG" dirty="0" smtClean="0"/>
              <a:t>الاستجابة الشرطية :هي الاستجابة التي يستجرها المثير الشرطي وهي تشبه الاستجابة الطبيعية الا انها تصدر عن الكائن أو متعلم عند التعرض للمثير الشرطي وليس الطبيعي.</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الاشراط الكلاسيكي والسلوك الانساني:</a:t>
            </a:r>
            <a:endParaRPr lang="en-US" dirty="0"/>
          </a:p>
        </p:txBody>
      </p:sp>
      <p:sp>
        <p:nvSpPr>
          <p:cNvPr id="3" name="Content Placeholder 2"/>
          <p:cNvSpPr>
            <a:spLocks noGrp="1"/>
          </p:cNvSpPr>
          <p:nvPr>
            <p:ph idx="1"/>
          </p:nvPr>
        </p:nvSpPr>
        <p:spPr/>
        <p:txBody>
          <a:bodyPr>
            <a:normAutofit lnSpcReduction="10000"/>
          </a:bodyPr>
          <a:lstStyle/>
          <a:p>
            <a:pPr algn="r" rtl="1"/>
            <a:r>
              <a:rPr lang="ar-EG" dirty="0" smtClean="0"/>
              <a:t>الاستجابات الانفعالية تحديدا يتم تعلمها من خلال مبادئ الاشراط الكلاسيكي مثال ذلك كيف يتعلم الكثير من الافراد الخوف من بعض الحشرات مثل الصرصور أو العنكبوت والتي هي مثيرات محايدة لا تحدث الخوف بطبيعتها .</a:t>
            </a:r>
          </a:p>
          <a:p>
            <a:endParaRPr lang="ar-EG" dirty="0"/>
          </a:p>
          <a:p>
            <a:pPr algn="r" rtl="1"/>
            <a:r>
              <a:rPr lang="ar-EG" dirty="0" smtClean="0"/>
              <a:t>بعض المثيرات المحايدة تصبح مثيرات شرطية من خلال الاقتران فتزيد من وتيرة هذه الاستجابات عند التعرض لهذه المثيرات ومن هنا فان الكثير من الاضطرابات الجسمية التي قد يشكو منها الفرد قد تكون ذات منشأ نفسي.</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مبادئ الاشراط الكلاسيكي :</a:t>
            </a:r>
            <a:endParaRPr lang="en-US" dirty="0"/>
          </a:p>
        </p:txBody>
      </p:sp>
      <p:sp>
        <p:nvSpPr>
          <p:cNvPr id="3" name="Content Placeholder 2"/>
          <p:cNvSpPr>
            <a:spLocks noGrp="1"/>
          </p:cNvSpPr>
          <p:nvPr>
            <p:ph idx="1"/>
          </p:nvPr>
        </p:nvSpPr>
        <p:spPr/>
        <p:txBody>
          <a:bodyPr/>
          <a:lstStyle/>
          <a:p>
            <a:pPr algn="r" rtl="1"/>
            <a:r>
              <a:rPr lang="ar-EG" dirty="0" smtClean="0"/>
              <a:t>1-الانطفاء</a:t>
            </a:r>
          </a:p>
          <a:p>
            <a:pPr algn="r" rtl="1"/>
            <a:r>
              <a:rPr lang="ar-EG" dirty="0" smtClean="0"/>
              <a:t>2-التعميم</a:t>
            </a:r>
          </a:p>
          <a:p>
            <a:pPr algn="r" rtl="1"/>
            <a:r>
              <a:rPr lang="ar-EG" dirty="0" smtClean="0"/>
              <a:t>3-التمييز</a:t>
            </a:r>
          </a:p>
          <a:p>
            <a:pPr algn="r" rtl="1"/>
            <a:r>
              <a:rPr lang="ar-EG" dirty="0" smtClean="0"/>
              <a:t>4-الاسترجاع التلقائي</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الانطفاء:</a:t>
            </a:r>
            <a:endParaRPr lang="en-US" dirty="0"/>
          </a:p>
        </p:txBody>
      </p:sp>
      <p:sp>
        <p:nvSpPr>
          <p:cNvPr id="3" name="Content Placeholder 2"/>
          <p:cNvSpPr>
            <a:spLocks noGrp="1"/>
          </p:cNvSpPr>
          <p:nvPr>
            <p:ph idx="1"/>
          </p:nvPr>
        </p:nvSpPr>
        <p:spPr/>
        <p:txBody>
          <a:bodyPr/>
          <a:lstStyle/>
          <a:p>
            <a:pPr algn="r" rtl="1"/>
            <a:r>
              <a:rPr lang="ar-EG" dirty="0" smtClean="0"/>
              <a:t>وجد بافلوف أن تقديم المثير الشرطي وحده يؤدي تدريجيا الى تناقص الاستجابة الشرطية الى أن يحدث الانطفاء لهذه الاستجابة .</a:t>
            </a:r>
          </a:p>
          <a:p>
            <a:pPr algn="r" rtl="1"/>
            <a:r>
              <a:rPr lang="ar-EG" dirty="0" smtClean="0"/>
              <a:t>تعريف :هو ضعف وتوقف الاستجابة الشرطية عن الظهور نتيجة للتعرض للمثير الشرطي عدة مرات دون أن يقترن بالمثير غير شرطي.</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التعميم:</a:t>
            </a:r>
            <a:endParaRPr lang="en-US" dirty="0"/>
          </a:p>
        </p:txBody>
      </p:sp>
      <p:sp>
        <p:nvSpPr>
          <p:cNvPr id="3" name="Content Placeholder 2"/>
          <p:cNvSpPr>
            <a:spLocks noGrp="1"/>
          </p:cNvSpPr>
          <p:nvPr>
            <p:ph idx="1"/>
          </p:nvPr>
        </p:nvSpPr>
        <p:spPr/>
        <p:txBody>
          <a:bodyPr/>
          <a:lstStyle/>
          <a:p>
            <a:pPr algn="r" rtl="1"/>
            <a:r>
              <a:rPr lang="ar-EG" dirty="0" smtClean="0"/>
              <a:t>هو تقديم الاستجابة الشرطية لمثيرات شبيهة بالمثير الشرطي لكنها تختلف عنه وكلما كان الشبه بين المثيرين أكبر زادت احتمالية حدوث التعميم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التمييز :</a:t>
            </a:r>
            <a:endParaRPr lang="en-US" dirty="0"/>
          </a:p>
        </p:txBody>
      </p:sp>
      <p:sp>
        <p:nvSpPr>
          <p:cNvPr id="3" name="Content Placeholder 2"/>
          <p:cNvSpPr>
            <a:spLocks noGrp="1"/>
          </p:cNvSpPr>
          <p:nvPr>
            <p:ph idx="1"/>
          </p:nvPr>
        </p:nvSpPr>
        <p:spPr/>
        <p:txBody>
          <a:bodyPr/>
          <a:lstStyle/>
          <a:p>
            <a:pPr algn="r" rtl="1"/>
            <a:r>
              <a:rPr lang="ar-EG" dirty="0" smtClean="0"/>
              <a:t>هو تقديم الاستجابة الشرطية للمثيرالشرطي فقط وعدم تقديمها لمثيرات أخرى مشابهة له اي أنه عكس التعميم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الاسترجاع التلقائي </a:t>
            </a:r>
            <a:endParaRPr lang="en-US" dirty="0"/>
          </a:p>
        </p:txBody>
      </p:sp>
      <p:sp>
        <p:nvSpPr>
          <p:cNvPr id="3" name="Content Placeholder 2"/>
          <p:cNvSpPr>
            <a:spLocks noGrp="1"/>
          </p:cNvSpPr>
          <p:nvPr>
            <p:ph idx="1"/>
          </p:nvPr>
        </p:nvSpPr>
        <p:spPr/>
        <p:txBody>
          <a:bodyPr/>
          <a:lstStyle/>
          <a:p>
            <a:pPr algn="r" rtl="1"/>
            <a:r>
              <a:rPr lang="ar-EG" dirty="0" smtClean="0"/>
              <a:t>هو عودة الاستجابة الشرطية للظهور بعد أن تعرضت للانطفاء نستفيد من مبدأ الاسترجاع التلقائي أن التخلص من بعض الاستجابات الشرطية يتطلب اجراء أكثر من عملية انطفاء لكي يتخلص الفرد من هذه الاستجابات كليا.</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تعريف التعلم :</a:t>
            </a:r>
            <a:br>
              <a:rPr lang="ar-EG" dirty="0" smtClean="0"/>
            </a:br>
            <a:endParaRPr lang="en-US" dirty="0"/>
          </a:p>
        </p:txBody>
      </p:sp>
      <p:sp>
        <p:nvSpPr>
          <p:cNvPr id="3" name="Content Placeholder 2"/>
          <p:cNvSpPr>
            <a:spLocks noGrp="1"/>
          </p:cNvSpPr>
          <p:nvPr>
            <p:ph idx="1"/>
          </p:nvPr>
        </p:nvSpPr>
        <p:spPr/>
        <p:txBody>
          <a:bodyPr/>
          <a:lstStyle/>
          <a:p>
            <a:pPr algn="r" rtl="1"/>
            <a:r>
              <a:rPr lang="ar-EG" dirty="0" smtClean="0"/>
              <a:t>هو تغير الثابت نسبيا في السلوك ناتج عن الخبرة.</a:t>
            </a:r>
          </a:p>
          <a:p>
            <a:pPr algn="r" rtl="1"/>
            <a:r>
              <a:rPr lang="ar-EG" dirty="0" smtClean="0"/>
              <a:t>هذا التعريف يتضمن ثلاثة محكات لتحديد التعلم :</a:t>
            </a:r>
          </a:p>
          <a:p>
            <a:pPr algn="r" rtl="1"/>
            <a:r>
              <a:rPr lang="ar-EG" dirty="0" smtClean="0"/>
              <a:t>1-تعلم يتضمن التغير في السلوك</a:t>
            </a:r>
          </a:p>
          <a:p>
            <a:pPr algn="r" rtl="1"/>
            <a:r>
              <a:rPr lang="ar-EG" dirty="0" smtClean="0"/>
              <a:t>2-أن هذا التغير ثابت نسبيا </a:t>
            </a:r>
          </a:p>
          <a:p>
            <a:pPr algn="r" rtl="1"/>
            <a:r>
              <a:rPr lang="ar-EG" dirty="0" smtClean="0"/>
              <a:t>3-أنه ناتج عن الخبرة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الاشراط من الدرجة الأعلى </a:t>
            </a:r>
            <a:endParaRPr lang="en-US" dirty="0"/>
          </a:p>
        </p:txBody>
      </p:sp>
      <p:sp>
        <p:nvSpPr>
          <p:cNvPr id="3" name="Content Placeholder 2"/>
          <p:cNvSpPr>
            <a:spLocks noGrp="1"/>
          </p:cNvSpPr>
          <p:nvPr>
            <p:ph idx="1"/>
          </p:nvPr>
        </p:nvSpPr>
        <p:spPr/>
        <p:txBody>
          <a:bodyPr/>
          <a:lstStyle/>
          <a:p>
            <a:pPr algn="r" rtl="1"/>
            <a:r>
              <a:rPr lang="ar-EG" dirty="0" smtClean="0"/>
              <a:t>فالطفل الذي يحدث لديه اقتران بين المركبة وصوتها المرتفع تصبح المركبة مثير شرطي للخوف عند الطفل وهذا الاشراط من الدرجة الاولى وكن اذا شعر الطفل بالخوف بمجرد سماع اسم المركبة يصبح اسم المركبة مثير شرطي من الدرجة الثانية والحقيقة أن اسم المركبة أصبح قادر على احداث استجابة الخوف لانه اقتران مع المركبة والتي هي مثير شرطي وليست طبيعي  لذلك فانه في الاشراط من الدرجة العليا يقترن مثير محايد مع مثير شرطي فيصبح المثير المحايد  قادر على أن يستجر الاستجابة.</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الاشراط المضاد</a:t>
            </a:r>
            <a:endParaRPr lang="en-US" dirty="0"/>
          </a:p>
        </p:txBody>
      </p:sp>
      <p:sp>
        <p:nvSpPr>
          <p:cNvPr id="3" name="Content Placeholder 2"/>
          <p:cNvSpPr>
            <a:spLocks noGrp="1"/>
          </p:cNvSpPr>
          <p:nvPr>
            <p:ph idx="1"/>
          </p:nvPr>
        </p:nvSpPr>
        <p:spPr/>
        <p:txBody>
          <a:bodyPr/>
          <a:lstStyle/>
          <a:p>
            <a:pPr algn="r" rtl="1"/>
            <a:r>
              <a:rPr lang="ar-EG" dirty="0" smtClean="0"/>
              <a:t>هو اقتران المثير الشرطي مع مثير محايد يستجر استجابة مضادة للاستجابة الشرطية غير مرغوبة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الاشراط الاجرائي </a:t>
            </a:r>
            <a:endParaRPr lang="en-US" dirty="0"/>
          </a:p>
        </p:txBody>
      </p:sp>
      <p:sp>
        <p:nvSpPr>
          <p:cNvPr id="3" name="Content Placeholder 2"/>
          <p:cNvSpPr>
            <a:spLocks noGrp="1"/>
          </p:cNvSpPr>
          <p:nvPr>
            <p:ph idx="1"/>
          </p:nvPr>
        </p:nvSpPr>
        <p:spPr/>
        <p:txBody>
          <a:bodyPr/>
          <a:lstStyle/>
          <a:p>
            <a:pPr algn="r" rtl="1"/>
            <a:r>
              <a:rPr lang="ar-EG" dirty="0" smtClean="0"/>
              <a:t>يفسر لنا الكيفية التي نتعلم بها السلوكيات الاجرائية اي السلوكيات الارادية التي تقوم بها للتحكم في البيئة أو لاحداث اثر فيها مثل المشي .</a:t>
            </a:r>
          </a:p>
          <a:p>
            <a:pPr algn="r" rtl="1"/>
            <a:r>
              <a:rPr lang="ar-EG" dirty="0" smtClean="0"/>
              <a:t>هذه السلوكيات نتعلم القيام بها في رأي سكندر من خلال نتائج هذه السلوكيات فالسلوك محكوم بنتائجه بمعنى أن الكائن يربط بين السلوك ونتائجه فاذا قام بسلوك كافئ أو عزز عليه يكرره أما اذا قام بالسلوك وعوقب عليه لا يكرره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تجارب سكندر وتشكيل السلوك </a:t>
            </a:r>
            <a:endParaRPr lang="en-US" dirty="0"/>
          </a:p>
        </p:txBody>
      </p:sp>
      <p:sp>
        <p:nvSpPr>
          <p:cNvPr id="3" name="Content Placeholder 2"/>
          <p:cNvSpPr>
            <a:spLocks noGrp="1"/>
          </p:cNvSpPr>
          <p:nvPr>
            <p:ph idx="1"/>
          </p:nvPr>
        </p:nvSpPr>
        <p:spPr/>
        <p:txBody>
          <a:bodyPr/>
          <a:lstStyle/>
          <a:p>
            <a:pPr algn="r" rtl="1"/>
            <a:r>
              <a:rPr lang="ar-EG" dirty="0" smtClean="0"/>
              <a:t>استخدم سكنر في تجاربه مفهوم تشكيل وهو اجراء يستخدم خلاله التعزيز مثل الطعام بشكل تدريجي لتوجيه سلوك الحيوان نحو سلوك المرغوب .</a:t>
            </a:r>
          </a:p>
          <a:p>
            <a:pPr algn="r" rtl="1"/>
            <a:r>
              <a:rPr lang="ar-EG" dirty="0" smtClean="0"/>
              <a:t>التشكيل :هو عملية تعليم السلوكيات المعقد من خلال تعزيز السلوكيات التي تقترب أكثر فأكثر من السلوك النهائي المرغوب .</a:t>
            </a:r>
          </a:p>
          <a:p>
            <a:pPr algn="r" rtl="1"/>
            <a:r>
              <a:rPr lang="ar-EG" dirty="0" smtClean="0"/>
              <a:t>التقريب التتابعي :هو ترتيب السلوكيات من حيث درجة تشابهها أو اقترابها من السلوك النهائي النمطلوب.</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EG" dirty="0" smtClean="0"/>
              <a:t>توابع سلوك :سلوك الفرد أما أن يتبعه تعزيز أو عقاب أو أن يتم تجاهل هذا السلوك.</a:t>
            </a:r>
          </a:p>
          <a:p>
            <a:pPr algn="r" rtl="1"/>
            <a:r>
              <a:rPr lang="ar-EG" dirty="0" smtClean="0"/>
              <a:t>التعزيز :هو مثير يزيد من احتمالية تكرار الاستجابة التي يتبعها والتعزيز يقسم الى قسمين:</a:t>
            </a:r>
          </a:p>
          <a:p>
            <a:pPr algn="r" rtl="1"/>
            <a:r>
              <a:rPr lang="ar-EG" dirty="0" smtClean="0"/>
              <a:t>أ- تعزيز ايجابي </a:t>
            </a:r>
          </a:p>
          <a:p>
            <a:pPr algn="r" rtl="1"/>
            <a:r>
              <a:rPr lang="ar-EG" dirty="0" smtClean="0"/>
              <a:t>ب_تعزيز سلبي</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EG" dirty="0" smtClean="0"/>
              <a:t>التعزيز الايجابي :هو تقديم مثير يزيد من احتمالية تكرار الاستجابة التي يتبعها والمثير الذي يقدم يكون غالبا مثير مرغوب به.</a:t>
            </a:r>
          </a:p>
          <a:p>
            <a:pPr algn="r" rtl="1"/>
            <a:r>
              <a:rPr lang="ar-EG" dirty="0" smtClean="0"/>
              <a:t>التعزيزسلبي:هو سحب أو ازالة مثير يزيد من احتمال تكرار الاستجابة التي يتبعها والمثير الذي يتم سحبه لتعزيز السلوك هنا هو غير مرغوب به غالبا.</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الاشراط التجنبي والاشراط الهروبي:</a:t>
            </a:r>
            <a:endParaRPr lang="en-US" dirty="0"/>
          </a:p>
        </p:txBody>
      </p:sp>
      <p:sp>
        <p:nvSpPr>
          <p:cNvPr id="3" name="Content Placeholder 2"/>
          <p:cNvSpPr>
            <a:spLocks noGrp="1"/>
          </p:cNvSpPr>
          <p:nvPr>
            <p:ph idx="1"/>
          </p:nvPr>
        </p:nvSpPr>
        <p:spPr/>
        <p:txBody>
          <a:bodyPr/>
          <a:lstStyle/>
          <a:p>
            <a:pPr algn="r" rtl="1"/>
            <a:r>
              <a:rPr lang="ar-EG" dirty="0" smtClean="0"/>
              <a:t>من ابرز الاشراط التي يستخدم فيها التعزيز السلبي:</a:t>
            </a:r>
          </a:p>
          <a:p>
            <a:pPr algn="r" rtl="1"/>
            <a:r>
              <a:rPr lang="ar-EG" dirty="0" smtClean="0"/>
              <a:t>الاشراط الهروبي :يتعلم الكائن القيام باستجابة لايقاف مثير مؤلم .</a:t>
            </a:r>
          </a:p>
          <a:p>
            <a:pPr algn="r" rtl="1"/>
            <a:r>
              <a:rPr lang="ar-EG" dirty="0" smtClean="0"/>
              <a:t>الاشراط التجنبي:هو ذلك النوع من الاشراط الذي يتعلم خلاله الكائن القيام باستجابة لمنع مثير مؤلم من الحدوث.</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العقاب:</a:t>
            </a:r>
            <a:endParaRPr lang="en-US" dirty="0"/>
          </a:p>
        </p:txBody>
      </p:sp>
      <p:sp>
        <p:nvSpPr>
          <p:cNvPr id="3" name="Content Placeholder 2"/>
          <p:cNvSpPr>
            <a:spLocks noGrp="1"/>
          </p:cNvSpPr>
          <p:nvPr>
            <p:ph idx="1"/>
          </p:nvPr>
        </p:nvSpPr>
        <p:spPr/>
        <p:txBody>
          <a:bodyPr/>
          <a:lstStyle/>
          <a:p>
            <a:pPr algn="r" rtl="1"/>
            <a:r>
              <a:rPr lang="ar-EG" dirty="0" smtClean="0"/>
              <a:t>هو مثير يقلل من احتمالية التكرار الاستحابة التي يتبعها والعقاب عكس التعزيز فهو يضعف السلوك في حين أن التعزيز يقوي السلوك .</a:t>
            </a:r>
          </a:p>
          <a:p>
            <a:pPr algn="r" rtl="1"/>
            <a:r>
              <a:rPr lang="ar-EG" dirty="0" smtClean="0"/>
              <a:t>أ-العقاب الايجابي :هو تقديم مثير مؤلم أو غير مرغوب يقلل من احتمالية تكرار الاستجابة مثل العقاب البدني .</a:t>
            </a:r>
          </a:p>
          <a:p>
            <a:pPr algn="r" rtl="1"/>
            <a:r>
              <a:rPr lang="ar-EG" dirty="0" smtClean="0"/>
              <a:t>ب- العقاب السلبي:هو سحب أو ازالة مثير مرغوب به يقلل من احتمالية تكرار الاستجابة ومن الامثلة عليها الحرمان من اللعب فترة من الوقت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العقاب يمكن أن يكون فعال في ظروف معينة </a:t>
            </a:r>
            <a:endParaRPr lang="en-US" dirty="0"/>
          </a:p>
        </p:txBody>
      </p:sp>
      <p:sp>
        <p:nvSpPr>
          <p:cNvPr id="3" name="Content Placeholder 2"/>
          <p:cNvSpPr>
            <a:spLocks noGrp="1"/>
          </p:cNvSpPr>
          <p:nvPr>
            <p:ph idx="1"/>
          </p:nvPr>
        </p:nvSpPr>
        <p:spPr/>
        <p:txBody>
          <a:bodyPr/>
          <a:lstStyle/>
          <a:p>
            <a:pPr algn="r" rtl="1"/>
            <a:r>
              <a:rPr lang="ar-EG" dirty="0" smtClean="0"/>
              <a:t>1-يجب أن يكون مباشرة بعد السلوك .</a:t>
            </a:r>
          </a:p>
          <a:p>
            <a:pPr algn="r" rtl="1"/>
            <a:r>
              <a:rPr lang="ar-EG" dirty="0" smtClean="0"/>
              <a:t>2-متناسب وشديد بالشكل الكافي لتغير السلوك غيرالمرغوب </a:t>
            </a:r>
          </a:p>
          <a:p>
            <a:pPr algn="r" rtl="1"/>
            <a:r>
              <a:rPr lang="ar-EG" dirty="0" smtClean="0"/>
              <a:t>3-لذلك فالعقاب يمكن أن يستخدم اذا كان التعزيز غير فعال في التعلم السلوك المقبول أو اذا كان السلوك الذي يقوم به الطفل أكثر خطورة من العقاب مثل ضرب الرأس في الحائط.</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مشكلات العقاب:</a:t>
            </a:r>
            <a:endParaRPr lang="en-US" dirty="0"/>
          </a:p>
        </p:txBody>
      </p:sp>
      <p:sp>
        <p:nvSpPr>
          <p:cNvPr id="3" name="Content Placeholder 2"/>
          <p:cNvSpPr>
            <a:spLocks noGrp="1"/>
          </p:cNvSpPr>
          <p:nvPr>
            <p:ph idx="1"/>
          </p:nvPr>
        </p:nvSpPr>
        <p:spPr/>
        <p:txBody>
          <a:bodyPr>
            <a:normAutofit fontScale="85000" lnSpcReduction="20000"/>
          </a:bodyPr>
          <a:lstStyle/>
          <a:p>
            <a:pPr algn="r" rtl="1"/>
            <a:r>
              <a:rPr lang="ar-EG" dirty="0" smtClean="0"/>
              <a:t>1- العقاب لايزيل السلوك وانما يوقفه.</a:t>
            </a:r>
          </a:p>
          <a:p>
            <a:pPr algn="r" rtl="1"/>
            <a:r>
              <a:rPr lang="ar-EG" dirty="0" smtClean="0"/>
              <a:t>2-العقاب يمكن أن يزيد من السلوك العدواني.</a:t>
            </a:r>
          </a:p>
          <a:p>
            <a:pPr algn="r" rtl="1"/>
            <a:r>
              <a:rPr lang="ar-EG" dirty="0" smtClean="0"/>
              <a:t>3-العقاب يؤدي الى الخوف.</a:t>
            </a:r>
          </a:p>
          <a:p>
            <a:pPr algn="r" rtl="1"/>
            <a:r>
              <a:rPr lang="ar-EG" dirty="0" smtClean="0"/>
              <a:t>4-العقاب الذي لا يمكن توقعه يشعر الفرد بالعجز وعدم القدرة على ضبط الامور .</a:t>
            </a:r>
          </a:p>
          <a:p>
            <a:pPr algn="r" rtl="1"/>
            <a:r>
              <a:rPr lang="ar-EG" dirty="0" smtClean="0"/>
              <a:t>5-العقاب يبين للطفل السلوك الخطأ لكنه لا يبين السلوك المرغوب في حين أن تعزيز هز الذي يبين السلوك المرغوب لذلك يمكن أن ندمج بين التعزيز والعقاب لعلاج بعض المشكلات مثل مشكلة ضرب الرأس في الحائط حيث يعاقب هذا السلوك مثلا برشق وجه الطفل بشيء من الماء يعزز عندما يتصرف بشكل مناسب. </a:t>
            </a:r>
          </a:p>
          <a:p>
            <a:pPr algn="r" rtl="1"/>
            <a:r>
              <a:rPr lang="ar-EG" dirty="0" smtClean="0"/>
              <a:t>6-العقاب يؤدي الى ازالة سلوكيات مرغوب بها احيانا اضافة للسلوك غير المرغوب.</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خصائص التعلم:</a:t>
            </a:r>
            <a:br>
              <a:rPr lang="ar-EG" dirty="0" smtClean="0"/>
            </a:br>
            <a:endParaRPr lang="en-US" dirty="0"/>
          </a:p>
        </p:txBody>
      </p:sp>
      <p:sp>
        <p:nvSpPr>
          <p:cNvPr id="3" name="Content Placeholder 2"/>
          <p:cNvSpPr>
            <a:spLocks noGrp="1"/>
          </p:cNvSpPr>
          <p:nvPr>
            <p:ph idx="1"/>
          </p:nvPr>
        </p:nvSpPr>
        <p:spPr/>
        <p:txBody>
          <a:bodyPr>
            <a:normAutofit lnSpcReduction="10000"/>
          </a:bodyPr>
          <a:lstStyle/>
          <a:p>
            <a:pPr algn="r" rtl="1"/>
            <a:r>
              <a:rPr lang="ar-EG" dirty="0" smtClean="0"/>
              <a:t>1-أنه تغير في السلوك أو تغير في الحصيلة السلوكية .</a:t>
            </a:r>
          </a:p>
          <a:p>
            <a:pPr algn="r" rtl="1"/>
            <a:r>
              <a:rPr lang="ar-EG" dirty="0" smtClean="0"/>
              <a:t>2-أنه تغير ثابت نسبيا. </a:t>
            </a:r>
          </a:p>
          <a:p>
            <a:pPr algn="r" rtl="1"/>
            <a:r>
              <a:rPr lang="ar-EG" dirty="0" smtClean="0"/>
              <a:t>3-السلوك المتعلم تغير في السلوك غير ناتج عن التعب أو نقص الجهد أو عن العقاقير .</a:t>
            </a:r>
          </a:p>
          <a:p>
            <a:pPr algn="r" rtl="1"/>
            <a:r>
              <a:rPr lang="ar-EG" dirty="0" smtClean="0"/>
              <a:t>4-التعلم له ثلاثة اشكال وهي:</a:t>
            </a:r>
          </a:p>
          <a:p>
            <a:pPr algn="r" rtl="1"/>
            <a:r>
              <a:rPr lang="ar-EG" dirty="0" smtClean="0"/>
              <a:t>أ- اكتساب سلوك جديد</a:t>
            </a:r>
          </a:p>
          <a:p>
            <a:pPr algn="r" rtl="1"/>
            <a:r>
              <a:rPr lang="ar-EG" dirty="0" smtClean="0"/>
              <a:t>ب-التخلي عن السلوك </a:t>
            </a:r>
          </a:p>
          <a:p>
            <a:pPr algn="r" rtl="1"/>
            <a:r>
              <a:rPr lang="ar-EG" dirty="0" smtClean="0"/>
              <a:t>ج- تعديل السلوك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المعززات الاولية والثانوية:</a:t>
            </a:r>
            <a:endParaRPr lang="en-US" dirty="0"/>
          </a:p>
        </p:txBody>
      </p:sp>
      <p:sp>
        <p:nvSpPr>
          <p:cNvPr id="3" name="Content Placeholder 2"/>
          <p:cNvSpPr>
            <a:spLocks noGrp="1"/>
          </p:cNvSpPr>
          <p:nvPr>
            <p:ph idx="1"/>
          </p:nvPr>
        </p:nvSpPr>
        <p:spPr/>
        <p:txBody>
          <a:bodyPr/>
          <a:lstStyle/>
          <a:p>
            <a:pPr algn="r" rtl="1"/>
            <a:r>
              <a:rPr lang="ar-EG" dirty="0" smtClean="0"/>
              <a:t>المعزز الاولي :هو مثير الذي بطبيعته يعزز لاشباعه حاجة بيولوجية مثل الطعام.</a:t>
            </a:r>
          </a:p>
          <a:p>
            <a:pPr algn="r" rtl="1"/>
            <a:r>
              <a:rPr lang="ar-EG" dirty="0" smtClean="0"/>
              <a:t>المعزز الثانوي:هو مثير اكتسب خصائصه التعزيزية من خلال ارتباطه مع معززات أخرى أي اكتسبت لهذه الخصائص من خلال التعلم مثال ذلك النقود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وبالمثل هناك ما يعرف :</a:t>
            </a:r>
            <a:endParaRPr lang="en-US" dirty="0"/>
          </a:p>
        </p:txBody>
      </p:sp>
      <p:sp>
        <p:nvSpPr>
          <p:cNvPr id="3" name="Content Placeholder 2"/>
          <p:cNvSpPr>
            <a:spLocks noGrp="1"/>
          </p:cNvSpPr>
          <p:nvPr>
            <p:ph idx="1"/>
          </p:nvPr>
        </p:nvSpPr>
        <p:spPr/>
        <p:txBody>
          <a:bodyPr/>
          <a:lstStyle/>
          <a:p>
            <a:pPr algn="r" rtl="1"/>
            <a:r>
              <a:rPr lang="ar-EG" dirty="0" smtClean="0"/>
              <a:t>1-بالعقاب الأولي :وهو مثير الذي بطبيعته يعاقب مثل الصدمة الكهربائية .</a:t>
            </a:r>
          </a:p>
          <a:p>
            <a:pPr algn="r" rtl="1"/>
            <a:r>
              <a:rPr lang="ar-EG" dirty="0" smtClean="0"/>
              <a:t>2-العقاب الثانوي :فهو مثير اكتسب خصائصه العقابية من خلال ارتباطه مع عقاب أخر مثل النقد .</a:t>
            </a:r>
          </a:p>
          <a:p>
            <a:pPr algn="r" rtl="1"/>
            <a:endParaRPr lang="ar-EG" dirty="0"/>
          </a:p>
          <a:p>
            <a:pPr algn="r" rtl="1"/>
            <a:endParaRPr lang="ar-EG" dirty="0" smtClean="0"/>
          </a:p>
          <a:p>
            <a:pPr algn="r" rtl="1">
              <a:buNone/>
            </a:pPr>
            <a:r>
              <a:rPr lang="ar-EG" dirty="0" smtClean="0"/>
              <a:t>وتجدر الاشارة أن فعالية المعزز أو العقاب الثانوي على السلوك لا تقل عن فعالية المعزز أو العقاب الأولي.</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مبادئ الاشراط الاجرائي :</a:t>
            </a:r>
            <a:endParaRPr lang="en-US" dirty="0"/>
          </a:p>
        </p:txBody>
      </p:sp>
      <p:sp>
        <p:nvSpPr>
          <p:cNvPr id="3" name="Content Placeholder 2"/>
          <p:cNvSpPr>
            <a:spLocks noGrp="1"/>
          </p:cNvSpPr>
          <p:nvPr>
            <p:ph idx="1"/>
          </p:nvPr>
        </p:nvSpPr>
        <p:spPr/>
        <p:txBody>
          <a:bodyPr/>
          <a:lstStyle/>
          <a:p>
            <a:pPr algn="r" rtl="1"/>
            <a:r>
              <a:rPr lang="ar-EG" dirty="0" smtClean="0"/>
              <a:t>1-الانطفاء:هو ضعف والاختفاء التدريجي للاستجابة المتعلمة وينتج بسبب عدم اتباع الاستجابة بالمعزز .</a:t>
            </a:r>
          </a:p>
          <a:p>
            <a:pPr algn="r" rtl="1"/>
            <a:r>
              <a:rPr lang="ar-EG" dirty="0" smtClean="0"/>
              <a:t>فالمعززهو الذي يثبت الاستجابة ويعمل على استمراريتها وتوقف تقديم المعزز يؤدي الى اطفاءها.</a:t>
            </a:r>
          </a:p>
          <a:p>
            <a:pPr algn="r" rtl="1"/>
            <a:r>
              <a:rPr lang="ar-EG" dirty="0" smtClean="0"/>
              <a:t>2-التعميم والتمييز:كما هو الحال في الاشراط الكلاسيكي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جداول التعزيز:جدول التعزيز المستمر :</a:t>
            </a:r>
            <a:endParaRPr lang="en-US" dirty="0"/>
          </a:p>
        </p:txBody>
      </p:sp>
      <p:sp>
        <p:nvSpPr>
          <p:cNvPr id="3" name="Content Placeholder 2"/>
          <p:cNvSpPr>
            <a:spLocks noGrp="1"/>
          </p:cNvSpPr>
          <p:nvPr>
            <p:ph idx="1"/>
          </p:nvPr>
        </p:nvSpPr>
        <p:spPr/>
        <p:txBody>
          <a:bodyPr/>
          <a:lstStyle/>
          <a:p>
            <a:pPr algn="r" rtl="1"/>
            <a:r>
              <a:rPr lang="ar-EG" dirty="0" smtClean="0"/>
              <a:t>فيه يتم تقديم التعزيز بعد كل استجابة تصدر عن المتعلم وتقديم التعزيز بهذا الشكل يكون في غاية الاهمية خاصة في بدايات عملية التعلم .</a:t>
            </a:r>
          </a:p>
          <a:p>
            <a:pPr algn="r" rtl="1"/>
            <a:r>
              <a:rPr lang="ar-EG" dirty="0" smtClean="0"/>
              <a:t>في حين تقديم التعزيز للاستجابات الصحيحة حينا وعدم تقديمه حينا أخر يسمى التعزيز المتقطع.</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جدول التعزيز النسبة الثابتة </a:t>
            </a:r>
            <a:endParaRPr lang="en-US" dirty="0"/>
          </a:p>
        </p:txBody>
      </p:sp>
      <p:sp>
        <p:nvSpPr>
          <p:cNvPr id="3" name="Content Placeholder 2"/>
          <p:cNvSpPr>
            <a:spLocks noGrp="1"/>
          </p:cNvSpPr>
          <p:nvPr>
            <p:ph idx="1"/>
          </p:nvPr>
        </p:nvSpPr>
        <p:spPr/>
        <p:txBody>
          <a:bodyPr/>
          <a:lstStyle/>
          <a:p>
            <a:pPr algn="r" rtl="1"/>
            <a:r>
              <a:rPr lang="ar-EG" dirty="0" smtClean="0"/>
              <a:t>وفيه يتم تقديم التعزيز بعد أداء عدد محدد من الاستجابات الصحيحة . </a:t>
            </a:r>
          </a:p>
          <a:p>
            <a:pPr algn="r" rtl="1"/>
            <a:r>
              <a:rPr lang="ar-EG" dirty="0" smtClean="0"/>
              <a:t>من المميزات الخاصة بجدول النسبة الثابتة أن المستوى الاداء يتراجع بشكل كبير بعد الحصول على التعزيز مباشرة.</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جدول تعزيز النسبة المتغيرة:</a:t>
            </a:r>
            <a:endParaRPr lang="en-US" dirty="0"/>
          </a:p>
        </p:txBody>
      </p:sp>
      <p:sp>
        <p:nvSpPr>
          <p:cNvPr id="3" name="Content Placeholder 2"/>
          <p:cNvSpPr>
            <a:spLocks noGrp="1"/>
          </p:cNvSpPr>
          <p:nvPr>
            <p:ph idx="1"/>
          </p:nvPr>
        </p:nvSpPr>
        <p:spPr/>
        <p:txBody>
          <a:bodyPr/>
          <a:lstStyle/>
          <a:p>
            <a:pPr algn="r" rtl="1"/>
            <a:r>
              <a:rPr lang="ar-EG" dirty="0" smtClean="0"/>
              <a:t>تقديم التعزيز بعد أداء عدد متغير من الاستجابات الصحيحة ورغم أن العدد متغير الا أنه يتراوح حول متوسط محدد.</a:t>
            </a:r>
          </a:p>
          <a:p>
            <a:pPr algn="r" rtl="1"/>
            <a:r>
              <a:rPr lang="ar-EG" dirty="0" smtClean="0"/>
              <a:t>من مميزاته الاساسية انه يؤدي الى نسبة مرتفعة وثابتة في الاداء بالمقارنة مع جدول النسبة الثابتة اي لا يحدث تراجع في الاداء بعد الحصول على التعزيز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جدول تعزيز الفترة الثابتة:</a:t>
            </a:r>
            <a:endParaRPr lang="en-US" dirty="0"/>
          </a:p>
        </p:txBody>
      </p:sp>
      <p:sp>
        <p:nvSpPr>
          <p:cNvPr id="3" name="Content Placeholder 2"/>
          <p:cNvSpPr>
            <a:spLocks noGrp="1"/>
          </p:cNvSpPr>
          <p:nvPr>
            <p:ph idx="1"/>
          </p:nvPr>
        </p:nvSpPr>
        <p:spPr/>
        <p:txBody>
          <a:bodyPr/>
          <a:lstStyle/>
          <a:p>
            <a:pPr algn="r" rtl="1"/>
            <a:r>
              <a:rPr lang="ar-EG" dirty="0" smtClean="0"/>
              <a:t>تقديم التعزيز بعد انقضاء فترة محددة من الوقت بعد التعزيز السابق.</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جدول تعزيز الفترة المتغيرة :</a:t>
            </a:r>
            <a:endParaRPr lang="en-US" dirty="0"/>
          </a:p>
        </p:txBody>
      </p:sp>
      <p:sp>
        <p:nvSpPr>
          <p:cNvPr id="3" name="Content Placeholder 2"/>
          <p:cNvSpPr>
            <a:spLocks noGrp="1"/>
          </p:cNvSpPr>
          <p:nvPr>
            <p:ph idx="1"/>
          </p:nvPr>
        </p:nvSpPr>
        <p:spPr/>
        <p:txBody>
          <a:bodyPr/>
          <a:lstStyle/>
          <a:p>
            <a:pPr algn="r" rtl="1"/>
            <a:r>
              <a:rPr lang="ar-EG" dirty="0" smtClean="0"/>
              <a:t>يقدم التعزيز بعد مرور فترة متغيرة من الوقت عن التعزيز السابق ,يعني أن التعزيز سيقدم في المتوسط بعد عشرة ثوان ولكن الفترة تتغير من تعزيز لاخر.</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EG" dirty="0" smtClean="0"/>
              <a:t>من خلال ما تقدم نتوصل الى أحد المبادئ الأساسية للاشراط الاجرائي :التعزيز المتقطع يجعل الاستجابة المتعلمة مقاومة للانطفاء أكثر بالمقارنة مع التعزيز المستمر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التعلم بالملاحظة:</a:t>
            </a:r>
            <a:endParaRPr lang="en-US" dirty="0"/>
          </a:p>
        </p:txBody>
      </p:sp>
      <p:sp>
        <p:nvSpPr>
          <p:cNvPr id="3" name="Content Placeholder 2"/>
          <p:cNvSpPr>
            <a:spLocks noGrp="1"/>
          </p:cNvSpPr>
          <p:nvPr>
            <p:ph idx="1"/>
          </p:nvPr>
        </p:nvSpPr>
        <p:spPr/>
        <p:txBody>
          <a:bodyPr/>
          <a:lstStyle/>
          <a:p>
            <a:pPr algn="r" rtl="1">
              <a:buNone/>
            </a:pPr>
            <a:r>
              <a:rPr lang="ar-EG" dirty="0" smtClean="0"/>
              <a:t>تعلم بالملاحظة (بالنمذجة):تعلم بالملاحظة أو نمذجة بأنه التعلم من خلال ملاحظة وتقليد سلوكيات الاخرين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EG" dirty="0" smtClean="0"/>
              <a:t>5-السلوك المتعلم يمكن أن يكون مرغوب فيه ويساعد على التقدم والتحسن كما يمكن أن يكون غير مرغوب به أو ارتدادي ونكوصي.</a:t>
            </a:r>
          </a:p>
          <a:p>
            <a:pPr algn="r" rtl="1"/>
            <a:r>
              <a:rPr lang="ar-EG" dirty="0" smtClean="0"/>
              <a:t>6-السلوك مفهوم واسع انه يشمل السلوك الاجرائي والسلوك اللفظي .</a:t>
            </a:r>
          </a:p>
          <a:p>
            <a:pPr algn="r" rtl="1"/>
            <a:r>
              <a:rPr lang="ar-EG" dirty="0" smtClean="0"/>
              <a:t>7-يجب التمييز بين التعلم والنضج أذ يمكن أن يحدث تغير في السلوك نتيجة للنضج وليس للتعلم .</a:t>
            </a:r>
          </a:p>
          <a:p>
            <a:pPr algn="r" rtl="1"/>
            <a:r>
              <a:rPr lang="ar-EG" dirty="0" smtClean="0"/>
              <a:t>8-التعلم ناتج عن الخبرة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تعلم بالملاحظة يمر في أربعة خطوات:</a:t>
            </a:r>
            <a:endParaRPr lang="en-US" dirty="0"/>
          </a:p>
        </p:txBody>
      </p:sp>
      <p:sp>
        <p:nvSpPr>
          <p:cNvPr id="3" name="Content Placeholder 2"/>
          <p:cNvSpPr>
            <a:spLocks noGrp="1"/>
          </p:cNvSpPr>
          <p:nvPr>
            <p:ph idx="1"/>
          </p:nvPr>
        </p:nvSpPr>
        <p:spPr/>
        <p:txBody>
          <a:bodyPr/>
          <a:lstStyle/>
          <a:p>
            <a:pPr algn="r" rtl="1"/>
            <a:r>
              <a:rPr lang="ar-EG" dirty="0" smtClean="0"/>
              <a:t>1-الانتباه حيث ينتبه المتعلم أولا للنموذج ويدرك المميزات الاساسية للسلوك المتعلم.</a:t>
            </a:r>
          </a:p>
          <a:p>
            <a:pPr algn="r" rtl="1"/>
            <a:r>
              <a:rPr lang="ar-EG" dirty="0" smtClean="0"/>
              <a:t>2-الاحتفاظ حيث يخزن المتعلم السلوك للقيام به في الوقت المناسب .</a:t>
            </a:r>
          </a:p>
          <a:p>
            <a:pPr algn="r" rtl="1"/>
            <a:r>
              <a:rPr lang="ar-EG" dirty="0" smtClean="0"/>
              <a:t>3-تنفيذ السلوك .</a:t>
            </a:r>
          </a:p>
          <a:p>
            <a:pPr algn="r" rtl="1"/>
            <a:r>
              <a:rPr lang="ar-EG" dirty="0" smtClean="0"/>
              <a:t>4-الدافعية للتعلم وتنفيذ السلوك.</a:t>
            </a:r>
          </a:p>
          <a:p>
            <a:pPr algn="r" rtl="1"/>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التعلم بالاستبصار</a:t>
            </a:r>
            <a:endParaRPr lang="en-US" dirty="0"/>
          </a:p>
        </p:txBody>
      </p:sp>
      <p:sp>
        <p:nvSpPr>
          <p:cNvPr id="3" name="Content Placeholder 2"/>
          <p:cNvSpPr>
            <a:spLocks noGrp="1"/>
          </p:cNvSpPr>
          <p:nvPr>
            <p:ph idx="1"/>
          </p:nvPr>
        </p:nvSpPr>
        <p:spPr/>
        <p:txBody>
          <a:bodyPr/>
          <a:lstStyle/>
          <a:p>
            <a:pPr algn="r" rtl="1"/>
            <a:r>
              <a:rPr lang="ar-EG" dirty="0" smtClean="0"/>
              <a:t>هو اعادة تنظيم عناصر وادراك العلاقات بينها ,فالاستبصار بمشكلة ما يحدث عندما يعمل الفرد على اعادة تنظيم عناصر المشكلة (ذهنيا)ويدرك العلاقة بين هذه العناصر الأمر الذي يساعده على حل المشكلة ولا يوجد هناك تعلم حقيقي في ظل غياب الاستبصار.</a:t>
            </a:r>
          </a:p>
          <a:p>
            <a:pPr algn="r" rtl="1"/>
            <a:r>
              <a:rPr lang="ar-EG" dirty="0" smtClean="0"/>
              <a:t>اعادة التنظيم:تعني استبعاد التفاصيل غير ذات العلاقة بالمشكلة وادراك العلاقة بين خصائص الموقف الاساسية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التعلم ذو معنى:</a:t>
            </a:r>
            <a:endParaRPr lang="en-US" dirty="0"/>
          </a:p>
        </p:txBody>
      </p:sp>
      <p:sp>
        <p:nvSpPr>
          <p:cNvPr id="3" name="Content Placeholder 2"/>
          <p:cNvSpPr>
            <a:spLocks noGrp="1"/>
          </p:cNvSpPr>
          <p:nvPr>
            <p:ph idx="1"/>
          </p:nvPr>
        </p:nvSpPr>
        <p:spPr/>
        <p:txBody>
          <a:bodyPr/>
          <a:lstStyle/>
          <a:p>
            <a:pPr algn="r" rtl="1"/>
            <a:r>
              <a:rPr lang="ar-EG" dirty="0" smtClean="0"/>
              <a:t>هو السلوك اللفظي مجمل المفاهيم والافكار والتعميمات التي يتعلمها الفرد في المواقف الصفية أو من خلال القراءة :</a:t>
            </a:r>
          </a:p>
          <a:p>
            <a:pPr algn="r" rtl="1"/>
            <a:r>
              <a:rPr lang="ar-EG" dirty="0" smtClean="0"/>
              <a:t>1-التعليم الميكانيكي.</a:t>
            </a:r>
          </a:p>
          <a:p>
            <a:pPr algn="r" rtl="1"/>
            <a:r>
              <a:rPr lang="ar-EG" dirty="0" smtClean="0"/>
              <a:t>2-التعليم ذو معنى.</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rtl="1"/>
            <a:r>
              <a:rPr lang="ar-EG" dirty="0" smtClean="0"/>
              <a:t>التعلم الميكانيكي :يشير الى اكتساب وحدات معرفة معزولة وغير مترابطة والتي لم يتم ربطها بمفاهيم أو معارف سابقة في البنى المعرفية للمتعلم.</a:t>
            </a:r>
          </a:p>
          <a:p>
            <a:pPr algn="r" rtl="1"/>
            <a:r>
              <a:rPr lang="ar-EG" dirty="0" smtClean="0"/>
              <a:t>التعلم ذو معنى:يتضمن اكتساب معاني جديدة من خلال ربط المعلومات الجديدة مع مفاهيم الموجودة في البنية المعرفية للمتعلم.وهذا يحتاج الى:1-أن يكون لدى المتعلم استعداد لربط المادة ارتباط حقيقي وغير عشوائي بالمخزون المعرفي لديه.</a:t>
            </a:r>
          </a:p>
          <a:p>
            <a:pPr algn="r" rtl="1"/>
            <a:r>
              <a:rPr lang="ar-EG" dirty="0" smtClean="0"/>
              <a:t>2-يجب أن تكون المادة ذات معنى وهذا يعني أنه بالامكان أن يتم ربطها بشكل غير عشوائي وغير ميكانيكي.</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r" rtl="1"/>
            <a:r>
              <a:rPr lang="ar-EG" dirty="0" smtClean="0"/>
              <a:t>وقدم وترك مفهوما جديد من مفاهيم التعلم المعرفي ذو معنى        وهو تعلم التوليدي:ويقصد به توليد علاقات أو بنى بين أجزاء أو مكونات المادة التعليمية اضافة الى توليد علاقات بين المادة التعليمية الجديدة والمعلومات السابقة لدى المتعلم.</a:t>
            </a:r>
          </a:p>
          <a:p>
            <a:pPr algn="r" rtl="1"/>
            <a:endParaRPr lang="ar-EG" dirty="0"/>
          </a:p>
          <a:p>
            <a:pPr algn="r" rtl="1"/>
            <a:r>
              <a:rPr lang="ar-EG" dirty="0" smtClean="0"/>
              <a:t>كما يطرح ماير نظرية حديثة في التعلم ذي المعنى تنتمي الى عائلة نماذج معالجة المعلومات هي نظرية التعلم متعدد الوسائط ويقصد بها كل تعلم تستخدم خلاله الالفاظ والرسومات أو الصور ايا كانت وسيلة تقديمها سواء الحاسوب أو الفيديو أو التلفاز أو الكتاب.</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تعريف الخبرة :</a:t>
            </a:r>
            <a:endParaRPr lang="en-US" dirty="0"/>
          </a:p>
        </p:txBody>
      </p:sp>
      <p:sp>
        <p:nvSpPr>
          <p:cNvPr id="3" name="Content Placeholder 2"/>
          <p:cNvSpPr>
            <a:spLocks noGrp="1"/>
          </p:cNvSpPr>
          <p:nvPr>
            <p:ph idx="1"/>
          </p:nvPr>
        </p:nvSpPr>
        <p:spPr/>
        <p:txBody>
          <a:bodyPr>
            <a:normAutofit/>
          </a:bodyPr>
          <a:lstStyle/>
          <a:p>
            <a:pPr algn="r" rtl="1"/>
            <a:r>
              <a:rPr lang="ar-EG" sz="3600" dirty="0" smtClean="0">
                <a:solidFill>
                  <a:srgbClr val="FF0000"/>
                </a:solidFill>
              </a:rPr>
              <a:t>هي محصلة تفاعل الفرد مع البيئة .</a:t>
            </a:r>
            <a:endParaRPr lang="en-US" sz="36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نظريات التعلم :</a:t>
            </a:r>
            <a:endParaRPr lang="en-US" dirty="0"/>
          </a:p>
        </p:txBody>
      </p:sp>
      <p:sp>
        <p:nvSpPr>
          <p:cNvPr id="3" name="Content Placeholder 2"/>
          <p:cNvSpPr>
            <a:spLocks noGrp="1"/>
          </p:cNvSpPr>
          <p:nvPr>
            <p:ph idx="1"/>
          </p:nvPr>
        </p:nvSpPr>
        <p:spPr/>
        <p:txBody>
          <a:bodyPr/>
          <a:lstStyle/>
          <a:p>
            <a:pPr algn="r" rtl="1"/>
            <a:r>
              <a:rPr lang="ar-EG" dirty="0" smtClean="0"/>
              <a:t>1-الاشراط الكلاسيكي.</a:t>
            </a:r>
          </a:p>
          <a:p>
            <a:pPr algn="r" rtl="1"/>
            <a:r>
              <a:rPr lang="ar-EG" dirty="0" smtClean="0"/>
              <a:t>2-الاشراط الاجرائي .</a:t>
            </a:r>
          </a:p>
          <a:p>
            <a:pPr algn="r" rtl="1"/>
            <a:r>
              <a:rPr lang="ar-EG" dirty="0" smtClean="0"/>
              <a:t>3-مبادئ الاشراط الاجرائي .</a:t>
            </a:r>
          </a:p>
          <a:p>
            <a:pPr algn="r" rtl="1"/>
            <a:r>
              <a:rPr lang="ar-EG" dirty="0" smtClean="0"/>
              <a:t>4-جداول التعزيز.</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الاشراط الكلاسيكي:</a:t>
            </a:r>
            <a:endParaRPr lang="en-US" dirty="0"/>
          </a:p>
        </p:txBody>
      </p:sp>
      <p:sp>
        <p:nvSpPr>
          <p:cNvPr id="3" name="Content Placeholder 2"/>
          <p:cNvSpPr>
            <a:spLocks noGrp="1"/>
          </p:cNvSpPr>
          <p:nvPr>
            <p:ph idx="1"/>
          </p:nvPr>
        </p:nvSpPr>
        <p:spPr/>
        <p:txBody>
          <a:bodyPr/>
          <a:lstStyle/>
          <a:p>
            <a:pPr algn="r" rtl="1"/>
            <a:r>
              <a:rPr lang="ar-EG" dirty="0" smtClean="0"/>
              <a:t>هو ذلك النوع من التعلم الذي يتعلم من خلاله الكائن الربط بين المثير المحايد ومثير الطبيعي(غير شرطي)  وبالتالي يصبح المثير المحايد مثير شرطي والاستحابة الطبيعية استجابة شرطية وهذا التعلم يزيد من احتمالية ظهور الاستجابة عند التعرض للمثير الشرطي.</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lgn="r" rtl="1"/>
            <a:r>
              <a:rPr lang="ar-EG" dirty="0" smtClean="0"/>
              <a:t>في بدايات القرن العشرين كان عالم الفسيولوجيا الروسي ابفان بافلوف والذي حصل على جائزة نوبل في الطب يجري أبحاثه على الكلاب لدراسة عملية الهضم.</a:t>
            </a:r>
          </a:p>
          <a:p>
            <a:pPr algn="r" rtl="1"/>
            <a:r>
              <a:rPr lang="ar-EG" dirty="0" smtClean="0"/>
              <a:t>وكان بافلوف يجري عملية للكلب يضع خلالها انبوب في فمه ليتمكن من قياس كمية اللعاب في فمه التي تفرزها الغدد اللعابية,لاحظ بافلوف ملاحظة بسيطة لكن لها أهمية كبيرة في تفسير كيفية تعلم بعض أنواع السلوك عند الحيوان والانسان,لاحظ بافلوف أن سيلان للعاب الكلب لا يبدأ عند تقديم الطعام له بل أنه يبدأ قبل ذلك مثلا بمجرد رؤية الطعام أو رؤية الطبق أو حتى بمجرد رؤية الرجل الذي يقدم له الطعام أو سماع خطواته أن هذه الاستجابة(أي استجابة سيلان اللهاب لدى التعرض لمثير مثل رؤية طبق الطعام)ليس استجابة فطرية بل مكتسبة خلال الخبرة</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السؤال كيف تم اكتساب هذه الاستجابة؟</a:t>
            </a:r>
            <a:endParaRPr lang="en-US" dirty="0"/>
          </a:p>
        </p:txBody>
      </p:sp>
      <p:sp>
        <p:nvSpPr>
          <p:cNvPr id="3" name="Content Placeholder 2"/>
          <p:cNvSpPr>
            <a:spLocks noGrp="1"/>
          </p:cNvSpPr>
          <p:nvPr>
            <p:ph idx="1"/>
          </p:nvPr>
        </p:nvSpPr>
        <p:spPr/>
        <p:txBody>
          <a:bodyPr>
            <a:normAutofit fontScale="92500"/>
          </a:bodyPr>
          <a:lstStyle/>
          <a:p>
            <a:pPr algn="r" rtl="1"/>
            <a:r>
              <a:rPr lang="ar-EG" dirty="0" smtClean="0"/>
              <a:t>راى بافلوف أنه من العبث تفسير هذا النوع من التعلم بناء على ما يجري في عقل الكلب من أفكار ورغبات وذكريات,بل أنه يمكن تفسير هذا التعلم من خلال تعرف على شروط البيئة التي تحدث بها الاستجابة المكتسبة المتعلمة.</a:t>
            </a:r>
          </a:p>
          <a:p>
            <a:pPr algn="r" rtl="1"/>
            <a:r>
              <a:rPr lang="ar-EG" dirty="0" smtClean="0"/>
              <a:t>-أن عملية سيلان اللعاب في رأي بافلوف تتمون من مثير (غير شرطي)وهو الطعام واستجابة طبيعية (غير شرطية)هي سيلان اللعاب .اما أناء الطعام أو الرجل الذي يقدمه أو صوت الجرس فأنها تعتبر مثيرات محايدة لاستجابة سيلان اللعاب بمعنى أن هذه المثيرات لا تستجب والاستجابة بالطبيعتها</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2034</Words>
  <Application>Microsoft Office PowerPoint</Application>
  <PresentationFormat>On-screen Show (4:3)</PresentationFormat>
  <Paragraphs>141</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التعلم</vt:lpstr>
      <vt:lpstr>تعريف التعلم : </vt:lpstr>
      <vt:lpstr>خصائص التعلم: </vt:lpstr>
      <vt:lpstr>PowerPoint Presentation</vt:lpstr>
      <vt:lpstr>تعريف الخبرة :</vt:lpstr>
      <vt:lpstr>نظريات التعلم :</vt:lpstr>
      <vt:lpstr>الاشراط الكلاسيكي:</vt:lpstr>
      <vt:lpstr>PowerPoint Presentation</vt:lpstr>
      <vt:lpstr>السؤال كيف تم اكتساب هذه الاستجابة؟</vt:lpstr>
      <vt:lpstr>PowerPoint Presentation</vt:lpstr>
      <vt:lpstr>PowerPoint Presentation</vt:lpstr>
      <vt:lpstr>PowerPoint Presentation</vt:lpstr>
      <vt:lpstr>PowerPoint Presentation</vt:lpstr>
      <vt:lpstr>الاشراط الكلاسيكي والسلوك الانساني:</vt:lpstr>
      <vt:lpstr>مبادئ الاشراط الكلاسيكي :</vt:lpstr>
      <vt:lpstr>الانطفاء:</vt:lpstr>
      <vt:lpstr>التعميم:</vt:lpstr>
      <vt:lpstr>التمييز :</vt:lpstr>
      <vt:lpstr>الاسترجاع التلقائي </vt:lpstr>
      <vt:lpstr>الاشراط من الدرجة الأعلى </vt:lpstr>
      <vt:lpstr>الاشراط المضاد</vt:lpstr>
      <vt:lpstr>الاشراط الاجرائي </vt:lpstr>
      <vt:lpstr>تجارب سكندر وتشكيل السلوك </vt:lpstr>
      <vt:lpstr>PowerPoint Presentation</vt:lpstr>
      <vt:lpstr>PowerPoint Presentation</vt:lpstr>
      <vt:lpstr>الاشراط التجنبي والاشراط الهروبي:</vt:lpstr>
      <vt:lpstr>العقاب:</vt:lpstr>
      <vt:lpstr>العقاب يمكن أن يكون فعال في ظروف معينة </vt:lpstr>
      <vt:lpstr>مشكلات العقاب:</vt:lpstr>
      <vt:lpstr>المعززات الاولية والثانوية:</vt:lpstr>
      <vt:lpstr>وبالمثل هناك ما يعرف :</vt:lpstr>
      <vt:lpstr>مبادئ الاشراط الاجرائي :</vt:lpstr>
      <vt:lpstr>جداول التعزيز:جدول التعزيز المستمر :</vt:lpstr>
      <vt:lpstr>جدول التعزيز النسبة الثابتة </vt:lpstr>
      <vt:lpstr>جدول تعزيز النسبة المتغيرة:</vt:lpstr>
      <vt:lpstr>جدول تعزيز الفترة الثابتة:</vt:lpstr>
      <vt:lpstr>جدول تعزيز الفترة المتغيرة :</vt:lpstr>
      <vt:lpstr>PowerPoint Presentation</vt:lpstr>
      <vt:lpstr>التعلم بالملاحظة:</vt:lpstr>
      <vt:lpstr>تعلم بالملاحظة يمر في أربعة خطوات:</vt:lpstr>
      <vt:lpstr>التعلم بالاستبصار</vt:lpstr>
      <vt:lpstr>التعلم ذو معنى:</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التعلم</dc:title>
  <dc:creator>sameeh</dc:creator>
  <cp:lastModifiedBy>DELL</cp:lastModifiedBy>
  <cp:revision>4</cp:revision>
  <dcterms:created xsi:type="dcterms:W3CDTF">2020-11-13T15:25:51Z</dcterms:created>
  <dcterms:modified xsi:type="dcterms:W3CDTF">2020-11-15T13:11:34Z</dcterms:modified>
</cp:coreProperties>
</file>