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311" r:id="rId3"/>
    <p:sldId id="312" r:id="rId4"/>
    <p:sldId id="313" r:id="rId5"/>
    <p:sldId id="314" r:id="rId6"/>
    <p:sldId id="319" r:id="rId7"/>
    <p:sldId id="316" r:id="rId8"/>
    <p:sldId id="317" r:id="rId9"/>
    <p:sldId id="31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>
      <p:cViewPr varScale="1">
        <p:scale>
          <a:sx n="89" d="100"/>
          <a:sy n="89" d="100"/>
        </p:scale>
        <p:origin x="-1138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509EE-B5F8-4D34-B31A-4B22059D79D3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014A29-340D-43C8-ABF9-9B2187A7C0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50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9E2B8-84A2-4804-9716-1D31C4525FA5}" type="datetime1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A7B76-0A7E-41FF-8CA3-01ED2D28D566}" type="datetime1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4E759-B5C8-4EE2-AB39-1B2E1B698859}" type="datetime1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635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>
            <a:lvl1pPr algn="just">
              <a:defRPr/>
            </a:lvl1pPr>
            <a:lvl2pPr algn="just">
              <a:defRPr/>
            </a:lvl2pPr>
            <a:lvl3pPr algn="just">
              <a:defRPr/>
            </a:lvl3pPr>
            <a:lvl4pPr algn="just">
              <a:defRPr/>
            </a:lvl4pPr>
            <a:lvl5pPr algn="just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A5391-DD53-46DD-85F5-1634CEAE6DB7}" type="datetime1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40B10-FAB0-4217-A875-E514BC81A655}" type="datetime1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4C847-47C9-46AB-A9E8-572E2C60A21D}" type="datetime1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DD71F-37EA-45F8-BD37-7B72FBC906E8}" type="datetime1">
              <a:rPr lang="en-US" smtClean="0"/>
              <a:t>8/21/2024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575FD-330F-451E-A260-4F7233404D1B}" type="datetime1">
              <a:rPr lang="en-US" smtClean="0"/>
              <a:t>8/21/2024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CD4DA-D218-4754-AA8F-3B8A4498A035}" type="datetime1">
              <a:rPr lang="en-US" smtClean="0"/>
              <a:t>8/21/2024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7CEB2-C56F-4E9E-A7BF-D2ABDB32A361}" type="datetime1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821F-EC8D-4394-8710-B6E007EE7680}" type="datetime1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7A1DA-7FDD-426B-9962-F40ACCCF618B}" type="datetime1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Chapter 03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Introduction to SQL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89E630F-F444-497B-A9BD-14E11A465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AABA84F1-9927-4B7A-8EA0-2CA57282F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Modification of the Database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630DF2DE-FF2B-4A9D-9E53-DD2CFF76C6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3.9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5C6704E1-B69E-416E-A320-904F7F7C9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932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Deletion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lum bright="-20000" contrast="30000"/>
          </a:blip>
          <a:srcRect/>
          <a:stretch>
            <a:fillRect/>
          </a:stretch>
        </p:blipFill>
        <p:spPr bwMode="auto">
          <a:xfrm>
            <a:off x="714348" y="1000108"/>
            <a:ext cx="4517971" cy="714380"/>
          </a:xfrm>
          <a:prstGeom prst="round1Rect">
            <a:avLst/>
          </a:prstGeom>
          <a:ln>
            <a:solidFill>
              <a:schemeClr val="tx1"/>
            </a:solidFill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lum bright="-20000" contrast="30000"/>
          </a:blip>
          <a:srcRect/>
          <a:stretch>
            <a:fillRect/>
          </a:stretch>
        </p:blipFill>
        <p:spPr bwMode="auto">
          <a:xfrm>
            <a:off x="714349" y="2000240"/>
            <a:ext cx="4358784" cy="1000132"/>
          </a:xfrm>
          <a:prstGeom prst="round1Rect">
            <a:avLst/>
          </a:prstGeom>
          <a:ln>
            <a:solidFill>
              <a:schemeClr val="tx1"/>
            </a:solidFill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lum bright="-20000" contrast="30000"/>
          </a:blip>
          <a:srcRect/>
          <a:stretch>
            <a:fillRect/>
          </a:stretch>
        </p:blipFill>
        <p:spPr bwMode="auto">
          <a:xfrm>
            <a:off x="737806" y="3357562"/>
            <a:ext cx="4977203" cy="857256"/>
          </a:xfrm>
          <a:prstGeom prst="round1Rect">
            <a:avLst/>
          </a:prstGeom>
          <a:ln>
            <a:solidFill>
              <a:schemeClr val="tx1"/>
            </a:solidFill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lum bright="-20000" contrast="30000"/>
          </a:blip>
          <a:srcRect/>
          <a:stretch>
            <a:fillRect/>
          </a:stretch>
        </p:blipFill>
        <p:spPr bwMode="auto">
          <a:xfrm>
            <a:off x="714348" y="4572008"/>
            <a:ext cx="5584070" cy="1357322"/>
          </a:xfrm>
          <a:prstGeom prst="round1Rect">
            <a:avLst/>
          </a:prstGeom>
          <a:ln>
            <a:solidFill>
              <a:schemeClr val="tx1"/>
            </a:solidFill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B4987F70-1410-4ED0-940A-D2566ECD0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Deletion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20000" contrast="30000"/>
          </a:blip>
          <a:srcRect/>
          <a:stretch>
            <a:fillRect/>
          </a:stretch>
        </p:blipFill>
        <p:spPr bwMode="auto">
          <a:xfrm>
            <a:off x="500034" y="1071546"/>
            <a:ext cx="4366648" cy="1071570"/>
          </a:xfrm>
          <a:prstGeom prst="round1Rect">
            <a:avLst/>
          </a:prstGeom>
          <a:ln>
            <a:solidFill>
              <a:schemeClr val="tx1"/>
            </a:solidFill>
          </a:ln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9B15D284-AD74-4FFA-A1B9-B25601CC0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/>
              <a:t>Insertion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20000" contrast="30000"/>
          </a:blip>
          <a:srcRect/>
          <a:stretch>
            <a:fillRect/>
          </a:stretch>
        </p:blipFill>
        <p:spPr bwMode="auto">
          <a:xfrm>
            <a:off x="285720" y="714356"/>
            <a:ext cx="7728911" cy="857256"/>
          </a:xfrm>
          <a:prstGeom prst="round1Rect">
            <a:avLst/>
          </a:prstGeom>
          <a:ln>
            <a:solidFill>
              <a:schemeClr val="tx1"/>
            </a:solidFill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lum bright="-20000" contrast="30000"/>
          </a:blip>
          <a:srcRect/>
          <a:stretch>
            <a:fillRect/>
          </a:stretch>
        </p:blipFill>
        <p:spPr bwMode="auto">
          <a:xfrm>
            <a:off x="285720" y="1785926"/>
            <a:ext cx="7622984" cy="857256"/>
          </a:xfrm>
          <a:prstGeom prst="round1Rect">
            <a:avLst/>
          </a:prstGeom>
          <a:ln>
            <a:solidFill>
              <a:schemeClr val="tx1"/>
            </a:solidFill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lum bright="-20000" contrast="30000"/>
          </a:blip>
          <a:srcRect/>
          <a:stretch>
            <a:fillRect/>
          </a:stretch>
        </p:blipFill>
        <p:spPr bwMode="auto">
          <a:xfrm>
            <a:off x="285720" y="2786058"/>
            <a:ext cx="7468793" cy="928694"/>
          </a:xfrm>
          <a:prstGeom prst="round1Rect">
            <a:avLst/>
          </a:prstGeom>
          <a:ln>
            <a:solidFill>
              <a:schemeClr val="tx1"/>
            </a:solidFill>
          </a:ln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CEDDEB94-1A22-4C0F-88C6-86C9B3FE0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INSERT INTO SELECT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 INSERT INTO SELECT statement copies data from one table and inserts it into another table.</a:t>
            </a:r>
          </a:p>
          <a:p>
            <a:r>
              <a:rPr lang="en-US" sz="2000" dirty="0"/>
              <a:t>The INSERT INTO SELECT statement requires that the data types in source and target tables match.</a:t>
            </a:r>
          </a:p>
          <a:p>
            <a:r>
              <a:rPr lang="en-US" sz="2000" b="1" dirty="0"/>
              <a:t>Note:</a:t>
            </a:r>
            <a:r>
              <a:rPr lang="en-US" sz="2000" dirty="0"/>
              <a:t> The existing records in the </a:t>
            </a:r>
            <a:r>
              <a:rPr lang="en-US" sz="2000" dirty="0" err="1"/>
              <a:t>sourse</a:t>
            </a:r>
            <a:r>
              <a:rPr lang="en-US" sz="2000" dirty="0"/>
              <a:t> table are unaffected.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lum bright="-20000" contrast="30000"/>
          </a:blip>
          <a:srcRect/>
          <a:stretch>
            <a:fillRect/>
          </a:stretch>
        </p:blipFill>
        <p:spPr bwMode="auto">
          <a:xfrm>
            <a:off x="1043608" y="3071810"/>
            <a:ext cx="7158088" cy="1571636"/>
          </a:xfrm>
          <a:prstGeom prst="round1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lum bright="-20000" contrast="30000"/>
          </a:blip>
          <a:srcRect/>
          <a:stretch>
            <a:fillRect/>
          </a:stretch>
        </p:blipFill>
        <p:spPr bwMode="auto">
          <a:xfrm>
            <a:off x="1043608" y="4857760"/>
            <a:ext cx="2629085" cy="1071570"/>
          </a:xfrm>
          <a:prstGeom prst="round1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70980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Updates</a:t>
            </a: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20000" contrast="30000"/>
          </a:blip>
          <a:srcRect/>
          <a:stretch>
            <a:fillRect/>
          </a:stretch>
        </p:blipFill>
        <p:spPr bwMode="auto">
          <a:xfrm>
            <a:off x="500033" y="1142984"/>
            <a:ext cx="5546399" cy="1143008"/>
          </a:xfrm>
          <a:prstGeom prst="round1Rect">
            <a:avLst/>
          </a:prstGeom>
          <a:ln>
            <a:solidFill>
              <a:schemeClr val="tx1"/>
            </a:solidFill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lum bright="-20000" contrast="30000"/>
          </a:blip>
          <a:srcRect/>
          <a:stretch>
            <a:fillRect/>
          </a:stretch>
        </p:blipFill>
        <p:spPr bwMode="auto">
          <a:xfrm>
            <a:off x="500034" y="2714620"/>
            <a:ext cx="4000528" cy="1285884"/>
          </a:xfrm>
          <a:prstGeom prst="round1Rect">
            <a:avLst/>
          </a:prstGeom>
          <a:ln>
            <a:solidFill>
              <a:schemeClr val="tx1"/>
            </a:solidFill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lum bright="-20000" contrast="30000"/>
          </a:blip>
          <a:srcRect/>
          <a:stretch>
            <a:fillRect/>
          </a:stretch>
        </p:blipFill>
        <p:spPr bwMode="auto">
          <a:xfrm>
            <a:off x="571472" y="4357694"/>
            <a:ext cx="4368998" cy="1500198"/>
          </a:xfrm>
          <a:prstGeom prst="round1Rect">
            <a:avLst/>
          </a:prstGeom>
          <a:ln>
            <a:solidFill>
              <a:schemeClr val="tx1"/>
            </a:solidFill>
          </a:ln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AF70BC94-FF42-484F-889B-81628D25B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1"/>
            <a:ext cx="8229600" cy="1724020"/>
          </a:xfrm>
        </p:spPr>
        <p:txBody>
          <a:bodyPr/>
          <a:lstStyle/>
          <a:p>
            <a:r>
              <a:rPr lang="en-US" dirty="0"/>
              <a:t>Suppose that all instructors with salary over $100,000 receive a 3 percent raise, whereas all others receive a 5 percent raise.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lum bright="-20000" contrast="30000"/>
          </a:blip>
          <a:srcRect/>
          <a:stretch>
            <a:fillRect/>
          </a:stretch>
        </p:blipFill>
        <p:spPr bwMode="auto">
          <a:xfrm>
            <a:off x="857224" y="2714620"/>
            <a:ext cx="4043688" cy="3143272"/>
          </a:xfrm>
          <a:prstGeom prst="round1Rect">
            <a:avLst/>
          </a:prstGeom>
          <a:ln>
            <a:solidFill>
              <a:schemeClr val="tx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5214942" y="2786058"/>
            <a:ext cx="350046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Note that the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order </a:t>
            </a:r>
            <a:r>
              <a:rPr lang="en-US" dirty="0"/>
              <a:t>of the two update statements is important. If we changed the order of the two statements, an instructor with a salary just under $100,000 would</a:t>
            </a:r>
          </a:p>
          <a:p>
            <a:r>
              <a:rPr lang="en-US" dirty="0"/>
              <a:t>receive an over 8 percent raise.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A28B7DB-9394-4195-A0EE-F4A11849D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/>
              <a:t>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r>
              <a:rPr lang="en-US" dirty="0"/>
              <a:t>Suppose that all instructors with salary over $100,000 receive a 3 percent raise, whereas all others receive a 5 percent raise.</a:t>
            </a:r>
          </a:p>
          <a:p>
            <a:endParaRPr lang="en-US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lum bright="-20000" contrast="30000"/>
          </a:blip>
          <a:srcRect/>
          <a:stretch>
            <a:fillRect/>
          </a:stretch>
        </p:blipFill>
        <p:spPr bwMode="auto">
          <a:xfrm>
            <a:off x="857224" y="2357430"/>
            <a:ext cx="6352401" cy="1500198"/>
          </a:xfrm>
          <a:prstGeom prst="round1Rect">
            <a:avLst/>
          </a:prstGeom>
          <a:ln>
            <a:solidFill>
              <a:schemeClr val="tx1"/>
            </a:solidFill>
          </a:ln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lum bright="-20000" contrast="30000"/>
          </a:blip>
          <a:srcRect/>
          <a:stretch>
            <a:fillRect/>
          </a:stretch>
        </p:blipFill>
        <p:spPr bwMode="auto">
          <a:xfrm>
            <a:off x="857224" y="4214818"/>
            <a:ext cx="3933740" cy="2357454"/>
          </a:xfrm>
          <a:prstGeom prst="round1Rect">
            <a:avLst/>
          </a:prstGeom>
          <a:ln>
            <a:solidFill>
              <a:schemeClr val="tx1"/>
            </a:solidFill>
          </a:ln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A9E4750-9690-4A1D-B7D6-CC8EA6603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1128</TotalTime>
  <Words>116</Words>
  <Application>Microsoft Office PowerPoint</Application>
  <PresentationFormat>On-screen Show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Chapter 03</vt:lpstr>
      <vt:lpstr>Modification of the Database</vt:lpstr>
      <vt:lpstr>Deletion</vt:lpstr>
      <vt:lpstr>Deletion</vt:lpstr>
      <vt:lpstr>Insertion</vt:lpstr>
      <vt:lpstr>INSERT INTO SELECT</vt:lpstr>
      <vt:lpstr>Updates</vt:lpstr>
      <vt:lpstr>Updates</vt:lpstr>
      <vt:lpstr>Updates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01</dc:title>
  <dc:creator>admin</dc:creator>
  <cp:lastModifiedBy>eng.samer2011@hotmail.com</cp:lastModifiedBy>
  <cp:revision>610</cp:revision>
  <dcterms:created xsi:type="dcterms:W3CDTF">2006-08-16T00:00:00Z</dcterms:created>
  <dcterms:modified xsi:type="dcterms:W3CDTF">2024-08-21T06:36:27Z</dcterms:modified>
</cp:coreProperties>
</file>