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LB" b="1" dirty="0">
                <a:solidFill>
                  <a:srgbClr val="FF0000"/>
                </a:solidFill>
              </a:rPr>
              <a:t>الموضوع (3): أهمية الريادة في المجتمع</a:t>
            </a:r>
            <a:endParaRPr lang="ar-SA" b="1" dirty="0">
              <a:solidFill>
                <a:srgbClr val="FF0000"/>
              </a:solidFill>
            </a:endParaRPr>
          </a:p>
        </p:txBody>
      </p:sp>
      <p:sp>
        <p:nvSpPr>
          <p:cNvPr id="3" name="عنصر نائب للمحتوى 2"/>
          <p:cNvSpPr>
            <a:spLocks noGrp="1"/>
          </p:cNvSpPr>
          <p:nvPr>
            <p:ph idx="1"/>
          </p:nvPr>
        </p:nvSpPr>
        <p:spPr/>
        <p:txBody>
          <a:bodyPr/>
          <a:lstStyle/>
          <a:p>
            <a:pPr>
              <a:buNone/>
            </a:pPr>
            <a:endParaRPr lang="ar-SA" b="1" dirty="0">
              <a:solidFill>
                <a:srgbClr val="FF0000"/>
              </a:solidFill>
            </a:endParaRPr>
          </a:p>
          <a:p>
            <a:pPr>
              <a:buNone/>
            </a:pPr>
            <a:r>
              <a:rPr lang="ar-LB" b="1" dirty="0">
                <a:solidFill>
                  <a:srgbClr val="FF0000"/>
                </a:solidFill>
              </a:rPr>
              <a:t>الأهداف التدريبية</a:t>
            </a:r>
            <a:r>
              <a:rPr lang="ar-SA" b="1" dirty="0">
                <a:solidFill>
                  <a:srgbClr val="FF0000"/>
                </a:solidFill>
              </a:rPr>
              <a:t> : </a:t>
            </a:r>
            <a:endParaRPr lang="en-US" b="1" dirty="0">
              <a:solidFill>
                <a:srgbClr val="FF0000"/>
              </a:solidFill>
            </a:endParaRPr>
          </a:p>
          <a:p>
            <a:pPr lvl="1"/>
            <a:r>
              <a:rPr lang="ar-LB" dirty="0"/>
              <a:t>تفسير المخطط الأساسي لعمليات الاقتصاد، وتحديد اللاعبين فيها وأدوارهم.</a:t>
            </a:r>
            <a:endParaRPr lang="en-US" sz="2400" dirty="0"/>
          </a:p>
          <a:p>
            <a:pPr lvl="1"/>
            <a:r>
              <a:rPr lang="ar-LB" dirty="0"/>
              <a:t>تحديد وتفسير دور الريادة في المجتمع.</a:t>
            </a:r>
            <a:endParaRPr lang="en-US" sz="2400" dirty="0"/>
          </a:p>
          <a:p>
            <a:pPr lvl="1"/>
            <a:r>
              <a:rPr lang="ar-LB" dirty="0"/>
              <a:t>تحديد اثر الريادة على مؤسسات الأعمال.</a:t>
            </a:r>
            <a:br>
              <a:rPr lang="ar-LB" dirty="0"/>
            </a:b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a:xfrm>
            <a:off x="457200" y="1600200"/>
            <a:ext cx="8229600" cy="4972072"/>
          </a:xfrm>
        </p:spPr>
        <p:txBody>
          <a:bodyPr>
            <a:normAutofit fontScale="77500" lnSpcReduction="20000"/>
          </a:bodyPr>
          <a:lstStyle/>
          <a:p>
            <a:pPr>
              <a:buNone/>
            </a:pPr>
            <a:r>
              <a:rPr lang="ar-SA" dirty="0"/>
              <a:t>    وكلّما توسّعت أعمال جمال، كلما تطلب ذلك مساحات إضافيّة. فاستأجر قاعة أكبر في منطقة شعبيّة في المدينة، مما أتاح له أن يصبح على مسافةٍ أقرب من زبائنه المحتملين والحاليّين. واستمرّ في تزويد الشّركتين بالملابس، فيما أخذ يصنّع الملابس لبيعها إلى زّبائن آخرين. واعتمد جمال سياسة الاستفادة من بقايا الأقمشة عن طريق إعادة تدويرها واستعمالها لإنتاج الوسائد وبالرغم من أن إعادة التدوير تستلزم بعض الاستثمارات، تمكّن جمال من استرداد الكلفة من خلال بيع الوسادات التي تم إنتاجها.</a:t>
            </a:r>
            <a:endParaRPr lang="en-US" dirty="0"/>
          </a:p>
          <a:p>
            <a:pPr>
              <a:buNone/>
            </a:pPr>
            <a:r>
              <a:rPr lang="ar-SA" dirty="0"/>
              <a:t>    استخدم جمال بائعين وبائعتين لأن العملاء هم من الرجال والنساء.وفي تلك المرحلة، كان عليه أن يوظّف محاسباً يهتمّ بالسجلات، ويمسك بالأموال النّقديّة في المشروع، فضلاً عن ساع ينقل الطلبات، فيما تولىّ هو مسؤوليات المدير العام.</a:t>
            </a:r>
            <a:endParaRPr lang="en-US" dirty="0"/>
          </a:p>
          <a:p>
            <a:pPr>
              <a:buNone/>
            </a:pPr>
            <a:r>
              <a:rPr lang="ar-SA" dirty="0"/>
              <a:t>    كما نظّم جمال معارض في العاصمة لتسويق منتجاته لدى المستهلكين المحلّيّين والمستهلكين في الأسواق الخارجيّة. وبعد المعرضين الأوّلين، بدأ يصدّر بعض منتجاته إلى الدّول المجاورة، فازداد بذلك دخله الصافي بسرعة.</a:t>
            </a:r>
            <a:endParaRPr lang="en-US" dirty="0"/>
          </a:p>
          <a:p>
            <a:pPr>
              <a:buNone/>
            </a:pP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a:xfrm>
            <a:off x="0" y="1600200"/>
            <a:ext cx="9144000" cy="5257800"/>
          </a:xfrm>
        </p:spPr>
        <p:txBody>
          <a:bodyPr>
            <a:normAutofit/>
          </a:bodyPr>
          <a:lstStyle/>
          <a:p>
            <a:pPr>
              <a:buNone/>
            </a:pPr>
            <a:r>
              <a:rPr lang="ar-SA" dirty="0"/>
              <a:t>    يتميّز جمال بتعامله الودي مع زبائنه.ويتميز أسلوبه في إنتاج الملبوسات بأنه صديق للبيئة. والعملاء يحبونه بسبب جودة منتجاته، وحرصه على الاستدامة البيئية في مشروعه الريادي ونزاهته. كما يحبّه موظّفوه، ويعملون له بإخلاص والتزام، علماً أن خمسةً منهم قد أمضوا أكثر من عشرة أعوام في هذا المجال. وقد أطلق عليه موظّفوه وزبائنه لقب "رجل الأزياء الحديثة" فقبل بالاسم وأحبّه. يعطي جمال موظّفيه أجوراً جيّدة نسبياً، ويدفع لهم بدل نقل إلى جانب رواتبهم الشّهريّة.وقد وضع لهم نظاماً خاصاً للتأمين الصحي، لأنّه يؤمن بأهمية توفير وظائف جيدة النوعية لموظّفيه</a:t>
            </a:r>
            <a:r>
              <a:rPr lang="ar-LB" dirty="0"/>
              <a:t> وظروف عمل لائق لهم.</a:t>
            </a:r>
            <a:endParaRPr lang="en-US" dirty="0"/>
          </a:p>
          <a:p>
            <a:pPr>
              <a:buNone/>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p:txBody>
          <a:bodyPr/>
          <a:lstStyle/>
          <a:p>
            <a:pPr>
              <a:buNone/>
            </a:pPr>
            <a:r>
              <a:rPr lang="ar-SA" b="1" dirty="0">
                <a:solidFill>
                  <a:srgbClr val="FF0000"/>
                </a:solidFill>
              </a:rPr>
              <a:t>الفريـق (أ):</a:t>
            </a:r>
          </a:p>
          <a:p>
            <a:pPr>
              <a:buNone/>
            </a:pPr>
            <a:endParaRPr lang="en-US" b="1" dirty="0">
              <a:solidFill>
                <a:srgbClr val="FF0000"/>
              </a:solidFill>
            </a:endParaRPr>
          </a:p>
          <a:p>
            <a:pPr marL="514350" lvl="0" indent="-514350">
              <a:buFont typeface="+mj-lt"/>
              <a:buAutoNum type="arabicPeriod"/>
            </a:pPr>
            <a:r>
              <a:rPr lang="ar-SA" b="1" dirty="0"/>
              <a:t>كيف قام جمال باستحداث وظائف للشباب؟</a:t>
            </a:r>
            <a:endParaRPr lang="en-US" b="1" dirty="0"/>
          </a:p>
          <a:p>
            <a:pPr marL="514350" lvl="0" indent="-514350">
              <a:buFont typeface="+mj-lt"/>
              <a:buAutoNum type="arabicPeriod"/>
            </a:pPr>
            <a:r>
              <a:rPr lang="ar-SA" b="1" dirty="0"/>
              <a:t>كيف رفع جمال مستوى المعيشة لدى موظفيه؟</a:t>
            </a:r>
            <a:endParaRPr lang="en-US" b="1" dirty="0"/>
          </a:p>
          <a:p>
            <a:pPr marL="514350" lvl="0" indent="-514350">
              <a:buFont typeface="+mj-lt"/>
              <a:buAutoNum type="arabicPeriod"/>
            </a:pPr>
            <a:r>
              <a:rPr lang="ar-SA" b="1" dirty="0"/>
              <a:t>كيف أثّر استخدام الخياطَين ذوي الإعاقة على المجتمع؟</a:t>
            </a:r>
            <a:endParaRPr lang="en-US" b="1" dirty="0"/>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a:xfrm>
            <a:off x="0" y="1600200"/>
            <a:ext cx="8929718" cy="4829196"/>
          </a:xfrm>
        </p:spPr>
        <p:txBody>
          <a:bodyPr/>
          <a:lstStyle/>
          <a:p>
            <a:pPr>
              <a:buNone/>
            </a:pPr>
            <a:r>
              <a:rPr lang="ar-SA" b="1" dirty="0">
                <a:solidFill>
                  <a:srgbClr val="FF0000"/>
                </a:solidFill>
              </a:rPr>
              <a:t>الفريق (ب):</a:t>
            </a:r>
            <a:endParaRPr lang="en-US" b="1" dirty="0">
              <a:solidFill>
                <a:srgbClr val="FF0000"/>
              </a:solidFill>
            </a:endParaRPr>
          </a:p>
          <a:p>
            <a:pPr marL="514350" lvl="0" indent="-514350">
              <a:buFont typeface="+mj-lt"/>
              <a:buAutoNum type="arabicPeriod"/>
            </a:pPr>
            <a:r>
              <a:rPr lang="ar-SA" b="1" dirty="0"/>
              <a:t>كيف ساهم جمال في زيادة حدّة التنافس في صناعة المنسوجات؟</a:t>
            </a:r>
            <a:endParaRPr lang="en-US" b="1" dirty="0"/>
          </a:p>
          <a:p>
            <a:pPr marL="514350" lvl="0" indent="-514350">
              <a:buFont typeface="+mj-lt"/>
              <a:buAutoNum type="arabicPeriod"/>
            </a:pPr>
            <a:r>
              <a:rPr lang="ar-SA" b="1" dirty="0"/>
              <a:t>كيف ساعد الحكومة في كسب النقد الأجنبي؟</a:t>
            </a:r>
            <a:endParaRPr lang="en-US" b="1" dirty="0"/>
          </a:p>
          <a:p>
            <a:pPr marL="514350" lvl="0" indent="-514350">
              <a:buFont typeface="+mj-lt"/>
              <a:buAutoNum type="arabicPeriod"/>
            </a:pPr>
            <a:r>
              <a:rPr lang="ar-SA" b="1" dirty="0"/>
              <a:t>لماذا يُعتبر استخدام جمال لبائعَين وبائعَتَين " قراراً ريادياً صائباً"؟</a:t>
            </a:r>
            <a:endParaRPr lang="en-US" b="1" dirty="0"/>
          </a:p>
          <a:p>
            <a:pPr>
              <a:buNone/>
            </a:pP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p:txBody>
          <a:bodyPr/>
          <a:lstStyle/>
          <a:p>
            <a:endParaRPr lang="ar-S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a:xfrm>
            <a:off x="0" y="1600200"/>
            <a:ext cx="9001156" cy="4972072"/>
          </a:xfrm>
        </p:spPr>
        <p:txBody>
          <a:bodyPr/>
          <a:lstStyle/>
          <a:p>
            <a:pPr>
              <a:buNone/>
            </a:pPr>
            <a:r>
              <a:rPr lang="ar-SA" b="1" dirty="0">
                <a:solidFill>
                  <a:srgbClr val="FF0000"/>
                </a:solidFill>
              </a:rPr>
              <a:t>الفريق (ج):</a:t>
            </a:r>
          </a:p>
          <a:p>
            <a:pPr>
              <a:buNone/>
            </a:pPr>
            <a:endParaRPr lang="en-US" b="1" dirty="0">
              <a:solidFill>
                <a:srgbClr val="FF0000"/>
              </a:solidFill>
            </a:endParaRPr>
          </a:p>
          <a:p>
            <a:pPr marL="514350" lvl="0" indent="-514350">
              <a:buFont typeface="+mj-lt"/>
              <a:buAutoNum type="arabicPeriod"/>
            </a:pPr>
            <a:r>
              <a:rPr lang="ar-SA" b="1" dirty="0"/>
              <a:t>كيف ساعد جمال بلده في رفع إجمالي الناتج القومي؟</a:t>
            </a:r>
            <a:endParaRPr lang="en-US" b="1" dirty="0"/>
          </a:p>
          <a:p>
            <a:pPr marL="514350" lvl="0" indent="-514350">
              <a:buFont typeface="+mj-lt"/>
              <a:buAutoNum type="arabicPeriod"/>
            </a:pPr>
            <a:r>
              <a:rPr lang="ar-SA" b="1" dirty="0"/>
              <a:t>كيف ساهم في تطوير الروح والثقافة الريادية؟</a:t>
            </a:r>
            <a:endParaRPr lang="en-US" b="1" dirty="0"/>
          </a:p>
          <a:p>
            <a:pPr marL="514350" lvl="0" indent="-514350">
              <a:buFont typeface="+mj-lt"/>
              <a:buAutoNum type="arabicPeriod"/>
            </a:pPr>
            <a:r>
              <a:rPr lang="ar-SA" b="1" dirty="0"/>
              <a:t>كيف تمكّن جمال من التقليل من الآثار السلبية لمشروعه على البيئة؟</a:t>
            </a:r>
            <a:endParaRPr lang="en-US" b="1" dirty="0"/>
          </a:p>
          <a:p>
            <a:pPr>
              <a:buNone/>
            </a:pP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p:txBody>
          <a:bodyPr/>
          <a:lstStyle/>
          <a:p>
            <a:pPr>
              <a:buNone/>
            </a:pPr>
            <a:r>
              <a:rPr lang="ar-SA" b="1" dirty="0">
                <a:solidFill>
                  <a:srgbClr val="FF0000"/>
                </a:solidFill>
              </a:rPr>
              <a:t>الفريق (د):</a:t>
            </a:r>
          </a:p>
          <a:p>
            <a:pPr>
              <a:buNone/>
            </a:pPr>
            <a:endParaRPr lang="en-US" dirty="0"/>
          </a:p>
          <a:p>
            <a:pPr marL="514350" lvl="0" indent="-514350">
              <a:buFont typeface="+mj-lt"/>
              <a:buAutoNum type="arabicPeriod"/>
            </a:pPr>
            <a:r>
              <a:rPr lang="ar-SA" b="1" dirty="0"/>
              <a:t>كيف استخدم جمال الموارد المحلية؟ وكيف ساهم ذلك في تحقيق </a:t>
            </a:r>
            <a:r>
              <a:rPr lang="ar-SA" b="1" dirty="0" err="1"/>
              <a:t>الرفاه</a:t>
            </a:r>
            <a:r>
              <a:rPr lang="ar-SA" b="1" dirty="0"/>
              <a:t> القومي؟</a:t>
            </a:r>
            <a:endParaRPr lang="en-US" b="1" dirty="0"/>
          </a:p>
          <a:p>
            <a:pPr marL="514350" lvl="0" indent="-514350">
              <a:buFont typeface="+mj-lt"/>
              <a:buAutoNum type="arabicPeriod"/>
            </a:pPr>
            <a:r>
              <a:rPr lang="ar-SA" b="1" dirty="0"/>
              <a:t>كيف تمكّن جمال من توفير المهارات بأسعار منخفضة عبر التعلّم خلال العمل؟</a:t>
            </a:r>
            <a:endParaRPr lang="en-US" b="1" dirty="0"/>
          </a:p>
          <a:p>
            <a:pPr>
              <a:buNone/>
            </a:pP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دور الريادة في المجتمع</a:t>
            </a:r>
          </a:p>
        </p:txBody>
      </p:sp>
      <p:pic>
        <p:nvPicPr>
          <p:cNvPr id="4" name="صورة 3" descr="Photo 7-6-18, 2 00 00 PM.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Photo 7-6-18, 2 00 35 PM.jpg"/>
          <p:cNvPicPr>
            <a:picLocks noChangeAspect="1"/>
          </p:cNvPicPr>
          <p:nvPr/>
        </p:nvPicPr>
        <p:blipFill>
          <a:blip r:embed="rId2"/>
          <a:stretch>
            <a:fillRect/>
          </a:stretch>
        </p:blipFill>
        <p:spPr>
          <a:xfrm>
            <a:off x="0" y="142852"/>
            <a:ext cx="9144000" cy="67151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LB" b="1" dirty="0">
                <a:solidFill>
                  <a:srgbClr val="FF0000"/>
                </a:solidFill>
              </a:rPr>
              <a:t>عمليات الاقتصاد</a:t>
            </a:r>
            <a:endParaRPr lang="ar-SA" b="1" dirty="0">
              <a:solidFill>
                <a:srgbClr val="FF0000"/>
              </a:solidFill>
            </a:endParaRPr>
          </a:p>
        </p:txBody>
      </p:sp>
      <p:pic>
        <p:nvPicPr>
          <p:cNvPr id="4" name="Picture 14" descr="01 Page 25"/>
          <p:cNvPicPr/>
          <p:nvPr/>
        </p:nvPicPr>
        <p:blipFill>
          <a:blip r:embed="rId2" cstate="print"/>
          <a:srcRect/>
          <a:stretch>
            <a:fillRect/>
          </a:stretch>
        </p:blipFill>
        <p:spPr bwMode="auto">
          <a:xfrm>
            <a:off x="214283" y="1114424"/>
            <a:ext cx="8501122" cy="552928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دور الريادة في المجتمع</a:t>
            </a:r>
          </a:p>
        </p:txBody>
      </p:sp>
      <p:sp>
        <p:nvSpPr>
          <p:cNvPr id="3" name="عنصر نائب للمحتوى 2"/>
          <p:cNvSpPr>
            <a:spLocks noGrp="1"/>
          </p:cNvSpPr>
          <p:nvPr>
            <p:ph idx="1"/>
          </p:nvPr>
        </p:nvSpPr>
        <p:spPr>
          <a:xfrm>
            <a:off x="457200" y="1600200"/>
            <a:ext cx="8229600" cy="4900634"/>
          </a:xfrm>
        </p:spPr>
        <p:txBody>
          <a:bodyPr>
            <a:normAutofit fontScale="92500" lnSpcReduction="10000"/>
          </a:bodyPr>
          <a:lstStyle/>
          <a:p>
            <a:pPr marL="514350" lvl="0" indent="-514350">
              <a:buFont typeface="+mj-lt"/>
              <a:buAutoNum type="arabicPeriod"/>
            </a:pPr>
            <a:r>
              <a:rPr lang="ar-LB" b="1" dirty="0"/>
              <a:t>توفير السلع والخدمات</a:t>
            </a:r>
            <a:endParaRPr lang="en-US" sz="2000" b="1" dirty="0"/>
          </a:p>
          <a:p>
            <a:pPr marL="514350" lvl="0" indent="-514350">
              <a:buFont typeface="+mj-lt"/>
              <a:buAutoNum type="arabicPeriod"/>
            </a:pPr>
            <a:r>
              <a:rPr lang="ar-LB" b="1" dirty="0"/>
              <a:t>توفير الوظائف</a:t>
            </a:r>
            <a:endParaRPr lang="en-US" sz="2000" b="1" dirty="0"/>
          </a:p>
          <a:p>
            <a:pPr marL="514350" lvl="0" indent="-514350">
              <a:buFont typeface="+mj-lt"/>
              <a:buAutoNum type="arabicPeriod"/>
            </a:pPr>
            <a:r>
              <a:rPr lang="ar-LB" b="1" dirty="0"/>
              <a:t>توفير الدخل (الأجور والرواتب والأرباح)</a:t>
            </a:r>
            <a:endParaRPr lang="en-US" sz="2000" b="1" dirty="0"/>
          </a:p>
          <a:p>
            <a:pPr marL="971550" lvl="1" indent="-514350"/>
            <a:r>
              <a:rPr lang="ar-LB" dirty="0"/>
              <a:t>الدخل المتيسر</a:t>
            </a:r>
            <a:endParaRPr lang="en-US" sz="1800" dirty="0"/>
          </a:p>
          <a:p>
            <a:pPr marL="971550" lvl="1" indent="-514350"/>
            <a:r>
              <a:rPr lang="ar-LB" dirty="0"/>
              <a:t>النفقات الاستهلاكية</a:t>
            </a:r>
            <a:endParaRPr lang="en-US" sz="1800" dirty="0"/>
          </a:p>
          <a:p>
            <a:pPr marL="971550" lvl="1" indent="-514350"/>
            <a:r>
              <a:rPr lang="ar-LB" dirty="0"/>
              <a:t>المدخرات الشخصية</a:t>
            </a:r>
            <a:endParaRPr lang="en-US" sz="1800" dirty="0"/>
          </a:p>
          <a:p>
            <a:pPr marL="514350" lvl="0" indent="-514350">
              <a:buFont typeface="+mj-lt"/>
              <a:buAutoNum type="arabicPeriod"/>
            </a:pPr>
            <a:r>
              <a:rPr lang="ar-LB" b="1" dirty="0"/>
              <a:t>توفير الضرائب</a:t>
            </a:r>
            <a:endParaRPr lang="en-US" sz="2000" b="1" dirty="0"/>
          </a:p>
          <a:p>
            <a:pPr marL="514350" lvl="0" indent="-514350">
              <a:buFont typeface="+mj-lt"/>
              <a:buAutoNum type="arabicPeriod"/>
            </a:pPr>
            <a:r>
              <a:rPr lang="ar-LB" b="1" dirty="0"/>
              <a:t>الاستثمار في الأصول الإنتاجية</a:t>
            </a:r>
            <a:endParaRPr lang="en-US" sz="2000" b="1" dirty="0"/>
          </a:p>
          <a:p>
            <a:pPr marL="514350" lvl="0" indent="-514350">
              <a:buFont typeface="+mj-lt"/>
              <a:buAutoNum type="arabicPeriod"/>
            </a:pPr>
            <a:r>
              <a:rPr lang="ar-LB" b="1" dirty="0"/>
              <a:t>المساهمة في تحقيق الاستدامة البيئية والطبيعية</a:t>
            </a:r>
            <a:endParaRPr lang="en-US" sz="2000" b="1" dirty="0"/>
          </a:p>
          <a:p>
            <a:pPr marL="514350" lvl="0" indent="-514350">
              <a:buFont typeface="+mj-lt"/>
              <a:buAutoNum type="arabicPeriod"/>
            </a:pPr>
            <a:r>
              <a:rPr lang="ar-LB" b="1" dirty="0"/>
              <a:t>تحقيق الرفاه القومي</a:t>
            </a:r>
            <a:endParaRPr lang="en-US" sz="2000" b="1" dirty="0"/>
          </a:p>
          <a:p>
            <a:pPr>
              <a:buNone/>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أثر الريادة على مؤسسات الأعمال</a:t>
            </a:r>
          </a:p>
        </p:txBody>
      </p:sp>
      <p:sp>
        <p:nvSpPr>
          <p:cNvPr id="3" name="عنصر نائب للمحتوى 2"/>
          <p:cNvSpPr>
            <a:spLocks noGrp="1"/>
          </p:cNvSpPr>
          <p:nvPr>
            <p:ph idx="1"/>
          </p:nvPr>
        </p:nvSpPr>
        <p:spPr>
          <a:xfrm>
            <a:off x="0" y="1600200"/>
            <a:ext cx="8929718" cy="5043510"/>
          </a:xfrm>
        </p:spPr>
        <p:txBody>
          <a:bodyPr>
            <a:normAutofit fontScale="92500"/>
          </a:bodyPr>
          <a:lstStyle/>
          <a:p>
            <a:pPr>
              <a:buNone/>
            </a:pPr>
            <a:r>
              <a:rPr lang="ar-SA" dirty="0"/>
              <a:t>  </a:t>
            </a:r>
            <a:r>
              <a:rPr lang="ar-LB" b="1" u="sng" dirty="0"/>
              <a:t>توفر الريادة مؤسسات صغيرة:</a:t>
            </a:r>
            <a:endParaRPr lang="en-US" b="1" u="sng" dirty="0"/>
          </a:p>
          <a:p>
            <a:pPr marL="514350" lvl="0" indent="-514350">
              <a:buFont typeface="+mj-lt"/>
              <a:buAutoNum type="arabicPeriod"/>
            </a:pPr>
            <a:r>
              <a:rPr lang="ar-SA" dirty="0"/>
              <a:t>تنمو لتصبح مؤسسات كبيرة</a:t>
            </a:r>
            <a:endParaRPr lang="en-US" dirty="0"/>
          </a:p>
          <a:p>
            <a:pPr marL="514350" lvl="0" indent="-514350">
              <a:buFont typeface="+mj-lt"/>
              <a:buAutoNum type="arabicPeriod"/>
            </a:pPr>
            <a:r>
              <a:rPr lang="ar-SA" dirty="0"/>
              <a:t>ترعى المبدعين والمبتكرين</a:t>
            </a:r>
            <a:endParaRPr lang="en-US" dirty="0"/>
          </a:p>
          <a:p>
            <a:pPr marL="514350" lvl="0" indent="-514350">
              <a:buFont typeface="+mj-lt"/>
              <a:buAutoNum type="arabicPeriod"/>
            </a:pPr>
            <a:r>
              <a:rPr lang="ar-SA" dirty="0"/>
              <a:t>تخدم المؤسسات الأكبر وتتعاقد معها</a:t>
            </a:r>
            <a:endParaRPr lang="en-US" dirty="0"/>
          </a:p>
          <a:p>
            <a:pPr marL="514350" lvl="0" indent="-514350">
              <a:buFont typeface="+mj-lt"/>
              <a:buAutoNum type="arabicPeriod"/>
            </a:pPr>
            <a:r>
              <a:rPr lang="ar-SA" dirty="0"/>
              <a:t>تعد زبائن للمؤسسات الأكبر</a:t>
            </a:r>
            <a:endParaRPr lang="en-US" dirty="0"/>
          </a:p>
          <a:p>
            <a:pPr marL="514350" lvl="0" indent="-514350">
              <a:buFont typeface="+mj-lt"/>
              <a:buAutoNum type="arabicPeriod"/>
            </a:pPr>
            <a:r>
              <a:rPr lang="ar-SA" dirty="0"/>
              <a:t>تؤمن التنافس الذي يؤدي إلى تحسين السلع والخدمات لما فيه مصلحة المجتمع</a:t>
            </a:r>
            <a:endParaRPr lang="en-US" dirty="0"/>
          </a:p>
          <a:p>
            <a:pPr marL="514350" lvl="0" indent="-514350">
              <a:buFont typeface="+mj-lt"/>
              <a:buAutoNum type="arabicPeriod"/>
            </a:pPr>
            <a:r>
              <a:rPr lang="ar-SA" dirty="0"/>
              <a:t>تحافظ على البيئة المحلية والطبيعية من أجل استدامة الموارد الطبيعية</a:t>
            </a:r>
            <a:endParaRPr lang="en-US" dirty="0"/>
          </a:p>
          <a:p>
            <a:pPr marL="514350" lvl="0" indent="-514350">
              <a:buFont typeface="+mj-lt"/>
              <a:buAutoNum type="arabicPeriod"/>
            </a:pPr>
            <a:r>
              <a:rPr lang="ar-SA" dirty="0"/>
              <a:t>توفر فرص عمل للنساء والرجال، بمن فيهم الأشخاص ذووا الإعاقة</a:t>
            </a:r>
            <a:endParaRPr lang="en-US"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الأهداف الاقتصادية للمجتمع الريادي</a:t>
            </a:r>
          </a:p>
        </p:txBody>
      </p:sp>
      <p:sp>
        <p:nvSpPr>
          <p:cNvPr id="3" name="عنصر نائب للمحتوى 2"/>
          <p:cNvSpPr>
            <a:spLocks noGrp="1"/>
          </p:cNvSpPr>
          <p:nvPr>
            <p:ph idx="1"/>
          </p:nvPr>
        </p:nvSpPr>
        <p:spPr>
          <a:xfrm>
            <a:off x="0" y="1285860"/>
            <a:ext cx="8929718" cy="5357850"/>
          </a:xfrm>
        </p:spPr>
        <p:txBody>
          <a:bodyPr>
            <a:normAutofit/>
          </a:bodyPr>
          <a:lstStyle/>
          <a:p>
            <a:pPr marL="514350" lvl="0" indent="-514350">
              <a:buFont typeface="+mj-lt"/>
              <a:buAutoNum type="arabicPeriod"/>
            </a:pPr>
            <a:r>
              <a:rPr lang="ar-SA" b="1" dirty="0"/>
              <a:t>تحقيق الاستخدام (التوظيف) الكامل للموارد</a:t>
            </a:r>
            <a:endParaRPr lang="en-US" b="1" dirty="0"/>
          </a:p>
          <a:p>
            <a:pPr marL="514350" lvl="0" indent="-514350">
              <a:buFont typeface="+mj-lt"/>
              <a:buAutoNum type="arabicPeriod"/>
            </a:pPr>
            <a:r>
              <a:rPr lang="ar-SA" b="1" dirty="0"/>
              <a:t>تحقيق النمو الثابت للاقتصاد</a:t>
            </a:r>
            <a:endParaRPr lang="en-US" b="1" dirty="0"/>
          </a:p>
          <a:p>
            <a:pPr marL="514350" lvl="0" indent="-514350">
              <a:buFont typeface="+mj-lt"/>
              <a:buAutoNum type="arabicPeriod"/>
            </a:pPr>
            <a:r>
              <a:rPr lang="ar-SA" b="1" dirty="0"/>
              <a:t>حرية الاختيار الاستهلاكي والمهني وحرية المؤسسة</a:t>
            </a:r>
            <a:endParaRPr lang="en-US" b="1" dirty="0"/>
          </a:p>
          <a:p>
            <a:pPr marL="514350" lvl="0" indent="-514350">
              <a:buFont typeface="+mj-lt"/>
              <a:buAutoNum type="arabicPeriod"/>
            </a:pPr>
            <a:r>
              <a:rPr lang="ar-SA" b="1" dirty="0"/>
              <a:t>تكافؤ الفرص بين الرجال والنساء بمن فيهم  ذوو  الإعاقة</a:t>
            </a:r>
            <a:endParaRPr lang="en-US" b="1" dirty="0"/>
          </a:p>
          <a:p>
            <a:pPr marL="514350" lvl="0" indent="-514350">
              <a:buFont typeface="+mj-lt"/>
              <a:buAutoNum type="arabicPeriod"/>
            </a:pPr>
            <a:r>
              <a:rPr lang="ar-JO" b="1" dirty="0"/>
              <a:t>تحقيق الضمان/</a:t>
            </a:r>
            <a:r>
              <a:rPr lang="ar-SA" b="1" dirty="0"/>
              <a:t>الأمن الاقتصادي والعدالة الاقتصادية</a:t>
            </a:r>
            <a:endParaRPr lang="en-US" b="1" dirty="0"/>
          </a:p>
          <a:p>
            <a:pPr marL="514350" lvl="0" indent="-514350">
              <a:buFont typeface="+mj-lt"/>
              <a:buAutoNum type="arabicPeriod"/>
            </a:pPr>
            <a:r>
              <a:rPr lang="ar-SA" b="1" dirty="0"/>
              <a:t>تحقيق التوازن الاقتصادي الدولي</a:t>
            </a:r>
            <a:endParaRPr lang="en-US" b="1" dirty="0"/>
          </a:p>
          <a:p>
            <a:pPr marL="514350" lvl="0" indent="-514350">
              <a:buFont typeface="+mj-lt"/>
              <a:buAutoNum type="arabicPeriod"/>
            </a:pPr>
            <a:r>
              <a:rPr lang="ar-SA" b="1" dirty="0"/>
              <a:t>استدامة الموارد الطبيعية</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مساهمة الرياديين في الأهداف الاقتصادية للمجتمع الريادي</a:t>
            </a:r>
          </a:p>
        </p:txBody>
      </p:sp>
      <p:sp>
        <p:nvSpPr>
          <p:cNvPr id="3" name="عنصر نائب للمحتوى 2"/>
          <p:cNvSpPr>
            <a:spLocks noGrp="1"/>
          </p:cNvSpPr>
          <p:nvPr>
            <p:ph idx="1"/>
          </p:nvPr>
        </p:nvSpPr>
        <p:spPr>
          <a:xfrm>
            <a:off x="457200" y="1600200"/>
            <a:ext cx="8686800" cy="5043510"/>
          </a:xfrm>
        </p:spPr>
        <p:txBody>
          <a:bodyPr>
            <a:normAutofit/>
          </a:bodyPr>
          <a:lstStyle/>
          <a:p>
            <a:pPr marL="514350" indent="-514350">
              <a:buFont typeface="+mj-lt"/>
              <a:buAutoNum type="arabicPeriod"/>
            </a:pPr>
            <a:r>
              <a:rPr lang="ar-SA" b="1" dirty="0"/>
              <a:t>زيادة إنتاج السلع والخدمات</a:t>
            </a:r>
            <a:endParaRPr lang="en-US" b="1" dirty="0"/>
          </a:p>
          <a:p>
            <a:pPr marL="514350" indent="-514350">
              <a:buFont typeface="+mj-lt"/>
              <a:buAutoNum type="arabicPeriod"/>
            </a:pPr>
            <a:r>
              <a:rPr lang="ar-SA" b="1" dirty="0"/>
              <a:t>تحسين نوعية السلع والخدمات</a:t>
            </a:r>
            <a:endParaRPr lang="en-US" b="1" dirty="0"/>
          </a:p>
          <a:p>
            <a:pPr marL="514350" indent="-514350">
              <a:buFont typeface="+mj-lt"/>
              <a:buAutoNum type="arabicPeriod"/>
            </a:pPr>
            <a:r>
              <a:rPr lang="ar-SA" b="1" dirty="0"/>
              <a:t>الحد من الأضرار البيئية</a:t>
            </a:r>
            <a:endParaRPr lang="en-US" b="1" dirty="0"/>
          </a:p>
          <a:p>
            <a:pPr marL="514350" indent="-514350">
              <a:buFont typeface="+mj-lt"/>
              <a:buAutoNum type="arabicPeriod"/>
            </a:pPr>
            <a:r>
              <a:rPr lang="ar-SA" b="1" dirty="0"/>
              <a:t>إحراز التقدم في التكنولوجيا</a:t>
            </a:r>
            <a:endParaRPr lang="en-US" b="1" dirty="0"/>
          </a:p>
          <a:p>
            <a:pPr marL="514350" indent="-514350">
              <a:buFont typeface="+mj-lt"/>
              <a:buAutoNum type="arabicPeriod"/>
            </a:pPr>
            <a:r>
              <a:rPr lang="ar-SA" b="1" dirty="0"/>
              <a:t>تحقيق فعالية أكبر</a:t>
            </a:r>
            <a:endParaRPr lang="en-US" b="1" dirty="0"/>
          </a:p>
          <a:p>
            <a:pPr marL="514350" indent="-514350">
              <a:buFont typeface="+mj-lt"/>
              <a:buAutoNum type="arabicPeriod"/>
            </a:pPr>
            <a:r>
              <a:rPr lang="ar-SA" b="1" dirty="0"/>
              <a:t>توليد الثروات</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استجابة الرياديين لحاجات المجتمع</a:t>
            </a:r>
          </a:p>
        </p:txBody>
      </p:sp>
      <p:sp>
        <p:nvSpPr>
          <p:cNvPr id="3" name="عنصر نائب للمحتوى 2"/>
          <p:cNvSpPr>
            <a:spLocks noGrp="1"/>
          </p:cNvSpPr>
          <p:nvPr>
            <p:ph idx="1"/>
          </p:nvPr>
        </p:nvSpPr>
        <p:spPr>
          <a:xfrm>
            <a:off x="457200" y="1600200"/>
            <a:ext cx="8229600" cy="4900634"/>
          </a:xfrm>
        </p:spPr>
        <p:txBody>
          <a:bodyPr>
            <a:normAutofit lnSpcReduction="10000"/>
          </a:bodyPr>
          <a:lstStyle/>
          <a:p>
            <a:pPr marL="514350" lvl="0" indent="-514350">
              <a:buFont typeface="+mj-lt"/>
              <a:buAutoNum type="arabicPeriod"/>
            </a:pPr>
            <a:r>
              <a:rPr lang="ar-LB" dirty="0"/>
              <a:t>إنتاج وتوفير السلع والخدمات التي يحتاجها السكان وتوزيعها</a:t>
            </a:r>
            <a:endParaRPr lang="en-US" dirty="0"/>
          </a:p>
          <a:p>
            <a:pPr marL="514350" lvl="0" indent="-514350">
              <a:buFont typeface="+mj-lt"/>
              <a:buAutoNum type="arabicPeriod"/>
            </a:pPr>
            <a:r>
              <a:rPr lang="ar-LB" dirty="0"/>
              <a:t>استحداث أفكار جديدة لإعادة إحياء الاقتصاد وتحقيق النمو فيه باستمرار</a:t>
            </a:r>
            <a:endParaRPr lang="en-US" dirty="0"/>
          </a:p>
          <a:p>
            <a:pPr marL="514350" lvl="0" indent="-514350">
              <a:buFont typeface="+mj-lt"/>
              <a:buAutoNum type="arabicPeriod"/>
            </a:pPr>
            <a:r>
              <a:rPr lang="ar-LB" dirty="0"/>
              <a:t>اكتشاف الحاجات المتجددة للمجتمع بشكل دائم </a:t>
            </a:r>
            <a:endParaRPr lang="en-US" dirty="0"/>
          </a:p>
          <a:p>
            <a:pPr marL="514350" lvl="0" indent="-514350">
              <a:buFont typeface="+mj-lt"/>
              <a:buAutoNum type="arabicPeriod"/>
            </a:pPr>
            <a:r>
              <a:rPr lang="ar-LB" dirty="0"/>
              <a:t>إيجاد الحلول للمشاكل التي تواجه المجتمع</a:t>
            </a:r>
            <a:endParaRPr lang="en-US" dirty="0"/>
          </a:p>
          <a:p>
            <a:pPr marL="514350" lvl="0" indent="-514350">
              <a:buFont typeface="+mj-lt"/>
              <a:buAutoNum type="arabicPeriod"/>
            </a:pPr>
            <a:r>
              <a:rPr lang="ar-LB" dirty="0"/>
              <a:t>تفادي الركود عن طريق تشجيع الإبداع والابتكار</a:t>
            </a:r>
            <a:endParaRPr lang="en-US" dirty="0"/>
          </a:p>
          <a:p>
            <a:pPr marL="514350" lvl="0" indent="-514350">
              <a:buFont typeface="+mj-lt"/>
              <a:buAutoNum type="arabicPeriod"/>
            </a:pPr>
            <a:r>
              <a:rPr lang="ar-LB" dirty="0"/>
              <a:t>التقيد</a:t>
            </a:r>
            <a:r>
              <a:rPr lang="ar-SA" dirty="0"/>
              <a:t> </a:t>
            </a:r>
            <a:r>
              <a:rPr lang="ar-LB" dirty="0"/>
              <a:t>بالمعايير الوطنية والدولية والمهنية المتخصصة</a:t>
            </a:r>
            <a:br>
              <a:rPr lang="ar-LB" dirty="0"/>
            </a:br>
            <a:r>
              <a:rPr lang="en-US" dirty="0"/>
              <a:t> </a:t>
            </a:r>
          </a:p>
          <a:p>
            <a:pPr>
              <a:buNone/>
            </a:pP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t> </a:t>
            </a:r>
            <a:br>
              <a:rPr lang="en-US" dirty="0"/>
            </a:br>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r>
              <a:rPr lang="ar-LB" dirty="0"/>
              <a:t>  </a:t>
            </a:r>
            <a:br>
              <a:rPr lang="en-US" b="1" dirty="0"/>
            </a:br>
            <a:endParaRPr lang="ar-SA" dirty="0"/>
          </a:p>
        </p:txBody>
      </p:sp>
      <p:sp>
        <p:nvSpPr>
          <p:cNvPr id="3" name="عنصر نائب للمحتوى 2"/>
          <p:cNvSpPr>
            <a:spLocks noGrp="1"/>
          </p:cNvSpPr>
          <p:nvPr>
            <p:ph idx="1"/>
          </p:nvPr>
        </p:nvSpPr>
        <p:spPr>
          <a:xfrm>
            <a:off x="214282" y="1600200"/>
            <a:ext cx="8786874" cy="5257800"/>
          </a:xfrm>
        </p:spPr>
        <p:txBody>
          <a:bodyPr/>
          <a:lstStyle/>
          <a:p>
            <a:pPr>
              <a:buNone/>
            </a:pPr>
            <a:r>
              <a:rPr lang="ar-SA" dirty="0"/>
              <a:t>    يبلغ جمال من العمر أربعين عاماً، وهو يعيش حاليّاً في العاصمة، حيث أتاها عندما كان شابّاً. عمل والده طباخا في أحد المطاعم. ارتاد جمال مدرسة ثّانويّة، وتخرج منها بمعدل لم يؤهله لدخول الجامعة، حيث تم قبوله في معهد فنّي في دورة خياطة امتدت على مدى سنتين. وعند انتهاء الدورة، حصل على وظيفة في </a:t>
            </a:r>
            <a:r>
              <a:rPr lang="ar-SA" dirty="0" err="1"/>
              <a:t>مصنعللخياطة</a:t>
            </a:r>
            <a:r>
              <a:rPr lang="ar-SA" dirty="0"/>
              <a:t> في المنطقة الصّناعيّة، حيث عمل لمدة سنتين،قرر بعدها البدء بمشروعه الخاص،وحصل على قرض من مصرف تجاري وظّفه كرأسمال في مشروعه، وغذّاه بمدّخراته الخاصة</a:t>
            </a:r>
            <a:r>
              <a:rPr lang="en-US" dirty="0"/>
              <a:t>.</a:t>
            </a:r>
          </a:p>
          <a:p>
            <a:pPr>
              <a:buNone/>
            </a:pP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(2) </a:t>
            </a:r>
            <a:br>
              <a:rPr lang="en-US" dirty="0">
                <a:solidFill>
                  <a:srgbClr val="FF0000"/>
                </a:solidFill>
              </a:rPr>
            </a:br>
            <a:r>
              <a:rPr lang="ar-LB" b="1" dirty="0">
                <a:solidFill>
                  <a:srgbClr val="FF0000"/>
                </a:solidFill>
              </a:rPr>
              <a:t>مشغل جمال للملابس</a:t>
            </a:r>
            <a:endParaRPr lang="ar-SA" dirty="0"/>
          </a:p>
        </p:txBody>
      </p:sp>
      <p:sp>
        <p:nvSpPr>
          <p:cNvPr id="3" name="عنصر نائب للمحتوى 2"/>
          <p:cNvSpPr>
            <a:spLocks noGrp="1"/>
          </p:cNvSpPr>
          <p:nvPr>
            <p:ph idx="1"/>
          </p:nvPr>
        </p:nvSpPr>
        <p:spPr/>
        <p:txBody>
          <a:bodyPr>
            <a:normAutofit fontScale="92500" lnSpcReduction="20000"/>
          </a:bodyPr>
          <a:lstStyle/>
          <a:p>
            <a:pPr>
              <a:buNone/>
            </a:pPr>
            <a:r>
              <a:rPr lang="ar-SA" dirty="0"/>
              <a:t>    بعد ذلك، استأجر جمال متجرا في مركز تجاري على مقربة من منزله ليتمكّن من الذّهاب إلى العمل سيراً على الأقدام،واشترى أربع ماكينات خياطة،وقماشاً، ووظّف (4) خيّاطين مؤّهلين ليقصّوا القماش ويخيطوه. صنع جمال في البداية الفساتين والسّراويل والقمصان،وعرضها في متجره لبيعها للزبائن. وبعد فترة معيّنة، زار جمال عددا من المتاجر في وسط المدينة، حيث يتمّ إنتاج الملابس بكميات كبيرة، فطلبت منه شركتان تزويدهما بالملابس. ولتلبية طلباتهما، كان عليه توظيف خمسة عمّال مؤهّلين بدوام كامل، وعاملَيْن بدوام جزئي،ويعاني اثنان من الخياطين من إعاقات، لكن جمال قال إن إعاقتهم لا تؤثّر على عملهم.واشترى ثلاث ماكينات خياطة إضافيّة. وقد تمكّن من تلبية الطّلبات فلاقت منتجاته رضا زبائنه</a:t>
            </a:r>
            <a:r>
              <a:rPr lang="en-US" dirty="0"/>
              <a:t>.</a:t>
            </a:r>
          </a:p>
          <a:p>
            <a:pPr>
              <a:buNone/>
            </a:pP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896</Words>
  <Application>Microsoft Office PowerPoint</Application>
  <PresentationFormat>On-screen Show (4:3)</PresentationFormat>
  <Paragraphs>83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سمة Office</vt:lpstr>
      <vt:lpstr>الموضوع (3): أهمية الريادة في المجتمع</vt:lpstr>
      <vt:lpstr>عمليات الاقتصاد</vt:lpstr>
      <vt:lpstr>دور الريادة في المجتمع</vt:lpstr>
      <vt:lpstr>أثر الريادة على مؤسسات الأعمال</vt:lpstr>
      <vt:lpstr>الأهداف الاقتصادية للمجتمع الريادي</vt:lpstr>
      <vt:lpstr>مساهمة الرياديين في الأهداف الاقتصادية للمجتمع الريادي</vt:lpstr>
      <vt:lpstr>استجابة الرياديين لحاجات المجتمع</vt:lpstr>
      <vt:lpstr>  ورقة عمل (2)  مشغل جمال للملابس   </vt:lpstr>
      <vt:lpstr>ورقة عمل (2)  مشغل جمال للملابس</vt:lpstr>
      <vt:lpstr>ورقة عمل (2)  مشغل جمال للملابس</vt:lpstr>
      <vt:lpstr>ورقة عمل (2)  مشغل جمال للملابس</vt:lpstr>
      <vt:lpstr>ورقة عمل (2)  مشغل جمال للملابس</vt:lpstr>
      <vt:lpstr>ورقة عمل (2)  مشغل جمال للملابس</vt:lpstr>
      <vt:lpstr>ورقة عمل (2)  مشغل جمال للملابس</vt:lpstr>
      <vt:lpstr>ورقة عمل (2)  مشغل جمال للملابس</vt:lpstr>
      <vt:lpstr>ورقة عمل (2)  مشغل جمال للملابس</vt:lpstr>
      <vt:lpstr>دور الريادة في المجتمع</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 (3): أهمية الريادة في المجتمع</dc:title>
  <dc:creator>laptop center</dc:creator>
  <cp:lastModifiedBy>mohammad jallad PTUK</cp:lastModifiedBy>
  <cp:revision>3</cp:revision>
  <dcterms:created xsi:type="dcterms:W3CDTF">2018-07-06T10:32:45Z</dcterms:created>
  <dcterms:modified xsi:type="dcterms:W3CDTF">2021-10-31T19:27:02Z</dcterms:modified>
</cp:coreProperties>
</file>