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291" r:id="rId4"/>
    <p:sldId id="292" r:id="rId5"/>
    <p:sldId id="293" r:id="rId6"/>
    <p:sldId id="297" r:id="rId7"/>
    <p:sldId id="298" r:id="rId8"/>
    <p:sldId id="299" r:id="rId9"/>
    <p:sldId id="300" r:id="rId10"/>
    <p:sldId id="301" r:id="rId11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0" autoAdjust="0"/>
    <p:restoredTop sz="86662" autoAdjust="0"/>
  </p:normalViewPr>
  <p:slideViewPr>
    <p:cSldViewPr>
      <p:cViewPr varScale="1">
        <p:scale>
          <a:sx n="97" d="100"/>
          <a:sy n="97" d="100"/>
        </p:scale>
        <p:origin x="2048" y="20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874"/>
    </p:cViewPr>
  </p:sorterViewPr>
  <p:notesViewPr>
    <p:cSldViewPr>
      <p:cViewPr varScale="1">
        <p:scale>
          <a:sx n="48" d="100"/>
          <a:sy n="48" d="100"/>
        </p:scale>
        <p:origin x="265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t" anchorCtr="0" compatLnSpc="1">
            <a:prstTxWarp prst="textNoShape">
              <a:avLst/>
            </a:prstTxWarp>
          </a:bodyPr>
          <a:lstStyle>
            <a:lvl1pPr algn="l" defTabSz="955519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7" y="3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t" anchorCtr="0" compatLnSpc="1">
            <a:prstTxWarp prst="textNoShape">
              <a:avLst/>
            </a:prstTxWarp>
          </a:bodyPr>
          <a:lstStyle>
            <a:lvl1pPr algn="r" defTabSz="955519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b" anchorCtr="0" compatLnSpc="1">
            <a:prstTxWarp prst="textNoShape">
              <a:avLst/>
            </a:prstTxWarp>
          </a:bodyPr>
          <a:lstStyle>
            <a:lvl1pPr algn="l" defTabSz="955519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7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b" anchorCtr="0" compatLnSpc="1">
            <a:prstTxWarp prst="textNoShape">
              <a:avLst/>
            </a:prstTxWarp>
          </a:bodyPr>
          <a:lstStyle>
            <a:lvl1pPr algn="r" defTabSz="955519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0C741521-4A33-40CB-A3C8-9F255B07B84F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22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t" anchorCtr="0" compatLnSpc="1">
            <a:prstTxWarp prst="textNoShape">
              <a:avLst/>
            </a:prstTxWarp>
          </a:bodyPr>
          <a:lstStyle>
            <a:lvl1pPr algn="l" defTabSz="955519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7" y="3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t" anchorCtr="0" compatLnSpc="1">
            <a:prstTxWarp prst="textNoShape">
              <a:avLst/>
            </a:prstTxWarp>
          </a:bodyPr>
          <a:lstStyle>
            <a:lvl1pPr algn="r" defTabSz="955519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1" y="4861762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/>
              <a:t>Click to edit Master text styles</a:t>
            </a:r>
          </a:p>
          <a:p>
            <a:pPr lvl="1"/>
            <a:r>
              <a:rPr lang="en-NZ"/>
              <a:t>Second level</a:t>
            </a:r>
          </a:p>
          <a:p>
            <a:pPr lvl="2"/>
            <a:r>
              <a:rPr lang="en-NZ"/>
              <a:t>Third level</a:t>
            </a:r>
          </a:p>
          <a:p>
            <a:pPr lvl="3"/>
            <a:r>
              <a:rPr lang="en-NZ"/>
              <a:t>Fourth level</a:t>
            </a:r>
          </a:p>
          <a:p>
            <a:pPr lvl="4"/>
            <a:r>
              <a:rPr lang="en-NZ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b" anchorCtr="0" compatLnSpc="1">
            <a:prstTxWarp prst="textNoShape">
              <a:avLst/>
            </a:prstTxWarp>
          </a:bodyPr>
          <a:lstStyle>
            <a:lvl1pPr algn="l" defTabSz="955519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7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05" tIns="47801" rIns="95605" bIns="47801" numCol="1" anchor="b" anchorCtr="0" compatLnSpc="1">
            <a:prstTxWarp prst="textNoShape">
              <a:avLst/>
            </a:prstTxWarp>
          </a:bodyPr>
          <a:lstStyle>
            <a:lvl1pPr algn="r" defTabSz="955519">
              <a:defRPr sz="1300">
                <a:latin typeface="Times New Roman" pitchFamily="18" charset="0"/>
              </a:defRPr>
            </a:lvl1pPr>
          </a:lstStyle>
          <a:p>
            <a:fld id="{015F5D31-D609-4875-A03F-8218D830ED8B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959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A0A1-3295-4191-8003-405EB50D1542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6288" y="768350"/>
            <a:ext cx="5546725" cy="3840163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5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336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090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4990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EF451CEC-180C-48BD-BC42-5E2F6BF56289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E966-B2DA-4E69-8B67-6107F8F82A2F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75D5-549F-47C6-9B66-D5D10977011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989A6582-9796-409F-A1EA-A094F915F976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C57045F2-9057-4CE4-96BB-25774CECCA1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2DE6-9BD8-4B82-A187-796DAF58579B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6CDF-CC11-4CD0-9F56-4BFA992A39BF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0B8-80F2-4BF1-92C4-015A56B0D5D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84A4-8DFB-4C82-A896-9F664FE21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2B2A-4F34-4E85-BD8E-2A1F3F19299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NZ" dirty="0"/>
              <a:t>Fundamentals of Python: From First Programs Through Data Structures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7AB5CE-884F-4AAD-BA76-283F9C884A0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altLang="zh-TW" dirty="0">
                <a:ea typeface="新細明體" pitchFamily="18" charset="-120"/>
              </a:rPr>
              <a:t>CompSci 280 S2 2107 </a:t>
            </a:r>
            <a:br>
              <a:rPr lang="en-NZ" altLang="zh-TW" dirty="0">
                <a:ea typeface="新細明體" pitchFamily="18" charset="-120"/>
              </a:rPr>
            </a:br>
            <a:r>
              <a:rPr lang="en-US" altLang="en-US" dirty="0"/>
              <a:t>Introduction to Software Development</a:t>
            </a:r>
            <a:br>
              <a:rPr lang="en-US" altLang="en-US" dirty="0"/>
            </a:br>
            <a:endParaRPr lang="en-US" dirty="0">
              <a:ea typeface="新細明體" pitchFamily="18" charset="-120"/>
            </a:endParaRP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520632" cy="392782"/>
          </a:xfrm>
        </p:spPr>
        <p:txBody>
          <a:bodyPr>
            <a:noAutofit/>
          </a:bodyPr>
          <a:lstStyle/>
          <a:p>
            <a:r>
              <a:rPr lang="en-NZ" sz="1800" dirty="0"/>
              <a:t>GUI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Example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Update the </a:t>
            </a:r>
            <a:r>
              <a:rPr lang="en-US" sz="2800" u="sng" dirty="0"/>
              <a:t>ListModel</a:t>
            </a:r>
            <a:endParaRPr lang="en-NZ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3315" y="1826798"/>
            <a:ext cx="9777536" cy="138499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addButton.addActionListener( new ActionListener() {  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  public void actionPerformed( ActionEvent event ) {</a:t>
            </a:r>
          </a:p>
          <a:p>
            <a:pPr lvl="1"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String name = JOptionPane.showInputDialog(PhilosophersJList.this, "Enter Name" );</a:t>
            </a:r>
          </a:p>
          <a:p>
            <a:pPr lvl="1"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philosophers.addElement( name );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  }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});</a:t>
            </a:r>
            <a:endParaRPr lang="en-NZ" sz="1400" b="1" dirty="0">
              <a:latin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648744" y="2916776"/>
            <a:ext cx="1584176" cy="461619"/>
          </a:xfrm>
          <a:prstGeom prst="wedgeRectCallout">
            <a:avLst>
              <a:gd name="adj1" fmla="val -16441"/>
              <a:gd name="adj2" fmla="val -8175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altLang="en-US" sz="1400" dirty="0"/>
              <a:t>Change the ListModel</a:t>
            </a:r>
            <a:endParaRPr lang="en-AU" altLang="en-US" sz="1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0089" y="4074172"/>
            <a:ext cx="9004594" cy="116955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removeButton.addActionListener( new ActionListener() {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  public void actionPerformed( ActionEvent event ) {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    philosophers.removeElement(list.getSelectedValue() );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  }</a:t>
            </a:r>
          </a:p>
          <a:p>
            <a:pPr algn="l" eaLnBrk="0" hangingPunct="0">
              <a:defRPr/>
            </a:pPr>
            <a:r>
              <a:rPr lang="en-US" sz="1400" b="1" dirty="0">
                <a:latin typeface="Courier New" pitchFamily="49" charset="0"/>
              </a:rPr>
              <a:t>});</a:t>
            </a:r>
            <a:endParaRPr lang="en-NZ" sz="1400" b="1" dirty="0">
              <a:latin typeface="Courier New" pitchFamily="49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072680" y="5012913"/>
            <a:ext cx="1584176" cy="461619"/>
          </a:xfrm>
          <a:prstGeom prst="wedgeRectCallout">
            <a:avLst>
              <a:gd name="adj1" fmla="val -16441"/>
              <a:gd name="adj2" fmla="val -8175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altLang="en-US" sz="1400" dirty="0"/>
              <a:t>Change the ListModel</a:t>
            </a:r>
            <a:endParaRPr lang="en-AU" alt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168" y="141122"/>
            <a:ext cx="2803531" cy="210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4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Topics:</a:t>
            </a:r>
          </a:p>
          <a:p>
            <a:pPr lvl="1"/>
            <a:r>
              <a:rPr lang="en-US" dirty="0"/>
              <a:t>Java</a:t>
            </a:r>
          </a:p>
          <a:p>
            <a:pPr lvl="2"/>
            <a:r>
              <a:rPr lang="en-US" dirty="0"/>
              <a:t>JList, JComboBox</a:t>
            </a:r>
          </a:p>
          <a:p>
            <a:pPr lvl="3"/>
            <a:r>
              <a:rPr lang="en-US" dirty="0"/>
              <a:t>DefaultListModel </a:t>
            </a:r>
          </a:p>
          <a:p>
            <a:pPr lvl="3"/>
            <a:r>
              <a:rPr lang="en-US" dirty="0"/>
              <a:t>DefaultComboBoxModel</a:t>
            </a:r>
          </a:p>
          <a:p>
            <a:pPr lvl="2"/>
            <a:r>
              <a:rPr lang="en-NZ" altLang="en-US" dirty="0"/>
              <a:t>JTable  &amp; TableModel</a:t>
            </a:r>
          </a:p>
          <a:p>
            <a:pPr lvl="3"/>
            <a:r>
              <a:rPr lang="en-NZ" dirty="0"/>
              <a:t>DefaultTableMode</a:t>
            </a:r>
          </a:p>
          <a:p>
            <a:pPr lvl="3"/>
            <a:r>
              <a:rPr lang="en-NZ" altLang="en-US" dirty="0"/>
              <a:t>implements the AbstractTableModel </a:t>
            </a:r>
          </a:p>
          <a:p>
            <a:pPr lvl="2"/>
            <a:r>
              <a:rPr lang="en-NZ" altLang="en-US" dirty="0"/>
              <a:t>Event Handling</a:t>
            </a:r>
          </a:p>
          <a:p>
            <a:pPr lvl="1"/>
            <a:r>
              <a:rPr lang="en-NZ" altLang="en-US" dirty="0"/>
              <a:t>Python</a:t>
            </a:r>
          </a:p>
          <a:p>
            <a:pPr lvl="2"/>
            <a:r>
              <a:rPr lang="en-NZ" altLang="en-US" dirty="0"/>
              <a:t>QListView</a:t>
            </a:r>
          </a:p>
          <a:p>
            <a:pPr lvl="3"/>
            <a:r>
              <a:rPr lang="en-NZ" altLang="en-US" dirty="0"/>
              <a:t>QAbstractListModel</a:t>
            </a:r>
          </a:p>
          <a:p>
            <a:pPr lvl="2"/>
            <a:r>
              <a:rPr lang="en-NZ" altLang="en-US" dirty="0"/>
              <a:t>QTableView</a:t>
            </a:r>
          </a:p>
          <a:p>
            <a:pPr lvl="3"/>
            <a:r>
              <a:rPr lang="en-NZ" altLang="en-US" dirty="0"/>
              <a:t>QAbstractTableModel</a:t>
            </a:r>
          </a:p>
          <a:p>
            <a:pPr lvl="2"/>
            <a:r>
              <a:rPr lang="en-NZ" altLang="en-US" dirty="0"/>
              <a:t>Event Handling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Lecture17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2</a:t>
            </a:fld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GB" altLang="en-US" dirty="0"/>
              <a:t>MVC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4213552"/>
            <a:ext cx="9493250" cy="2111048"/>
          </a:xfrm>
        </p:spPr>
        <p:txBody>
          <a:bodyPr>
            <a:normAutofit fontScale="92500"/>
          </a:bodyPr>
          <a:lstStyle/>
          <a:p>
            <a:r>
              <a:rPr lang="en-NZ" dirty="0"/>
              <a:t>Example: JList</a:t>
            </a:r>
          </a:p>
          <a:p>
            <a:pPr lvl="1"/>
            <a:r>
              <a:rPr lang="en-NZ" dirty="0"/>
              <a:t>A ListModel is an object which maintains a list of objects: it knows how big the list is, which object is where in the list, etc, and can insert/remove objects</a:t>
            </a:r>
          </a:p>
          <a:p>
            <a:pPr lvl="1"/>
            <a:r>
              <a:rPr lang="en-NZ" dirty="0"/>
              <a:t>A JList is a graphical component giving a </a:t>
            </a:r>
            <a:r>
              <a:rPr lang="en-NZ" u="sng" dirty="0"/>
              <a:t>view</a:t>
            </a:r>
            <a:r>
              <a:rPr lang="en-NZ" dirty="0"/>
              <a:t> of the list and able to </a:t>
            </a:r>
            <a:r>
              <a:rPr lang="en-NZ" u="sng" dirty="0"/>
              <a:t>receive</a:t>
            </a:r>
            <a:r>
              <a:rPr lang="en-NZ" dirty="0"/>
              <a:t> user input to modify the list</a:t>
            </a:r>
          </a:p>
          <a:p>
            <a:endParaRPr lang="en-NZ" dirty="0"/>
          </a:p>
        </p:txBody>
      </p:sp>
      <p:grpSp>
        <p:nvGrpSpPr>
          <p:cNvPr id="174092" name="Group 12"/>
          <p:cNvGrpSpPr>
            <a:grpSpLocks/>
          </p:cNvGrpSpPr>
          <p:nvPr/>
        </p:nvGrpSpPr>
        <p:grpSpPr bwMode="auto">
          <a:xfrm>
            <a:off x="7965597" y="2180493"/>
            <a:ext cx="1348520" cy="896815"/>
            <a:chOff x="485" y="1976"/>
            <a:chExt cx="1227" cy="816"/>
          </a:xfrm>
        </p:grpSpPr>
        <p:sp>
          <p:nvSpPr>
            <p:cNvPr id="174085" name="AutoShape 5"/>
            <p:cNvSpPr>
              <a:spLocks noChangeArrowheads="1"/>
            </p:cNvSpPr>
            <p:nvPr/>
          </p:nvSpPr>
          <p:spPr bwMode="auto">
            <a:xfrm>
              <a:off x="504" y="1976"/>
              <a:ext cx="1208" cy="81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CECECE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NZ" sz="1662" dirty="0"/>
            </a:p>
          </p:txBody>
        </p:sp>
        <p:sp>
          <p:nvSpPr>
            <p:cNvPr id="174086" name="Text Box 6"/>
            <p:cNvSpPr txBox="1">
              <a:spLocks noChangeArrowheads="1"/>
            </p:cNvSpPr>
            <p:nvPr/>
          </p:nvSpPr>
          <p:spPr bwMode="auto">
            <a:xfrm>
              <a:off x="485" y="2145"/>
              <a:ext cx="1145" cy="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CECECE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662" dirty="0"/>
                <a:t>DefaultListModel</a:t>
              </a:r>
            </a:p>
          </p:txBody>
        </p:sp>
      </p:grp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7907816" y="767318"/>
            <a:ext cx="1382590" cy="60388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62" dirty="0"/>
              <a:t>Javax.swing.JList</a:t>
            </a:r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>
            <a:off x="8469182" y="1471914"/>
            <a:ext cx="0" cy="63744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 flipV="1">
            <a:off x="8721961" y="1471914"/>
            <a:ext cx="0" cy="5934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7672541" y="1435932"/>
            <a:ext cx="967316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62" dirty="0"/>
              <a:t>modifies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8700539" y="1420546"/>
            <a:ext cx="859915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62" dirty="0"/>
              <a:t>notifies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5818485" y="2369390"/>
            <a:ext cx="1812953" cy="27699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200" dirty="0"/>
              <a:t>DefaultListModel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5997742" y="1487227"/>
            <a:ext cx="1374671" cy="4048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831" dirty="0"/>
              <a:t>&lt;&lt;abstract&gt;&gt;</a:t>
            </a:r>
            <a:endParaRPr lang="en-GB" altLang="en-US" sz="1662" dirty="0"/>
          </a:p>
          <a:p>
            <a:r>
              <a:rPr lang="en-GB" altLang="en-US" sz="1200" dirty="0"/>
              <a:t>AbstractListModel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5950277" y="492007"/>
            <a:ext cx="1823035" cy="4261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altLang="en-US" sz="969" dirty="0"/>
              <a:t>&lt;&lt;interface&gt;&gt;</a:t>
            </a:r>
          </a:p>
          <a:p>
            <a:r>
              <a:rPr lang="en-GB" altLang="en-US" sz="1200" dirty="0"/>
              <a:t>Javax.swing.ListModel</a:t>
            </a:r>
          </a:p>
        </p:txBody>
      </p:sp>
      <p:sp>
        <p:nvSpPr>
          <p:cNvPr id="174096" name="AutoShape 16"/>
          <p:cNvSpPr>
            <a:spLocks noChangeArrowheads="1"/>
          </p:cNvSpPr>
          <p:nvPr/>
        </p:nvSpPr>
        <p:spPr bwMode="auto">
          <a:xfrm>
            <a:off x="6572426" y="1165963"/>
            <a:ext cx="211015" cy="21101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097" name="AutoShape 17"/>
          <p:cNvSpPr>
            <a:spLocks noChangeArrowheads="1"/>
          </p:cNvSpPr>
          <p:nvPr/>
        </p:nvSpPr>
        <p:spPr bwMode="auto">
          <a:xfrm>
            <a:off x="6590011" y="1864951"/>
            <a:ext cx="211015" cy="21101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>
            <a:off x="6679032" y="1381374"/>
            <a:ext cx="0" cy="175846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00" name="Line 20"/>
          <p:cNvSpPr>
            <a:spLocks noChangeShapeType="1"/>
          </p:cNvSpPr>
          <p:nvPr/>
        </p:nvSpPr>
        <p:spPr bwMode="auto">
          <a:xfrm>
            <a:off x="6690023" y="2073768"/>
            <a:ext cx="0" cy="274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5825219" y="2645960"/>
            <a:ext cx="1806218" cy="1085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04" name="Text Box 24"/>
          <p:cNvSpPr txBox="1">
            <a:spLocks noChangeArrowheads="1"/>
          </p:cNvSpPr>
          <p:nvPr/>
        </p:nvSpPr>
        <p:spPr bwMode="auto">
          <a:xfrm>
            <a:off x="5825218" y="2751101"/>
            <a:ext cx="1806219" cy="14346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GB" altLang="en-US" sz="969" dirty="0"/>
              <a:t>isEmpty(): boolean</a:t>
            </a:r>
          </a:p>
          <a:p>
            <a:pPr algn="l"/>
            <a:r>
              <a:rPr lang="en-GB" altLang="en-US" sz="969" dirty="0"/>
              <a:t>getSize(): int</a:t>
            </a:r>
          </a:p>
          <a:p>
            <a:pPr algn="l"/>
            <a:r>
              <a:rPr lang="en-GB" altLang="en-US" sz="969" dirty="0"/>
              <a:t>addElement(Object)</a:t>
            </a:r>
          </a:p>
          <a:p>
            <a:pPr algn="l"/>
            <a:r>
              <a:rPr lang="en-GB" altLang="en-US" sz="969" dirty="0"/>
              <a:t>removeElement(Object)</a:t>
            </a:r>
          </a:p>
          <a:p>
            <a:pPr algn="l"/>
            <a:r>
              <a:rPr lang="en-GB" altLang="en-US" sz="969" dirty="0"/>
              <a:t>elementAt(): Object</a:t>
            </a:r>
          </a:p>
          <a:p>
            <a:pPr algn="l"/>
            <a:r>
              <a:rPr lang="en-GB" altLang="en-US" sz="969" dirty="0"/>
              <a:t>removeElementAt(int)</a:t>
            </a:r>
          </a:p>
          <a:p>
            <a:pPr algn="l"/>
            <a:r>
              <a:rPr lang="en-GB" altLang="en-US" sz="969" dirty="0"/>
              <a:t>insertElementAt(int)</a:t>
            </a:r>
          </a:p>
          <a:p>
            <a:pPr algn="l"/>
            <a:r>
              <a:rPr lang="en-GB" altLang="en-US" sz="969" dirty="0"/>
              <a:t>indexOf(Object): int</a:t>
            </a:r>
          </a:p>
          <a:p>
            <a:pPr algn="l"/>
            <a:r>
              <a:rPr lang="en-GB" altLang="en-US" sz="969" dirty="0"/>
              <a:t>etc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4602494" y="3686770"/>
            <a:ext cx="591830" cy="34810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1662" dirty="0"/>
              <a:t>JList</a:t>
            </a:r>
          </a:p>
        </p:txBody>
      </p:sp>
      <p:sp>
        <p:nvSpPr>
          <p:cNvPr id="174107" name="Text Box 27"/>
          <p:cNvSpPr txBox="1">
            <a:spLocks noChangeArrowheads="1"/>
          </p:cNvSpPr>
          <p:nvPr/>
        </p:nvSpPr>
        <p:spPr bwMode="auto">
          <a:xfrm>
            <a:off x="3221790" y="2733189"/>
            <a:ext cx="2532361" cy="34810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1662" dirty="0"/>
              <a:t>Javax.swing.JComponent</a:t>
            </a:r>
          </a:p>
        </p:txBody>
      </p:sp>
      <p:sp>
        <p:nvSpPr>
          <p:cNvPr id="174108" name="AutoShape 28"/>
          <p:cNvSpPr>
            <a:spLocks noChangeArrowheads="1"/>
          </p:cNvSpPr>
          <p:nvPr/>
        </p:nvSpPr>
        <p:spPr bwMode="auto">
          <a:xfrm>
            <a:off x="4790154" y="3259649"/>
            <a:ext cx="211015" cy="21101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09" name="Line 29"/>
          <p:cNvSpPr>
            <a:spLocks noChangeShapeType="1"/>
          </p:cNvSpPr>
          <p:nvPr/>
        </p:nvSpPr>
        <p:spPr bwMode="auto">
          <a:xfrm>
            <a:off x="4802440" y="3433991"/>
            <a:ext cx="0" cy="2527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10" name="Line 30"/>
          <p:cNvSpPr>
            <a:spLocks noChangeShapeType="1"/>
          </p:cNvSpPr>
          <p:nvPr/>
        </p:nvSpPr>
        <p:spPr bwMode="auto">
          <a:xfrm flipH="1">
            <a:off x="5588528" y="751374"/>
            <a:ext cx="3407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sp>
        <p:nvSpPr>
          <p:cNvPr id="174111" name="Line 31"/>
          <p:cNvSpPr>
            <a:spLocks noChangeShapeType="1"/>
          </p:cNvSpPr>
          <p:nvPr/>
        </p:nvSpPr>
        <p:spPr bwMode="auto">
          <a:xfrm>
            <a:off x="5588528" y="754482"/>
            <a:ext cx="0" cy="197826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CECEC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 sz="1662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525" y="1892081"/>
            <a:ext cx="2803531" cy="2102648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1352600" y="1381373"/>
            <a:ext cx="1584176" cy="461619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l"/>
            <a:r>
              <a:rPr lang="en-NZ" sz="1400" dirty="0">
                <a:solidFill>
                  <a:schemeClr val="tx1"/>
                </a:solidFill>
              </a:rPr>
              <a:t>Add/remove items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7187866" y="149382"/>
            <a:ext cx="2338461" cy="276999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200" dirty="0"/>
              <a:t>Example: PhilosophersJList.java</a:t>
            </a:r>
          </a:p>
        </p:txBody>
      </p:sp>
    </p:spTree>
    <p:extLst>
      <p:ext uri="{BB962C8B-B14F-4D97-AF65-F5344CB8AC3E}">
        <p14:creationId xmlns:p14="http://schemas.microsoft.com/office/powerpoint/2010/main" val="111745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Creating a Model (List and Combo Box)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To create a list model:</a:t>
            </a:r>
          </a:p>
          <a:p>
            <a:pPr lvl="1"/>
            <a:r>
              <a:rPr lang="en-NZ" b="1" dirty="0"/>
              <a:t>DefaultListModel</a:t>
            </a:r>
            <a:r>
              <a:rPr lang="en-NZ" dirty="0"/>
              <a:t> — everything is pretty much taken care of for you.</a:t>
            </a:r>
          </a:p>
          <a:p>
            <a:pPr lvl="1"/>
            <a:r>
              <a:rPr lang="en-NZ" dirty="0"/>
              <a:t>ListModel — create a new class which implements the ListModel interface and implement the getSize and getElementAt methods </a:t>
            </a:r>
          </a:p>
          <a:p>
            <a:r>
              <a:rPr lang="en-NZ" dirty="0"/>
              <a:t>To create a combo box model:</a:t>
            </a:r>
          </a:p>
          <a:p>
            <a:pPr lvl="1"/>
            <a:r>
              <a:rPr lang="en-NZ" b="1" dirty="0"/>
              <a:t>DefaultComboBoxModel</a:t>
            </a:r>
            <a:r>
              <a:rPr lang="en-NZ" dirty="0"/>
              <a:t> — everything is pretty much taken care of for you.</a:t>
            </a:r>
          </a:p>
          <a:p>
            <a:pPr lvl="1"/>
            <a:r>
              <a:rPr lang="en-NZ" dirty="0"/>
              <a:t>ComboBoxModel — create a new class which implements the ComboBoxModel interface and implement the setSelectedItem and getSelectedItem methods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309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Examples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DefaultComboBoxModel: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DefaultListModel:</a:t>
            </a:r>
          </a:p>
          <a:p>
            <a:endParaRPr lang="en-NZ" dirty="0"/>
          </a:p>
        </p:txBody>
      </p:sp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849313" y="1773239"/>
            <a:ext cx="8280400" cy="101566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JComboBox&lt;String&gt; ppComboBox;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...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DefaultComboBoxModel&lt;String&gt; cbm = new DefaultComboBoxModel&lt;String&gt;( new String[] 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       { "person", "student", "employee" });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ppComboBox = new JComboBox&lt;String&gt;(cbm);</a:t>
            </a:r>
          </a:p>
        </p:txBody>
      </p:sp>
      <p:sp>
        <p:nvSpPr>
          <p:cNvPr id="60422" name="Rectangle 8"/>
          <p:cNvSpPr>
            <a:spLocks noChangeArrowheads="1"/>
          </p:cNvSpPr>
          <p:nvPr/>
        </p:nvSpPr>
        <p:spPr bwMode="auto">
          <a:xfrm>
            <a:off x="704850" y="4508500"/>
            <a:ext cx="8280400" cy="156966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JList&lt;String&gt;  list;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...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DefaultListModel&lt;String&gt; listModel = new DefaultListModel&lt;String&gt;();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listModel.addElement("red");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listModel.addElement("orange");</a:t>
            </a: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listModel.addElement("yellow");</a:t>
            </a:r>
          </a:p>
          <a:p>
            <a:pPr algn="l" eaLnBrk="0" hangingPunct="0">
              <a:defRPr/>
            </a:pPr>
            <a:endParaRPr lang="en-AU" sz="1200" b="1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AU" sz="1200" b="1" dirty="0">
                <a:latin typeface="Courier New" pitchFamily="49" charset="0"/>
              </a:rPr>
              <a:t>list = new JList&lt;String&gt;(listModel);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6648155" y="404813"/>
            <a:ext cx="2602507" cy="276999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200" dirty="0"/>
              <a:t>Example: MV_ComboBoxDemo.java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57522" y="274230"/>
            <a:ext cx="938830" cy="960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08784" y="3723797"/>
            <a:ext cx="518153" cy="616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3987663" y="4019609"/>
            <a:ext cx="3960441" cy="857331"/>
          </a:xfrm>
          <a:prstGeom prst="wedge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l"/>
            <a:r>
              <a:rPr lang="en-NZ" sz="1400" dirty="0">
                <a:solidFill>
                  <a:schemeClr val="tx1"/>
                </a:solidFill>
              </a:rPr>
              <a:t>creates a mutable list model object, puts the initial items in it, and uses the list model to create a list: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5209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Using JTable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Tables are used to display data in a spreadsheet fashion</a:t>
            </a:r>
          </a:p>
          <a:p>
            <a:pPr lvl="1"/>
            <a:r>
              <a:rPr lang="en-US" dirty="0"/>
              <a:t>So key concepts in the model of a table:</a:t>
            </a:r>
          </a:p>
          <a:p>
            <a:pPr lvl="2"/>
            <a:r>
              <a:rPr lang="en-US" dirty="0"/>
              <a:t>cell, row, column</a:t>
            </a:r>
          </a:p>
          <a:p>
            <a:pPr lvl="2"/>
            <a:r>
              <a:rPr lang="en-US" dirty="0"/>
              <a:t> Value(s) in each</a:t>
            </a:r>
          </a:p>
          <a:p>
            <a:r>
              <a:rPr lang="en-US" dirty="0"/>
              <a:t>Every table gets its data from an object that implements the TableModel interface</a:t>
            </a:r>
          </a:p>
          <a:p>
            <a:pPr lvl="1"/>
            <a:r>
              <a:rPr lang="en-NZ" dirty="0"/>
              <a:t>You can use the DefaultTableModel, OR</a:t>
            </a:r>
          </a:p>
          <a:p>
            <a:pPr lvl="1"/>
            <a:r>
              <a:rPr lang="en-NZ" dirty="0"/>
              <a:t>You an create a new class which implements the AbstractTableModel interface and implements the following methods:</a:t>
            </a:r>
          </a:p>
          <a:p>
            <a:pPr lvl="3"/>
            <a:r>
              <a:rPr lang="en-NZ" dirty="0"/>
              <a:t>getColumnName</a:t>
            </a:r>
          </a:p>
          <a:p>
            <a:pPr lvl="3"/>
            <a:r>
              <a:rPr lang="en-NZ" dirty="0"/>
              <a:t>getRowCount</a:t>
            </a:r>
          </a:p>
          <a:p>
            <a:pPr lvl="3"/>
            <a:r>
              <a:rPr lang="en-NZ" dirty="0"/>
              <a:t>getColumnCount</a:t>
            </a:r>
          </a:p>
          <a:p>
            <a:pPr lvl="3"/>
            <a:r>
              <a:rPr lang="en-NZ" dirty="0"/>
              <a:t>getValueAt</a:t>
            </a:r>
          </a:p>
          <a:p>
            <a:pPr lvl="1"/>
            <a:endParaRPr lang="en-NZ" dirty="0"/>
          </a:p>
        </p:txBody>
      </p:sp>
      <p:sp>
        <p:nvSpPr>
          <p:cNvPr id="10" name="Rectangular Callout 9"/>
          <p:cNvSpPr/>
          <p:nvPr/>
        </p:nvSpPr>
        <p:spPr>
          <a:xfrm>
            <a:off x="4664968" y="5301208"/>
            <a:ext cx="1584176" cy="461619"/>
          </a:xfrm>
          <a:prstGeom prst="wedgeRectCallout">
            <a:avLst>
              <a:gd name="adj1" fmla="val -16441"/>
              <a:gd name="adj2" fmla="val -8175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altLang="en-US" sz="1400" dirty="0"/>
              <a:t>import java.swingx.table.*;</a:t>
            </a:r>
            <a:endParaRPr lang="en-AU" altLang="en-US" sz="14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2292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Using the DefaultTableModel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Model might hold its data in an array, vector or from an database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62468" name="Rectangle 6"/>
          <p:cNvSpPr>
            <a:spLocks noChangeArrowheads="1"/>
          </p:cNvSpPr>
          <p:nvPr/>
        </p:nvSpPr>
        <p:spPr bwMode="auto">
          <a:xfrm>
            <a:off x="704850" y="1773238"/>
            <a:ext cx="8496300" cy="15696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Object[][] data = { {"Mary", "Campione","Snowboarding", new Integer(5) ...}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{"Alison", "Huml","Rowing", new Integer(3), new Boolean(true)} ...};</a:t>
            </a:r>
          </a:p>
          <a:p>
            <a:pPr algn="l" eaLnBrk="0" hangingPunct="0">
              <a:defRPr/>
            </a:pPr>
            <a:endParaRPr lang="en-US" sz="1200" b="1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String[] columnNames = {"First Name","Last Name","Sport","# of Years","Vegetarian"};</a:t>
            </a:r>
          </a:p>
          <a:p>
            <a:pPr algn="l" eaLnBrk="0" hangingPunct="0">
              <a:defRPr/>
            </a:pPr>
            <a:endParaRPr lang="en-US" sz="1200" b="1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NZ" sz="1200" b="1" u="sng" dirty="0">
                <a:latin typeface="Courier New" pitchFamily="49" charset="0"/>
              </a:rPr>
              <a:t>DefaultTableModel defaultTableModel = new DefaultTableModel(data, columnNames);</a:t>
            </a:r>
          </a:p>
          <a:p>
            <a:pPr algn="l" eaLnBrk="0" hangingPunct="0">
              <a:defRPr/>
            </a:pPr>
            <a:endParaRPr lang="en-NZ" sz="1200" b="1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NZ" sz="1200" b="1" dirty="0">
                <a:latin typeface="Courier New" pitchFamily="49" charset="0"/>
              </a:rPr>
              <a:t>...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6609184" y="152400"/>
            <a:ext cx="2830513" cy="276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200" dirty="0"/>
              <a:t>Example: DefaultTableModelDemo.java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6578" y="4908611"/>
            <a:ext cx="37242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704850" y="3664089"/>
            <a:ext cx="6626808" cy="30777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eaLnBrk="0" hangingPunct="0">
              <a:defRPr/>
            </a:pPr>
            <a:r>
              <a:rPr lang="en-NZ" sz="1400" b="1" u="sng" dirty="0">
                <a:latin typeface="Courier New" pitchFamily="49" charset="0"/>
              </a:rPr>
              <a:t>table = new JTable(defaultTableModel);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8963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Using the AbstractTableModel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Steps in creating and using AbstractTableModel</a:t>
            </a:r>
          </a:p>
          <a:p>
            <a:pPr lvl="1"/>
            <a:r>
              <a:rPr lang="en-NZ" dirty="0"/>
              <a:t>Create an AbstractTableModel subclass</a:t>
            </a:r>
          </a:p>
          <a:p>
            <a:pPr lvl="1"/>
            <a:r>
              <a:rPr lang="en-NZ" dirty="0"/>
              <a:t>Implement the getRowCount() , getColumnCount() , and getValueAt() methods</a:t>
            </a:r>
          </a:p>
        </p:txBody>
      </p:sp>
      <p:sp>
        <p:nvSpPr>
          <p:cNvPr id="63492" name="Rectangle 6"/>
          <p:cNvSpPr>
            <a:spLocks noChangeArrowheads="1"/>
          </p:cNvSpPr>
          <p:nvPr/>
        </p:nvSpPr>
        <p:spPr bwMode="auto">
          <a:xfrm>
            <a:off x="488504" y="2941895"/>
            <a:ext cx="5946775" cy="175432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JTable table = new JTable(new AbstractTableModel() {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public int getColumnCount() { return 10; 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public int getRowCount() { return 5;}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public Object getValueAt(int row, int col) {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return new Integer((row+1)*(col+1));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});</a:t>
            </a:r>
          </a:p>
          <a:p>
            <a:pPr algn="l" eaLnBrk="0" hangingPunct="0">
              <a:defRPr/>
            </a:pPr>
            <a:endParaRPr lang="en-US" sz="1200" b="1" dirty="0">
              <a:latin typeface="Courier New" pitchFamily="49" charset="0"/>
            </a:endParaRPr>
          </a:p>
          <a:p>
            <a:pPr algn="l" eaLnBrk="0" hangingPunct="0">
              <a:defRPr/>
            </a:pPr>
            <a:r>
              <a:rPr lang="en-NZ" sz="1200" b="1" dirty="0">
                <a:latin typeface="Courier New" pitchFamily="49" charset="0"/>
              </a:rPr>
              <a:t>getContentPane().add(table, BorderLayout.CENTER);</a:t>
            </a:r>
          </a:p>
        </p:txBody>
      </p: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264799" y="188645"/>
            <a:ext cx="3373650" cy="276999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200" dirty="0"/>
              <a:t>Example: AbstractTableModelDemo.java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9" name="Rectangular Callout 8"/>
          <p:cNvSpPr/>
          <p:nvPr/>
        </p:nvSpPr>
        <p:spPr>
          <a:xfrm>
            <a:off x="5745088" y="3212976"/>
            <a:ext cx="2304256" cy="461619"/>
          </a:xfrm>
          <a:prstGeom prst="wedgeRectCallout">
            <a:avLst>
              <a:gd name="adj1" fmla="val -64885"/>
              <a:gd name="adj2" fmla="val -4059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altLang="en-US" sz="1400" dirty="0"/>
              <a:t>extends </a:t>
            </a:r>
            <a:r>
              <a:rPr lang="en-US" sz="1400" b="1" dirty="0">
                <a:latin typeface="Courier New" pitchFamily="49" charset="0"/>
              </a:rPr>
              <a:t>AbstractTableModel</a:t>
            </a:r>
            <a:r>
              <a:rPr lang="en-NZ" altLang="en-US" sz="1400" dirty="0"/>
              <a:t> </a:t>
            </a:r>
            <a:endParaRPr lang="en-AU" alt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300" y="4996179"/>
            <a:ext cx="72961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6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Java </a:t>
            </a:r>
            <a:br>
              <a:rPr lang="en-GB" altLang="en-US" dirty="0"/>
            </a:br>
            <a:r>
              <a:rPr lang="en-NZ" dirty="0"/>
              <a:t>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NZ" dirty="0"/>
              <a:t>A </a:t>
            </a:r>
            <a:r>
              <a:rPr lang="en-NZ" i="1" u="sng" dirty="0"/>
              <a:t>controller</a:t>
            </a:r>
            <a:r>
              <a:rPr lang="en-NZ" dirty="0"/>
              <a:t> that takes user input on the view and translates that to changes in the </a:t>
            </a:r>
            <a:r>
              <a:rPr lang="en-NZ" u="sng" dirty="0"/>
              <a:t>model</a:t>
            </a:r>
            <a:r>
              <a:rPr lang="en-NZ" dirty="0"/>
              <a:t>.”</a:t>
            </a:r>
          </a:p>
          <a:p>
            <a:r>
              <a:rPr lang="en-NZ" dirty="0"/>
              <a:t>Example: </a:t>
            </a:r>
          </a:p>
          <a:p>
            <a:pPr lvl="1"/>
            <a:r>
              <a:rPr lang="en-US" sz="2100" dirty="0"/>
              <a:t>You do NOT directly update JTable, T</a:t>
            </a:r>
          </a:p>
          <a:p>
            <a:pPr lvl="1"/>
            <a:r>
              <a:rPr lang="en-US" sz="2100" dirty="0"/>
              <a:t>Instead, you update the </a:t>
            </a:r>
            <a:r>
              <a:rPr lang="en-US" sz="2100" u="sng" dirty="0"/>
              <a:t>TableModel</a:t>
            </a:r>
            <a:r>
              <a:rPr lang="en-US" sz="2100" dirty="0"/>
              <a:t>, TM, which automatically updates the Table, T</a:t>
            </a:r>
            <a:endParaRPr lang="en-NZ" sz="2100" dirty="0"/>
          </a:p>
          <a:p>
            <a:endParaRPr lang="en-NZ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153150" y="404813"/>
            <a:ext cx="2830513" cy="276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NZ" sz="1200" dirty="0"/>
              <a:t>Example: DefaultTableModelDemo.java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60512" y="3356992"/>
            <a:ext cx="6264374" cy="175418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changeButton.addActionListener(new ActionListener() {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public void actionPerformed(ActionEvent e) {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DefaultTableModel tm = (DefaultTableModel) table.getModel();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for (int row=0; row&lt;tm.getRowCount(); row++) {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  int years = (Integer) tm.getValueAt(row, 3);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  tm.setValueAt(years+1, row, 3);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  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  }</a:t>
            </a:r>
          </a:p>
          <a:p>
            <a:pPr algn="l" eaLnBrk="0" hangingPunct="0">
              <a:defRPr/>
            </a:pPr>
            <a:r>
              <a:rPr lang="en-US" sz="1200" b="1" dirty="0">
                <a:latin typeface="Courier New" pitchFamily="49" charset="0"/>
              </a:rPr>
              <a:t>});</a:t>
            </a:r>
            <a:endParaRPr lang="en-NZ" sz="1200" b="1" dirty="0">
              <a:latin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280592" y="4725760"/>
            <a:ext cx="1584176" cy="461619"/>
          </a:xfrm>
          <a:prstGeom prst="wedgeRectCallout">
            <a:avLst>
              <a:gd name="adj1" fmla="val -16441"/>
              <a:gd name="adj2" fmla="val -8175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altLang="en-US" sz="1400" dirty="0"/>
              <a:t>Change the TableModel</a:t>
            </a:r>
            <a:endParaRPr lang="en-AU" altLang="en-US" sz="1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Lecture17</a:t>
            </a:r>
            <a:endParaRPr lang="en-N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42796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5855</TotalTime>
  <Words>902</Words>
  <Application>Microsoft Macintosh PowerPoint</Application>
  <PresentationFormat>A4 Paper (210x297 mm)</PresentationFormat>
  <Paragraphs>169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新細明體</vt:lpstr>
      <vt:lpstr>Bookman Old Style</vt:lpstr>
      <vt:lpstr>Courier New</vt:lpstr>
      <vt:lpstr>Gill Sans MT</vt:lpstr>
      <vt:lpstr>Tahoma</vt:lpstr>
      <vt:lpstr>Times New Roman</vt:lpstr>
      <vt:lpstr>Wingdings</vt:lpstr>
      <vt:lpstr>Wingdings 3</vt:lpstr>
      <vt:lpstr>CS105_10</vt:lpstr>
      <vt:lpstr>CompSci 280 S2 2107  Introduction to Software Development </vt:lpstr>
      <vt:lpstr>Today’s Agenda</vt:lpstr>
      <vt:lpstr>Java  MVC Example</vt:lpstr>
      <vt:lpstr>Java  Creating a Model (List and Combo Box)</vt:lpstr>
      <vt:lpstr>Java  Examples</vt:lpstr>
      <vt:lpstr>Java  Using JTable</vt:lpstr>
      <vt:lpstr>Java  Using the DefaultTableModel</vt:lpstr>
      <vt:lpstr>Java  Using the AbstractTableModel</vt:lpstr>
      <vt:lpstr>Java  Controller</vt:lpstr>
      <vt:lpstr>Java  Example</vt:lpstr>
    </vt:vector>
  </TitlesOfParts>
  <Company>The University of Auckland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muhammad safarini</cp:lastModifiedBy>
  <cp:revision>792</cp:revision>
  <cp:lastPrinted>2017-08-28T22:55:57Z</cp:lastPrinted>
  <dcterms:created xsi:type="dcterms:W3CDTF">2003-06-18T01:49:53Z</dcterms:created>
  <dcterms:modified xsi:type="dcterms:W3CDTF">2024-05-18T22:24:47Z</dcterms:modified>
</cp:coreProperties>
</file>