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9"/>
  </p:notesMasterIdLst>
  <p:sldIdLst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4571A-532D-45F4-B467-87A2B61377F3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A119C-4D2E-4B38-9719-F230E019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9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330B61-6D36-4B81-8CE0-90D7E8461C93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11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1743B-DC7E-4B73-86D7-7523656D75EB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048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0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2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831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167" y="1600200"/>
            <a:ext cx="11387667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167" y="3925889"/>
            <a:ext cx="11387667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68420-746A-4894-8673-BC9BD58B9273}" type="slidenum">
              <a:rPr lang="ar-S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57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A7ACAF84-A2CE-45D6-8DCF-1BC4A1B2C28C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691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E5F93C1E-57A0-479B-B2FD-E8A2A2DD1DCB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22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02D2C3D3-53B5-40C8-A8B8-0CC69FF5F177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563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5C447C24-AA8E-4118-9811-8E7C2B05ADF5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0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FA1A7E65-79CC-4982-8AA6-B3F27A8E71C0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97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557349E3-93D7-4C4B-B3A3-F57E903531BA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90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E4D9C5EC-F0EB-4C70-9E68-837EDFAAD681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57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10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10DF5A8B-0F8F-4C60-AC4D-9E00C66FC6F3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50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EB6CFD3D-9A76-4E47-A2B9-C4E22C1A1CB8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29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AF2D7239-B9DC-4AC6-A00E-EC3B6C809D8C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60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ED686E8D-F7BF-482D-8246-ABC164066466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10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2167" y="1600200"/>
            <a:ext cx="11387667" cy="449897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69E3C584-5975-4C36-B45C-F6D99B953281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612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167" y="1600200"/>
            <a:ext cx="11387667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167" y="3925889"/>
            <a:ext cx="11387667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CD75C4F5-ADE5-490C-920E-AC0A262F6D8B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57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60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2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658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82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072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32510F-1D62-46C5-84C6-743B586A403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3/24/2024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E9CA3D-F9EE-4687-A949-06264E72A0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96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39F15847-0990-4725-B064-1102E8DF488E}" type="slidenum">
              <a:rPr lang="ar-SA" altLang="en-US" smtClean="0">
                <a:latin typeface="Tahoma" panose="020B0604030504040204" pitchFamily="34" charset="0"/>
              </a:rPr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1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4000" b="1" dirty="0"/>
              <a:t>قضايا مفتوحة حول التجارة الالكترونية:</a:t>
            </a:r>
            <a:br>
              <a:rPr lang="ar-SA" sz="4000" b="1" dirty="0"/>
            </a:br>
            <a:endParaRPr lang="en-US" sz="4000" b="1" dirty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609600" indent="-609600" algn="r" rtl="1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ar-SA" sz="2800" b="1" dirty="0"/>
              <a:t>العولمة</a:t>
            </a:r>
          </a:p>
          <a:p>
            <a:pPr marL="609600" indent="-609600" algn="r" rtl="1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ar-SA" sz="2800" b="1" dirty="0"/>
              <a:t>قضايا تعاقدية ومالية</a:t>
            </a:r>
          </a:p>
          <a:p>
            <a:pPr marL="609600" indent="-609600" algn="r" rtl="1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ar-SA" sz="2800" b="1" dirty="0"/>
              <a:t>الملكية</a:t>
            </a:r>
          </a:p>
          <a:p>
            <a:pPr marL="609600" indent="-609600" algn="r" rtl="1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ar-SA" sz="2800" b="1" dirty="0"/>
              <a:t>الخصوصية والأمن</a:t>
            </a:r>
          </a:p>
          <a:p>
            <a:pPr marL="609600" indent="-609600" algn="r" rtl="1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ar-SA" sz="2800" b="1" dirty="0"/>
              <a:t>الترابطية </a:t>
            </a:r>
            <a:r>
              <a:rPr lang="ar-SA" sz="2800" b="1" dirty="0" err="1"/>
              <a:t>والتمكنية</a:t>
            </a:r>
            <a:r>
              <a:rPr lang="ar-SA" sz="2800" b="1" dirty="0"/>
              <a:t> المتداخلة</a:t>
            </a:r>
          </a:p>
          <a:p>
            <a:pPr marL="609600" indent="-609600" algn="r" rtl="1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ar-SA" sz="2800" b="1" dirty="0"/>
              <a:t>الاستخدام</a:t>
            </a:r>
          </a:p>
          <a:p>
            <a:pPr marL="609600" indent="-609600" algn="r" rtl="1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ar-SA" sz="2800" b="1" dirty="0"/>
              <a:t>الممثلون وأدوارهم</a:t>
            </a:r>
          </a:p>
          <a:p>
            <a:pPr marL="609600" indent="-609600" algn="r" rtl="1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ar-SA" sz="2800" b="1" dirty="0"/>
              <a:t>الجهود الرامية لتذليل المعوقات</a:t>
            </a:r>
          </a:p>
        </p:txBody>
      </p:sp>
    </p:spTree>
    <p:extLst>
      <p:ext uri="{BB962C8B-B14F-4D97-AF65-F5344CB8AC3E}">
        <p14:creationId xmlns:p14="http://schemas.microsoft.com/office/powerpoint/2010/main" val="198187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 rtlCol="0">
            <a:normAutofit fontScale="90000"/>
          </a:bodyPr>
          <a:lstStyle/>
          <a:p>
            <a:pPr algn="r" rtl="1">
              <a:defRPr/>
            </a:pPr>
            <a:r>
              <a:rPr lang="ar-SA" sz="4000" b="1" dirty="0"/>
              <a:t>قضايا مفتوحة حول التجارة الالكترونية:</a:t>
            </a:r>
            <a:br>
              <a:rPr lang="ar-SA" sz="4000" b="1" dirty="0"/>
            </a:br>
            <a:endParaRPr lang="en-US" sz="4000" b="1" dirty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>
          <a:noFill/>
        </p:spPr>
        <p:txBody>
          <a:bodyPr rtlCol="0">
            <a:normAutofit fontScale="70000" lnSpcReduction="20000"/>
          </a:bodyPr>
          <a:lstStyle/>
          <a:p>
            <a:pPr marL="609600" indent="-609600" algn="r" rtl="1">
              <a:buFont typeface="Arial" charset="0"/>
              <a:buAutoNum type="arabicPeriod"/>
              <a:defRPr/>
            </a:pPr>
            <a:r>
              <a:rPr lang="ar-SA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العولمة</a:t>
            </a:r>
            <a:endParaRPr lang="en-US" sz="3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83920" lvl="1" indent="-609600" algn="r" rtl="1">
              <a:defRPr/>
            </a:pPr>
            <a:r>
              <a:rPr lang="ar-SA" sz="2400" b="1" dirty="0"/>
              <a:t>وسيلة الاتصال لوحدها لا تكفي، يجب الإجابة علي هذه الأسئلة:</a:t>
            </a:r>
          </a:p>
          <a:p>
            <a:pPr marL="883920" lvl="1" indent="-609600" algn="r" rtl="1">
              <a:defRPr/>
            </a:pPr>
            <a:r>
              <a:rPr lang="ar-SA" sz="2400" b="1" dirty="0"/>
              <a:t>معرفة تقاليد العمل</a:t>
            </a:r>
          </a:p>
          <a:p>
            <a:pPr marL="883920" lvl="1" indent="-609600" algn="r" rtl="1">
              <a:defRPr/>
            </a:pPr>
            <a:r>
              <a:rPr lang="ar-SA" sz="2400" b="1" dirty="0"/>
              <a:t>معرفة الاتفاقيات المعمول </a:t>
            </a:r>
            <a:r>
              <a:rPr lang="ar-SA" sz="2400" b="1" dirty="0" err="1"/>
              <a:t>بها</a:t>
            </a:r>
            <a:r>
              <a:rPr lang="ar-SA" sz="2400" b="1" dirty="0"/>
              <a:t> </a:t>
            </a:r>
          </a:p>
          <a:p>
            <a:pPr marL="883920" lvl="1" indent="-609600" algn="r" rtl="1">
              <a:defRPr/>
            </a:pPr>
            <a:r>
              <a:rPr lang="ar-SA" sz="2400" b="1" dirty="0"/>
              <a:t>التنوع الثقافي </a:t>
            </a:r>
            <a:r>
              <a:rPr lang="ar-SA" sz="2400" b="1" dirty="0" err="1"/>
              <a:t>و</a:t>
            </a:r>
            <a:r>
              <a:rPr lang="ar-SA" sz="2400" b="1" dirty="0"/>
              <a:t> الحضاري</a:t>
            </a:r>
          </a:p>
          <a:p>
            <a:pPr marL="609600" indent="-609600" algn="r" rtl="1">
              <a:buFont typeface="+mj-lt"/>
              <a:buAutoNum type="arabicPeriod" startAt="5"/>
              <a:defRPr/>
            </a:pPr>
            <a:r>
              <a:rPr lang="ar-SA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قضايا تعاقدية ومالية</a:t>
            </a:r>
          </a:p>
          <a:p>
            <a:pPr marL="883920" lvl="1" indent="-609600" algn="r" rtl="1">
              <a:defRPr/>
            </a:pPr>
            <a:r>
              <a:rPr lang="ar-SA" sz="2400" b="1" dirty="0"/>
              <a:t>متي يصبح العقد ملزما للطرفين؟</a:t>
            </a:r>
          </a:p>
          <a:p>
            <a:pPr marL="883920" lvl="1" indent="-609600" algn="r" rtl="1">
              <a:defRPr/>
            </a:pPr>
            <a:r>
              <a:rPr lang="ar-SA" sz="2400" b="1" dirty="0"/>
              <a:t>ما هو الوضع القانوني للعقد؟</a:t>
            </a:r>
          </a:p>
          <a:p>
            <a:pPr marL="883920" lvl="1" indent="-609600" algn="r" rtl="1">
              <a:defRPr/>
            </a:pPr>
            <a:r>
              <a:rPr lang="ar-SA" sz="2400" b="1" dirty="0"/>
              <a:t>كيف يتم تأكيد الدفع؟</a:t>
            </a:r>
          </a:p>
          <a:p>
            <a:pPr marL="883920" lvl="1" indent="-609600" algn="r" rtl="1">
              <a:defRPr/>
            </a:pPr>
            <a:r>
              <a:rPr lang="ar-SA" sz="2400" b="1" dirty="0"/>
              <a:t>من هي الجهة المسئولة عن البت في الخلافات؟</a:t>
            </a:r>
          </a:p>
          <a:p>
            <a:pPr marL="609600" indent="-609600" algn="r" rtl="1">
              <a:buFont typeface="+mj-lt"/>
              <a:buAutoNum type="arabicPeriod" startAt="5"/>
              <a:defRPr/>
            </a:pPr>
            <a:r>
              <a:rPr lang="ar-SA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الملكية</a:t>
            </a:r>
          </a:p>
          <a:p>
            <a:pPr marL="609600" indent="-609600" algn="r" rtl="1">
              <a:buFont typeface="+mj-lt"/>
              <a:buAutoNum type="arabicPeriod" startAt="5"/>
              <a:defRPr/>
            </a:pPr>
            <a:r>
              <a:rPr lang="ar-SA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الخصوصية والأمن</a:t>
            </a:r>
          </a:p>
          <a:p>
            <a:pPr marL="883920" lvl="1" indent="-609600" algn="r" rtl="1">
              <a:buNone/>
              <a:defRPr/>
            </a:pPr>
            <a:r>
              <a:rPr lang="ar-SA" sz="2400" b="1" dirty="0"/>
              <a:t>تتطلب </a:t>
            </a:r>
            <a:r>
              <a:rPr lang="ar-SA" sz="2400" b="1" dirty="0" err="1"/>
              <a:t>أليات</a:t>
            </a:r>
            <a:r>
              <a:rPr lang="ar-SA" sz="2400" b="1" dirty="0"/>
              <a:t> فعالة لضمان أعلي درجات الخصوصية</a:t>
            </a:r>
          </a:p>
          <a:p>
            <a:pPr marL="883920" lvl="1" indent="-609600" algn="r" rtl="1">
              <a:defRPr/>
            </a:pPr>
            <a:r>
              <a:rPr lang="ar-SA" sz="2400" b="1" dirty="0"/>
              <a:t>إثبات أصالة الشيء _ تمكين كل طرف بالتحقق من هوية الطرف الأخر</a:t>
            </a:r>
          </a:p>
          <a:p>
            <a:pPr marL="883920" lvl="1" indent="-609600" algn="r" rtl="1">
              <a:defRPr/>
            </a:pPr>
            <a:r>
              <a:rPr lang="ar-SA" sz="2400" b="1" dirty="0"/>
              <a:t>عدم الإنكار _ التأكد من أن جميع الأطراف لا يمكنهم إنكار مشاركتهم</a:t>
            </a:r>
          </a:p>
          <a:p>
            <a:pPr marL="883920" lvl="1" indent="-609600" algn="r" rtl="1">
              <a:defRPr/>
            </a:pPr>
            <a:r>
              <a:rPr lang="ar-SA" sz="2400" b="1" dirty="0"/>
              <a:t>تحتاج إلي إرساء نظام دولي</a:t>
            </a:r>
          </a:p>
        </p:txBody>
      </p:sp>
    </p:spTree>
    <p:extLst>
      <p:ext uri="{BB962C8B-B14F-4D97-AF65-F5344CB8AC3E}">
        <p14:creationId xmlns:p14="http://schemas.microsoft.com/office/powerpoint/2010/main" val="238307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sz="4400" b="1" dirty="0"/>
              <a:t>قضايا مفتوحة حول التجارة الالكترونية:</a:t>
            </a:r>
            <a:br>
              <a:rPr lang="ar-SA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 algn="r" rtl="1">
              <a:buFont typeface="+mj-lt"/>
              <a:buAutoNum type="arabicPeriod" startAt="5"/>
              <a:defRPr/>
            </a:pP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الترابطية </a:t>
            </a:r>
            <a:r>
              <a:rPr lang="ar-SA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والتمكنية</a:t>
            </a: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المتداخلة</a:t>
            </a:r>
          </a:p>
          <a:p>
            <a:pPr marL="883920" lvl="1" indent="-609600" algn="r" rtl="1">
              <a:defRPr/>
            </a:pPr>
            <a:r>
              <a:rPr lang="ar-SA" b="1" dirty="0" err="1" smtClean="0"/>
              <a:t>للإنتفاع</a:t>
            </a:r>
            <a:r>
              <a:rPr lang="ar-SA" b="1" dirty="0" smtClean="0"/>
              <a:t> الكامل بالتجارة الإلكترونية يجب أن تتاح الفرصة لجميع الشركات للتواصل مع بعضها البعض علي نطاق عالمي </a:t>
            </a:r>
            <a:r>
              <a:rPr lang="ar-SA" b="1" dirty="0" err="1" smtClean="0"/>
              <a:t>و</a:t>
            </a:r>
            <a:r>
              <a:rPr lang="ar-SA" b="1" dirty="0" smtClean="0"/>
              <a:t> بحرية تامة مما يحتاج إلي وجود معايير دولية.</a:t>
            </a:r>
          </a:p>
          <a:p>
            <a:pPr marL="609600" indent="-609600" algn="r" rtl="1">
              <a:buFont typeface="Arial" charset="0"/>
              <a:buAutoNum type="arabicPeriod" startAt="5"/>
              <a:defRPr/>
            </a:pPr>
            <a:r>
              <a:rPr lang="ar-SA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الاستخدام</a:t>
            </a:r>
          </a:p>
          <a:p>
            <a:pPr marL="883920" lvl="1" indent="-609600" algn="r" rtl="1">
              <a:defRPr/>
            </a:pPr>
            <a:r>
              <a:rPr lang="ar-SA" b="1" dirty="0" smtClean="0"/>
              <a:t>ضرورة التثقيف المستمر بأهمية التجارة الإلكترونية ومجالات </a:t>
            </a:r>
            <a:r>
              <a:rPr lang="ar-SA" b="1" dirty="0" err="1" smtClean="0"/>
              <a:t>إستخدامها</a:t>
            </a:r>
            <a:r>
              <a:rPr lang="ar-SA" b="1" dirty="0" smtClean="0"/>
              <a:t> خصوصا للشركات الصغيرة و متوسطة الحجم خوفا من حرمان هذه الشركات من الاستفادة من التجارة الإلكترونية نتيجة لعدم إدراكهم </a:t>
            </a:r>
            <a:r>
              <a:rPr lang="ar-SA" b="1" dirty="0" err="1" smtClean="0"/>
              <a:t>بها</a:t>
            </a:r>
            <a:endParaRPr lang="ar-SA" b="1" dirty="0" smtClean="0"/>
          </a:p>
          <a:p>
            <a:pPr marL="609600" indent="-609600" algn="r" rtl="1">
              <a:buFont typeface="+mj-lt"/>
              <a:buAutoNum type="arabicPeriod" startAt="5"/>
              <a:defRPr/>
            </a:pPr>
            <a:r>
              <a:rPr lang="ar-SA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الممثلون وأدوارهم</a:t>
            </a:r>
          </a:p>
          <a:p>
            <a:pPr marL="609600" indent="-609600" algn="r" rtl="1">
              <a:buNone/>
              <a:defRPr/>
            </a:pPr>
            <a:r>
              <a:rPr lang="ar-SA" b="1" dirty="0" smtClean="0"/>
              <a:t>لإيجاد حلول لهذه المشاكل ينبغي مشاركة العديد من الجهات مثل:</a:t>
            </a:r>
          </a:p>
          <a:p>
            <a:pPr marL="883920" lvl="1" indent="-609600" algn="r" rtl="1">
              <a:defRPr/>
            </a:pPr>
            <a:r>
              <a:rPr lang="ar-SA" b="1" dirty="0" smtClean="0"/>
              <a:t>الحكومات الوطنية_إزالة العوائق</a:t>
            </a:r>
          </a:p>
          <a:p>
            <a:pPr marL="883920" lvl="1" indent="-609600" algn="r" rtl="1">
              <a:defRPr/>
            </a:pPr>
            <a:r>
              <a:rPr lang="ar-SA" b="1" dirty="0" smtClean="0"/>
              <a:t>الجهات دولية_ الرعاية المادية</a:t>
            </a:r>
          </a:p>
          <a:p>
            <a:pPr marL="883920" lvl="1" indent="-609600" algn="r" rtl="1">
              <a:defRPr/>
            </a:pPr>
            <a:r>
              <a:rPr lang="ar-SA" b="1" dirty="0" smtClean="0"/>
              <a:t>مزودو التكنولوجيا_تعزيز الإدراك</a:t>
            </a:r>
          </a:p>
          <a:p>
            <a:pPr marL="883920" lvl="1" indent="-609600" algn="r" rtl="1">
              <a:defRPr/>
            </a:pPr>
            <a:r>
              <a:rPr lang="ar-SA" b="1" dirty="0" smtClean="0"/>
              <a:t>المستهلكون_</a:t>
            </a:r>
            <a:r>
              <a:rPr lang="ar-SA" b="1" dirty="0" err="1" smtClean="0"/>
              <a:t>إستثمار</a:t>
            </a:r>
            <a:r>
              <a:rPr lang="ar-SA" b="1" dirty="0" smtClean="0"/>
              <a:t> الفرص</a:t>
            </a:r>
          </a:p>
        </p:txBody>
      </p:sp>
    </p:spTree>
    <p:extLst>
      <p:ext uri="{BB962C8B-B14F-4D97-AF65-F5344CB8AC3E}">
        <p14:creationId xmlns:p14="http://schemas.microsoft.com/office/powerpoint/2010/main" val="211273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b="1" dirty="0" smtClean="0"/>
              <a:t>الجهود الرامية لتذليل المعوقات</a:t>
            </a:r>
            <a:br>
              <a:rPr lang="ar-SA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219200"/>
            <a:ext cx="7498080" cy="5029200"/>
          </a:xfrm>
        </p:spPr>
        <p:txBody>
          <a:bodyPr>
            <a:noAutofit/>
          </a:bodyPr>
          <a:lstStyle/>
          <a:p>
            <a:pPr marL="596646" indent="-514350" algn="r" rtl="1">
              <a:lnSpc>
                <a:spcPct val="130000"/>
              </a:lnSpc>
              <a:buFont typeface="+mj-lt"/>
              <a:buAutoNum type="arabicPeriod"/>
            </a:pPr>
            <a:endParaRPr lang="ar-SA" sz="2400" dirty="0"/>
          </a:p>
          <a:p>
            <a:pPr marL="596646" indent="-514350" algn="r" rtl="1">
              <a:lnSpc>
                <a:spcPct val="130000"/>
              </a:lnSpc>
              <a:buFont typeface="+mj-lt"/>
              <a:buAutoNum type="arabicPeriod"/>
            </a:pPr>
            <a:r>
              <a:rPr lang="ar-SA" sz="2400" dirty="0"/>
              <a:t>الإنترنت منطقة تجارة حرة لا تفرض فيه أي رسوم، إذا تم فرض ضرائب بشكل متسرع فإن </a:t>
            </a:r>
            <a:r>
              <a:rPr lang="ar-SA" sz="2400" dirty="0" err="1"/>
              <a:t>لك</a:t>
            </a:r>
            <a:r>
              <a:rPr lang="ar-SA" sz="2400" dirty="0"/>
              <a:t> سيؤدي إلى خنق التطور التكنولوجي</a:t>
            </a:r>
          </a:p>
          <a:p>
            <a:pPr marL="596646" indent="-514350" algn="r" rtl="1">
              <a:lnSpc>
                <a:spcPct val="130000"/>
              </a:lnSpc>
              <a:buFont typeface="+mj-lt"/>
              <a:buAutoNum type="arabicPeriod"/>
            </a:pPr>
            <a:r>
              <a:rPr lang="ar-SA" sz="2400" dirty="0"/>
              <a:t>إرساء قانون تجاري دولي لتبسيط التجارة الإلكترونية </a:t>
            </a:r>
            <a:r>
              <a:rPr lang="ar-SA" sz="2400" dirty="0" err="1"/>
              <a:t>و</a:t>
            </a:r>
            <a:r>
              <a:rPr lang="ar-SA" sz="2400" dirty="0"/>
              <a:t> تشجيعها </a:t>
            </a:r>
          </a:p>
          <a:p>
            <a:pPr marL="596646" indent="-514350" algn="r" rtl="1">
              <a:lnSpc>
                <a:spcPct val="130000"/>
              </a:lnSpc>
              <a:buFont typeface="+mj-lt"/>
              <a:buAutoNum type="arabicPeriod"/>
            </a:pPr>
            <a:r>
              <a:rPr lang="ar-SA" sz="2400" dirty="0"/>
              <a:t>يجب تجنب اللوائح غير المرنة في عمليات الدفع الإلكتروني</a:t>
            </a:r>
          </a:p>
          <a:p>
            <a:pPr marL="596646" indent="-514350" algn="r" rtl="1">
              <a:lnSpc>
                <a:spcPct val="130000"/>
              </a:lnSpc>
              <a:buFont typeface="+mj-lt"/>
              <a:buAutoNum type="arabicPeriod"/>
            </a:pPr>
            <a:r>
              <a:rPr lang="ar-SA" sz="2400" dirty="0"/>
              <a:t>الإتفاقات الدولية لحماية حقوق الملكية </a:t>
            </a:r>
            <a:r>
              <a:rPr lang="ar-SA" sz="2400" dirty="0" err="1"/>
              <a:t>و</a:t>
            </a:r>
            <a:r>
              <a:rPr lang="ar-SA" sz="2400" dirty="0"/>
              <a:t> الفكرية_ يجب أن يطمئن البائعون أن حقوقهم لن تسرق </a:t>
            </a:r>
            <a:r>
              <a:rPr lang="ar-SA" sz="2400" dirty="0" err="1"/>
              <a:t>و</a:t>
            </a:r>
            <a:r>
              <a:rPr lang="ar-SA" sz="2400" dirty="0"/>
              <a:t> </a:t>
            </a:r>
            <a:r>
              <a:rPr lang="ar-SA" sz="2400" dirty="0" err="1"/>
              <a:t>ان</a:t>
            </a:r>
            <a:r>
              <a:rPr lang="ar-SA" sz="2400" dirty="0"/>
              <a:t> يعرف المشترون أن ما يحصلون عليه هي منتجات أصلية</a:t>
            </a:r>
          </a:p>
        </p:txBody>
      </p:sp>
    </p:spTree>
    <p:extLst>
      <p:ext uri="{BB962C8B-B14F-4D97-AF65-F5344CB8AC3E}">
        <p14:creationId xmlns:p14="http://schemas.microsoft.com/office/powerpoint/2010/main" val="418141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الجهود الرامية لتذليل المعوقات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 algn="r" rtl="1">
              <a:lnSpc>
                <a:spcPct val="130000"/>
              </a:lnSpc>
              <a:buFont typeface="+mj-lt"/>
              <a:buAutoNum type="arabicPeriod" startAt="5"/>
            </a:pPr>
            <a:r>
              <a:rPr lang="ar-SA" dirty="0" smtClean="0"/>
              <a:t>في ديسمبر 1996 أقر المؤتمر الدبلوماسي المنبثق عن منظمة الحقوق الفكرية العالمية معاهدتين لتوسيع نطاق القانون الدولي لحماية حقوق النشر </a:t>
            </a:r>
            <a:r>
              <a:rPr lang="ar-SA" dirty="0" err="1" smtClean="0"/>
              <a:t>و</a:t>
            </a:r>
            <a:r>
              <a:rPr lang="ar-SA" dirty="0" smtClean="0"/>
              <a:t> مع ذلك لم يعتبرا ردا شاملا علي قضايا حقوق النشر</a:t>
            </a:r>
            <a:endParaRPr lang="en-US" dirty="0" smtClean="0"/>
          </a:p>
          <a:p>
            <a:pPr marL="596646" indent="-514350" algn="r" rtl="1">
              <a:lnSpc>
                <a:spcPct val="130000"/>
              </a:lnSpc>
              <a:buFont typeface="+mj-lt"/>
              <a:buAutoNum type="arabicPeriod" startAt="5"/>
            </a:pPr>
            <a:r>
              <a:rPr lang="ar-SA" dirty="0" smtClean="0"/>
              <a:t>حماية خصوصية العميل من خلال إتاحة الرموز الشفرية لحماية البيانات الهامة مثل أرقام </a:t>
            </a:r>
            <a:r>
              <a:rPr lang="ar-SA" dirty="0" err="1" smtClean="0"/>
              <a:t>الإئتمان</a:t>
            </a:r>
            <a:endParaRPr lang="ar-SA" dirty="0" smtClean="0"/>
          </a:p>
          <a:p>
            <a:pPr marL="596646" indent="-514350" algn="r" rtl="1">
              <a:lnSpc>
                <a:spcPct val="130000"/>
              </a:lnSpc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26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59608" y="1066800"/>
            <a:ext cx="7498080" cy="5181600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إن التجارة الإلكترونية يجب أن تكون وسيلة لـ</a:t>
            </a:r>
          </a:p>
          <a:p>
            <a:pPr lvl="1" algn="r" rtl="1"/>
            <a:r>
              <a:rPr lang="ar-SA" dirty="0" smtClean="0"/>
              <a:t>النمو </a:t>
            </a:r>
            <a:r>
              <a:rPr lang="ar-SA" dirty="0" err="1" smtClean="0"/>
              <a:t>الإقتصادي</a:t>
            </a:r>
            <a:endParaRPr lang="ar-SA" dirty="0" smtClean="0"/>
          </a:p>
          <a:p>
            <a:pPr lvl="1" algn="r" rtl="1"/>
            <a:r>
              <a:rPr lang="ar-SA" dirty="0" smtClean="0"/>
              <a:t>دخول أسواق جديدة</a:t>
            </a:r>
          </a:p>
          <a:p>
            <a:pPr lvl="1" algn="r" rtl="1"/>
            <a:r>
              <a:rPr lang="ar-SA" dirty="0" smtClean="0"/>
              <a:t>توفير موارد للتعليم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dirty="0" err="1" smtClean="0"/>
              <a:t>الإتصالات</a:t>
            </a:r>
            <a:endParaRPr lang="ar-SA" dirty="0" smtClean="0"/>
          </a:p>
          <a:p>
            <a:pPr lvl="1" algn="r" rtl="1"/>
            <a:endParaRPr lang="ar-SA" dirty="0" smtClean="0"/>
          </a:p>
          <a:p>
            <a:pPr algn="r" rtl="1"/>
            <a:r>
              <a:rPr lang="ar-SA" dirty="0" smtClean="0"/>
              <a:t>يجب أن تحترم التجارة الإلكترونية كل مجتمع </a:t>
            </a:r>
            <a:r>
              <a:rPr lang="ar-SA" dirty="0" err="1" smtClean="0"/>
              <a:t>و</a:t>
            </a:r>
            <a:r>
              <a:rPr lang="ar-SA" dirty="0" smtClean="0"/>
              <a:t> في متناول كل مجتمع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dirty="0" err="1" smtClean="0"/>
              <a:t>ان</a:t>
            </a:r>
            <a:r>
              <a:rPr lang="ar-SA" dirty="0" smtClean="0"/>
              <a:t> توزع منافعها علي جميع المشاركين</a:t>
            </a:r>
          </a:p>
        </p:txBody>
      </p:sp>
    </p:spTree>
    <p:extLst>
      <p:ext uri="{BB962C8B-B14F-4D97-AF65-F5344CB8AC3E}">
        <p14:creationId xmlns:p14="http://schemas.microsoft.com/office/powerpoint/2010/main" val="952347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Widescreen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Gill Sans MT</vt:lpstr>
      <vt:lpstr>Majalla UI</vt:lpstr>
      <vt:lpstr>Tahoma</vt:lpstr>
      <vt:lpstr>Times New Roman</vt:lpstr>
      <vt:lpstr>Verdana</vt:lpstr>
      <vt:lpstr>Wingdings 2</vt:lpstr>
      <vt:lpstr>Solstice</vt:lpstr>
      <vt:lpstr>1_Office Theme</vt:lpstr>
      <vt:lpstr>قضايا مفتوحة حول التجارة الالكترونية: </vt:lpstr>
      <vt:lpstr>قضايا مفتوحة حول التجارة الالكترونية: </vt:lpstr>
      <vt:lpstr>قضايا مفتوحة حول التجارة الالكترونية: </vt:lpstr>
      <vt:lpstr>الجهود الرامية لتذليل المعوقات </vt:lpstr>
      <vt:lpstr>الجهود الرامية لتذليل المعوقات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قضايا مفتوحة حول التجارة الالكترونية: </dc:title>
  <dc:creator>Areej</dc:creator>
  <cp:lastModifiedBy>Areej</cp:lastModifiedBy>
  <cp:revision>1</cp:revision>
  <dcterms:created xsi:type="dcterms:W3CDTF">2024-03-24T08:24:32Z</dcterms:created>
  <dcterms:modified xsi:type="dcterms:W3CDTF">2024-03-24T08:24:42Z</dcterms:modified>
</cp:coreProperties>
</file>