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9"/>
  </p:notesMasterIdLst>
  <p:sldIdLst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14571A-532D-45F4-B467-87A2B61377F3}" type="datetimeFigureOut">
              <a:rPr lang="en-GB" smtClean="0"/>
              <a:t>24/03/2024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3A119C-4D2E-4B38-9719-F230E019C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993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F330B61-6D36-4B81-8CE0-90D7E8461C93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6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811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41743B-DC7E-4B73-86D7-7523656D75EB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80481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510F-1D62-46C5-84C6-743B586A403B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3/24/2024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9CA3D-F9EE-4687-A949-06264E72A0D2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9" name="Oval 8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7018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510F-1D62-46C5-84C6-743B586A403B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3/24/2024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9CA3D-F9EE-4687-A949-06264E72A0D2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829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510F-1D62-46C5-84C6-743B586A403B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3/24/2024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9CA3D-F9EE-4687-A949-06264E72A0D2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831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167" y="228600"/>
            <a:ext cx="1138766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2167" y="1600200"/>
            <a:ext cx="11387667" cy="2173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167" y="3925889"/>
            <a:ext cx="11387667" cy="2173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68420-746A-4894-8673-BC9BD58B9273}" type="slidenum">
              <a:rPr lang="ar-SA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3578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Tahoma" panose="020B060403050404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Tahoma" panose="020B060403050404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fld id="{A7ACAF84-A2CE-45D6-8DCF-1BC4A1B2C28C}" type="slidenum">
              <a:rPr lang="ar-SA" altLang="en-US" smtClean="0">
                <a:latin typeface="Tahoma" panose="020B0604030504040204" pitchFamily="34" charset="0"/>
              </a:rPr>
              <a:pPr algn="r" rtl="1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6913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Tahoma" panose="020B060403050404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Tahoma" panose="020B060403050404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fld id="{E5F93C1E-57A0-479B-B2FD-E8A2A2DD1DCB}" type="slidenum">
              <a:rPr lang="ar-SA" altLang="en-US" smtClean="0">
                <a:latin typeface="Tahoma" panose="020B0604030504040204" pitchFamily="34" charset="0"/>
              </a:rPr>
              <a:pPr algn="r" rtl="1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1221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Tahoma" panose="020B060403050404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Tahoma" panose="020B060403050404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fld id="{02D2C3D3-53B5-40C8-A8B8-0CC69FF5F177}" type="slidenum">
              <a:rPr lang="ar-SA" altLang="en-US" smtClean="0">
                <a:latin typeface="Tahoma" panose="020B0604030504040204" pitchFamily="34" charset="0"/>
              </a:rPr>
              <a:pPr algn="r" rtl="1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5632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Tahoma" panose="020B060403050404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Tahoma" panose="020B060403050404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fld id="{5C447C24-AA8E-4118-9811-8E7C2B05ADF5}" type="slidenum">
              <a:rPr lang="ar-SA" altLang="en-US" smtClean="0">
                <a:latin typeface="Tahoma" panose="020B0604030504040204" pitchFamily="34" charset="0"/>
              </a:rPr>
              <a:pPr algn="r" rtl="1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008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Tahoma" panose="020B0604030504040204" pitchFamily="34" charset="0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Tahoma" panose="020B0604030504040204" pitchFamily="34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fld id="{FA1A7E65-79CC-4982-8AA6-B3F27A8E71C0}" type="slidenum">
              <a:rPr lang="ar-SA" altLang="en-US" smtClean="0">
                <a:latin typeface="Tahoma" panose="020B0604030504040204" pitchFamily="34" charset="0"/>
              </a:rPr>
              <a:pPr algn="r" rtl="1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6972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Tahoma" panose="020B0604030504040204" pitchFamily="34" charset="0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Tahoma" panose="020B0604030504040204" pitchFamily="34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fld id="{557349E3-93D7-4C4B-B3A3-F57E903531BA}" type="slidenum">
              <a:rPr lang="ar-SA" altLang="en-US" smtClean="0">
                <a:latin typeface="Tahoma" panose="020B0604030504040204" pitchFamily="34" charset="0"/>
              </a:rPr>
              <a:pPr algn="r" rtl="1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8900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Tahoma" panose="020B0604030504040204" pitchFamily="34" charset="0"/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Tahoma" panose="020B0604030504040204" pitchFamily="34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fld id="{E4D9C5EC-F0EB-4C70-9E68-837EDFAAD681}" type="slidenum">
              <a:rPr lang="ar-SA" altLang="en-US" smtClean="0">
                <a:latin typeface="Tahoma" panose="020B0604030504040204" pitchFamily="34" charset="0"/>
              </a:rPr>
              <a:pPr algn="r" rtl="1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572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510F-1D62-46C5-84C6-743B586A403B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3/24/2024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9CA3D-F9EE-4687-A949-06264E72A0D2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2108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Tahoma" panose="020B060403050404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Tahoma" panose="020B060403050404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fld id="{10DF5A8B-0F8F-4C60-AC4D-9E00C66FC6F3}" type="slidenum">
              <a:rPr lang="ar-SA" altLang="en-US" smtClean="0">
                <a:latin typeface="Tahoma" panose="020B0604030504040204" pitchFamily="34" charset="0"/>
              </a:rPr>
              <a:pPr algn="r" rtl="1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5508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Tahoma" panose="020B060403050404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Tahoma" panose="020B060403050404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fld id="{EB6CFD3D-9A76-4E47-A2B9-C4E22C1A1CB8}" type="slidenum">
              <a:rPr lang="ar-SA" altLang="en-US" smtClean="0">
                <a:latin typeface="Tahoma" panose="020B0604030504040204" pitchFamily="34" charset="0"/>
              </a:rPr>
              <a:pPr algn="r" rtl="1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1299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Tahoma" panose="020B060403050404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Tahoma" panose="020B060403050404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fld id="{AF2D7239-B9DC-4AC6-A00E-EC3B6C809D8C}" type="slidenum">
              <a:rPr lang="ar-SA" altLang="en-US" smtClean="0">
                <a:latin typeface="Tahoma" panose="020B0604030504040204" pitchFamily="34" charset="0"/>
              </a:rPr>
              <a:pPr algn="r" rtl="1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6600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Tahoma" panose="020B060403050404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Tahoma" panose="020B060403050404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fld id="{ED686E8D-F7BF-482D-8246-ABC164066466}" type="slidenum">
              <a:rPr lang="ar-SA" altLang="en-US" smtClean="0">
                <a:latin typeface="Tahoma" panose="020B0604030504040204" pitchFamily="34" charset="0"/>
              </a:rPr>
              <a:pPr algn="r" rtl="1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6109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167" y="228600"/>
            <a:ext cx="1138766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02167" y="1600200"/>
            <a:ext cx="11387667" cy="4498975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Tahoma" panose="020B060403050404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Tahoma" panose="020B060403050404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fld id="{69E3C584-5975-4C36-B45C-F6D99B953281}" type="slidenum">
              <a:rPr lang="ar-SA" altLang="en-US" smtClean="0">
                <a:latin typeface="Tahoma" panose="020B0604030504040204" pitchFamily="34" charset="0"/>
              </a:rPr>
              <a:pPr algn="r" rtl="1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56126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167" y="228600"/>
            <a:ext cx="1138766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2167" y="1600200"/>
            <a:ext cx="11387667" cy="2173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167" y="3925889"/>
            <a:ext cx="11387667" cy="2173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Tahoma" panose="020B060403050404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Tahoma" panose="020B060403050404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fld id="{CD75C4F5-ADE5-490C-920E-AC0A262F6D8B}" type="slidenum">
              <a:rPr lang="ar-SA" altLang="en-US" smtClean="0">
                <a:latin typeface="Tahoma" panose="020B0604030504040204" pitchFamily="34" charset="0"/>
              </a:rPr>
              <a:pPr algn="r" rtl="1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578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510F-1D62-46C5-84C6-743B586A403B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3/24/2024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9CA3D-F9EE-4687-A949-06264E72A0D2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Rectangle 9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9" name="Oval 8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0606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510F-1D62-46C5-84C6-743B586A403B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3/24/2024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9CA3D-F9EE-4687-A949-06264E72A0D2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480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510F-1D62-46C5-84C6-743B586A403B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3/24/2024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9CA3D-F9EE-4687-A949-06264E72A0D2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825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510F-1D62-46C5-84C6-743B586A403B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3/24/2024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9CA3D-F9EE-4687-A949-06264E72A0D2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466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510F-1D62-46C5-84C6-743B586A403B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3/24/2024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9CA3D-F9EE-4687-A949-06264E72A0D2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6583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510F-1D62-46C5-84C6-743B586A403B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3/24/2024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9CA3D-F9EE-4687-A949-06264E72A0D2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827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510F-1D62-46C5-84C6-743B586A403B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3/24/2024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9CA3D-F9EE-4687-A949-06264E72A0D2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marR="0" lvl="0" indent="-283464" algn="l" defTabSz="914400" rtl="0" eaLnBrk="1" fontAlgn="auto" latinLnBrk="0" hangingPunct="1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marL="0" indent="0" algn="l" eaLnBrk="1" latinLnBrk="0" hangingPunct="1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0721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F32510F-1D62-46C5-84C6-743B586A403B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3/24/2024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DE9CA3D-F9EE-4687-A949-06264E72A0D2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9968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Tahoma" panose="020B060403050404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Tahoma" panose="020B060403050404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fld id="{39F15847-0990-4725-B064-1102E8DF488E}" type="slidenum">
              <a:rPr lang="ar-SA" altLang="en-US" smtClean="0">
                <a:latin typeface="Tahoma" panose="020B0604030504040204" pitchFamily="34" charset="0"/>
              </a:rPr>
              <a:pPr algn="r" rtl="1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318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rrowheads="1"/>
          </p:cNvSpPr>
          <p:nvPr>
            <p:ph type="title"/>
          </p:nvPr>
        </p:nvSpPr>
        <p:spPr>
          <a:solidFill>
            <a:srgbClr val="FFCC66"/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ar-SA" sz="4000" b="1" dirty="0"/>
              <a:t>قضايا مفتوحة حول التجارة الالكترونية:</a:t>
            </a:r>
            <a:br>
              <a:rPr lang="ar-SA" sz="4000" b="1" dirty="0"/>
            </a:br>
            <a:endParaRPr lang="en-US" sz="4000" b="1" dirty="0"/>
          </a:p>
        </p:txBody>
      </p:sp>
      <p:sp>
        <p:nvSpPr>
          <p:cNvPr id="52227" name="Rectangle 3"/>
          <p:cNvSpPr>
            <a:spLocks noGrp="1" noRot="1" noChangeArrowheads="1"/>
          </p:cNvSpPr>
          <p:nvPr>
            <p:ph idx="1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 marL="609600" indent="-609600" algn="r" rtl="1" eaLnBrk="1" fontAlgn="auto" hangingPunct="1">
              <a:spcAft>
                <a:spcPts val="0"/>
              </a:spcAft>
              <a:buFont typeface="Arial" charset="0"/>
              <a:buAutoNum type="arabicPeriod"/>
              <a:defRPr/>
            </a:pPr>
            <a:r>
              <a:rPr lang="ar-SA" sz="2800" b="1" dirty="0"/>
              <a:t>العولمة</a:t>
            </a:r>
          </a:p>
          <a:p>
            <a:pPr marL="609600" indent="-609600" algn="r" rtl="1" eaLnBrk="1" fontAlgn="auto" hangingPunct="1">
              <a:spcAft>
                <a:spcPts val="0"/>
              </a:spcAft>
              <a:buFont typeface="Arial" charset="0"/>
              <a:buAutoNum type="arabicPeriod"/>
              <a:defRPr/>
            </a:pPr>
            <a:r>
              <a:rPr lang="ar-SA" sz="2800" b="1" dirty="0"/>
              <a:t>قضايا تعاقدية ومالية</a:t>
            </a:r>
          </a:p>
          <a:p>
            <a:pPr marL="609600" indent="-609600" algn="r" rtl="1" eaLnBrk="1" fontAlgn="auto" hangingPunct="1">
              <a:spcAft>
                <a:spcPts val="0"/>
              </a:spcAft>
              <a:buFont typeface="Arial" charset="0"/>
              <a:buAutoNum type="arabicPeriod"/>
              <a:defRPr/>
            </a:pPr>
            <a:r>
              <a:rPr lang="ar-SA" sz="2800" b="1" dirty="0"/>
              <a:t>الملكية</a:t>
            </a:r>
          </a:p>
          <a:p>
            <a:pPr marL="609600" indent="-609600" algn="r" rtl="1" eaLnBrk="1" fontAlgn="auto" hangingPunct="1">
              <a:spcAft>
                <a:spcPts val="0"/>
              </a:spcAft>
              <a:buFont typeface="Arial" charset="0"/>
              <a:buAutoNum type="arabicPeriod"/>
              <a:defRPr/>
            </a:pPr>
            <a:r>
              <a:rPr lang="ar-SA" sz="2800" b="1" dirty="0"/>
              <a:t>الخصوصية والأمن</a:t>
            </a:r>
          </a:p>
          <a:p>
            <a:pPr marL="609600" indent="-609600" algn="r" rtl="1" eaLnBrk="1" fontAlgn="auto" hangingPunct="1">
              <a:spcAft>
                <a:spcPts val="0"/>
              </a:spcAft>
              <a:buFont typeface="Arial" charset="0"/>
              <a:buAutoNum type="arabicPeriod"/>
              <a:defRPr/>
            </a:pPr>
            <a:r>
              <a:rPr lang="ar-SA" sz="2800" b="1" dirty="0"/>
              <a:t>الترابطية </a:t>
            </a:r>
            <a:r>
              <a:rPr lang="ar-SA" sz="2800" b="1" dirty="0" err="1"/>
              <a:t>والتمكنية</a:t>
            </a:r>
            <a:r>
              <a:rPr lang="ar-SA" sz="2800" b="1" dirty="0"/>
              <a:t> المتداخلة</a:t>
            </a:r>
          </a:p>
          <a:p>
            <a:pPr marL="609600" indent="-609600" algn="r" rtl="1" eaLnBrk="1" fontAlgn="auto" hangingPunct="1">
              <a:spcAft>
                <a:spcPts val="0"/>
              </a:spcAft>
              <a:buFont typeface="Arial" charset="0"/>
              <a:buAutoNum type="arabicPeriod"/>
              <a:defRPr/>
            </a:pPr>
            <a:r>
              <a:rPr lang="ar-SA" sz="2800" b="1" dirty="0"/>
              <a:t>الاستخدام</a:t>
            </a:r>
          </a:p>
          <a:p>
            <a:pPr marL="609600" indent="-609600" algn="r" rtl="1" eaLnBrk="1" fontAlgn="auto" hangingPunct="1">
              <a:spcAft>
                <a:spcPts val="0"/>
              </a:spcAft>
              <a:buFont typeface="Arial" charset="0"/>
              <a:buAutoNum type="arabicPeriod"/>
              <a:defRPr/>
            </a:pPr>
            <a:r>
              <a:rPr lang="ar-SA" sz="2800" b="1" dirty="0"/>
              <a:t>الممثلون وأدوارهم</a:t>
            </a:r>
          </a:p>
          <a:p>
            <a:pPr marL="609600" indent="-609600" algn="r" rtl="1" eaLnBrk="1" fontAlgn="auto" hangingPunct="1">
              <a:spcAft>
                <a:spcPts val="0"/>
              </a:spcAft>
              <a:buFont typeface="Arial" charset="0"/>
              <a:buAutoNum type="arabicPeriod"/>
              <a:defRPr/>
            </a:pPr>
            <a:r>
              <a:rPr lang="ar-SA" sz="2800" b="1" dirty="0"/>
              <a:t>الجهود الرامية لتذليل المعوقات</a:t>
            </a:r>
          </a:p>
        </p:txBody>
      </p:sp>
    </p:spTree>
    <p:extLst>
      <p:ext uri="{BB962C8B-B14F-4D97-AF65-F5344CB8AC3E}">
        <p14:creationId xmlns:p14="http://schemas.microsoft.com/office/powerpoint/2010/main" val="1981878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rrowheads="1"/>
          </p:cNvSpPr>
          <p:nvPr>
            <p:ph type="title"/>
          </p:nvPr>
        </p:nvSpPr>
        <p:spPr>
          <a:noFill/>
        </p:spPr>
        <p:txBody>
          <a:bodyPr rtlCol="0">
            <a:normAutofit fontScale="90000"/>
          </a:bodyPr>
          <a:lstStyle/>
          <a:p>
            <a:pPr algn="r" rtl="1">
              <a:defRPr/>
            </a:pPr>
            <a:r>
              <a:rPr lang="ar-SA" sz="4000" b="1" dirty="0"/>
              <a:t>قضايا مفتوحة حول التجارة الالكترونية:</a:t>
            </a:r>
            <a:br>
              <a:rPr lang="ar-SA" sz="4000" b="1" dirty="0"/>
            </a:br>
            <a:endParaRPr lang="en-US" sz="4000" b="1" dirty="0"/>
          </a:p>
        </p:txBody>
      </p:sp>
      <p:sp>
        <p:nvSpPr>
          <p:cNvPr id="52227" name="Rectangle 3"/>
          <p:cNvSpPr>
            <a:spLocks noGrp="1" noRot="1" noChangeArrowheads="1"/>
          </p:cNvSpPr>
          <p:nvPr>
            <p:ph idx="1"/>
          </p:nvPr>
        </p:nvSpPr>
        <p:spPr>
          <a:noFill/>
        </p:spPr>
        <p:txBody>
          <a:bodyPr rtlCol="0">
            <a:normAutofit fontScale="70000" lnSpcReduction="20000"/>
          </a:bodyPr>
          <a:lstStyle/>
          <a:p>
            <a:pPr marL="609600" indent="-609600" algn="r" rtl="1">
              <a:buFont typeface="Arial" charset="0"/>
              <a:buAutoNum type="arabicPeriod"/>
              <a:defRPr/>
            </a:pPr>
            <a:r>
              <a:rPr lang="ar-SA" sz="31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العولمة</a:t>
            </a:r>
            <a:endParaRPr lang="en-US" sz="31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883920" lvl="1" indent="-609600" algn="r" rtl="1">
              <a:defRPr/>
            </a:pPr>
            <a:r>
              <a:rPr lang="ar-SA" sz="2400" b="1" dirty="0"/>
              <a:t>وسيلة الاتصال لوحدها لا تكفي، يجب الإجابة علي هذه الأسئلة:</a:t>
            </a:r>
          </a:p>
          <a:p>
            <a:pPr marL="883920" lvl="1" indent="-609600" algn="r" rtl="1">
              <a:defRPr/>
            </a:pPr>
            <a:r>
              <a:rPr lang="ar-SA" sz="2400" b="1" dirty="0"/>
              <a:t>معرفة تقاليد العمل</a:t>
            </a:r>
          </a:p>
          <a:p>
            <a:pPr marL="883920" lvl="1" indent="-609600" algn="r" rtl="1">
              <a:defRPr/>
            </a:pPr>
            <a:r>
              <a:rPr lang="ar-SA" sz="2400" b="1" dirty="0"/>
              <a:t>معرفة الاتفاقيات المعمول </a:t>
            </a:r>
            <a:r>
              <a:rPr lang="ar-SA" sz="2400" b="1" dirty="0" err="1"/>
              <a:t>بها</a:t>
            </a:r>
            <a:r>
              <a:rPr lang="ar-SA" sz="2400" b="1" dirty="0"/>
              <a:t> </a:t>
            </a:r>
          </a:p>
          <a:p>
            <a:pPr marL="883920" lvl="1" indent="-609600" algn="r" rtl="1">
              <a:defRPr/>
            </a:pPr>
            <a:r>
              <a:rPr lang="ar-SA" sz="2400" b="1" dirty="0"/>
              <a:t>التنوع الثقافي </a:t>
            </a:r>
            <a:r>
              <a:rPr lang="ar-SA" sz="2400" b="1" dirty="0" err="1"/>
              <a:t>و</a:t>
            </a:r>
            <a:r>
              <a:rPr lang="ar-SA" sz="2400" b="1" dirty="0"/>
              <a:t> الحضاري</a:t>
            </a:r>
          </a:p>
          <a:p>
            <a:pPr marL="609600" indent="-609600" algn="r" rtl="1">
              <a:buFont typeface="+mj-lt"/>
              <a:buAutoNum type="arabicPeriod" startAt="5"/>
              <a:defRPr/>
            </a:pPr>
            <a:r>
              <a:rPr lang="ar-SA" sz="31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قضايا تعاقدية ومالية</a:t>
            </a:r>
          </a:p>
          <a:p>
            <a:pPr marL="883920" lvl="1" indent="-609600" algn="r" rtl="1">
              <a:defRPr/>
            </a:pPr>
            <a:r>
              <a:rPr lang="ar-SA" sz="2400" b="1" dirty="0"/>
              <a:t>متي يصبح العقد ملزما للطرفين؟</a:t>
            </a:r>
          </a:p>
          <a:p>
            <a:pPr marL="883920" lvl="1" indent="-609600" algn="r" rtl="1">
              <a:defRPr/>
            </a:pPr>
            <a:r>
              <a:rPr lang="ar-SA" sz="2400" b="1" dirty="0"/>
              <a:t>ما هو الوضع القانوني للعقد؟</a:t>
            </a:r>
          </a:p>
          <a:p>
            <a:pPr marL="883920" lvl="1" indent="-609600" algn="r" rtl="1">
              <a:defRPr/>
            </a:pPr>
            <a:r>
              <a:rPr lang="ar-SA" sz="2400" b="1" dirty="0"/>
              <a:t>كيف يتم تأكيد الدفع؟</a:t>
            </a:r>
          </a:p>
          <a:p>
            <a:pPr marL="883920" lvl="1" indent="-609600" algn="r" rtl="1">
              <a:defRPr/>
            </a:pPr>
            <a:r>
              <a:rPr lang="ar-SA" sz="2400" b="1" dirty="0"/>
              <a:t>من هي الجهة المسئولة عن البت في الخلافات؟</a:t>
            </a:r>
          </a:p>
          <a:p>
            <a:pPr marL="609600" indent="-609600" algn="r" rtl="1">
              <a:buFont typeface="+mj-lt"/>
              <a:buAutoNum type="arabicPeriod" startAt="5"/>
              <a:defRPr/>
            </a:pPr>
            <a:r>
              <a:rPr lang="ar-SA" sz="31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الملكية</a:t>
            </a:r>
          </a:p>
          <a:p>
            <a:pPr marL="609600" indent="-609600" algn="r" rtl="1">
              <a:buFont typeface="+mj-lt"/>
              <a:buAutoNum type="arabicPeriod" startAt="5"/>
              <a:defRPr/>
            </a:pPr>
            <a:r>
              <a:rPr lang="ar-SA" sz="31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الخصوصية والأمن</a:t>
            </a:r>
          </a:p>
          <a:p>
            <a:pPr marL="883920" lvl="1" indent="-609600" algn="r" rtl="1">
              <a:buNone/>
              <a:defRPr/>
            </a:pPr>
            <a:r>
              <a:rPr lang="ar-SA" sz="2400" b="1" dirty="0"/>
              <a:t>تتطلب </a:t>
            </a:r>
            <a:r>
              <a:rPr lang="ar-SA" sz="2400" b="1" dirty="0" err="1"/>
              <a:t>أليات</a:t>
            </a:r>
            <a:r>
              <a:rPr lang="ar-SA" sz="2400" b="1" dirty="0"/>
              <a:t> فعالة لضمان أعلي درجات الخصوصية</a:t>
            </a:r>
          </a:p>
          <a:p>
            <a:pPr marL="883920" lvl="1" indent="-609600" algn="r" rtl="1">
              <a:defRPr/>
            </a:pPr>
            <a:r>
              <a:rPr lang="ar-SA" sz="2400" b="1" dirty="0"/>
              <a:t>إثبات أصالة الشيء _ تمكين كل طرف بالتحقق من هوية الطرف الأخر</a:t>
            </a:r>
          </a:p>
          <a:p>
            <a:pPr marL="883920" lvl="1" indent="-609600" algn="r" rtl="1">
              <a:defRPr/>
            </a:pPr>
            <a:r>
              <a:rPr lang="ar-SA" sz="2400" b="1" dirty="0"/>
              <a:t>عدم الإنكار _ التأكد من أن جميع الأطراف لا يمكنهم إنكار مشاركتهم</a:t>
            </a:r>
          </a:p>
          <a:p>
            <a:pPr marL="883920" lvl="1" indent="-609600" algn="r" rtl="1">
              <a:defRPr/>
            </a:pPr>
            <a:r>
              <a:rPr lang="ar-SA" sz="2400" b="1" dirty="0"/>
              <a:t>تحتاج إلي إرساء نظام دولي</a:t>
            </a:r>
          </a:p>
        </p:txBody>
      </p:sp>
    </p:spTree>
    <p:extLst>
      <p:ext uri="{BB962C8B-B14F-4D97-AF65-F5344CB8AC3E}">
        <p14:creationId xmlns:p14="http://schemas.microsoft.com/office/powerpoint/2010/main" val="2383079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ar-SA" sz="4400" b="1" dirty="0"/>
              <a:t>قضايا مفتوحة حول التجارة الالكترونية:</a:t>
            </a:r>
            <a:br>
              <a:rPr lang="ar-SA" sz="4400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09600" indent="-609600" algn="r" rtl="1">
              <a:buFont typeface="+mj-lt"/>
              <a:buAutoNum type="arabicPeriod" startAt="5"/>
              <a:defRPr/>
            </a:pPr>
            <a:r>
              <a:rPr lang="ar-SA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الترابطية </a:t>
            </a:r>
            <a:r>
              <a:rPr lang="ar-SA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والتمكنية</a:t>
            </a:r>
            <a:r>
              <a:rPr lang="ar-SA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المتداخلة</a:t>
            </a:r>
          </a:p>
          <a:p>
            <a:pPr marL="883920" lvl="1" indent="-609600" algn="r" rtl="1">
              <a:defRPr/>
            </a:pPr>
            <a:r>
              <a:rPr lang="ar-SA" b="1" dirty="0" err="1" smtClean="0"/>
              <a:t>للإنتفاع</a:t>
            </a:r>
            <a:r>
              <a:rPr lang="ar-SA" b="1" dirty="0" smtClean="0"/>
              <a:t> الكامل بالتجارة الإلكترونية يجب أن تتاح الفرصة لجميع الشركات للتواصل مع بعضها البعض علي نطاق عالمي </a:t>
            </a:r>
            <a:r>
              <a:rPr lang="ar-SA" b="1" dirty="0" err="1" smtClean="0"/>
              <a:t>و</a:t>
            </a:r>
            <a:r>
              <a:rPr lang="ar-SA" b="1" dirty="0" smtClean="0"/>
              <a:t> بحرية تامة مما يحتاج إلي وجود معايير دولية.</a:t>
            </a:r>
          </a:p>
          <a:p>
            <a:pPr marL="609600" indent="-609600" algn="r" rtl="1">
              <a:buFont typeface="Arial" charset="0"/>
              <a:buAutoNum type="arabicPeriod" startAt="5"/>
              <a:defRPr/>
            </a:pPr>
            <a:r>
              <a:rPr lang="ar-SA" sz="31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الاستخدام</a:t>
            </a:r>
          </a:p>
          <a:p>
            <a:pPr marL="883920" lvl="1" indent="-609600" algn="r" rtl="1">
              <a:defRPr/>
            </a:pPr>
            <a:r>
              <a:rPr lang="ar-SA" b="1" dirty="0" smtClean="0"/>
              <a:t>ضرورة التثقيف المستمر بأهمية التجارة الإلكترونية ومجالات </a:t>
            </a:r>
            <a:r>
              <a:rPr lang="ar-SA" b="1" dirty="0" err="1" smtClean="0"/>
              <a:t>إستخدامها</a:t>
            </a:r>
            <a:r>
              <a:rPr lang="ar-SA" b="1" dirty="0" smtClean="0"/>
              <a:t> خصوصا للشركات الصغيرة و متوسطة الحجم خوفا من حرمان هذه الشركات من الاستفادة من التجارة الإلكترونية نتيجة لعدم إدراكهم </a:t>
            </a:r>
            <a:r>
              <a:rPr lang="ar-SA" b="1" dirty="0" err="1" smtClean="0"/>
              <a:t>بها</a:t>
            </a:r>
            <a:endParaRPr lang="ar-SA" b="1" dirty="0" smtClean="0"/>
          </a:p>
          <a:p>
            <a:pPr marL="609600" indent="-609600" algn="r" rtl="1">
              <a:buFont typeface="+mj-lt"/>
              <a:buAutoNum type="arabicPeriod" startAt="5"/>
              <a:defRPr/>
            </a:pPr>
            <a:r>
              <a:rPr lang="ar-SA" sz="31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الممثلون وأدوارهم</a:t>
            </a:r>
          </a:p>
          <a:p>
            <a:pPr marL="609600" indent="-609600" algn="r" rtl="1">
              <a:buNone/>
              <a:defRPr/>
            </a:pPr>
            <a:r>
              <a:rPr lang="ar-SA" b="1" dirty="0" smtClean="0"/>
              <a:t>لإيجاد حلول لهذه المشاكل ينبغي مشاركة العديد من الجهات مثل:</a:t>
            </a:r>
          </a:p>
          <a:p>
            <a:pPr marL="883920" lvl="1" indent="-609600" algn="r" rtl="1">
              <a:defRPr/>
            </a:pPr>
            <a:r>
              <a:rPr lang="ar-SA" b="1" dirty="0" smtClean="0"/>
              <a:t>الحكومات الوطنية_إزالة العوائق</a:t>
            </a:r>
          </a:p>
          <a:p>
            <a:pPr marL="883920" lvl="1" indent="-609600" algn="r" rtl="1">
              <a:defRPr/>
            </a:pPr>
            <a:r>
              <a:rPr lang="ar-SA" b="1" dirty="0" smtClean="0"/>
              <a:t>الجهات دولية_ الرعاية المادية</a:t>
            </a:r>
          </a:p>
          <a:p>
            <a:pPr marL="883920" lvl="1" indent="-609600" algn="r" rtl="1">
              <a:defRPr/>
            </a:pPr>
            <a:r>
              <a:rPr lang="ar-SA" b="1" dirty="0" smtClean="0"/>
              <a:t>مزودو التكنولوجيا_تعزيز الإدراك</a:t>
            </a:r>
          </a:p>
          <a:p>
            <a:pPr marL="883920" lvl="1" indent="-609600" algn="r" rtl="1">
              <a:defRPr/>
            </a:pPr>
            <a:r>
              <a:rPr lang="ar-SA" b="1" dirty="0" smtClean="0"/>
              <a:t>المستهلكون_</a:t>
            </a:r>
            <a:r>
              <a:rPr lang="ar-SA" b="1" dirty="0" err="1" smtClean="0"/>
              <a:t>إستثمار</a:t>
            </a:r>
            <a:r>
              <a:rPr lang="ar-SA" b="1" dirty="0" smtClean="0"/>
              <a:t> الفرص</a:t>
            </a:r>
          </a:p>
        </p:txBody>
      </p:sp>
    </p:spTree>
    <p:extLst>
      <p:ext uri="{BB962C8B-B14F-4D97-AF65-F5344CB8AC3E}">
        <p14:creationId xmlns:p14="http://schemas.microsoft.com/office/powerpoint/2010/main" val="2112739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ar-SA" b="1" dirty="0" smtClean="0"/>
              <a:t>الجهود الرامية لتذليل المعوقات</a:t>
            </a:r>
            <a:br>
              <a:rPr lang="ar-SA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9608" y="1219200"/>
            <a:ext cx="7498080" cy="5029200"/>
          </a:xfrm>
        </p:spPr>
        <p:txBody>
          <a:bodyPr>
            <a:noAutofit/>
          </a:bodyPr>
          <a:lstStyle/>
          <a:p>
            <a:pPr marL="596646" indent="-514350" algn="r" rtl="1">
              <a:lnSpc>
                <a:spcPct val="130000"/>
              </a:lnSpc>
              <a:buFont typeface="+mj-lt"/>
              <a:buAutoNum type="arabicPeriod"/>
            </a:pPr>
            <a:endParaRPr lang="ar-SA" sz="2400" dirty="0"/>
          </a:p>
          <a:p>
            <a:pPr marL="596646" indent="-514350" algn="r" rtl="1">
              <a:lnSpc>
                <a:spcPct val="130000"/>
              </a:lnSpc>
              <a:buFont typeface="+mj-lt"/>
              <a:buAutoNum type="arabicPeriod"/>
            </a:pPr>
            <a:r>
              <a:rPr lang="ar-SA" sz="2400" dirty="0"/>
              <a:t>الإنترنت منطقة تجارة حرة لا تفرض فيه أي رسوم، إذا تم فرض ضرائب بشكل متسرع فإن </a:t>
            </a:r>
            <a:r>
              <a:rPr lang="ar-SA" sz="2400" dirty="0" err="1"/>
              <a:t>لك</a:t>
            </a:r>
            <a:r>
              <a:rPr lang="ar-SA" sz="2400" dirty="0"/>
              <a:t> سيؤدي إلى خنق التطور التكنولوجي</a:t>
            </a:r>
          </a:p>
          <a:p>
            <a:pPr marL="596646" indent="-514350" algn="r" rtl="1">
              <a:lnSpc>
                <a:spcPct val="130000"/>
              </a:lnSpc>
              <a:buFont typeface="+mj-lt"/>
              <a:buAutoNum type="arabicPeriod"/>
            </a:pPr>
            <a:r>
              <a:rPr lang="ar-SA" sz="2400" dirty="0"/>
              <a:t>إرساء قانون تجاري دولي لتبسيط التجارة الإلكترونية </a:t>
            </a:r>
            <a:r>
              <a:rPr lang="ar-SA" sz="2400" dirty="0" err="1"/>
              <a:t>و</a:t>
            </a:r>
            <a:r>
              <a:rPr lang="ar-SA" sz="2400" dirty="0"/>
              <a:t> تشجيعها </a:t>
            </a:r>
          </a:p>
          <a:p>
            <a:pPr marL="596646" indent="-514350" algn="r" rtl="1">
              <a:lnSpc>
                <a:spcPct val="130000"/>
              </a:lnSpc>
              <a:buFont typeface="+mj-lt"/>
              <a:buAutoNum type="arabicPeriod"/>
            </a:pPr>
            <a:r>
              <a:rPr lang="ar-SA" sz="2400" dirty="0"/>
              <a:t>يجب تجنب اللوائح غير المرنة في عمليات الدفع الإلكتروني</a:t>
            </a:r>
          </a:p>
          <a:p>
            <a:pPr marL="596646" indent="-514350" algn="r" rtl="1">
              <a:lnSpc>
                <a:spcPct val="130000"/>
              </a:lnSpc>
              <a:buFont typeface="+mj-lt"/>
              <a:buAutoNum type="arabicPeriod"/>
            </a:pPr>
            <a:r>
              <a:rPr lang="ar-SA" sz="2400" dirty="0"/>
              <a:t>الإتفاقات الدولية لحماية حقوق الملكية </a:t>
            </a:r>
            <a:r>
              <a:rPr lang="ar-SA" sz="2400" dirty="0" err="1"/>
              <a:t>و</a:t>
            </a:r>
            <a:r>
              <a:rPr lang="ar-SA" sz="2400" dirty="0"/>
              <a:t> الفكرية_ يجب أن يطمئن البائعون أن حقوقهم لن تسرق </a:t>
            </a:r>
            <a:r>
              <a:rPr lang="ar-SA" sz="2400" dirty="0" err="1"/>
              <a:t>و</a:t>
            </a:r>
            <a:r>
              <a:rPr lang="ar-SA" sz="2400" dirty="0"/>
              <a:t> </a:t>
            </a:r>
            <a:r>
              <a:rPr lang="ar-SA" sz="2400" dirty="0" err="1"/>
              <a:t>ان</a:t>
            </a:r>
            <a:r>
              <a:rPr lang="ar-SA" sz="2400" dirty="0"/>
              <a:t> يعرف المشترون أن ما يحصلون عليه هي منتجات أصلية</a:t>
            </a:r>
          </a:p>
        </p:txBody>
      </p:sp>
    </p:spTree>
    <p:extLst>
      <p:ext uri="{BB962C8B-B14F-4D97-AF65-F5344CB8AC3E}">
        <p14:creationId xmlns:p14="http://schemas.microsoft.com/office/powerpoint/2010/main" val="4181414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 smtClean="0"/>
              <a:t>الجهود الرامية لتذليل المعوقات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 algn="r" rtl="1">
              <a:lnSpc>
                <a:spcPct val="130000"/>
              </a:lnSpc>
              <a:buFont typeface="+mj-lt"/>
              <a:buAutoNum type="arabicPeriod" startAt="5"/>
            </a:pPr>
            <a:r>
              <a:rPr lang="ar-SA" dirty="0" smtClean="0"/>
              <a:t>في ديسمبر 1996 أقر المؤتمر الدبلوماسي المنبثق عن منظمة الحقوق الفكرية العالمية معاهدتين لتوسيع نطاق القانون الدولي لحماية حقوق النشر </a:t>
            </a:r>
            <a:r>
              <a:rPr lang="ar-SA" dirty="0" err="1" smtClean="0"/>
              <a:t>و</a:t>
            </a:r>
            <a:r>
              <a:rPr lang="ar-SA" dirty="0" smtClean="0"/>
              <a:t> مع ذلك لم يعتبرا ردا شاملا علي قضايا حقوق النشر</a:t>
            </a:r>
            <a:endParaRPr lang="en-US" dirty="0" smtClean="0"/>
          </a:p>
          <a:p>
            <a:pPr marL="596646" indent="-514350" algn="r" rtl="1">
              <a:lnSpc>
                <a:spcPct val="130000"/>
              </a:lnSpc>
              <a:buFont typeface="+mj-lt"/>
              <a:buAutoNum type="arabicPeriod" startAt="5"/>
            </a:pPr>
            <a:r>
              <a:rPr lang="ar-SA" dirty="0" smtClean="0"/>
              <a:t>حماية خصوصية العميل من خلال إتاحة الرموز الشفرية لحماية البيانات الهامة مثل أرقام </a:t>
            </a:r>
            <a:r>
              <a:rPr lang="ar-SA" dirty="0" err="1" smtClean="0"/>
              <a:t>الإئتمان</a:t>
            </a:r>
            <a:endParaRPr lang="ar-SA" dirty="0" smtClean="0"/>
          </a:p>
          <a:p>
            <a:pPr marL="596646" indent="-514350" algn="r" rtl="1">
              <a:lnSpc>
                <a:spcPct val="130000"/>
              </a:lnSpc>
              <a:buFont typeface="+mj-lt"/>
              <a:buAutoNum type="arabicPeriod" startAt="5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826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59608" y="1066800"/>
            <a:ext cx="7498080" cy="5181600"/>
          </a:xfrm>
        </p:spPr>
        <p:txBody>
          <a:bodyPr>
            <a:normAutofit/>
          </a:bodyPr>
          <a:lstStyle/>
          <a:p>
            <a:pPr algn="r" rtl="1"/>
            <a:r>
              <a:rPr lang="ar-SA" dirty="0" smtClean="0"/>
              <a:t>إن التجارة الإلكترونية يجب أن تكون وسيلة لـ</a:t>
            </a:r>
          </a:p>
          <a:p>
            <a:pPr lvl="1" algn="r" rtl="1"/>
            <a:r>
              <a:rPr lang="ar-SA" dirty="0" smtClean="0"/>
              <a:t>النمو </a:t>
            </a:r>
            <a:r>
              <a:rPr lang="ar-SA" dirty="0" err="1" smtClean="0"/>
              <a:t>الإقتصادي</a:t>
            </a:r>
            <a:endParaRPr lang="ar-SA" dirty="0" smtClean="0"/>
          </a:p>
          <a:p>
            <a:pPr lvl="1" algn="r" rtl="1"/>
            <a:r>
              <a:rPr lang="ar-SA" dirty="0" smtClean="0"/>
              <a:t>دخول أسواق جديدة</a:t>
            </a:r>
          </a:p>
          <a:p>
            <a:pPr lvl="1" algn="r" rtl="1"/>
            <a:r>
              <a:rPr lang="ar-SA" dirty="0" smtClean="0"/>
              <a:t>توفير موارد للتعليم </a:t>
            </a:r>
            <a:r>
              <a:rPr lang="ar-SA" dirty="0" err="1" smtClean="0"/>
              <a:t>و</a:t>
            </a:r>
            <a:r>
              <a:rPr lang="ar-SA" dirty="0" smtClean="0"/>
              <a:t> </a:t>
            </a:r>
            <a:r>
              <a:rPr lang="ar-SA" dirty="0" err="1" smtClean="0"/>
              <a:t>الإتصالات</a:t>
            </a:r>
            <a:endParaRPr lang="ar-SA" dirty="0" smtClean="0"/>
          </a:p>
          <a:p>
            <a:pPr lvl="1" algn="r" rtl="1"/>
            <a:endParaRPr lang="ar-SA" dirty="0" smtClean="0"/>
          </a:p>
          <a:p>
            <a:pPr algn="r" rtl="1"/>
            <a:r>
              <a:rPr lang="ar-SA" dirty="0" smtClean="0"/>
              <a:t>يجب أن تحترم التجارة الإلكترونية كل مجتمع </a:t>
            </a:r>
            <a:r>
              <a:rPr lang="ar-SA" dirty="0" err="1" smtClean="0"/>
              <a:t>و</a:t>
            </a:r>
            <a:r>
              <a:rPr lang="ar-SA" dirty="0" smtClean="0"/>
              <a:t> في متناول كل مجتمع </a:t>
            </a:r>
            <a:r>
              <a:rPr lang="ar-SA" dirty="0" err="1" smtClean="0"/>
              <a:t>و</a:t>
            </a:r>
            <a:r>
              <a:rPr lang="ar-SA" dirty="0" smtClean="0"/>
              <a:t> </a:t>
            </a:r>
            <a:r>
              <a:rPr lang="ar-SA" dirty="0" err="1" smtClean="0"/>
              <a:t>ان</a:t>
            </a:r>
            <a:r>
              <a:rPr lang="ar-SA" dirty="0" smtClean="0"/>
              <a:t> توزع منافعها علي جميع المشاركين</a:t>
            </a:r>
          </a:p>
        </p:txBody>
      </p:sp>
    </p:spTree>
    <p:extLst>
      <p:ext uri="{BB962C8B-B14F-4D97-AF65-F5344CB8AC3E}">
        <p14:creationId xmlns:p14="http://schemas.microsoft.com/office/powerpoint/2010/main" val="9523473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372</Words>
  <Application>Microsoft Office PowerPoint</Application>
  <PresentationFormat>Widescreen</PresentationFormat>
  <Paragraphs>54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Arial</vt:lpstr>
      <vt:lpstr>Calibri</vt:lpstr>
      <vt:lpstr>Gill Sans MT</vt:lpstr>
      <vt:lpstr>Majalla UI</vt:lpstr>
      <vt:lpstr>Tahoma</vt:lpstr>
      <vt:lpstr>Times New Roman</vt:lpstr>
      <vt:lpstr>Verdana</vt:lpstr>
      <vt:lpstr>Wingdings 2</vt:lpstr>
      <vt:lpstr>Solstice</vt:lpstr>
      <vt:lpstr>1_Office Theme</vt:lpstr>
      <vt:lpstr>قضايا مفتوحة حول التجارة الالكترونية: </vt:lpstr>
      <vt:lpstr>قضايا مفتوحة حول التجارة الالكترونية: </vt:lpstr>
      <vt:lpstr>قضايا مفتوحة حول التجارة الالكترونية: </vt:lpstr>
      <vt:lpstr>الجهود الرامية لتذليل المعوقات </vt:lpstr>
      <vt:lpstr>الجهود الرامية لتذليل المعوقات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قضايا مفتوحة حول التجارة الالكترونية: </dc:title>
  <dc:creator>Areej</dc:creator>
  <cp:lastModifiedBy>Areej</cp:lastModifiedBy>
  <cp:revision>1</cp:revision>
  <dcterms:created xsi:type="dcterms:W3CDTF">2024-03-24T08:24:32Z</dcterms:created>
  <dcterms:modified xsi:type="dcterms:W3CDTF">2024-03-24T08:24:42Z</dcterms:modified>
</cp:coreProperties>
</file>