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4" r:id="rId2"/>
    <p:sldMasterId id="2147483688" r:id="rId3"/>
    <p:sldMasterId id="2147483702" r:id="rId4"/>
    <p:sldMasterId id="2147483716" r:id="rId5"/>
    <p:sldMasterId id="2147483730" r:id="rId6"/>
    <p:sldMasterId id="2147483744" r:id="rId7"/>
  </p:sld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87" r:id="rId22"/>
    <p:sldId id="288" r:id="rId23"/>
    <p:sldId id="289" r:id="rId24"/>
    <p:sldId id="290" r:id="rId25"/>
    <p:sldId id="291"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800"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EE4319-89E2-40C8-8CF0-B8BDD341A67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7C215B-BE8C-4B9E-9299-7A7D3CFB76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78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DDA2A8-554E-4ED3-BC3F-47CA04073A51}"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06CC8F-6331-42D6-8737-04CB1F629DE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66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930C2-BCE3-45D0-B3B2-B30142D9E04F}"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D16A1-595A-4C93-B072-A4FC70829D8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4774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25963"/>
          </a:xfrm>
        </p:spPr>
        <p:txBody>
          <a:bodyPr/>
          <a:lstStyle/>
          <a:p>
            <a:pPr lvl="0"/>
            <a:endParaRPr lang="ar-SA" noProof="0"/>
          </a:p>
        </p:txBody>
      </p:sp>
      <p:sp>
        <p:nvSpPr>
          <p:cNvPr id="4" name="Rectangle 4"/>
          <p:cNvSpPr>
            <a:spLocks noGrp="1" noChangeArrowheads="1"/>
          </p:cNvSpPr>
          <p:nvPr>
            <p:ph type="dt" sz="half" idx="10"/>
          </p:nvPr>
        </p:nvSpPr>
        <p:spPr>
          <a:ln/>
        </p:spPr>
        <p:txBody>
          <a:bodyPr/>
          <a:lstStyle>
            <a:lvl1pPr>
              <a:defRPr/>
            </a:lvl1pPr>
          </a:lstStyle>
          <a:p>
            <a:pPr>
              <a:defRPr/>
            </a:pPr>
            <a:fld id="{2E53AA4D-5BFF-4600-8CD8-521FA02912B0}"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C1985E-C8E0-405E-B5A9-684DAE729E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8820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36A4BE29-70BB-4174-B0AD-8383FE470158}"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A818BF-B31D-432F-A4FB-5C2CCA206B0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9184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EE4319-89E2-40C8-8CF0-B8BDD341A67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7C215B-BE8C-4B9E-9299-7A7D3CFB76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075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681605-2322-42AE-ADA7-87C88817F322}"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CF640-F731-4A69-B206-ECCDF5CDC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937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E205AD-AE80-4321-A404-76423E7425D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762519-4187-48B8-A5A9-DCCBA1F2C47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9199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BB720DF-7347-4F3A-92B1-1BC0B4447640}"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65B53-9549-4931-9348-88B312D3628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3387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C24D20-A001-42D4-A8F4-C52022015B32}" type="datetimeFigureOut">
              <a:rPr lang="en-US">
                <a:solidFill>
                  <a:srgbClr val="000000"/>
                </a:solidFill>
              </a:rPr>
              <a:pPr>
                <a:defRPr/>
              </a:pPr>
              <a:t>10/18/2020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035A12-1958-476C-9B61-BE102B1A8BB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3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7D9B352-8E32-4E1C-B075-A7067FB784B7}" type="datetimeFigureOut">
              <a:rPr lang="en-US">
                <a:solidFill>
                  <a:srgbClr val="000000"/>
                </a:solidFill>
              </a:rPr>
              <a:pPr>
                <a:defRPr/>
              </a:pPr>
              <a:t>10/18/2020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BC7B2B-92D6-4F20-8295-1F874D441D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6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681605-2322-42AE-ADA7-87C88817F322}"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CF640-F731-4A69-B206-ECCDF5CDC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4905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31F72AF-E65F-47A0-8487-19DC72994024}" type="datetimeFigureOut">
              <a:rPr lang="en-US">
                <a:solidFill>
                  <a:srgbClr val="000000"/>
                </a:solidFill>
              </a:rPr>
              <a:pPr>
                <a:defRPr/>
              </a:pPr>
              <a:t>10/18/2020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0FC526-528B-40BF-A9A1-80E43192A8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2049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886699-84AE-4645-A8E7-4C7D7E19BC6E}"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2C33C0-8012-40B3-ABD1-F2D3484D4A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1009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CBD0C-4DF5-4CC2-9D0F-CBF797D868BD}"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A9505-9D7F-40FD-BEE6-4A297D1A8A3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8007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DDA2A8-554E-4ED3-BC3F-47CA04073A51}"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06CC8F-6331-42D6-8737-04CB1F629DE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835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930C2-BCE3-45D0-B3B2-B30142D9E04F}"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D16A1-595A-4C93-B072-A4FC70829D8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249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25963"/>
          </a:xfrm>
        </p:spPr>
        <p:txBody>
          <a:bodyPr/>
          <a:lstStyle/>
          <a:p>
            <a:pPr lvl="0"/>
            <a:endParaRPr lang="ar-SA" noProof="0"/>
          </a:p>
        </p:txBody>
      </p:sp>
      <p:sp>
        <p:nvSpPr>
          <p:cNvPr id="4" name="Rectangle 4"/>
          <p:cNvSpPr>
            <a:spLocks noGrp="1" noChangeArrowheads="1"/>
          </p:cNvSpPr>
          <p:nvPr>
            <p:ph type="dt" sz="half" idx="10"/>
          </p:nvPr>
        </p:nvSpPr>
        <p:spPr>
          <a:ln/>
        </p:spPr>
        <p:txBody>
          <a:bodyPr/>
          <a:lstStyle>
            <a:lvl1pPr>
              <a:defRPr/>
            </a:lvl1pPr>
          </a:lstStyle>
          <a:p>
            <a:pPr>
              <a:defRPr/>
            </a:pPr>
            <a:fld id="{2E53AA4D-5BFF-4600-8CD8-521FA02912B0}"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C1985E-C8E0-405E-B5A9-684DAE729E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7876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36A4BE29-70BB-4174-B0AD-8383FE470158}"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A818BF-B31D-432F-A4FB-5C2CCA206B0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53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EE4319-89E2-40C8-8CF0-B8BDD341A67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7C215B-BE8C-4B9E-9299-7A7D3CFB76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7734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681605-2322-42AE-ADA7-87C88817F322}"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CF640-F731-4A69-B206-ECCDF5CDC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2659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E205AD-AE80-4321-A404-76423E7425D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762519-4187-48B8-A5A9-DCCBA1F2C47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038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E205AD-AE80-4321-A404-76423E7425D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762519-4187-48B8-A5A9-DCCBA1F2C47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9662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BB720DF-7347-4F3A-92B1-1BC0B4447640}"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65B53-9549-4931-9348-88B312D3628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8844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C24D20-A001-42D4-A8F4-C52022015B32}" type="datetimeFigureOut">
              <a:rPr lang="en-US">
                <a:solidFill>
                  <a:srgbClr val="000000"/>
                </a:solidFill>
              </a:rPr>
              <a:pPr>
                <a:defRPr/>
              </a:pPr>
              <a:t>10/18/2020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035A12-1958-476C-9B61-BE102B1A8BB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281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7D9B352-8E32-4E1C-B075-A7067FB784B7}" type="datetimeFigureOut">
              <a:rPr lang="en-US">
                <a:solidFill>
                  <a:srgbClr val="000000"/>
                </a:solidFill>
              </a:rPr>
              <a:pPr>
                <a:defRPr/>
              </a:pPr>
              <a:t>10/18/2020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BC7B2B-92D6-4F20-8295-1F874D441D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9697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31F72AF-E65F-47A0-8487-19DC72994024}" type="datetimeFigureOut">
              <a:rPr lang="en-US">
                <a:solidFill>
                  <a:srgbClr val="000000"/>
                </a:solidFill>
              </a:rPr>
              <a:pPr>
                <a:defRPr/>
              </a:pPr>
              <a:t>10/18/2020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0FC526-528B-40BF-A9A1-80E43192A8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9268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886699-84AE-4645-A8E7-4C7D7E19BC6E}"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2C33C0-8012-40B3-ABD1-F2D3484D4A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8171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CBD0C-4DF5-4CC2-9D0F-CBF797D868BD}"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A9505-9D7F-40FD-BEE6-4A297D1A8A3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1624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DDA2A8-554E-4ED3-BC3F-47CA04073A51}"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06CC8F-6331-42D6-8737-04CB1F629DE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46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930C2-BCE3-45D0-B3B2-B30142D9E04F}"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D16A1-595A-4C93-B072-A4FC70829D8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5278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25963"/>
          </a:xfrm>
        </p:spPr>
        <p:txBody>
          <a:bodyPr/>
          <a:lstStyle/>
          <a:p>
            <a:pPr lvl="0"/>
            <a:endParaRPr lang="ar-SA" noProof="0"/>
          </a:p>
        </p:txBody>
      </p:sp>
      <p:sp>
        <p:nvSpPr>
          <p:cNvPr id="4" name="Rectangle 4"/>
          <p:cNvSpPr>
            <a:spLocks noGrp="1" noChangeArrowheads="1"/>
          </p:cNvSpPr>
          <p:nvPr>
            <p:ph type="dt" sz="half" idx="10"/>
          </p:nvPr>
        </p:nvSpPr>
        <p:spPr>
          <a:ln/>
        </p:spPr>
        <p:txBody>
          <a:bodyPr/>
          <a:lstStyle>
            <a:lvl1pPr>
              <a:defRPr/>
            </a:lvl1pPr>
          </a:lstStyle>
          <a:p>
            <a:pPr>
              <a:defRPr/>
            </a:pPr>
            <a:fld id="{2E53AA4D-5BFF-4600-8CD8-521FA02912B0}"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C1985E-C8E0-405E-B5A9-684DAE729E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1366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36A4BE29-70BB-4174-B0AD-8383FE470158}"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A818BF-B31D-432F-A4FB-5C2CCA206B0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090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BB720DF-7347-4F3A-92B1-1BC0B4447640}"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65B53-9549-4931-9348-88B312D3628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6579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EE4319-89E2-40C8-8CF0-B8BDD341A67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7C215B-BE8C-4B9E-9299-7A7D3CFB76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2635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681605-2322-42AE-ADA7-87C88817F322}"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CF640-F731-4A69-B206-ECCDF5CDC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9554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E205AD-AE80-4321-A404-76423E7425D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762519-4187-48B8-A5A9-DCCBA1F2C47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8869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BB720DF-7347-4F3A-92B1-1BC0B4447640}"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65B53-9549-4931-9348-88B312D3628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2881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C24D20-A001-42D4-A8F4-C52022015B32}" type="datetimeFigureOut">
              <a:rPr lang="en-US">
                <a:solidFill>
                  <a:srgbClr val="000000"/>
                </a:solidFill>
              </a:rPr>
              <a:pPr>
                <a:defRPr/>
              </a:pPr>
              <a:t>10/18/2020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035A12-1958-476C-9B61-BE102B1A8BB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6460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7D9B352-8E32-4E1C-B075-A7067FB784B7}" type="datetimeFigureOut">
              <a:rPr lang="en-US">
                <a:solidFill>
                  <a:srgbClr val="000000"/>
                </a:solidFill>
              </a:rPr>
              <a:pPr>
                <a:defRPr/>
              </a:pPr>
              <a:t>10/18/2020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BC7B2B-92D6-4F20-8295-1F874D441D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5625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31F72AF-E65F-47A0-8487-19DC72994024}" type="datetimeFigureOut">
              <a:rPr lang="en-US">
                <a:solidFill>
                  <a:srgbClr val="000000"/>
                </a:solidFill>
              </a:rPr>
              <a:pPr>
                <a:defRPr/>
              </a:pPr>
              <a:t>10/18/2020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0FC526-528B-40BF-A9A1-80E43192A8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6817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886699-84AE-4645-A8E7-4C7D7E19BC6E}"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2C33C0-8012-40B3-ABD1-F2D3484D4A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6646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CBD0C-4DF5-4CC2-9D0F-CBF797D868BD}"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A9505-9D7F-40FD-BEE6-4A297D1A8A3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2761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DDA2A8-554E-4ED3-BC3F-47CA04073A51}"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06CC8F-6331-42D6-8737-04CB1F629DE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52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C24D20-A001-42D4-A8F4-C52022015B32}" type="datetimeFigureOut">
              <a:rPr lang="en-US">
                <a:solidFill>
                  <a:srgbClr val="000000"/>
                </a:solidFill>
              </a:rPr>
              <a:pPr>
                <a:defRPr/>
              </a:pPr>
              <a:t>10/18/2020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035A12-1958-476C-9B61-BE102B1A8BB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1121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930C2-BCE3-45D0-B3B2-B30142D9E04F}"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D16A1-595A-4C93-B072-A4FC70829D8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9513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25963"/>
          </a:xfrm>
        </p:spPr>
        <p:txBody>
          <a:bodyPr/>
          <a:lstStyle/>
          <a:p>
            <a:pPr lvl="0"/>
            <a:endParaRPr lang="ar-SA" noProof="0"/>
          </a:p>
        </p:txBody>
      </p:sp>
      <p:sp>
        <p:nvSpPr>
          <p:cNvPr id="4" name="Rectangle 4"/>
          <p:cNvSpPr>
            <a:spLocks noGrp="1" noChangeArrowheads="1"/>
          </p:cNvSpPr>
          <p:nvPr>
            <p:ph type="dt" sz="half" idx="10"/>
          </p:nvPr>
        </p:nvSpPr>
        <p:spPr>
          <a:ln/>
        </p:spPr>
        <p:txBody>
          <a:bodyPr/>
          <a:lstStyle>
            <a:lvl1pPr>
              <a:defRPr/>
            </a:lvl1pPr>
          </a:lstStyle>
          <a:p>
            <a:pPr>
              <a:defRPr/>
            </a:pPr>
            <a:fld id="{2E53AA4D-5BFF-4600-8CD8-521FA02912B0}"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C1985E-C8E0-405E-B5A9-684DAE729E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302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36A4BE29-70BB-4174-B0AD-8383FE470158}"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A818BF-B31D-432F-A4FB-5C2CCA206B0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9956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EE4319-89E2-40C8-8CF0-B8BDD341A67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7C215B-BE8C-4B9E-9299-7A7D3CFB76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781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681605-2322-42AE-ADA7-87C88817F322}"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CF640-F731-4A69-B206-ECCDF5CDC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1390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E205AD-AE80-4321-A404-76423E7425D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762519-4187-48B8-A5A9-DCCBA1F2C47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499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BB720DF-7347-4F3A-92B1-1BC0B4447640}"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65B53-9549-4931-9348-88B312D3628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9638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C24D20-A001-42D4-A8F4-C52022015B32}" type="datetimeFigureOut">
              <a:rPr lang="en-US">
                <a:solidFill>
                  <a:srgbClr val="000000"/>
                </a:solidFill>
              </a:rPr>
              <a:pPr>
                <a:defRPr/>
              </a:pPr>
              <a:t>10/18/2020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035A12-1958-476C-9B61-BE102B1A8BB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6598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7D9B352-8E32-4E1C-B075-A7067FB784B7}" type="datetimeFigureOut">
              <a:rPr lang="en-US">
                <a:solidFill>
                  <a:srgbClr val="000000"/>
                </a:solidFill>
              </a:rPr>
              <a:pPr>
                <a:defRPr/>
              </a:pPr>
              <a:t>10/18/2020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BC7B2B-92D6-4F20-8295-1F874D441D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55524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31F72AF-E65F-47A0-8487-19DC72994024}" type="datetimeFigureOut">
              <a:rPr lang="en-US">
                <a:solidFill>
                  <a:srgbClr val="000000"/>
                </a:solidFill>
              </a:rPr>
              <a:pPr>
                <a:defRPr/>
              </a:pPr>
              <a:t>10/18/2020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0FC526-528B-40BF-A9A1-80E43192A8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5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7D9B352-8E32-4E1C-B075-A7067FB784B7}" type="datetimeFigureOut">
              <a:rPr lang="en-US">
                <a:solidFill>
                  <a:srgbClr val="000000"/>
                </a:solidFill>
              </a:rPr>
              <a:pPr>
                <a:defRPr/>
              </a:pPr>
              <a:t>10/18/2020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BC7B2B-92D6-4F20-8295-1F874D441D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7546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886699-84AE-4645-A8E7-4C7D7E19BC6E}"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2C33C0-8012-40B3-ABD1-F2D3484D4A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184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CBD0C-4DF5-4CC2-9D0F-CBF797D868BD}"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A9505-9D7F-40FD-BEE6-4A297D1A8A3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5031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DDA2A8-554E-4ED3-BC3F-47CA04073A51}"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06CC8F-6331-42D6-8737-04CB1F629DE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268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930C2-BCE3-45D0-B3B2-B30142D9E04F}"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D16A1-595A-4C93-B072-A4FC70829D8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3658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25963"/>
          </a:xfrm>
        </p:spPr>
        <p:txBody>
          <a:bodyPr/>
          <a:lstStyle/>
          <a:p>
            <a:pPr lvl="0"/>
            <a:endParaRPr lang="ar-SA" noProof="0"/>
          </a:p>
        </p:txBody>
      </p:sp>
      <p:sp>
        <p:nvSpPr>
          <p:cNvPr id="4" name="Rectangle 4"/>
          <p:cNvSpPr>
            <a:spLocks noGrp="1" noChangeArrowheads="1"/>
          </p:cNvSpPr>
          <p:nvPr>
            <p:ph type="dt" sz="half" idx="10"/>
          </p:nvPr>
        </p:nvSpPr>
        <p:spPr>
          <a:ln/>
        </p:spPr>
        <p:txBody>
          <a:bodyPr/>
          <a:lstStyle>
            <a:lvl1pPr>
              <a:defRPr/>
            </a:lvl1pPr>
          </a:lstStyle>
          <a:p>
            <a:pPr>
              <a:defRPr/>
            </a:pPr>
            <a:fld id="{2E53AA4D-5BFF-4600-8CD8-521FA02912B0}"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C1985E-C8E0-405E-B5A9-684DAE729E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897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36A4BE29-70BB-4174-B0AD-8383FE470158}"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A818BF-B31D-432F-A4FB-5C2CCA206B0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0887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EE4319-89E2-40C8-8CF0-B8BDD341A67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7C215B-BE8C-4B9E-9299-7A7D3CFB76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4977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681605-2322-42AE-ADA7-87C88817F322}"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CF640-F731-4A69-B206-ECCDF5CDC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655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E205AD-AE80-4321-A404-76423E7425D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762519-4187-48B8-A5A9-DCCBA1F2C47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436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BB720DF-7347-4F3A-92B1-1BC0B4447640}"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65B53-9549-4931-9348-88B312D3628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391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31F72AF-E65F-47A0-8487-19DC72994024}" type="datetimeFigureOut">
              <a:rPr lang="en-US">
                <a:solidFill>
                  <a:srgbClr val="000000"/>
                </a:solidFill>
              </a:rPr>
              <a:pPr>
                <a:defRPr/>
              </a:pPr>
              <a:t>10/18/2020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0FC526-528B-40BF-A9A1-80E43192A8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8771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C24D20-A001-42D4-A8F4-C52022015B32}" type="datetimeFigureOut">
              <a:rPr lang="en-US">
                <a:solidFill>
                  <a:srgbClr val="000000"/>
                </a:solidFill>
              </a:rPr>
              <a:pPr>
                <a:defRPr/>
              </a:pPr>
              <a:t>10/18/2020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035A12-1958-476C-9B61-BE102B1A8BB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83758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7D9B352-8E32-4E1C-B075-A7067FB784B7}" type="datetimeFigureOut">
              <a:rPr lang="en-US">
                <a:solidFill>
                  <a:srgbClr val="000000"/>
                </a:solidFill>
              </a:rPr>
              <a:pPr>
                <a:defRPr/>
              </a:pPr>
              <a:t>10/18/2020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BC7B2B-92D6-4F20-8295-1F874D441D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4795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31F72AF-E65F-47A0-8487-19DC72994024}" type="datetimeFigureOut">
              <a:rPr lang="en-US">
                <a:solidFill>
                  <a:srgbClr val="000000"/>
                </a:solidFill>
              </a:rPr>
              <a:pPr>
                <a:defRPr/>
              </a:pPr>
              <a:t>10/18/2020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0FC526-528B-40BF-A9A1-80E43192A8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2028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886699-84AE-4645-A8E7-4C7D7E19BC6E}"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2C33C0-8012-40B3-ABD1-F2D3484D4A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9261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CBD0C-4DF5-4CC2-9D0F-CBF797D868BD}"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A9505-9D7F-40FD-BEE6-4A297D1A8A3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27299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DDA2A8-554E-4ED3-BC3F-47CA04073A51}"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06CC8F-6331-42D6-8737-04CB1F629DE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8178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930C2-BCE3-45D0-B3B2-B30142D9E04F}"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D16A1-595A-4C93-B072-A4FC70829D8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781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25963"/>
          </a:xfrm>
        </p:spPr>
        <p:txBody>
          <a:bodyPr/>
          <a:lstStyle/>
          <a:p>
            <a:pPr lvl="0"/>
            <a:endParaRPr lang="ar-SA" noProof="0"/>
          </a:p>
        </p:txBody>
      </p:sp>
      <p:sp>
        <p:nvSpPr>
          <p:cNvPr id="4" name="Rectangle 4"/>
          <p:cNvSpPr>
            <a:spLocks noGrp="1" noChangeArrowheads="1"/>
          </p:cNvSpPr>
          <p:nvPr>
            <p:ph type="dt" sz="half" idx="10"/>
          </p:nvPr>
        </p:nvSpPr>
        <p:spPr>
          <a:ln/>
        </p:spPr>
        <p:txBody>
          <a:bodyPr/>
          <a:lstStyle>
            <a:lvl1pPr>
              <a:defRPr/>
            </a:lvl1pPr>
          </a:lstStyle>
          <a:p>
            <a:pPr>
              <a:defRPr/>
            </a:pPr>
            <a:fld id="{2E53AA4D-5BFF-4600-8CD8-521FA02912B0}"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C1985E-C8E0-405E-B5A9-684DAE729E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892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36A4BE29-70BB-4174-B0AD-8383FE470158}"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A818BF-B31D-432F-A4FB-5C2CCA206B0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70550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EE4319-89E2-40C8-8CF0-B8BDD341A67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7C215B-BE8C-4B9E-9299-7A7D3CFB76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177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886699-84AE-4645-A8E7-4C7D7E19BC6E}"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2C33C0-8012-40B3-ABD1-F2D3484D4A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36648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681605-2322-42AE-ADA7-87C88817F322}"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CF640-F731-4A69-B206-ECCDF5CDCE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8397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E205AD-AE80-4321-A404-76423E7425D8}"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762519-4187-48B8-A5A9-DCCBA1F2C47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4538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BB720DF-7347-4F3A-92B1-1BC0B4447640}"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65B53-9549-4931-9348-88B312D3628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1936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C24D20-A001-42D4-A8F4-C52022015B32}" type="datetimeFigureOut">
              <a:rPr lang="en-US">
                <a:solidFill>
                  <a:srgbClr val="000000"/>
                </a:solidFill>
              </a:rPr>
              <a:pPr>
                <a:defRPr/>
              </a:pPr>
              <a:t>10/18/2020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035A12-1958-476C-9B61-BE102B1A8BB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7064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7D9B352-8E32-4E1C-B075-A7067FB784B7}" type="datetimeFigureOut">
              <a:rPr lang="en-US">
                <a:solidFill>
                  <a:srgbClr val="000000"/>
                </a:solidFill>
              </a:rPr>
              <a:pPr>
                <a:defRPr/>
              </a:pPr>
              <a:t>10/18/2020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BC7B2B-92D6-4F20-8295-1F874D441D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04094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31F72AF-E65F-47A0-8487-19DC72994024}" type="datetimeFigureOut">
              <a:rPr lang="en-US">
                <a:solidFill>
                  <a:srgbClr val="000000"/>
                </a:solidFill>
              </a:rPr>
              <a:pPr>
                <a:defRPr/>
              </a:pPr>
              <a:t>10/18/2020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0FC526-528B-40BF-A9A1-80E43192A8A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656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886699-84AE-4645-A8E7-4C7D7E19BC6E}"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2C33C0-8012-40B3-ABD1-F2D3484D4A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8085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CBD0C-4DF5-4CC2-9D0F-CBF797D868BD}"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A9505-9D7F-40FD-BEE6-4A297D1A8A3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96122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DDA2A8-554E-4ED3-BC3F-47CA04073A51}"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06CC8F-6331-42D6-8737-04CB1F629DE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84723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930C2-BCE3-45D0-B3B2-B30142D9E04F}"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D16A1-595A-4C93-B072-A4FC70829D8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54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CBD0C-4DF5-4CC2-9D0F-CBF797D868BD}"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A9505-9D7F-40FD-BEE6-4A297D1A8A3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46166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25963"/>
          </a:xfrm>
        </p:spPr>
        <p:txBody>
          <a:bodyPr/>
          <a:lstStyle/>
          <a:p>
            <a:pPr lvl="0"/>
            <a:endParaRPr lang="ar-SA" noProof="0"/>
          </a:p>
        </p:txBody>
      </p:sp>
      <p:sp>
        <p:nvSpPr>
          <p:cNvPr id="4" name="Rectangle 4"/>
          <p:cNvSpPr>
            <a:spLocks noGrp="1" noChangeArrowheads="1"/>
          </p:cNvSpPr>
          <p:nvPr>
            <p:ph type="dt" sz="half" idx="10"/>
          </p:nvPr>
        </p:nvSpPr>
        <p:spPr>
          <a:ln/>
        </p:spPr>
        <p:txBody>
          <a:bodyPr/>
          <a:lstStyle>
            <a:lvl1pPr>
              <a:defRPr/>
            </a:lvl1pPr>
          </a:lstStyle>
          <a:p>
            <a:pPr>
              <a:defRPr/>
            </a:pPr>
            <a:fld id="{2E53AA4D-5BFF-4600-8CD8-521FA02912B0}" type="datetimeFigureOut">
              <a:rPr lang="en-US">
                <a:solidFill>
                  <a:srgbClr val="000000"/>
                </a:solidFill>
              </a:rPr>
              <a:pPr>
                <a:defRPr/>
              </a:pPr>
              <a:t>10/18/2020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C1985E-C8E0-405E-B5A9-684DAE729E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3593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36A4BE29-70BB-4174-B0AD-8383FE470158}" type="datetimeFigureOut">
              <a:rPr lang="en-US">
                <a:solidFill>
                  <a:srgbClr val="000000"/>
                </a:solidFill>
              </a:rPr>
              <a:pPr>
                <a:defRPr/>
              </a:pPr>
              <a:t>10/18/2020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A818BF-B31D-432F-A4FB-5C2CCA206B0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989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lgn="l" rtl="0">
              <a:defRPr/>
            </a:pPr>
            <a:fld id="{96089DD8-E0FF-468E-8E7D-F171B6862018}" type="datetimeFigureOut">
              <a:rPr lang="en-US">
                <a:solidFill>
                  <a:srgbClr val="000000"/>
                </a:solidFill>
              </a:rPr>
              <a:pPr algn="l" rtl="0">
                <a:defRPr/>
              </a:pPr>
              <a:t>10/18/2020</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rtl="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rtl="0" fontAlgn="base">
              <a:spcBef>
                <a:spcPct val="0"/>
              </a:spcBef>
              <a:spcAft>
                <a:spcPct val="0"/>
              </a:spcAft>
              <a:defRPr/>
            </a:pPr>
            <a:fld id="{EDE29267-B685-4481-AF63-D05350C6117F}" type="slidenum">
              <a:rPr lang="ar-SA">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78766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lgn="l" rtl="0">
              <a:defRPr/>
            </a:pPr>
            <a:fld id="{96089DD8-E0FF-468E-8E7D-F171B6862018}" type="datetimeFigureOut">
              <a:rPr lang="en-US">
                <a:solidFill>
                  <a:srgbClr val="000000"/>
                </a:solidFill>
              </a:rPr>
              <a:pPr algn="l" rtl="0">
                <a:defRPr/>
              </a:pPr>
              <a:t>10/18/2020</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rtl="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rtl="0" fontAlgn="base">
              <a:spcBef>
                <a:spcPct val="0"/>
              </a:spcBef>
              <a:spcAft>
                <a:spcPct val="0"/>
              </a:spcAft>
              <a:defRPr/>
            </a:pPr>
            <a:fld id="{EDE29267-B685-4481-AF63-D05350C6117F}" type="slidenum">
              <a:rPr lang="ar-SA">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88263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lgn="l" rtl="0">
              <a:defRPr/>
            </a:pPr>
            <a:fld id="{96089DD8-E0FF-468E-8E7D-F171B6862018}" type="datetimeFigureOut">
              <a:rPr lang="en-US">
                <a:solidFill>
                  <a:srgbClr val="000000"/>
                </a:solidFill>
              </a:rPr>
              <a:pPr algn="l" rtl="0">
                <a:defRPr/>
              </a:pPr>
              <a:t>10/18/2020</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rtl="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rtl="0" fontAlgn="base">
              <a:spcBef>
                <a:spcPct val="0"/>
              </a:spcBef>
              <a:spcAft>
                <a:spcPct val="0"/>
              </a:spcAft>
              <a:defRPr/>
            </a:pPr>
            <a:fld id="{EDE29267-B685-4481-AF63-D05350C6117F}" type="slidenum">
              <a:rPr lang="ar-SA">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644339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lgn="l" rtl="0">
              <a:defRPr/>
            </a:pPr>
            <a:fld id="{96089DD8-E0FF-468E-8E7D-F171B6862018}" type="datetimeFigureOut">
              <a:rPr lang="en-US">
                <a:solidFill>
                  <a:srgbClr val="000000"/>
                </a:solidFill>
              </a:rPr>
              <a:pPr algn="l" rtl="0">
                <a:defRPr/>
              </a:pPr>
              <a:t>10/18/2020</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rtl="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rtl="0" fontAlgn="base">
              <a:spcBef>
                <a:spcPct val="0"/>
              </a:spcBef>
              <a:spcAft>
                <a:spcPct val="0"/>
              </a:spcAft>
              <a:defRPr/>
            </a:pPr>
            <a:fld id="{EDE29267-B685-4481-AF63-D05350C6117F}" type="slidenum">
              <a:rPr lang="ar-SA">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298071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lgn="l" rtl="0">
              <a:defRPr/>
            </a:pPr>
            <a:fld id="{96089DD8-E0FF-468E-8E7D-F171B6862018}" type="datetimeFigureOut">
              <a:rPr lang="en-US">
                <a:solidFill>
                  <a:srgbClr val="000000"/>
                </a:solidFill>
              </a:rPr>
              <a:pPr algn="l" rtl="0">
                <a:defRPr/>
              </a:pPr>
              <a:t>10/18/2020</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rtl="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rtl="0" fontAlgn="base">
              <a:spcBef>
                <a:spcPct val="0"/>
              </a:spcBef>
              <a:spcAft>
                <a:spcPct val="0"/>
              </a:spcAft>
              <a:defRPr/>
            </a:pPr>
            <a:fld id="{EDE29267-B685-4481-AF63-D05350C6117F}" type="slidenum">
              <a:rPr lang="ar-SA">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2997740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lgn="l" rtl="0">
              <a:defRPr/>
            </a:pPr>
            <a:fld id="{96089DD8-E0FF-468E-8E7D-F171B6862018}" type="datetimeFigureOut">
              <a:rPr lang="en-US">
                <a:solidFill>
                  <a:srgbClr val="000000"/>
                </a:solidFill>
              </a:rPr>
              <a:pPr algn="l" rtl="0">
                <a:defRPr/>
              </a:pPr>
              <a:t>10/18/2020</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rtl="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rtl="0" fontAlgn="base">
              <a:spcBef>
                <a:spcPct val="0"/>
              </a:spcBef>
              <a:spcAft>
                <a:spcPct val="0"/>
              </a:spcAft>
              <a:defRPr/>
            </a:pPr>
            <a:fld id="{EDE29267-B685-4481-AF63-D05350C6117F}" type="slidenum">
              <a:rPr lang="ar-SA">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2295744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lgn="l" rtl="0">
              <a:defRPr/>
            </a:pPr>
            <a:fld id="{96089DD8-E0FF-468E-8E7D-F171B6862018}" type="datetimeFigureOut">
              <a:rPr lang="en-US">
                <a:solidFill>
                  <a:srgbClr val="000000"/>
                </a:solidFill>
              </a:rPr>
              <a:pPr algn="l" rtl="0">
                <a:defRPr/>
              </a:pPr>
              <a:t>10/18/2020</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rtl="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rtl="0" fontAlgn="base">
              <a:spcBef>
                <a:spcPct val="0"/>
              </a:spcBef>
              <a:spcAft>
                <a:spcPct val="0"/>
              </a:spcAft>
              <a:defRPr/>
            </a:pPr>
            <a:fld id="{EDE29267-B685-4481-AF63-D05350C6117F}" type="slidenum">
              <a:rPr lang="ar-SA">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644540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txBox="1">
            <a:spLocks/>
          </p:cNvSpPr>
          <p:nvPr/>
        </p:nvSpPr>
        <p:spPr bwMode="auto">
          <a:xfrm>
            <a:off x="990600" y="3657600"/>
            <a:ext cx="731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pPr>
            <a:r>
              <a:rPr lang="en-GB" sz="3600" b="1">
                <a:solidFill>
                  <a:srgbClr val="003300"/>
                </a:solidFill>
                <a:latin typeface="Arial" pitchFamily="34" charset="0"/>
                <a:cs typeface="Arial" pitchFamily="34" charset="0"/>
              </a:rPr>
              <a:t>Palestine Technical University (PTU) </a:t>
            </a:r>
            <a:br>
              <a:rPr lang="en-GB" sz="3600" b="1">
                <a:solidFill>
                  <a:srgbClr val="003300"/>
                </a:solidFill>
                <a:latin typeface="Arial" pitchFamily="34" charset="0"/>
                <a:cs typeface="Arial" pitchFamily="34" charset="0"/>
              </a:rPr>
            </a:br>
            <a:r>
              <a:rPr lang="en-GB" sz="3600" b="1">
                <a:solidFill>
                  <a:srgbClr val="CC5300"/>
                </a:solidFill>
                <a:latin typeface="Arial" pitchFamily="34" charset="0"/>
                <a:cs typeface="Arial" pitchFamily="34" charset="0"/>
              </a:rPr>
              <a:t>Fruit Science</a:t>
            </a:r>
          </a:p>
          <a:p>
            <a:pPr algn="ctr" rtl="0" eaLnBrk="1" fontAlgn="base" hangingPunct="1">
              <a:spcBef>
                <a:spcPct val="0"/>
              </a:spcBef>
              <a:spcAft>
                <a:spcPct val="0"/>
              </a:spcAft>
            </a:pPr>
            <a:r>
              <a:rPr lang="en-GB" sz="3600" b="1">
                <a:solidFill>
                  <a:srgbClr val="CC5300"/>
                </a:solidFill>
                <a:latin typeface="Arial" pitchFamily="34" charset="0"/>
                <a:cs typeface="Arial" pitchFamily="34" charset="0"/>
              </a:rPr>
              <a:t>Flowering and Fruiting</a:t>
            </a:r>
          </a:p>
        </p:txBody>
      </p:sp>
      <p:sp>
        <p:nvSpPr>
          <p:cNvPr id="6" name="Rectangle 5"/>
          <p:cNvSpPr txBox="1">
            <a:spLocks/>
          </p:cNvSpPr>
          <p:nvPr/>
        </p:nvSpPr>
        <p:spPr bwMode="auto">
          <a:xfrm>
            <a:off x="1828800" y="5486400"/>
            <a:ext cx="5715000" cy="685800"/>
          </a:xfrm>
          <a:prstGeom prst="rect">
            <a:avLst/>
          </a:prstGeom>
          <a:noFill/>
          <a:ln w="9525">
            <a:noFill/>
            <a:miter lim="800000"/>
            <a:headEnd/>
            <a:tailEnd/>
          </a:ln>
          <a:effectLst/>
        </p:spPr>
        <p:txBody>
          <a:bodyPr/>
          <a:lstStyle/>
          <a:p>
            <a:pPr marL="82550" algn="ctr" rtl="0" fontAlgn="base">
              <a:lnSpc>
                <a:spcPct val="80000"/>
              </a:lnSpc>
              <a:spcBef>
                <a:spcPct val="20000"/>
              </a:spcBef>
              <a:spcAft>
                <a:spcPct val="0"/>
              </a:spcAft>
              <a:buFont typeface="Wingdings 2" pitchFamily="18" charset="2"/>
              <a:buNone/>
              <a:defRPr/>
            </a:pPr>
            <a:r>
              <a:rPr lang="en-GB" sz="4000" b="1" kern="0" dirty="0">
                <a:solidFill>
                  <a:srgbClr val="642800"/>
                </a:solidFill>
                <a:effectLst>
                  <a:outerShdw blurRad="38100" dist="38100" dir="2700000" algn="tl">
                    <a:srgbClr val="000000">
                      <a:alpha val="43137"/>
                    </a:srgbClr>
                  </a:outerShdw>
                </a:effectLst>
              </a:rPr>
              <a:t>Dr. </a:t>
            </a:r>
            <a:r>
              <a:rPr lang="en-GB" sz="4000" b="1" kern="0" dirty="0" err="1">
                <a:solidFill>
                  <a:srgbClr val="642800"/>
                </a:solidFill>
                <a:effectLst>
                  <a:outerShdw blurRad="38100" dist="38100" dir="2700000" algn="tl">
                    <a:srgbClr val="000000">
                      <a:alpha val="43137"/>
                    </a:srgbClr>
                  </a:outerShdw>
                </a:effectLst>
              </a:rPr>
              <a:t>Daoud</a:t>
            </a:r>
            <a:r>
              <a:rPr lang="en-GB" sz="4000" b="1" kern="0" dirty="0">
                <a:solidFill>
                  <a:srgbClr val="642800"/>
                </a:solidFill>
                <a:effectLst>
                  <a:outerShdw blurRad="38100" dist="38100" dir="2700000" algn="tl">
                    <a:srgbClr val="000000">
                      <a:alpha val="43137"/>
                    </a:srgbClr>
                  </a:outerShdw>
                </a:effectLst>
              </a:rPr>
              <a:t> </a:t>
            </a:r>
            <a:r>
              <a:rPr lang="en-GB" sz="4000" b="1" kern="0" dirty="0" err="1">
                <a:solidFill>
                  <a:srgbClr val="642800"/>
                </a:solidFill>
                <a:effectLst>
                  <a:outerShdw blurRad="38100" dist="38100" dir="2700000" algn="tl">
                    <a:srgbClr val="000000">
                      <a:alpha val="43137"/>
                    </a:srgbClr>
                  </a:outerShdw>
                </a:effectLst>
              </a:rPr>
              <a:t>Abusafieh</a:t>
            </a:r>
            <a:endParaRPr lang="en-GB" sz="4000" b="1" kern="0" dirty="0">
              <a:solidFill>
                <a:srgbClr val="642800"/>
              </a:solidFill>
              <a:effectLst>
                <a:outerShdw blurRad="38100" dist="38100" dir="2700000" algn="tl">
                  <a:srgbClr val="000000">
                    <a:alpha val="43137"/>
                  </a:srgbClr>
                </a:outerShdw>
              </a:effectLst>
            </a:endParaRPr>
          </a:p>
        </p:txBody>
      </p:sp>
      <p:pic>
        <p:nvPicPr>
          <p:cNvPr id="7" name="Picture 2"/>
          <p:cNvPicPr>
            <a:picLocks noChangeAspect="1"/>
          </p:cNvPicPr>
          <p:nvPr/>
        </p:nvPicPr>
        <p:blipFill>
          <a:blip r:embed="rId2" cstate="print"/>
          <a:srcRect/>
          <a:stretch>
            <a:fillRect/>
          </a:stretch>
        </p:blipFill>
        <p:spPr bwMode="auto">
          <a:xfrm>
            <a:off x="3048000" y="533400"/>
            <a:ext cx="3024336" cy="2840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98490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ar-SA" smtClean="0"/>
          </a:p>
        </p:txBody>
      </p:sp>
      <p:graphicFrame>
        <p:nvGraphicFramePr>
          <p:cNvPr id="321539" name="Group 3"/>
          <p:cNvGraphicFramePr>
            <a:graphicFrameLocks noGrp="1"/>
          </p:cNvGraphicFramePr>
          <p:nvPr>
            <p:ph idx="1"/>
          </p:nvPr>
        </p:nvGraphicFramePr>
        <p:xfrm>
          <a:off x="457200" y="1600200"/>
          <a:ext cx="8229600" cy="4497388"/>
        </p:xfrm>
        <a:graphic>
          <a:graphicData uri="http://schemas.openxmlformats.org/drawingml/2006/table">
            <a:tbl>
              <a:tblPr/>
              <a:tblGrid>
                <a:gridCol w="2057400"/>
                <a:gridCol w="1600200"/>
                <a:gridCol w="2514600"/>
                <a:gridCol w="2057400"/>
              </a:tblGrid>
              <a:tr h="609686">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Simple buds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rtl="1"/>
                      <a:endParaRPr lang="ar-SA"/>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Mixed buds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SA"/>
                    </a:p>
                  </a:txBody>
                  <a:tcPr/>
                </a:tc>
              </a:tr>
              <a:tr h="762108">
                <a:tc gridSpan="2" vMerge="1">
                  <a:txBody>
                    <a:bodyPr/>
                    <a:lstStyle/>
                    <a:p>
                      <a:pPr rtl="1"/>
                      <a:endParaRPr lang="ar-SA"/>
                    </a:p>
                  </a:txBody>
                  <a:tcPr/>
                </a:tc>
                <a:tc hMerge="1" vMerge="1">
                  <a:txBody>
                    <a:bodyPr/>
                    <a:lstStyle/>
                    <a:p>
                      <a:pPr rtl="1"/>
                      <a:endParaRPr lang="ar-SA"/>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Inflorescence within      Inflorescence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bud is terminal               is lateral</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SA"/>
                    </a:p>
                  </a:txBody>
                  <a:tcPr/>
                </a:tc>
              </a:tr>
              <a:tr h="15099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Buds produced terminally on (short or long) shoots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Loquat</a:t>
                      </a:r>
                      <a:endParaRPr kumimoji="0" lang="ar-SA" sz="2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Apples</a:t>
                      </a:r>
                      <a:r>
                        <a:rPr kumimoji="0" lang="en-US" sz="2800" b="0" i="0" u="none" strike="noStrike" cap="none" normalizeH="0" baseline="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pears, female walnut and pecan flowers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Guava, olives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Buds produced laterally on the shoot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Stone fruit, hazelnut, male pecan and walnut flowers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tx1"/>
                        </a:solidFill>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Figs, passionfruit, grapes, kiwifruit, persimon.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9026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endParaRPr lang="ar-SA" smtClean="0"/>
          </a:p>
        </p:txBody>
      </p:sp>
      <p:sp>
        <p:nvSpPr>
          <p:cNvPr id="113667" name="Rectangle 3"/>
          <p:cNvSpPr>
            <a:spLocks noGrp="1" noChangeArrowheads="1"/>
          </p:cNvSpPr>
          <p:nvPr>
            <p:ph type="body" idx="1"/>
          </p:nvPr>
        </p:nvSpPr>
        <p:spPr/>
        <p:txBody>
          <a:bodyPr/>
          <a:lstStyle/>
          <a:p>
            <a:pPr eaLnBrk="1" hangingPunct="1"/>
            <a:endParaRPr lang="ar-SA" sz="2400" smtClean="0"/>
          </a:p>
        </p:txBody>
      </p:sp>
      <p:pic>
        <p:nvPicPr>
          <p:cNvPr id="113668" name="Picture 4" descr="lateral b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4572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47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Types of Inflorescence</a:t>
            </a:r>
          </a:p>
        </p:txBody>
      </p:sp>
      <p:sp>
        <p:nvSpPr>
          <p:cNvPr id="114691" name="Rectangle 3"/>
          <p:cNvSpPr>
            <a:spLocks noGrp="1" noChangeArrowheads="1"/>
          </p:cNvSpPr>
          <p:nvPr>
            <p:ph type="body" idx="1"/>
          </p:nvPr>
        </p:nvSpPr>
        <p:spPr/>
        <p:txBody>
          <a:bodyPr/>
          <a:lstStyle/>
          <a:p>
            <a:pPr eaLnBrk="1" hangingPunct="1"/>
            <a:r>
              <a:rPr lang="en-US" sz="2400" smtClean="0"/>
              <a:t>Flowers may occur singly or in closely associated clusters. </a:t>
            </a:r>
          </a:p>
          <a:p>
            <a:pPr eaLnBrk="1" hangingPunct="1"/>
            <a:r>
              <a:rPr lang="en-US" sz="2400" smtClean="0"/>
              <a:t>The arrangement of flowers on stem or axil is known as inflorescence.</a:t>
            </a:r>
          </a:p>
          <a:p>
            <a:pPr eaLnBrk="1" hangingPunct="1"/>
            <a:r>
              <a:rPr lang="en-US" sz="2400" smtClean="0"/>
              <a:t>The inflorescence may terminate in shoot or it may be borne in the axil of the leaf.</a:t>
            </a:r>
          </a:p>
          <a:p>
            <a:pPr eaLnBrk="1" hangingPunct="1"/>
            <a:r>
              <a:rPr lang="en-US" sz="2400" smtClean="0"/>
              <a:t>There are many types of inflorescences. Each type of inflorescence is determined by how the flowers are arranged.</a:t>
            </a:r>
          </a:p>
          <a:p>
            <a:pPr eaLnBrk="1" hangingPunct="1"/>
            <a:endParaRPr lang="en-US" sz="2400" smtClean="0"/>
          </a:p>
        </p:txBody>
      </p:sp>
    </p:spTree>
    <p:extLst>
      <p:ext uri="{BB962C8B-B14F-4D97-AF65-F5344CB8AC3E}">
        <p14:creationId xmlns:p14="http://schemas.microsoft.com/office/powerpoint/2010/main" val="19635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Common Inflorescences</a:t>
            </a:r>
          </a:p>
        </p:txBody>
      </p:sp>
      <p:sp>
        <p:nvSpPr>
          <p:cNvPr id="115715" name="Rectangle 3"/>
          <p:cNvSpPr>
            <a:spLocks noGrp="1" noChangeArrowheads="1"/>
          </p:cNvSpPr>
          <p:nvPr>
            <p:ph type="body" idx="1"/>
          </p:nvPr>
        </p:nvSpPr>
        <p:spPr/>
        <p:txBody>
          <a:bodyPr/>
          <a:lstStyle/>
          <a:p>
            <a:pPr eaLnBrk="1" hangingPunct="1">
              <a:lnSpc>
                <a:spcPct val="90000"/>
              </a:lnSpc>
            </a:pPr>
            <a:r>
              <a:rPr lang="en-US" sz="2800" b="1" smtClean="0"/>
              <a:t>1</a:t>
            </a:r>
            <a:r>
              <a:rPr lang="en-US" smtClean="0"/>
              <a:t>. </a:t>
            </a:r>
            <a:r>
              <a:rPr lang="en-US" sz="2400" b="1" smtClean="0"/>
              <a:t>Solitary</a:t>
            </a:r>
            <a:r>
              <a:rPr lang="en-US" sz="2400" smtClean="0"/>
              <a:t>: A flower be borne singly in the axil of foliage at the terminus shoot or on specialized stalk. e.g.,quince, guava, peach, apricot, almond etc.</a:t>
            </a:r>
          </a:p>
          <a:p>
            <a:pPr eaLnBrk="1" hangingPunct="1">
              <a:lnSpc>
                <a:spcPct val="90000"/>
              </a:lnSpc>
            </a:pPr>
            <a:r>
              <a:rPr lang="en-US" sz="2400" b="1" smtClean="0"/>
              <a:t>2</a:t>
            </a:r>
            <a:r>
              <a:rPr lang="en-US" sz="2400" smtClean="0"/>
              <a:t>. </a:t>
            </a:r>
            <a:r>
              <a:rPr lang="en-US" sz="2400" b="1" smtClean="0"/>
              <a:t>Racemose</a:t>
            </a:r>
            <a:r>
              <a:rPr lang="en-US" sz="2400" smtClean="0"/>
              <a:t>:This indeterminate type of inflorecence is by far the most common. There are various types of inflorescence in this class. </a:t>
            </a:r>
          </a:p>
          <a:p>
            <a:pPr eaLnBrk="1" hangingPunct="1">
              <a:lnSpc>
                <a:spcPct val="90000"/>
              </a:lnSpc>
            </a:pPr>
            <a:r>
              <a:rPr lang="en-US" sz="2400" smtClean="0"/>
              <a:t>A. </a:t>
            </a:r>
            <a:r>
              <a:rPr lang="en-US" sz="2400" b="1" smtClean="0"/>
              <a:t>Raceme</a:t>
            </a:r>
            <a:r>
              <a:rPr lang="en-US" sz="2400" smtClean="0"/>
              <a:t>: Flowers are borne on the pedicles which are about equal in length. </a:t>
            </a:r>
          </a:p>
          <a:p>
            <a:pPr eaLnBrk="1" hangingPunct="1">
              <a:lnSpc>
                <a:spcPct val="90000"/>
              </a:lnSpc>
            </a:pPr>
            <a:r>
              <a:rPr lang="en-US" sz="2400" smtClean="0"/>
              <a:t>B. </a:t>
            </a:r>
            <a:r>
              <a:rPr lang="en-US" sz="2400" b="1" smtClean="0"/>
              <a:t>Spike: </a:t>
            </a:r>
            <a:r>
              <a:rPr lang="en-US" sz="2400" smtClean="0"/>
              <a:t>Bears sessile (lacking a pedicel) or near sessile flowers, e.g., catkins of the walnut, chestnut</a:t>
            </a:r>
          </a:p>
          <a:p>
            <a:pPr eaLnBrk="1" hangingPunct="1">
              <a:lnSpc>
                <a:spcPct val="90000"/>
              </a:lnSpc>
            </a:pPr>
            <a:r>
              <a:rPr lang="en-US" sz="2400" smtClean="0"/>
              <a:t>C. </a:t>
            </a:r>
            <a:r>
              <a:rPr lang="en-US" sz="2400" b="1" smtClean="0"/>
              <a:t>Corymb</a:t>
            </a:r>
            <a:r>
              <a:rPr lang="en-US" sz="2400" smtClean="0"/>
              <a:t>: Bears on a short peduncle several flowers having pedicels of nearly equal length, e.g., pear .</a:t>
            </a:r>
            <a:endParaRPr lang="en-US" sz="2400" b="1" smtClean="0"/>
          </a:p>
        </p:txBody>
      </p:sp>
    </p:spTree>
    <p:extLst>
      <p:ext uri="{BB962C8B-B14F-4D97-AF65-F5344CB8AC3E}">
        <p14:creationId xmlns:p14="http://schemas.microsoft.com/office/powerpoint/2010/main" val="379354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Types of Inflorescence</a:t>
            </a:r>
          </a:p>
        </p:txBody>
      </p:sp>
      <p:sp>
        <p:nvSpPr>
          <p:cNvPr id="116739" name="Rectangle 3"/>
          <p:cNvSpPr>
            <a:spLocks noGrp="1" noChangeArrowheads="1"/>
          </p:cNvSpPr>
          <p:nvPr>
            <p:ph type="body" idx="1"/>
          </p:nvPr>
        </p:nvSpPr>
        <p:spPr/>
        <p:txBody>
          <a:bodyPr/>
          <a:lstStyle/>
          <a:p>
            <a:pPr eaLnBrk="1" hangingPunct="1"/>
            <a:endParaRPr lang="ar-SA" smtClean="0"/>
          </a:p>
        </p:txBody>
      </p:sp>
      <p:pic>
        <p:nvPicPr>
          <p:cNvPr id="116740" name="Picture 4" descr="Inf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324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87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endParaRPr lang="ar-SA" smtClean="0"/>
          </a:p>
        </p:txBody>
      </p:sp>
      <p:sp>
        <p:nvSpPr>
          <p:cNvPr id="333827" name="Rectangle 3"/>
          <p:cNvSpPr>
            <a:spLocks noGrp="1" noChangeArrowheads="1"/>
          </p:cNvSpPr>
          <p:nvPr>
            <p:ph type="body" idx="1"/>
          </p:nvPr>
        </p:nvSpPr>
        <p:spPr/>
        <p:txBody>
          <a:bodyPr/>
          <a:lstStyle/>
          <a:p>
            <a:endParaRPr lang="ar-SA" smtClean="0"/>
          </a:p>
        </p:txBody>
      </p:sp>
      <p:pic>
        <p:nvPicPr>
          <p:cNvPr id="333828" name="Picture 4" descr="pedunc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1676400"/>
            <a:ext cx="3992563"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8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endParaRPr lang="ar-SA" smtClean="0"/>
          </a:p>
        </p:txBody>
      </p:sp>
      <p:sp>
        <p:nvSpPr>
          <p:cNvPr id="334851" name="Rectangle 3"/>
          <p:cNvSpPr>
            <a:spLocks noGrp="1" noChangeArrowheads="1"/>
          </p:cNvSpPr>
          <p:nvPr>
            <p:ph type="body" idx="1"/>
          </p:nvPr>
        </p:nvSpPr>
        <p:spPr/>
        <p:txBody>
          <a:bodyPr/>
          <a:lstStyle/>
          <a:p>
            <a:pPr>
              <a:lnSpc>
                <a:spcPct val="90000"/>
              </a:lnSpc>
            </a:pPr>
            <a:r>
              <a:rPr lang="en-US" b="1" smtClean="0"/>
              <a:t>3</a:t>
            </a:r>
            <a:r>
              <a:rPr lang="en-US" smtClean="0"/>
              <a:t>. </a:t>
            </a:r>
            <a:r>
              <a:rPr lang="en-US" sz="2400" b="1" smtClean="0"/>
              <a:t>Cymose</a:t>
            </a:r>
            <a:r>
              <a:rPr lang="en-US" smtClean="0"/>
              <a:t>: </a:t>
            </a:r>
          </a:p>
          <a:p>
            <a:pPr>
              <a:lnSpc>
                <a:spcPct val="90000"/>
              </a:lnSpc>
            </a:pPr>
            <a:r>
              <a:rPr lang="en-US" sz="2400" smtClean="0"/>
              <a:t>Cyme is a determinate and branched type of inflorescence .</a:t>
            </a:r>
          </a:p>
          <a:p>
            <a:pPr algn="justLow">
              <a:lnSpc>
                <a:spcPct val="90000"/>
              </a:lnSpc>
            </a:pPr>
            <a:r>
              <a:rPr lang="en-US" sz="2400" smtClean="0"/>
              <a:t>In cymose inflorescence axis terminate in a flower.</a:t>
            </a:r>
          </a:p>
          <a:p>
            <a:pPr algn="justLow">
              <a:lnSpc>
                <a:spcPct val="90000"/>
              </a:lnSpc>
            </a:pPr>
            <a:r>
              <a:rPr lang="en-US" sz="2400" smtClean="0"/>
              <a:t>Lateral branches of the flower develop below the terminal flower, each branch ends in a flower, they also produce lateral branches. Every axis terminates in a flower. </a:t>
            </a:r>
          </a:p>
          <a:p>
            <a:pPr>
              <a:lnSpc>
                <a:spcPct val="90000"/>
              </a:lnSpc>
            </a:pPr>
            <a:r>
              <a:rPr lang="en-US" sz="2400" smtClean="0"/>
              <a:t>The cymose inflorescence is further of two types:</a:t>
            </a:r>
          </a:p>
          <a:p>
            <a:pPr>
              <a:lnSpc>
                <a:spcPct val="90000"/>
              </a:lnSpc>
            </a:pPr>
            <a:r>
              <a:rPr lang="en-US" sz="2400" smtClean="0"/>
              <a:t>A. Fascile: cyme with flowers closely crowded on a very shorter peduncle and with pedicles of about equal length e.g., cherry (sweet and sour), plum.</a:t>
            </a:r>
          </a:p>
        </p:txBody>
      </p:sp>
    </p:spTree>
    <p:extLst>
      <p:ext uri="{BB962C8B-B14F-4D97-AF65-F5344CB8AC3E}">
        <p14:creationId xmlns:p14="http://schemas.microsoft.com/office/powerpoint/2010/main" val="375127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endParaRPr lang="ar-SA" smtClean="0"/>
          </a:p>
        </p:txBody>
      </p:sp>
      <p:sp>
        <p:nvSpPr>
          <p:cNvPr id="335875" name="Rectangle 3"/>
          <p:cNvSpPr>
            <a:spLocks noGrp="1" noChangeArrowheads="1"/>
          </p:cNvSpPr>
          <p:nvPr>
            <p:ph type="body" idx="1"/>
          </p:nvPr>
        </p:nvSpPr>
        <p:spPr/>
        <p:txBody>
          <a:bodyPr/>
          <a:lstStyle/>
          <a:p>
            <a:pPr>
              <a:lnSpc>
                <a:spcPct val="80000"/>
              </a:lnSpc>
            </a:pPr>
            <a:r>
              <a:rPr lang="en-US" sz="2400" dirty="0" smtClean="0"/>
              <a:t>B. Panicle</a:t>
            </a:r>
            <a:r>
              <a:rPr lang="en-US" sz="2400" dirty="0" smtClean="0"/>
              <a:t>: In this case main axis is indeterminate but the secondary and ultimate axis is  a </a:t>
            </a:r>
            <a:r>
              <a:rPr lang="en-US" sz="2400" dirty="0" err="1" smtClean="0"/>
              <a:t>cymose</a:t>
            </a:r>
            <a:r>
              <a:rPr lang="en-US" sz="2400" dirty="0" smtClean="0"/>
              <a:t> e.g., grapes, mango, litchi, loquat, pistachio.</a:t>
            </a:r>
          </a:p>
          <a:p>
            <a:pPr>
              <a:lnSpc>
                <a:spcPct val="80000"/>
              </a:lnSpc>
            </a:pPr>
            <a:r>
              <a:rPr lang="en-US" sz="2400" dirty="0" smtClean="0"/>
              <a:t>4</a:t>
            </a:r>
            <a:r>
              <a:rPr lang="en-US" sz="2400" b="1" dirty="0" smtClean="0"/>
              <a:t>. Special</a:t>
            </a:r>
            <a:r>
              <a:rPr lang="en-US" sz="2400" dirty="0" smtClean="0"/>
              <a:t>:</a:t>
            </a:r>
          </a:p>
          <a:p>
            <a:pPr>
              <a:lnSpc>
                <a:spcPct val="80000"/>
              </a:lnSpc>
            </a:pPr>
            <a:r>
              <a:rPr lang="en-US" sz="2400" dirty="0" smtClean="0"/>
              <a:t>A. </a:t>
            </a:r>
            <a:r>
              <a:rPr lang="en-US" sz="2400" dirty="0" err="1" smtClean="0"/>
              <a:t>Spadix</a:t>
            </a:r>
            <a:r>
              <a:rPr lang="en-US" sz="2400" dirty="0" smtClean="0"/>
              <a:t>: it is a large, boat-shaped structure enclosing an inflorescence e.g., date palm, banana.</a:t>
            </a:r>
          </a:p>
          <a:p>
            <a:pPr>
              <a:lnSpc>
                <a:spcPct val="80000"/>
              </a:lnSpc>
            </a:pPr>
            <a:r>
              <a:rPr lang="en-US" sz="2400" dirty="0" smtClean="0"/>
              <a:t>B. </a:t>
            </a:r>
            <a:r>
              <a:rPr lang="en-US" sz="2400" dirty="0" err="1" smtClean="0"/>
              <a:t>Hypanthodium</a:t>
            </a:r>
            <a:r>
              <a:rPr lang="en-US" sz="2400" dirty="0" smtClean="0"/>
              <a:t>:  In this type of inflorescence the receptacle becomes spherical with a cavity inside. It opens to the outside with a small opening. Numerous small sessile flowers are produced from the inner surface of the receptacle. These flowers are of three types: male flowers, female flowers and sterile female flowers (gall flowers) e.g., </a:t>
            </a:r>
            <a:r>
              <a:rPr lang="en-US" sz="2400" dirty="0" err="1" smtClean="0"/>
              <a:t>Ficus</a:t>
            </a:r>
            <a:r>
              <a:rPr lang="en-US" sz="2400" dirty="0" smtClean="0"/>
              <a:t>. </a:t>
            </a:r>
          </a:p>
          <a:p>
            <a:pPr>
              <a:lnSpc>
                <a:spcPct val="80000"/>
              </a:lnSpc>
              <a:buFontTx/>
              <a:buNone/>
            </a:pPr>
            <a:endParaRPr lang="en-US" sz="2400" dirty="0" smtClean="0"/>
          </a:p>
          <a:p>
            <a:pPr>
              <a:lnSpc>
                <a:spcPct val="80000"/>
              </a:lnSpc>
            </a:pPr>
            <a:endParaRPr lang="en-US" sz="1800" dirty="0" smtClean="0"/>
          </a:p>
          <a:p>
            <a:pPr>
              <a:lnSpc>
                <a:spcPct val="80000"/>
              </a:lnSpc>
            </a:pPr>
            <a:endParaRPr lang="en-US" sz="1800" dirty="0" smtClean="0"/>
          </a:p>
        </p:txBody>
      </p:sp>
    </p:spTree>
    <p:extLst>
      <p:ext uri="{BB962C8B-B14F-4D97-AF65-F5344CB8AC3E}">
        <p14:creationId xmlns:p14="http://schemas.microsoft.com/office/powerpoint/2010/main" val="47027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endParaRPr lang="ar-SA" smtClean="0"/>
          </a:p>
        </p:txBody>
      </p:sp>
      <p:sp>
        <p:nvSpPr>
          <p:cNvPr id="336899" name="Rectangle 3"/>
          <p:cNvSpPr>
            <a:spLocks noGrp="1" noChangeArrowheads="1"/>
          </p:cNvSpPr>
          <p:nvPr>
            <p:ph type="body" idx="1"/>
          </p:nvPr>
        </p:nvSpPr>
        <p:spPr/>
        <p:txBody>
          <a:bodyPr/>
          <a:lstStyle/>
          <a:p>
            <a:endParaRPr lang="ar-SA" smtClean="0"/>
          </a:p>
        </p:txBody>
      </p:sp>
      <p:pic>
        <p:nvPicPr>
          <p:cNvPr id="336900" name="Picture 4" descr="hypanthodium-infloresc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39888"/>
            <a:ext cx="6248400" cy="445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08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endParaRPr lang="ar-SA" smtClean="0"/>
          </a:p>
        </p:txBody>
      </p:sp>
      <p:sp>
        <p:nvSpPr>
          <p:cNvPr id="337923" name="Rectangle 3"/>
          <p:cNvSpPr>
            <a:spLocks noGrp="1" noChangeArrowheads="1"/>
          </p:cNvSpPr>
          <p:nvPr>
            <p:ph type="body" idx="1"/>
          </p:nvPr>
        </p:nvSpPr>
        <p:spPr/>
        <p:txBody>
          <a:bodyPr/>
          <a:lstStyle/>
          <a:p>
            <a:pPr>
              <a:lnSpc>
                <a:spcPct val="80000"/>
              </a:lnSpc>
            </a:pPr>
            <a:r>
              <a:rPr lang="en-US" sz="2400" b="1" u="sng" dirty="0" smtClean="0"/>
              <a:t>Determinate inflorescence</a:t>
            </a:r>
            <a:endParaRPr lang="en-US" sz="2400" b="1" dirty="0" smtClean="0"/>
          </a:p>
          <a:p>
            <a:pPr>
              <a:lnSpc>
                <a:spcPct val="80000"/>
              </a:lnSpc>
            </a:pPr>
            <a:r>
              <a:rPr lang="en-US" sz="2400" dirty="0" smtClean="0"/>
              <a:t>In determinate inflorescence the terminal axis is with a flower. In this type of inflorescence the youngest flowers are found on the bottom of an elongated axis or on the outside of a truncated axis.</a:t>
            </a:r>
          </a:p>
          <a:p>
            <a:pPr>
              <a:lnSpc>
                <a:spcPct val="80000"/>
              </a:lnSpc>
            </a:pPr>
            <a:r>
              <a:rPr lang="en-US" sz="2400" dirty="0" smtClean="0"/>
              <a:t>During the flower time, the apical meristem produces a flowering bud arresting the growth of the peduncle.</a:t>
            </a:r>
            <a:endParaRPr lang="en-US" sz="2400" b="1" u="sng" dirty="0" smtClean="0"/>
          </a:p>
          <a:p>
            <a:pPr>
              <a:lnSpc>
                <a:spcPct val="80000"/>
              </a:lnSpc>
            </a:pPr>
            <a:endParaRPr lang="en-US" sz="2400" b="1" u="sng" dirty="0" smtClean="0"/>
          </a:p>
          <a:p>
            <a:pPr>
              <a:lnSpc>
                <a:spcPct val="80000"/>
              </a:lnSpc>
            </a:pPr>
            <a:r>
              <a:rPr lang="en-US" sz="2400" b="1" u="sng" dirty="0" smtClean="0"/>
              <a:t>Indeterminate inflorescence</a:t>
            </a:r>
            <a:endParaRPr lang="en-US" sz="2400" b="1" dirty="0" smtClean="0"/>
          </a:p>
          <a:p>
            <a:pPr>
              <a:lnSpc>
                <a:spcPct val="80000"/>
              </a:lnSpc>
            </a:pPr>
            <a:r>
              <a:rPr lang="en-US" sz="2400" dirty="0" smtClean="0"/>
              <a:t>Here the axis continues to grow. In this type of inflorescence the youngest flowers are present at the top of an elongated axis or on the center of a truncated axis.</a:t>
            </a:r>
          </a:p>
          <a:p>
            <a:pPr>
              <a:lnSpc>
                <a:spcPct val="80000"/>
              </a:lnSpc>
            </a:pPr>
            <a:r>
              <a:rPr lang="en-US" sz="2400" dirty="0" smtClean="0"/>
              <a:t>Indeterminate inflorescence may be of many types like raceme, panicle, catkin, spike, </a:t>
            </a:r>
            <a:r>
              <a:rPr lang="en-US" sz="2400" dirty="0" smtClean="0"/>
              <a:t>corymb</a:t>
            </a:r>
            <a:r>
              <a:rPr lang="en-US" sz="2400" dirty="0" smtClean="0"/>
              <a:t>, </a:t>
            </a:r>
            <a:r>
              <a:rPr lang="en-US" sz="2400" dirty="0" smtClean="0"/>
              <a:t>umbrella head</a:t>
            </a:r>
            <a:r>
              <a:rPr lang="en-US" sz="2400" dirty="0" smtClean="0"/>
              <a:t>.</a:t>
            </a:r>
          </a:p>
          <a:p>
            <a:pPr>
              <a:lnSpc>
                <a:spcPct val="80000"/>
              </a:lnSpc>
            </a:pPr>
            <a:endParaRPr lang="en-US" sz="2400" dirty="0" smtClean="0"/>
          </a:p>
        </p:txBody>
      </p:sp>
    </p:spTree>
    <p:extLst>
      <p:ext uri="{BB962C8B-B14F-4D97-AF65-F5344CB8AC3E}">
        <p14:creationId xmlns:p14="http://schemas.microsoft.com/office/powerpoint/2010/main" val="327240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endParaRPr lang="ar-SA" smtClean="0"/>
          </a:p>
        </p:txBody>
      </p:sp>
      <p:sp>
        <p:nvSpPr>
          <p:cNvPr id="104451" name="Rectangle 3"/>
          <p:cNvSpPr>
            <a:spLocks noGrp="1" noChangeArrowheads="1"/>
          </p:cNvSpPr>
          <p:nvPr>
            <p:ph type="body" idx="1"/>
          </p:nvPr>
        </p:nvSpPr>
        <p:spPr/>
        <p:txBody>
          <a:bodyPr/>
          <a:lstStyle/>
          <a:p>
            <a:pPr eaLnBrk="1" hangingPunct="1"/>
            <a:r>
              <a:rPr lang="en-US" b="1" smtClean="0"/>
              <a:t>Flowering</a:t>
            </a:r>
          </a:p>
          <a:p>
            <a:pPr eaLnBrk="1" hangingPunct="1"/>
            <a:r>
              <a:rPr lang="en-US" sz="2800" smtClean="0"/>
              <a:t>Because flowering is essential to fruit production, an understanding of factors affecting flowering is important in optimizing cultural practices.</a:t>
            </a:r>
          </a:p>
          <a:p>
            <a:pPr eaLnBrk="1" hangingPunct="1"/>
            <a:r>
              <a:rPr lang="en-US" sz="2800" smtClean="0"/>
              <a:t>An understanding of the flowering process permits wiser use of rootstocks, fertilizers, pruning, girdling, and growth regulating</a:t>
            </a:r>
          </a:p>
          <a:p>
            <a:pPr eaLnBrk="1" hangingPunct="1"/>
            <a:r>
              <a:rPr lang="en-US" sz="2800" smtClean="0"/>
              <a:t>Chemicals.</a:t>
            </a:r>
          </a:p>
          <a:p>
            <a:pPr eaLnBrk="1" hangingPunct="1"/>
            <a:endParaRPr lang="en-US" sz="2800" smtClean="0"/>
          </a:p>
        </p:txBody>
      </p:sp>
    </p:spTree>
    <p:extLst>
      <p:ext uri="{BB962C8B-B14F-4D97-AF65-F5344CB8AC3E}">
        <p14:creationId xmlns:p14="http://schemas.microsoft.com/office/powerpoint/2010/main" val="1956339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Forms of Flower</a:t>
            </a:r>
          </a:p>
        </p:txBody>
      </p:sp>
      <p:sp>
        <p:nvSpPr>
          <p:cNvPr id="117763" name="Rectangle 3"/>
          <p:cNvSpPr>
            <a:spLocks noGrp="1" noChangeArrowheads="1"/>
          </p:cNvSpPr>
          <p:nvPr>
            <p:ph type="body" sz="half" idx="1"/>
          </p:nvPr>
        </p:nvSpPr>
        <p:spPr/>
        <p:txBody>
          <a:bodyPr/>
          <a:lstStyle/>
          <a:p>
            <a:pPr eaLnBrk="1" hangingPunct="1">
              <a:buFontTx/>
              <a:buNone/>
            </a:pPr>
            <a:r>
              <a:rPr lang="en-US" sz="2800" smtClean="0"/>
              <a:t>There are 3 types of flowers </a:t>
            </a:r>
          </a:p>
          <a:p>
            <a:pPr eaLnBrk="1" hangingPunct="1">
              <a:buFontTx/>
              <a:buNone/>
            </a:pPr>
            <a:endParaRPr lang="en-US" sz="2800" smtClean="0"/>
          </a:p>
        </p:txBody>
      </p:sp>
      <p:graphicFrame>
        <p:nvGraphicFramePr>
          <p:cNvPr id="338948" name="Group 4"/>
          <p:cNvGraphicFramePr>
            <a:graphicFrameLocks noGrp="1"/>
          </p:cNvGraphicFramePr>
          <p:nvPr>
            <p:ph sz="half" idx="2"/>
          </p:nvPr>
        </p:nvGraphicFramePr>
        <p:xfrm>
          <a:off x="1524000" y="2590800"/>
          <a:ext cx="6477000" cy="2711515"/>
        </p:xfrm>
        <a:graphic>
          <a:graphicData uri="http://schemas.openxmlformats.org/drawingml/2006/table">
            <a:tbl>
              <a:tblPr/>
              <a:tblGrid>
                <a:gridCol w="1676400"/>
                <a:gridCol w="4800600"/>
              </a:tblGrid>
              <a:tr h="1188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Perfect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Apple, peach, plum , almond grape, mango, avocado, citrus, guava</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Staminate</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Papaya, mango, litchi, grape, date, olive</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9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Pistillate</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Papaya, mango, grape, date</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28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endParaRPr lang="ar-SA" smtClean="0"/>
          </a:p>
        </p:txBody>
      </p:sp>
      <p:sp>
        <p:nvSpPr>
          <p:cNvPr id="118787" name="Rectangle 3"/>
          <p:cNvSpPr>
            <a:spLocks noGrp="1" noChangeArrowheads="1"/>
          </p:cNvSpPr>
          <p:nvPr>
            <p:ph type="body" idx="1"/>
          </p:nvPr>
        </p:nvSpPr>
        <p:spPr/>
        <p:txBody>
          <a:bodyPr/>
          <a:lstStyle/>
          <a:p>
            <a:pPr eaLnBrk="1" hangingPunct="1"/>
            <a:r>
              <a:rPr lang="en-US" sz="2400" b="1" smtClean="0"/>
              <a:t>Apple:</a:t>
            </a:r>
          </a:p>
          <a:p>
            <a:pPr eaLnBrk="1" hangingPunct="1"/>
            <a:r>
              <a:rPr lang="en-US" sz="2400" smtClean="0"/>
              <a:t>Apple have 2 kinds of buds: vegetative and mixed.</a:t>
            </a:r>
          </a:p>
          <a:p>
            <a:pPr eaLnBrk="1" hangingPunct="1"/>
            <a:r>
              <a:rPr lang="en-US" sz="2400" smtClean="0"/>
              <a:t>The inflorescence is determinate and domestic forms contain 5 flowers. </a:t>
            </a:r>
          </a:p>
          <a:p>
            <a:pPr eaLnBrk="1" hangingPunct="1"/>
            <a:r>
              <a:rPr lang="en-US" sz="2400" smtClean="0"/>
              <a:t>Flowers buds are usually borne termnially on shoots or short spurs, but in some cases occur on lateral buds of 1-year shoots.</a:t>
            </a:r>
          </a:p>
          <a:p>
            <a:pPr eaLnBrk="1" hangingPunct="1"/>
            <a:r>
              <a:rPr lang="en-US" sz="2400" smtClean="0"/>
              <a:t>Floral initiation occurs in early summer for next year’s crop.</a:t>
            </a:r>
          </a:p>
          <a:p>
            <a:pPr eaLnBrk="1" hangingPunct="1"/>
            <a:r>
              <a:rPr lang="en-US" sz="2400" smtClean="0"/>
              <a:t>The flower cluster is a cyme.</a:t>
            </a:r>
          </a:p>
        </p:txBody>
      </p:sp>
    </p:spTree>
    <p:extLst>
      <p:ext uri="{BB962C8B-B14F-4D97-AF65-F5344CB8AC3E}">
        <p14:creationId xmlns:p14="http://schemas.microsoft.com/office/powerpoint/2010/main" val="2675434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endParaRPr lang="ar-SA" smtClean="0"/>
          </a:p>
        </p:txBody>
      </p:sp>
      <p:sp>
        <p:nvSpPr>
          <p:cNvPr id="119811" name="Rectangle 3"/>
          <p:cNvSpPr>
            <a:spLocks noGrp="1" noChangeArrowheads="1"/>
          </p:cNvSpPr>
          <p:nvPr>
            <p:ph type="body" idx="1"/>
          </p:nvPr>
        </p:nvSpPr>
        <p:spPr/>
        <p:txBody>
          <a:bodyPr/>
          <a:lstStyle/>
          <a:p>
            <a:pPr eaLnBrk="1" hangingPunct="1"/>
            <a:r>
              <a:rPr lang="en-US" sz="2400" b="1" smtClean="0"/>
              <a:t>Pear:</a:t>
            </a:r>
          </a:p>
          <a:p>
            <a:pPr eaLnBrk="1" hangingPunct="1"/>
            <a:r>
              <a:rPr lang="en-US" sz="2400" smtClean="0"/>
              <a:t>Pear buds and inflorescence are similar to those of apple with two differences. The pear inflorescence contains 7 or 8 flowers and is indeterminate; that is, the side or lateral blossoms open first and the terminal bloom opens last .</a:t>
            </a:r>
          </a:p>
          <a:p>
            <a:pPr eaLnBrk="1" hangingPunct="1"/>
            <a:r>
              <a:rPr lang="en-US" sz="2400" smtClean="0"/>
              <a:t>Floral initiation of pears occurs about 60 days past full bloom. Flower buds are formed on terminals of shoots and short spurs 2 years old and older</a:t>
            </a:r>
          </a:p>
        </p:txBody>
      </p:sp>
    </p:spTree>
    <p:extLst>
      <p:ext uri="{BB962C8B-B14F-4D97-AF65-F5344CB8AC3E}">
        <p14:creationId xmlns:p14="http://schemas.microsoft.com/office/powerpoint/2010/main" val="2572787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endParaRPr lang="ar-SA" smtClean="0"/>
          </a:p>
        </p:txBody>
      </p:sp>
      <p:sp>
        <p:nvSpPr>
          <p:cNvPr id="120835" name="Rectangle 3"/>
          <p:cNvSpPr>
            <a:spLocks noGrp="1" noChangeArrowheads="1"/>
          </p:cNvSpPr>
          <p:nvPr>
            <p:ph type="body" idx="1"/>
          </p:nvPr>
        </p:nvSpPr>
        <p:spPr/>
        <p:txBody>
          <a:bodyPr/>
          <a:lstStyle/>
          <a:p>
            <a:pPr eaLnBrk="1" hangingPunct="1"/>
            <a:r>
              <a:rPr lang="en-US" sz="2400" b="1" smtClean="0"/>
              <a:t>Quince</a:t>
            </a:r>
          </a:p>
          <a:p>
            <a:pPr eaLnBrk="1" hangingPunct="1"/>
            <a:r>
              <a:rPr lang="en-US" sz="2400" smtClean="0"/>
              <a:t>The quince flower bud contains only one flower, borne at the end of current-season's shoot . Thus floral initiation takes place immediately prior to anthesis rather than during the previous season as it does for apple and pear.</a:t>
            </a:r>
          </a:p>
          <a:p>
            <a:pPr eaLnBrk="1" hangingPunct="1"/>
            <a:r>
              <a:rPr lang="en-US" sz="2400" b="1" smtClean="0"/>
              <a:t>Plums and prunes</a:t>
            </a:r>
            <a:r>
              <a:rPr lang="en-US" sz="2400" smtClean="0"/>
              <a:t>: Plums initiate flowers in lateral buds of both current season's shoots and new growth on older spurs Initiation occurs mostly in late summer, but has been noted as early as July 5 and as late as September.</a:t>
            </a:r>
          </a:p>
          <a:p>
            <a:pPr eaLnBrk="1" hangingPunct="1"/>
            <a:r>
              <a:rPr lang="en-US" sz="2400" smtClean="0"/>
              <a:t>Each bud produces 1–3 flowers but no leaves.</a:t>
            </a:r>
          </a:p>
          <a:p>
            <a:pPr eaLnBrk="1" hangingPunct="1"/>
            <a:r>
              <a:rPr lang="en-US" sz="2400" smtClean="0"/>
              <a:t>All terminal buds are vegetative.</a:t>
            </a:r>
          </a:p>
        </p:txBody>
      </p:sp>
    </p:spTree>
    <p:extLst>
      <p:ext uri="{BB962C8B-B14F-4D97-AF65-F5344CB8AC3E}">
        <p14:creationId xmlns:p14="http://schemas.microsoft.com/office/powerpoint/2010/main" val="4134447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endParaRPr lang="ar-SA" smtClean="0"/>
          </a:p>
        </p:txBody>
      </p:sp>
      <p:sp>
        <p:nvSpPr>
          <p:cNvPr id="121859" name="Rectangle 3"/>
          <p:cNvSpPr>
            <a:spLocks noGrp="1" noChangeArrowheads="1"/>
          </p:cNvSpPr>
          <p:nvPr>
            <p:ph type="body" idx="1"/>
          </p:nvPr>
        </p:nvSpPr>
        <p:spPr/>
        <p:txBody>
          <a:bodyPr/>
          <a:lstStyle/>
          <a:p>
            <a:pPr eaLnBrk="1" hangingPunct="1"/>
            <a:r>
              <a:rPr lang="en-US" b="1" smtClean="0"/>
              <a:t>Peach and Nectarine:</a:t>
            </a:r>
          </a:p>
          <a:p>
            <a:pPr eaLnBrk="1" hangingPunct="1"/>
            <a:r>
              <a:rPr lang="en-US" sz="2400" smtClean="0"/>
              <a:t>Peaches produce solitary flowers from unmixed axillary buds of last year's growth, so 40–50 cm of new growth each year are needed to maintain good cropping .</a:t>
            </a:r>
          </a:p>
          <a:p>
            <a:pPr eaLnBrk="1" hangingPunct="1"/>
            <a:r>
              <a:rPr lang="en-US" sz="2400" smtClean="0"/>
              <a:t>Floral initiation begins in midsummer and continues for several weeks. Enough flowers are formed each year for good annual cropping, but tend to bloom lighter following a heavy crop year. </a:t>
            </a:r>
          </a:p>
          <a:p>
            <a:pPr eaLnBrk="1" hangingPunct="1"/>
            <a:r>
              <a:rPr lang="en-US" sz="2400" smtClean="0"/>
              <a:t>The peach is precocious and often blooms the second or third year after planting.</a:t>
            </a:r>
          </a:p>
        </p:txBody>
      </p:sp>
    </p:spTree>
    <p:extLst>
      <p:ext uri="{BB962C8B-B14F-4D97-AF65-F5344CB8AC3E}">
        <p14:creationId xmlns:p14="http://schemas.microsoft.com/office/powerpoint/2010/main" val="3419550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endParaRPr lang="ar-SA" smtClean="0"/>
          </a:p>
        </p:txBody>
      </p:sp>
      <p:sp>
        <p:nvSpPr>
          <p:cNvPr id="122883" name="Rectangle 3"/>
          <p:cNvSpPr>
            <a:spLocks noGrp="1" noChangeArrowheads="1"/>
          </p:cNvSpPr>
          <p:nvPr>
            <p:ph type="body" idx="1"/>
          </p:nvPr>
        </p:nvSpPr>
        <p:spPr/>
        <p:txBody>
          <a:bodyPr/>
          <a:lstStyle/>
          <a:p>
            <a:pPr eaLnBrk="1" hangingPunct="1"/>
            <a:r>
              <a:rPr lang="en-US" sz="2800" b="1" smtClean="0"/>
              <a:t>Almond:</a:t>
            </a:r>
          </a:p>
          <a:p>
            <a:pPr eaLnBrk="1" hangingPunct="1"/>
            <a:r>
              <a:rPr lang="en-US" sz="2400" smtClean="0"/>
              <a:t>The flower bud of almond is similar to that of peach, being solitary, without leaves, and always in lateral rather than terminal position .</a:t>
            </a:r>
          </a:p>
          <a:p>
            <a:pPr eaLnBrk="1" hangingPunct="1"/>
            <a:r>
              <a:rPr lang="en-US" sz="2400" smtClean="0"/>
              <a:t>Many more flowers are normally formed than are needed to produce a full crop, but a much heavier set is required than with peach because the peach is very much larger at maturity. </a:t>
            </a:r>
          </a:p>
          <a:p>
            <a:pPr eaLnBrk="1" hangingPunct="1"/>
            <a:r>
              <a:rPr lang="en-US" sz="2400" smtClean="0"/>
              <a:t>Almonds are not thinned and heavy fruit set does not result in alternate bearing on healthy trees.</a:t>
            </a:r>
          </a:p>
        </p:txBody>
      </p:sp>
    </p:spTree>
    <p:extLst>
      <p:ext uri="{BB962C8B-B14F-4D97-AF65-F5344CB8AC3E}">
        <p14:creationId xmlns:p14="http://schemas.microsoft.com/office/powerpoint/2010/main" val="3405594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endParaRPr lang="ar-SA" smtClean="0"/>
          </a:p>
        </p:txBody>
      </p:sp>
      <p:sp>
        <p:nvSpPr>
          <p:cNvPr id="123907" name="Rectangle 3"/>
          <p:cNvSpPr>
            <a:spLocks noGrp="1" noChangeArrowheads="1"/>
          </p:cNvSpPr>
          <p:nvPr>
            <p:ph type="body" idx="1"/>
          </p:nvPr>
        </p:nvSpPr>
        <p:spPr/>
        <p:txBody>
          <a:bodyPr/>
          <a:lstStyle/>
          <a:p>
            <a:pPr eaLnBrk="1" hangingPunct="1"/>
            <a:r>
              <a:rPr lang="en-US" sz="2400" b="1" smtClean="0"/>
              <a:t>Apricot:</a:t>
            </a:r>
          </a:p>
          <a:p>
            <a:pPr eaLnBrk="1" hangingPunct="1"/>
            <a:r>
              <a:rPr lang="en-US" sz="2400" smtClean="0"/>
              <a:t>Floral initiation in apricot occurs during late summer on both current season's shoots and on short older spurs. </a:t>
            </a:r>
          </a:p>
          <a:p>
            <a:pPr eaLnBrk="1" hangingPunct="1"/>
            <a:r>
              <a:rPr lang="en-US" sz="2400" smtClean="0"/>
              <a:t>The solitary flowers have no basal leaves and are borne only on lateral buds. Most varieties are self-fertile.</a:t>
            </a:r>
          </a:p>
          <a:p>
            <a:pPr eaLnBrk="1" hangingPunct="1"/>
            <a:r>
              <a:rPr lang="en-US" sz="2400" b="1" smtClean="0"/>
              <a:t>Fig: </a:t>
            </a:r>
          </a:p>
          <a:p>
            <a:pPr eaLnBrk="1" hangingPunct="1"/>
            <a:r>
              <a:rPr lang="en-US" sz="2400" smtClean="0"/>
              <a:t>Fig is considered ever flowering plants (flower continuously throughout the year)</a:t>
            </a:r>
          </a:p>
          <a:p>
            <a:pPr eaLnBrk="1" hangingPunct="1"/>
            <a:r>
              <a:rPr lang="en-US" sz="2400" smtClean="0"/>
              <a:t>The fig inflorescence is inside out, with the succulent peduncle on the outside and the flowers on the inside, a syconium</a:t>
            </a:r>
            <a:r>
              <a:rPr lang="en-US" sz="2400" b="1" smtClean="0"/>
              <a:t> .</a:t>
            </a:r>
          </a:p>
        </p:txBody>
      </p:sp>
    </p:spTree>
    <p:extLst>
      <p:ext uri="{BB962C8B-B14F-4D97-AF65-F5344CB8AC3E}">
        <p14:creationId xmlns:p14="http://schemas.microsoft.com/office/powerpoint/2010/main" val="3132868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endParaRPr lang="ar-SA" smtClean="0"/>
          </a:p>
        </p:txBody>
      </p:sp>
      <p:sp>
        <p:nvSpPr>
          <p:cNvPr id="124931" name="Rectangle 3"/>
          <p:cNvSpPr>
            <a:spLocks noGrp="1" noChangeArrowheads="1"/>
          </p:cNvSpPr>
          <p:nvPr>
            <p:ph type="body" idx="1"/>
          </p:nvPr>
        </p:nvSpPr>
        <p:spPr/>
        <p:txBody>
          <a:bodyPr/>
          <a:lstStyle/>
          <a:p>
            <a:pPr eaLnBrk="1" hangingPunct="1"/>
            <a:r>
              <a:rPr lang="en-US" sz="2400" smtClean="0"/>
              <a:t>Flower initials typically form at the axil of each leaf, where a central vegetative bud is accompanied by 2 flower buds.</a:t>
            </a:r>
          </a:p>
          <a:p>
            <a:pPr eaLnBrk="1" hangingPunct="1"/>
            <a:r>
              <a:rPr lang="en-US" sz="2400" smtClean="0"/>
              <a:t>Initiation occurs in late summer for next year's first crop.</a:t>
            </a:r>
          </a:p>
          <a:p>
            <a:pPr eaLnBrk="1" hangingPunct="1"/>
            <a:r>
              <a:rPr lang="en-US" sz="2400" b="1" smtClean="0"/>
              <a:t>Olive:</a:t>
            </a:r>
          </a:p>
          <a:p>
            <a:pPr eaLnBrk="1" hangingPunct="1"/>
            <a:r>
              <a:rPr lang="en-US" sz="2400" smtClean="0"/>
              <a:t>Flowers are borne on panicles arising in the axils of leaves, usually laterally on last year's growth, or less often from dormant buds 1 or 2 years old. </a:t>
            </a:r>
          </a:p>
          <a:p>
            <a:pPr eaLnBrk="1" hangingPunct="1"/>
            <a:r>
              <a:rPr lang="en-US" sz="2400" smtClean="0"/>
              <a:t>Flowers are of 2 types: perfect, with both pistil and stamens, and staminate only with abortive, nonfunctional pistil.</a:t>
            </a:r>
          </a:p>
        </p:txBody>
      </p:sp>
    </p:spTree>
    <p:extLst>
      <p:ext uri="{BB962C8B-B14F-4D97-AF65-F5344CB8AC3E}">
        <p14:creationId xmlns:p14="http://schemas.microsoft.com/office/powerpoint/2010/main" val="577923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endParaRPr lang="ar-SA" smtClean="0"/>
          </a:p>
        </p:txBody>
      </p:sp>
      <p:sp>
        <p:nvSpPr>
          <p:cNvPr id="125955" name="Rectangle 3"/>
          <p:cNvSpPr>
            <a:spLocks noGrp="1" noChangeArrowheads="1"/>
          </p:cNvSpPr>
          <p:nvPr>
            <p:ph type="body" idx="1"/>
          </p:nvPr>
        </p:nvSpPr>
        <p:spPr/>
        <p:txBody>
          <a:bodyPr/>
          <a:lstStyle/>
          <a:p>
            <a:pPr eaLnBrk="1" hangingPunct="1">
              <a:lnSpc>
                <a:spcPct val="80000"/>
              </a:lnSpc>
            </a:pPr>
            <a:r>
              <a:rPr lang="en-US" sz="2400" b="1" smtClean="0"/>
              <a:t>Persimmon:</a:t>
            </a:r>
          </a:p>
          <a:p>
            <a:pPr eaLnBrk="1" hangingPunct="1">
              <a:lnSpc>
                <a:spcPct val="80000"/>
              </a:lnSpc>
            </a:pPr>
            <a:r>
              <a:rPr lang="en-US" sz="2400" smtClean="0"/>
              <a:t>Floral initiation of persimmon appears to begin in July in buds that next season will be lateral buds at the axils of new leaves.</a:t>
            </a:r>
          </a:p>
          <a:p>
            <a:pPr eaLnBrk="1" hangingPunct="1">
              <a:lnSpc>
                <a:spcPct val="80000"/>
              </a:lnSpc>
            </a:pPr>
            <a:r>
              <a:rPr lang="en-US" sz="2400" b="1" smtClean="0"/>
              <a:t>Hazelnut:</a:t>
            </a:r>
          </a:p>
          <a:p>
            <a:pPr eaLnBrk="1" hangingPunct="1">
              <a:lnSpc>
                <a:spcPct val="80000"/>
              </a:lnSpc>
            </a:pPr>
            <a:r>
              <a:rPr lang="en-US" sz="2400" smtClean="0"/>
              <a:t>The hazelnut is monoecious (i.e., the staminate and pistillate flowers are borne on the same tree). Male flowers are borne on catkins from unmixed lateral buds. Female flowers are borne in clusters on lateral buds of last year's growth, and are terminal on a short shoot that develops from the mixed bud. They have no petals and appear only as small red tufts (stigmas) protruding from the bud in winter. Both male and female flowers are initiated the previous summer.</a:t>
            </a:r>
          </a:p>
        </p:txBody>
      </p:sp>
    </p:spTree>
    <p:extLst>
      <p:ext uri="{BB962C8B-B14F-4D97-AF65-F5344CB8AC3E}">
        <p14:creationId xmlns:p14="http://schemas.microsoft.com/office/powerpoint/2010/main" val="3922064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endParaRPr lang="ar-SA" smtClean="0"/>
          </a:p>
        </p:txBody>
      </p:sp>
      <p:sp>
        <p:nvSpPr>
          <p:cNvPr id="128003" name="Rectangle 3"/>
          <p:cNvSpPr>
            <a:spLocks noGrp="1" noChangeArrowheads="1"/>
          </p:cNvSpPr>
          <p:nvPr>
            <p:ph type="body" idx="1"/>
          </p:nvPr>
        </p:nvSpPr>
        <p:spPr/>
        <p:txBody>
          <a:bodyPr/>
          <a:lstStyle/>
          <a:p>
            <a:pPr eaLnBrk="1" hangingPunct="1"/>
            <a:r>
              <a:rPr lang="en-US" sz="2400" b="1" smtClean="0"/>
              <a:t>Chestnut:</a:t>
            </a:r>
          </a:p>
          <a:p>
            <a:pPr eaLnBrk="1" hangingPunct="1"/>
            <a:r>
              <a:rPr lang="en-US" sz="2400" smtClean="0"/>
              <a:t>Chestnuts also are monoecious. Both kinds of flowers are borne on the current season's shoots. The male catkins are found on lateral buds along the lower portion of the shoot. The female flowers are located at the base of one or more male catkins near the tip of the new shoot</a:t>
            </a:r>
          </a:p>
          <a:p>
            <a:pPr eaLnBrk="1" hangingPunct="1"/>
            <a:r>
              <a:rPr lang="en-US" sz="2400" b="1" smtClean="0"/>
              <a:t>Pistachio:</a:t>
            </a:r>
          </a:p>
          <a:p>
            <a:pPr eaLnBrk="1" hangingPunct="1"/>
            <a:r>
              <a:rPr lang="en-US" sz="2400" smtClean="0"/>
              <a:t>The pistachio is dioecious and thus about 1/6 of the trees in an orchard should be male trees. The apetalous female flowers are wind-pollinated and are borne laterally in panicles.</a:t>
            </a:r>
          </a:p>
        </p:txBody>
      </p:sp>
    </p:spTree>
    <p:extLst>
      <p:ext uri="{BB962C8B-B14F-4D97-AF65-F5344CB8AC3E}">
        <p14:creationId xmlns:p14="http://schemas.microsoft.com/office/powerpoint/2010/main" val="179770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endParaRPr lang="ar-SA" smtClean="0"/>
          </a:p>
        </p:txBody>
      </p:sp>
      <p:sp>
        <p:nvSpPr>
          <p:cNvPr id="105475" name="Rectangle 3"/>
          <p:cNvSpPr>
            <a:spLocks noGrp="1" noChangeArrowheads="1"/>
          </p:cNvSpPr>
          <p:nvPr>
            <p:ph type="body" idx="1"/>
          </p:nvPr>
        </p:nvSpPr>
        <p:spPr/>
        <p:txBody>
          <a:bodyPr/>
          <a:lstStyle/>
          <a:p>
            <a:pPr eaLnBrk="1" hangingPunct="1">
              <a:lnSpc>
                <a:spcPct val="90000"/>
              </a:lnSpc>
            </a:pPr>
            <a:r>
              <a:rPr lang="en-US" sz="2400" b="1" smtClean="0"/>
              <a:t>DEVELOPMENTAL PHASES:</a:t>
            </a:r>
          </a:p>
          <a:p>
            <a:pPr eaLnBrk="1" hangingPunct="1">
              <a:lnSpc>
                <a:spcPct val="90000"/>
              </a:lnSpc>
            </a:pPr>
            <a:r>
              <a:rPr lang="en-US" sz="2400" b="1" smtClean="0"/>
              <a:t>Juvenility: </a:t>
            </a:r>
            <a:r>
              <a:rPr lang="en-US" sz="2400" smtClean="0"/>
              <a:t>is defined as that physiological state of a seedling plant during which it cannot be induced to flower. This state is followed by a transition phase in which flowering can occur but not as readily as later when the plant grows into the adult phase.</a:t>
            </a:r>
          </a:p>
          <a:p>
            <a:pPr eaLnBrk="1" hangingPunct="1">
              <a:lnSpc>
                <a:spcPct val="90000"/>
              </a:lnSpc>
            </a:pPr>
            <a:r>
              <a:rPr lang="en-US" sz="2400" smtClean="0"/>
              <a:t>In woody plants, the juvenile phase may be very short or very long depending upon both environmental and genetic factors. The juvenile period can often be shortened by increasing the growth rate of the young seedling, because a minimum size must be attained to reach the adult state.</a:t>
            </a:r>
          </a:p>
        </p:txBody>
      </p:sp>
    </p:spTree>
    <p:extLst>
      <p:ext uri="{BB962C8B-B14F-4D97-AF65-F5344CB8AC3E}">
        <p14:creationId xmlns:p14="http://schemas.microsoft.com/office/powerpoint/2010/main" val="1932354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endParaRPr lang="ar-SA" smtClean="0"/>
          </a:p>
        </p:txBody>
      </p:sp>
      <p:sp>
        <p:nvSpPr>
          <p:cNvPr id="129027" name="Rectangle 3"/>
          <p:cNvSpPr>
            <a:spLocks noGrp="1" noChangeArrowheads="1"/>
          </p:cNvSpPr>
          <p:nvPr>
            <p:ph type="body" idx="1"/>
          </p:nvPr>
        </p:nvSpPr>
        <p:spPr/>
        <p:txBody>
          <a:bodyPr/>
          <a:lstStyle/>
          <a:p>
            <a:pPr eaLnBrk="1" hangingPunct="1">
              <a:lnSpc>
                <a:spcPct val="80000"/>
              </a:lnSpc>
            </a:pPr>
            <a:r>
              <a:rPr lang="en-US" sz="2400" smtClean="0"/>
              <a:t>Heavy cropping causes initiated flower buds on the same branch to drop during the summer, resulting in biennial bearing.</a:t>
            </a:r>
          </a:p>
          <a:p>
            <a:pPr eaLnBrk="1" hangingPunct="1">
              <a:lnSpc>
                <a:spcPct val="80000"/>
              </a:lnSpc>
            </a:pPr>
            <a:r>
              <a:rPr lang="en-US" sz="2400" b="1" smtClean="0"/>
              <a:t>Grape:</a:t>
            </a:r>
          </a:p>
          <a:p>
            <a:pPr eaLnBrk="1" hangingPunct="1">
              <a:lnSpc>
                <a:spcPct val="80000"/>
              </a:lnSpc>
            </a:pPr>
            <a:r>
              <a:rPr lang="en-US" sz="2400" smtClean="0"/>
              <a:t>The grape produces flower clusters from a compound bud or "eye," which is more complex than the mixed bud of the pome fruits. Each eye, borne on last year's cane growth, contains a number of buds, but only the central bud usually develops. Floral initiation begins in midsummer for the flowers that open the next spring. Following bud break, a shoot and leaves appear first. The 2 or 3 flower clusters per shoot appear opposite the leaves. Tendrils, which are simply sterile inflorescences, also appear opposite the leaves. </a:t>
            </a:r>
          </a:p>
        </p:txBody>
      </p:sp>
    </p:spTree>
    <p:extLst>
      <p:ext uri="{BB962C8B-B14F-4D97-AF65-F5344CB8AC3E}">
        <p14:creationId xmlns:p14="http://schemas.microsoft.com/office/powerpoint/2010/main" val="1476083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endParaRPr lang="ar-SA" smtClean="0"/>
          </a:p>
        </p:txBody>
      </p:sp>
      <p:sp>
        <p:nvSpPr>
          <p:cNvPr id="130051" name="Rectangle 3"/>
          <p:cNvSpPr>
            <a:spLocks noGrp="1" noChangeArrowheads="1"/>
          </p:cNvSpPr>
          <p:nvPr>
            <p:ph type="body" idx="1"/>
          </p:nvPr>
        </p:nvSpPr>
        <p:spPr/>
        <p:txBody>
          <a:bodyPr/>
          <a:lstStyle/>
          <a:p>
            <a:pPr eaLnBrk="1" hangingPunct="1"/>
            <a:r>
              <a:rPr lang="en-US" sz="2800" b="1" smtClean="0"/>
              <a:t>Strawberry</a:t>
            </a:r>
          </a:p>
          <a:p>
            <a:pPr eaLnBrk="1" hangingPunct="1"/>
            <a:r>
              <a:rPr lang="en-US" sz="2800" smtClean="0"/>
              <a:t>The strawberry inflorescence is actually produced terminally, and later is laterally displaced by the uppermost axillary bud, so that the terminal bud appears in an axillary position. The cluster contains few to many flowers depending upon variety. The earliest flowers and largest fruits are in the pseudo-lateral position, the flowers in terminal position being late and smaller</a:t>
            </a:r>
          </a:p>
        </p:txBody>
      </p:sp>
    </p:spTree>
    <p:extLst>
      <p:ext uri="{BB962C8B-B14F-4D97-AF65-F5344CB8AC3E}">
        <p14:creationId xmlns:p14="http://schemas.microsoft.com/office/powerpoint/2010/main" val="3161371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endParaRPr lang="ar-SA" smtClean="0"/>
          </a:p>
        </p:txBody>
      </p:sp>
      <p:sp>
        <p:nvSpPr>
          <p:cNvPr id="131075" name="Rectangle 3"/>
          <p:cNvSpPr>
            <a:spLocks noGrp="1" noChangeArrowheads="1"/>
          </p:cNvSpPr>
          <p:nvPr>
            <p:ph type="body" idx="1"/>
          </p:nvPr>
        </p:nvSpPr>
        <p:spPr/>
        <p:txBody>
          <a:bodyPr/>
          <a:lstStyle/>
          <a:p>
            <a:pPr eaLnBrk="1" hangingPunct="1">
              <a:lnSpc>
                <a:spcPct val="80000"/>
              </a:lnSpc>
            </a:pPr>
            <a:r>
              <a:rPr lang="en-US" sz="2400" smtClean="0"/>
              <a:t>Spring-bearing varieties initiate flowers the previous fall. Everbearing ones tend to initiate flowers continuously during the growing season.</a:t>
            </a:r>
            <a:endParaRPr lang="ar-SA" sz="2400" smtClean="0"/>
          </a:p>
          <a:p>
            <a:pPr eaLnBrk="1" hangingPunct="1">
              <a:lnSpc>
                <a:spcPct val="80000"/>
              </a:lnSpc>
            </a:pPr>
            <a:r>
              <a:rPr lang="en-US" sz="2400" b="1" smtClean="0"/>
              <a:t>Kiwifruit:</a:t>
            </a:r>
          </a:p>
          <a:p>
            <a:pPr eaLnBrk="1" hangingPunct="1">
              <a:lnSpc>
                <a:spcPct val="80000"/>
              </a:lnSpc>
            </a:pPr>
            <a:r>
              <a:rPr lang="en-US" sz="2400" i="1" smtClean="0"/>
              <a:t>Actinidia </a:t>
            </a:r>
            <a:r>
              <a:rPr lang="en-US" sz="2400" smtClean="0"/>
              <a:t>are functionally dioecious. The pistillate flower appears perfect, but the pollen produced is nonviable.</a:t>
            </a:r>
          </a:p>
          <a:p>
            <a:pPr eaLnBrk="1" hangingPunct="1">
              <a:lnSpc>
                <a:spcPct val="80000"/>
              </a:lnSpc>
            </a:pPr>
            <a:r>
              <a:rPr lang="en-US" sz="2400" smtClean="0"/>
              <a:t>Staminate plants may produce fruit, but they are small and inferior. Floral induction occurs in late summer, but visible differentiation is not evident until the following spring about 10 days before the new shoot emerges. </a:t>
            </a:r>
          </a:p>
          <a:p>
            <a:pPr eaLnBrk="1" hangingPunct="1">
              <a:lnSpc>
                <a:spcPct val="80000"/>
              </a:lnSpc>
            </a:pPr>
            <a:r>
              <a:rPr lang="en-US" sz="2400" smtClean="0"/>
              <a:t>Flowers form cymes or are solitary in the axils of leaves on current season's shoots.</a:t>
            </a:r>
          </a:p>
        </p:txBody>
      </p:sp>
    </p:spTree>
    <p:extLst>
      <p:ext uri="{BB962C8B-B14F-4D97-AF65-F5344CB8AC3E}">
        <p14:creationId xmlns:p14="http://schemas.microsoft.com/office/powerpoint/2010/main" val="1168291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endParaRPr lang="ar-SA" smtClean="0"/>
          </a:p>
        </p:txBody>
      </p:sp>
      <p:sp>
        <p:nvSpPr>
          <p:cNvPr id="132099" name="Rectangle 3"/>
          <p:cNvSpPr>
            <a:spLocks noGrp="1" noChangeArrowheads="1"/>
          </p:cNvSpPr>
          <p:nvPr>
            <p:ph type="body" idx="1"/>
          </p:nvPr>
        </p:nvSpPr>
        <p:spPr/>
        <p:txBody>
          <a:bodyPr/>
          <a:lstStyle/>
          <a:p>
            <a:pPr eaLnBrk="1" hangingPunct="1"/>
            <a:endParaRPr lang="ar-SA" smtClean="0"/>
          </a:p>
        </p:txBody>
      </p:sp>
      <p:pic>
        <p:nvPicPr>
          <p:cNvPr id="132100" name="Picture 4" descr="Hick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4552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707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endParaRPr lang="ar-SA" smtClean="0"/>
          </a:p>
        </p:txBody>
      </p:sp>
      <p:sp>
        <p:nvSpPr>
          <p:cNvPr id="133123" name="Rectangle 3"/>
          <p:cNvSpPr>
            <a:spLocks noGrp="1" noChangeArrowheads="1"/>
          </p:cNvSpPr>
          <p:nvPr>
            <p:ph type="body" idx="1"/>
          </p:nvPr>
        </p:nvSpPr>
        <p:spPr/>
        <p:txBody>
          <a:bodyPr/>
          <a:lstStyle/>
          <a:p>
            <a:pPr eaLnBrk="1" hangingPunct="1"/>
            <a:endParaRPr lang="ar-SA" smtClean="0"/>
          </a:p>
        </p:txBody>
      </p:sp>
      <p:pic>
        <p:nvPicPr>
          <p:cNvPr id="133124" name="Picture 4" descr="Kiwifruit-Orch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12900"/>
            <a:ext cx="6858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647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endParaRPr lang="ar-SA" smtClean="0"/>
          </a:p>
        </p:txBody>
      </p:sp>
      <p:sp>
        <p:nvSpPr>
          <p:cNvPr id="134147" name="Rectangle 3"/>
          <p:cNvSpPr>
            <a:spLocks noGrp="1" noChangeArrowheads="1"/>
          </p:cNvSpPr>
          <p:nvPr>
            <p:ph type="body" idx="1"/>
          </p:nvPr>
        </p:nvSpPr>
        <p:spPr/>
        <p:txBody>
          <a:bodyPr/>
          <a:lstStyle/>
          <a:p>
            <a:pPr eaLnBrk="1" hangingPunct="1"/>
            <a:endParaRPr lang="ar-SA" smtClean="0"/>
          </a:p>
        </p:txBody>
      </p:sp>
      <p:pic>
        <p:nvPicPr>
          <p:cNvPr id="134148" name="Picture 4" descr="Kiwifruit_Female_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0" y="-10858500"/>
            <a:ext cx="38100000" cy="285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95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endParaRPr lang="ar-SA" smtClean="0"/>
          </a:p>
        </p:txBody>
      </p:sp>
      <p:sp>
        <p:nvSpPr>
          <p:cNvPr id="106499" name="Rectangle 3"/>
          <p:cNvSpPr>
            <a:spLocks noGrp="1" noChangeArrowheads="1"/>
          </p:cNvSpPr>
          <p:nvPr>
            <p:ph type="body" idx="1"/>
          </p:nvPr>
        </p:nvSpPr>
        <p:spPr/>
        <p:txBody>
          <a:bodyPr/>
          <a:lstStyle/>
          <a:p>
            <a:pPr eaLnBrk="1" hangingPunct="1"/>
            <a:r>
              <a:rPr lang="en-US" sz="2800" b="1" smtClean="0"/>
              <a:t>Seat of Juvenility:</a:t>
            </a:r>
          </a:p>
          <a:p>
            <a:pPr eaLnBrk="1" hangingPunct="1"/>
            <a:r>
              <a:rPr lang="en-US" sz="2400" smtClean="0"/>
              <a:t>The young seedling is juvenile in all its tissues until it grows into the transition phase. However, attainment of the transition and ultimately the adult phase does not alter the juvenile tissues. They remain </a:t>
            </a:r>
            <a:r>
              <a:rPr lang="en-US" sz="2400" i="1" smtClean="0"/>
              <a:t>in situ </a:t>
            </a:r>
            <a:r>
              <a:rPr lang="en-US" sz="2400" smtClean="0"/>
              <a:t>at the base of the tree for its entire life.</a:t>
            </a:r>
          </a:p>
          <a:p>
            <a:pPr eaLnBrk="1" hangingPunct="1"/>
            <a:r>
              <a:rPr lang="en-US" sz="2400" smtClean="0"/>
              <a:t>Thus an old seedling tree, cut off at the lower trunk, would produce juvenile sprouts from latent buds of the juvenile portion of the tree. In contrast to the seedling plant, varieties budded to seedling stocks are entirely adult above the bud union.</a:t>
            </a:r>
          </a:p>
        </p:txBody>
      </p:sp>
    </p:spTree>
    <p:extLst>
      <p:ext uri="{BB962C8B-B14F-4D97-AF65-F5344CB8AC3E}">
        <p14:creationId xmlns:p14="http://schemas.microsoft.com/office/powerpoint/2010/main" val="291490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endParaRPr lang="ar-SA" smtClean="0"/>
          </a:p>
        </p:txBody>
      </p:sp>
      <p:pic>
        <p:nvPicPr>
          <p:cNvPr id="1075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19475" y="1447800"/>
            <a:ext cx="5724525" cy="4602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4" name="Text Box 4"/>
          <p:cNvSpPr txBox="1">
            <a:spLocks noChangeArrowheads="1"/>
          </p:cNvSpPr>
          <p:nvPr/>
        </p:nvSpPr>
        <p:spPr bwMode="auto">
          <a:xfrm>
            <a:off x="457200" y="1905000"/>
            <a:ext cx="2743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l" rtl="0" eaLnBrk="1" fontAlgn="base" hangingPunct="1">
              <a:spcBef>
                <a:spcPct val="0"/>
              </a:spcBef>
              <a:spcAft>
                <a:spcPct val="0"/>
              </a:spcAft>
            </a:pPr>
            <a:r>
              <a:rPr lang="en-US">
                <a:solidFill>
                  <a:srgbClr val="000000"/>
                </a:solidFill>
              </a:rPr>
              <a:t>The seedling tree has a juvenile zone at the crown and lower region of the tree, a transition zone in the</a:t>
            </a:r>
          </a:p>
          <a:p>
            <a:pPr algn="l" rtl="0" eaLnBrk="1" fontAlgn="base" hangingPunct="1">
              <a:spcBef>
                <a:spcPct val="0"/>
              </a:spcBef>
              <a:spcAft>
                <a:spcPct val="0"/>
              </a:spcAft>
            </a:pPr>
            <a:r>
              <a:rPr lang="en-US">
                <a:solidFill>
                  <a:srgbClr val="000000"/>
                </a:solidFill>
              </a:rPr>
              <a:t>mid-region, and an adult zone at the top and periphery. (B) The grafted or budded nursery tree, however, is entirely adult</a:t>
            </a:r>
          </a:p>
          <a:p>
            <a:pPr algn="l" rtl="0" eaLnBrk="1" fontAlgn="base" hangingPunct="1">
              <a:spcBef>
                <a:spcPct val="0"/>
              </a:spcBef>
              <a:spcAft>
                <a:spcPct val="0"/>
              </a:spcAft>
            </a:pPr>
            <a:r>
              <a:rPr lang="en-US">
                <a:solidFill>
                  <a:srgbClr val="000000"/>
                </a:solidFill>
              </a:rPr>
              <a:t>above the bud union.</a:t>
            </a:r>
          </a:p>
        </p:txBody>
      </p:sp>
    </p:spTree>
    <p:extLst>
      <p:ext uri="{BB962C8B-B14F-4D97-AF65-F5344CB8AC3E}">
        <p14:creationId xmlns:p14="http://schemas.microsoft.com/office/powerpoint/2010/main" val="367921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endParaRPr lang="ar-SA" smtClean="0"/>
          </a:p>
        </p:txBody>
      </p:sp>
      <p:sp>
        <p:nvSpPr>
          <p:cNvPr id="108547" name="Rectangle 3"/>
          <p:cNvSpPr>
            <a:spLocks noGrp="1" noChangeArrowheads="1"/>
          </p:cNvSpPr>
          <p:nvPr>
            <p:ph type="body" idx="1"/>
          </p:nvPr>
        </p:nvSpPr>
        <p:spPr>
          <a:xfrm>
            <a:off x="457200" y="1447800"/>
            <a:ext cx="8229600" cy="4678363"/>
          </a:xfrm>
        </p:spPr>
        <p:txBody>
          <a:bodyPr/>
          <a:lstStyle/>
          <a:p>
            <a:pPr eaLnBrk="1" hangingPunct="1">
              <a:lnSpc>
                <a:spcPct val="80000"/>
              </a:lnSpc>
            </a:pPr>
            <a:r>
              <a:rPr lang="en-US" sz="2400" b="1" smtClean="0"/>
              <a:t>Marks of Juvenility</a:t>
            </a:r>
            <a:r>
              <a:rPr lang="en-US" sz="2000" b="1" smtClean="0"/>
              <a:t>:</a:t>
            </a:r>
          </a:p>
          <a:p>
            <a:pPr eaLnBrk="1" hangingPunct="1">
              <a:lnSpc>
                <a:spcPct val="80000"/>
              </a:lnSpc>
            </a:pPr>
            <a:r>
              <a:rPr lang="en-US" sz="2400" smtClean="0"/>
              <a:t>Besides the inability to flower, juvenile plants are distinguished by several physiological and morphological traits, such as glabrous, lobed leaves, creeping stems, thorny stems, semi-evergreen habit (in deciduous species), ease of rooting of stems.</a:t>
            </a:r>
          </a:p>
          <a:p>
            <a:pPr eaLnBrk="1" hangingPunct="1">
              <a:lnSpc>
                <a:spcPct val="80000"/>
              </a:lnSpc>
            </a:pPr>
            <a:r>
              <a:rPr lang="en-US" sz="2400" b="1" smtClean="0"/>
              <a:t>Adult Phase</a:t>
            </a:r>
          </a:p>
          <a:p>
            <a:pPr eaLnBrk="1" hangingPunct="1">
              <a:lnSpc>
                <a:spcPct val="80000"/>
              </a:lnSpc>
              <a:buFontTx/>
              <a:buNone/>
            </a:pPr>
            <a:r>
              <a:rPr lang="en-US" sz="2400" b="1" smtClean="0"/>
              <a:t>  Transition Zone</a:t>
            </a:r>
          </a:p>
          <a:p>
            <a:pPr eaLnBrk="1" hangingPunct="1">
              <a:lnSpc>
                <a:spcPct val="80000"/>
              </a:lnSpc>
            </a:pPr>
            <a:r>
              <a:rPr lang="en-US" sz="2400" smtClean="0"/>
              <a:t>Transitional tissues are found between the purely juvenile and adult sections of stems of seedling trees Characteristics here are intermediate between juvenile and adult. Flowering can occur on transitional stems but not as readily as with the adult.</a:t>
            </a:r>
            <a:endParaRPr lang="ar-SA" sz="2400" smtClean="0"/>
          </a:p>
          <a:p>
            <a:pPr eaLnBrk="1" hangingPunct="1">
              <a:lnSpc>
                <a:spcPct val="80000"/>
              </a:lnSpc>
            </a:pPr>
            <a:endParaRPr lang="en-US" sz="2400" smtClean="0"/>
          </a:p>
        </p:txBody>
      </p:sp>
    </p:spTree>
    <p:extLst>
      <p:ext uri="{BB962C8B-B14F-4D97-AF65-F5344CB8AC3E}">
        <p14:creationId xmlns:p14="http://schemas.microsoft.com/office/powerpoint/2010/main" val="311780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endParaRPr lang="ar-SA" smtClean="0"/>
          </a:p>
        </p:txBody>
      </p:sp>
      <p:sp>
        <p:nvSpPr>
          <p:cNvPr id="109571" name="Rectangle 3"/>
          <p:cNvSpPr>
            <a:spLocks noGrp="1" noChangeArrowheads="1"/>
          </p:cNvSpPr>
          <p:nvPr>
            <p:ph type="body" idx="1"/>
          </p:nvPr>
        </p:nvSpPr>
        <p:spPr/>
        <p:txBody>
          <a:bodyPr/>
          <a:lstStyle/>
          <a:p>
            <a:pPr eaLnBrk="1" hangingPunct="1">
              <a:lnSpc>
                <a:spcPct val="90000"/>
              </a:lnSpc>
            </a:pPr>
            <a:r>
              <a:rPr lang="en-US" sz="2800" b="1" smtClean="0"/>
              <a:t>Adult Phase</a:t>
            </a:r>
            <a:r>
              <a:rPr lang="en-US" sz="2800" smtClean="0"/>
              <a:t>:</a:t>
            </a:r>
            <a:r>
              <a:rPr lang="en-US" sz="2400" smtClean="0"/>
              <a:t> </a:t>
            </a:r>
          </a:p>
          <a:p>
            <a:pPr eaLnBrk="1" hangingPunct="1">
              <a:lnSpc>
                <a:spcPct val="90000"/>
              </a:lnSpc>
            </a:pPr>
            <a:r>
              <a:rPr lang="en-US" sz="2800" smtClean="0"/>
              <a:t>During this phase, shoot meristems have the potential to develop flower buds, and the plant produces flowers, fruits, and seeds.</a:t>
            </a:r>
          </a:p>
          <a:p>
            <a:pPr eaLnBrk="1" hangingPunct="1">
              <a:lnSpc>
                <a:spcPct val="90000"/>
              </a:lnSpc>
            </a:pPr>
            <a:r>
              <a:rPr lang="en-US" sz="2800" smtClean="0"/>
              <a:t>The duration and expression of these phases represent fundamental variation in plant development, which is analogous to comparable phases in animal development.</a:t>
            </a:r>
          </a:p>
          <a:p>
            <a:pPr eaLnBrk="1" hangingPunct="1">
              <a:lnSpc>
                <a:spcPct val="90000"/>
              </a:lnSpc>
            </a:pPr>
            <a:endParaRPr lang="en-US" sz="2800" smtClean="0"/>
          </a:p>
        </p:txBody>
      </p:sp>
    </p:spTree>
    <p:extLst>
      <p:ext uri="{BB962C8B-B14F-4D97-AF65-F5344CB8AC3E}">
        <p14:creationId xmlns:p14="http://schemas.microsoft.com/office/powerpoint/2010/main" val="31596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b="1" smtClean="0"/>
              <a:t>Flower Bud Development</a:t>
            </a:r>
            <a:r>
              <a:rPr lang="en-US" smtClean="0"/>
              <a:t> </a:t>
            </a:r>
          </a:p>
        </p:txBody>
      </p:sp>
      <p:sp>
        <p:nvSpPr>
          <p:cNvPr id="110595" name="Rectangle 3"/>
          <p:cNvSpPr>
            <a:spLocks noGrp="1" noChangeArrowheads="1"/>
          </p:cNvSpPr>
          <p:nvPr>
            <p:ph type="body" idx="1"/>
          </p:nvPr>
        </p:nvSpPr>
        <p:spPr/>
        <p:txBody>
          <a:bodyPr/>
          <a:lstStyle/>
          <a:p>
            <a:pPr eaLnBrk="1" hangingPunct="1"/>
            <a:r>
              <a:rPr lang="en-US" sz="2800" b="1" smtClean="0"/>
              <a:t>Affected by both external environmental conditions &amp; internal physiological state</a:t>
            </a:r>
          </a:p>
          <a:p>
            <a:pPr eaLnBrk="1" hangingPunct="1"/>
            <a:r>
              <a:rPr lang="en-US" sz="2800" b="1" smtClean="0"/>
              <a:t>1. </a:t>
            </a:r>
            <a:r>
              <a:rPr lang="en-US" sz="2400" b="1" smtClean="0"/>
              <a:t>Induction: </a:t>
            </a:r>
            <a:r>
              <a:rPr lang="en-US" sz="2400" smtClean="0"/>
              <a:t>biochemical signals (CHOs, N, auxins, gibberellins) that induce a vegetative bud to become reproductive.</a:t>
            </a:r>
          </a:p>
          <a:p>
            <a:pPr eaLnBrk="1" hangingPunct="1"/>
            <a:r>
              <a:rPr lang="en-US" sz="2400" b="1" smtClean="0"/>
              <a:t>2. Initiation: </a:t>
            </a:r>
            <a:r>
              <a:rPr lang="en-US" sz="2400" smtClean="0"/>
              <a:t>when bud first becomes reproductive</a:t>
            </a:r>
            <a:r>
              <a:rPr lang="en-US" sz="2400" b="1" smtClean="0"/>
              <a:t>.</a:t>
            </a:r>
          </a:p>
          <a:p>
            <a:pPr eaLnBrk="1" hangingPunct="1"/>
            <a:r>
              <a:rPr lang="en-US" sz="2400" b="1" smtClean="0"/>
              <a:t>3. Differentiation: </a:t>
            </a:r>
            <a:r>
              <a:rPr lang="en-US" sz="2400" smtClean="0"/>
              <a:t>individual flower parts (sepals, petals, stamens, pistil) form.</a:t>
            </a:r>
          </a:p>
          <a:p>
            <a:pPr eaLnBrk="1" hangingPunct="1"/>
            <a:r>
              <a:rPr lang="en-US" sz="2400" b="1" smtClean="0"/>
              <a:t>4. Maturation: </a:t>
            </a:r>
            <a:r>
              <a:rPr lang="en-US" sz="2400" smtClean="0"/>
              <a:t>growth of flower parts during winter.</a:t>
            </a:r>
          </a:p>
          <a:p>
            <a:pPr eaLnBrk="1" hangingPunct="1"/>
            <a:r>
              <a:rPr lang="en-US" sz="2400" b="1" smtClean="0"/>
              <a:t>5</a:t>
            </a:r>
            <a:r>
              <a:rPr lang="en-US" sz="2400" smtClean="0"/>
              <a:t>. </a:t>
            </a:r>
            <a:r>
              <a:rPr lang="en-US" sz="2400" b="1" smtClean="0"/>
              <a:t> Anthesis: </a:t>
            </a:r>
            <a:r>
              <a:rPr lang="en-US" sz="2400" smtClean="0"/>
              <a:t>opening of flowers or bloom in spring.</a:t>
            </a:r>
            <a:endParaRPr lang="en-US" sz="2800" b="1" smtClean="0"/>
          </a:p>
        </p:txBody>
      </p:sp>
    </p:spTree>
    <p:extLst>
      <p:ext uri="{BB962C8B-B14F-4D97-AF65-F5344CB8AC3E}">
        <p14:creationId xmlns:p14="http://schemas.microsoft.com/office/powerpoint/2010/main" val="221983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Buds</a:t>
            </a:r>
          </a:p>
        </p:txBody>
      </p:sp>
      <p:sp>
        <p:nvSpPr>
          <p:cNvPr id="111619" name="Rectangle 3"/>
          <p:cNvSpPr>
            <a:spLocks noGrp="1" noChangeArrowheads="1"/>
          </p:cNvSpPr>
          <p:nvPr>
            <p:ph type="body" idx="1"/>
          </p:nvPr>
        </p:nvSpPr>
        <p:spPr/>
        <p:txBody>
          <a:bodyPr/>
          <a:lstStyle/>
          <a:p>
            <a:pPr eaLnBrk="1" hangingPunct="1"/>
            <a:r>
              <a:rPr lang="en-US" sz="2400" smtClean="0"/>
              <a:t>Buds may be considered as unelongated shoots, with or without flowers parts, and form either at the tips of shoots or in the axils b/w the leaves and the stem</a:t>
            </a:r>
            <a:r>
              <a:rPr lang="en-US" smtClean="0"/>
              <a:t>.</a:t>
            </a:r>
          </a:p>
          <a:p>
            <a:pPr eaLnBrk="1" hangingPunct="1"/>
            <a:r>
              <a:rPr lang="en-US" smtClean="0"/>
              <a:t> </a:t>
            </a:r>
            <a:r>
              <a:rPr lang="en-US" sz="2400" smtClean="0"/>
              <a:t>In temperate fruit, flowers are formed within the buds during summer and fall, over winter, and then bloom the following spring.</a:t>
            </a:r>
          </a:p>
          <a:p>
            <a:pPr eaLnBrk="1" hangingPunct="1"/>
            <a:r>
              <a:rPr lang="en-US" sz="2400" smtClean="0"/>
              <a:t>Buds are of two main types: simple buds, which contain leaves or flowers, but not both, and mixed buds, containing both leaves and flowers.</a:t>
            </a:r>
            <a:endParaRPr lang="ar-SA" sz="2400" smtClean="0"/>
          </a:p>
          <a:p>
            <a:pPr eaLnBrk="1" hangingPunct="1"/>
            <a:endParaRPr lang="en-US" sz="2400" smtClean="0"/>
          </a:p>
        </p:txBody>
      </p:sp>
    </p:spTree>
    <p:extLst>
      <p:ext uri="{BB962C8B-B14F-4D97-AF65-F5344CB8AC3E}">
        <p14:creationId xmlns:p14="http://schemas.microsoft.com/office/powerpoint/2010/main" val="3539070927"/>
      </p:ext>
    </p:extLst>
  </p:cSld>
  <p:clrMapOvr>
    <a:masterClrMapping/>
  </p:clrMapOvr>
</p:sld>
</file>

<file path=ppt/theme/theme1.xml><?xml version="1.0" encoding="utf-8"?>
<a:theme xmlns:a="http://schemas.openxmlformats.org/drawingml/2006/main" name="green9">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reen9">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reen9">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green9">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green9">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green9">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green9">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TotalTime>
  <Words>2289</Words>
  <Application>Microsoft Office PowerPoint</Application>
  <PresentationFormat>عرض على الشاشة (3:4)‏</PresentationFormat>
  <Paragraphs>136</Paragraphs>
  <Slides>35</Slides>
  <Notes>0</Notes>
  <HiddenSlides>0</HiddenSlides>
  <MMClips>0</MMClips>
  <ScaleCrop>false</ScaleCrop>
  <HeadingPairs>
    <vt:vector size="4" baseType="variant">
      <vt:variant>
        <vt:lpstr>نسق</vt:lpstr>
      </vt:variant>
      <vt:variant>
        <vt:i4>7</vt:i4>
      </vt:variant>
      <vt:variant>
        <vt:lpstr>عناوين الشرائح</vt:lpstr>
      </vt:variant>
      <vt:variant>
        <vt:i4>35</vt:i4>
      </vt:variant>
    </vt:vector>
  </HeadingPairs>
  <TitlesOfParts>
    <vt:vector size="42" baseType="lpstr">
      <vt:lpstr>green9</vt:lpstr>
      <vt:lpstr>1_green9</vt:lpstr>
      <vt:lpstr>2_green9</vt:lpstr>
      <vt:lpstr>3_green9</vt:lpstr>
      <vt:lpstr>4_green9</vt:lpstr>
      <vt:lpstr>5_green9</vt:lpstr>
      <vt:lpstr>6_green9</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Flower Bud Development </vt:lpstr>
      <vt:lpstr>Buds</vt:lpstr>
      <vt:lpstr>عرض تقديمي في PowerPoint</vt:lpstr>
      <vt:lpstr>عرض تقديمي في PowerPoint</vt:lpstr>
      <vt:lpstr>Types of Inflorescence</vt:lpstr>
      <vt:lpstr>Common Inflorescences</vt:lpstr>
      <vt:lpstr>Types of Inflorescence</vt:lpstr>
      <vt:lpstr>عرض تقديمي في PowerPoint</vt:lpstr>
      <vt:lpstr>عرض تقديمي في PowerPoint</vt:lpstr>
      <vt:lpstr>عرض تقديمي في PowerPoint</vt:lpstr>
      <vt:lpstr>عرض تقديمي في PowerPoint</vt:lpstr>
      <vt:lpstr>عرض تقديمي في PowerPoint</vt:lpstr>
      <vt:lpstr>Forms of Flower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MooN</dc:creator>
  <cp:lastModifiedBy>MooN</cp:lastModifiedBy>
  <cp:revision>3</cp:revision>
  <dcterms:created xsi:type="dcterms:W3CDTF">2020-10-15T10:32:06Z</dcterms:created>
  <dcterms:modified xsi:type="dcterms:W3CDTF">2020-10-18T10:41:39Z</dcterms:modified>
</cp:coreProperties>
</file>