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0"/>
  </p:sldMasterIdLst>
  <p:sldIdLst>
    <p:sldId id="256" r:id="rId41"/>
    <p:sldId id="279" r:id="rId42"/>
    <p:sldId id="280" r:id="rId43"/>
    <p:sldId id="282" r:id="rId44"/>
    <p:sldId id="283" r:id="rId45"/>
    <p:sldId id="257" r:id="rId46"/>
    <p:sldId id="258" r:id="rId47"/>
    <p:sldId id="270" r:id="rId48"/>
    <p:sldId id="259" r:id="rId49"/>
    <p:sldId id="284" r:id="rId50"/>
    <p:sldId id="269" r:id="rId51"/>
    <p:sldId id="260" r:id="rId52"/>
    <p:sldId id="286" r:id="rId53"/>
    <p:sldId id="261" r:id="rId54"/>
    <p:sldId id="262" r:id="rId55"/>
    <p:sldId id="285" r:id="rId56"/>
    <p:sldId id="263" r:id="rId57"/>
    <p:sldId id="264" r:id="rId58"/>
    <p:sldId id="265" r:id="rId59"/>
    <p:sldId id="266" r:id="rId60"/>
    <p:sldId id="267" r:id="rId61"/>
    <p:sldId id="287" r:id="rId62"/>
    <p:sldId id="268" r:id="rId63"/>
    <p:sldId id="271" r:id="rId64"/>
    <p:sldId id="272" r:id="rId65"/>
    <p:sldId id="273" r:id="rId66"/>
    <p:sldId id="274" r:id="rId67"/>
    <p:sldId id="275" r:id="rId68"/>
    <p:sldId id="276" r:id="rId69"/>
    <p:sldId id="288" r:id="rId70"/>
    <p:sldId id="277" r:id="rId71"/>
    <p:sldId id="278" r:id="rId72"/>
    <p:sldId id="28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37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slide" Target="slides/slide26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61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customXml" Target="../customXml/item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Database Systems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92916" y="1051420"/>
            <a:ext cx="4876800" cy="5135563"/>
          </a:xfrm>
        </p:spPr>
        <p:txBody>
          <a:bodyPr/>
          <a:lstStyle/>
          <a:p>
            <a:r>
              <a:rPr lang="en-GB" sz="2400" dirty="0" smtClean="0"/>
              <a:t>A database system consists of</a:t>
            </a:r>
          </a:p>
          <a:p>
            <a:pPr lvl="1"/>
            <a:r>
              <a:rPr lang="en-GB" sz="2000" dirty="0" smtClean="0"/>
              <a:t>Data (the database)</a:t>
            </a:r>
          </a:p>
          <a:p>
            <a:pPr lvl="1"/>
            <a:r>
              <a:rPr lang="en-GB" sz="2000" dirty="0" smtClean="0"/>
              <a:t>Software</a:t>
            </a:r>
          </a:p>
          <a:p>
            <a:pPr lvl="1"/>
            <a:r>
              <a:rPr lang="en-GB" sz="2000" dirty="0" smtClean="0"/>
              <a:t>Hardware</a:t>
            </a:r>
          </a:p>
          <a:p>
            <a:pPr lvl="1"/>
            <a:r>
              <a:rPr lang="en-GB" sz="2000" dirty="0" smtClean="0"/>
              <a:t>Users</a:t>
            </a:r>
          </a:p>
          <a:p>
            <a:r>
              <a:rPr lang="en-GB" sz="2400" dirty="0" smtClean="0"/>
              <a:t>We focus mainly on the software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169716" y="105142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Database systems allow users to</a:t>
            </a:r>
          </a:p>
          <a:p>
            <a:pPr lvl="1"/>
            <a:r>
              <a:rPr lang="en-GB" sz="2000" dirty="0" smtClean="0"/>
              <a:t>Store</a:t>
            </a:r>
          </a:p>
          <a:p>
            <a:pPr lvl="1"/>
            <a:r>
              <a:rPr lang="en-GB" sz="2000" dirty="0" smtClean="0"/>
              <a:t>Update</a:t>
            </a:r>
          </a:p>
          <a:p>
            <a:pPr lvl="1"/>
            <a:r>
              <a:rPr lang="en-GB" sz="2000" dirty="0" smtClean="0"/>
              <a:t>Retrieve</a:t>
            </a:r>
          </a:p>
          <a:p>
            <a:pPr lvl="1"/>
            <a:r>
              <a:rPr lang="en-GB" sz="2000" dirty="0" smtClean="0"/>
              <a:t>Organise</a:t>
            </a:r>
          </a:p>
          <a:p>
            <a:pPr lvl="1"/>
            <a:r>
              <a:rPr lang="en-GB" sz="2000" dirty="0" smtClean="0"/>
              <a:t>Protect</a:t>
            </a:r>
          </a:p>
          <a:p>
            <a:pPr>
              <a:buFontTx/>
              <a:buNone/>
            </a:pPr>
            <a:r>
              <a:rPr lang="en-GB" sz="2400" dirty="0" smtClean="0"/>
              <a:t>	their data.</a:t>
            </a:r>
          </a:p>
          <a:p>
            <a:endParaRPr lang="en-GB" sz="2400" dirty="0" smtClean="0"/>
          </a:p>
        </p:txBody>
      </p:sp>
      <p:sp>
        <p:nvSpPr>
          <p:cNvPr id="6" name="AutoShape 2" descr="https://s7280.pcdn.co/wp-content/uploads/2018/08/dbms-components-291x3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19" y="3505199"/>
            <a:ext cx="3412897" cy="31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09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Database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file-processing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database management systems (DBMSs) were introduced, organizations usually stored information it in operating system files.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2294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p-uploads.s3.amazonaws.com/uploads/services/2977650/20220303063228_622060fca069d_file_processing_system_and_problemspag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file-processing system </a:t>
            </a:r>
            <a:r>
              <a:rPr lang="en-US" b="1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redundancy and inconsistency.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Difficulty in accessing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isolation.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Integrity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Atomicity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Concurrent-access anomalies.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Security problems.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redundancy and inconsistency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Since different programmers create the files and application programs over a long period, the various files are likely to have different structures and the programs may be written in several programming languages.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Moreover, the same information may be duplicated in several places (files).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18" y="1066800"/>
            <a:ext cx="44196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47713"/>
            <a:ext cx="85820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7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Difficulty in accessing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file-processing environments do not allow needed data to be retrieved in a </a:t>
            </a:r>
            <a:r>
              <a:rPr lang="en-US" dirty="0" smtClean="0"/>
              <a:t>convenient </a:t>
            </a:r>
            <a:r>
              <a:rPr lang="en-US" dirty="0"/>
              <a:t>and efficient manner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ea typeface="ＭＳ Ｐゴシック" pitchFamily="34" charset="-128"/>
              </a:rPr>
              <a:t>Need to write a new program to carry out each new task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data are scattered in various files, and files may be in different formats, writing new application programs to retrieve the appropriate data is difficult.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values stored in the database must satisfy certain types of consistency constraints.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8041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78EB980-0E6B-45F3-816C-D14760E57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166" y="117619"/>
            <a:ext cx="4853667" cy="66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Atomicity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590799"/>
          </a:xfrm>
        </p:spPr>
        <p:txBody>
          <a:bodyPr>
            <a:normAutofit fontScale="92500"/>
          </a:bodyPr>
          <a:lstStyle/>
          <a:p>
            <a:r>
              <a:rPr lang="en-US" dirty="0"/>
              <a:t>A computer system, like any other device, is subject to failure. </a:t>
            </a:r>
          </a:p>
          <a:p>
            <a:r>
              <a:rPr lang="en-US" dirty="0"/>
              <a:t>In many applications, it is crucial that, if a failure occurs, the data be restored to the consistent state that existed prior to the failure.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45840"/>
            <a:ext cx="7848600" cy="30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104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Concurrent-access </a:t>
            </a:r>
            <a:r>
              <a:rPr lang="en-US" b="1" dirty="0" smtClean="0"/>
              <a:t>anomalies</a:t>
            </a:r>
            <a:br>
              <a:rPr lang="en-US" b="1" dirty="0" smtClean="0"/>
            </a:br>
            <a:r>
              <a:rPr lang="ar-SA" b="1" dirty="0" smtClean="0"/>
              <a:t>شذوذ الوصول المتزامن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0200"/>
            <a:ext cx="78390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lideplayer.com/slide/15848275/88/images/26/Concurrent-access+anoma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83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4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Security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048000"/>
          </a:xfrm>
        </p:spPr>
        <p:txBody>
          <a:bodyPr/>
          <a:lstStyle/>
          <a:p>
            <a:r>
              <a:rPr lang="en-US" dirty="0"/>
              <a:t>Not every user of the database system should be able to access all the data.</a:t>
            </a:r>
          </a:p>
          <a:p>
            <a:endParaRPr lang="en-US" dirty="0" smtClean="0"/>
          </a:p>
          <a:p>
            <a:r>
              <a:rPr lang="en-US" dirty="0" smtClean="0"/>
              <a:t>And hard </a:t>
            </a:r>
            <a:r>
              <a:rPr lang="en-US" dirty="0"/>
              <a:t>to provide user access to </a:t>
            </a:r>
            <a:r>
              <a:rPr lang="en-US" dirty="0" smtClean="0"/>
              <a:t>some -but </a:t>
            </a:r>
            <a:r>
              <a:rPr lang="en-US" dirty="0"/>
              <a:t>not </a:t>
            </a:r>
            <a:r>
              <a:rPr lang="en-US" dirty="0" smtClean="0"/>
              <a:t>all-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648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</a:pPr>
            <a:r>
              <a:rPr lang="en-US" sz="3600" b="1" dirty="0">
                <a:solidFill>
                  <a:srgbClr val="FF0000"/>
                </a:solidFill>
                <a:ea typeface="ＭＳ Ｐゴシック" pitchFamily="34" charset="-128"/>
              </a:rPr>
              <a:t>Database systems offer solutions to all the above problems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86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view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major purpose of a database system is to provide users with an abstract view of the data. </a:t>
            </a:r>
          </a:p>
          <a:p>
            <a:pPr lvl="1"/>
            <a:r>
              <a:rPr lang="en-US" dirty="0"/>
              <a:t>That is, the system hides certain details of how the data are stored and maintained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the system to be usable, it must retrieve data efficiently. </a:t>
            </a:r>
          </a:p>
          <a:p>
            <a:pPr lvl="1"/>
            <a:r>
              <a:rPr lang="en-US" dirty="0"/>
              <a:t>The need for efficiency has led designers to use complex data structures to represent data in the database.</a:t>
            </a:r>
          </a:p>
          <a:p>
            <a:pPr lvl="1"/>
            <a:endParaRPr lang="en-US" dirty="0"/>
          </a:p>
          <a:p>
            <a:r>
              <a:rPr lang="en-US" dirty="0"/>
              <a:t>Since many database-system users are not computer trained, developers hide the complexity from users through several levels of abstraction, to simplify users’ interactions with the system:</a:t>
            </a:r>
          </a:p>
          <a:p>
            <a:pPr lvl="1"/>
            <a:r>
              <a:rPr lang="en-US" b="1" dirty="0"/>
              <a:t>Physical level.</a:t>
            </a:r>
          </a:p>
          <a:p>
            <a:pPr lvl="1"/>
            <a:r>
              <a:rPr lang="en-US" b="1" dirty="0"/>
              <a:t>Logical level.</a:t>
            </a:r>
          </a:p>
          <a:p>
            <a:pPr lvl="1"/>
            <a:r>
              <a:rPr lang="en-US" b="1" dirty="0"/>
              <a:t>View level.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4" name="Picture 2" descr="https://binaryterms.com/wp-content/uploads/2019/11/View-of-data-three-schema-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2279"/>
            <a:ext cx="35814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Abstraction / Physical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lowest level of abstraction describes how the data are actually stored. </a:t>
            </a:r>
          </a:p>
          <a:p>
            <a:endParaRPr lang="en-US" dirty="0"/>
          </a:p>
          <a:p>
            <a:r>
              <a:rPr lang="en-US" dirty="0"/>
              <a:t>The physical level describes complex low-level data structures in detail.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Abstraction / Logical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data are stored in the database</a:t>
            </a:r>
          </a:p>
          <a:p>
            <a:pPr lvl="1"/>
            <a:r>
              <a:rPr lang="en-US" dirty="0"/>
              <a:t>and what relationships exist among those data.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Abstraction / View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</a:t>
            </a:r>
            <a:r>
              <a:rPr lang="en-US" u="sng" dirty="0"/>
              <a:t>only part</a:t>
            </a:r>
            <a:r>
              <a:rPr lang="en-US" dirty="0"/>
              <a:t> of the entire database.</a:t>
            </a:r>
          </a:p>
          <a:p>
            <a:endParaRPr lang="en-US" dirty="0"/>
          </a:p>
          <a:p>
            <a:r>
              <a:rPr lang="en-US" dirty="0"/>
              <a:t>The system may provide many views for the same database.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7D4426-919A-4131-B2B8-409FFADD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35" y="0"/>
            <a:ext cx="5479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hashnode.com/res/hashnode/image/upload/v1645802022666/4s3dkAL7s.png?auto=compress,format&amp;format=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762000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50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Instances and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1242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collection of information stored in the database at a particular moment is called an </a:t>
            </a:r>
            <a:r>
              <a:rPr lang="en-US" b="1" dirty="0"/>
              <a:t>instance </a:t>
            </a:r>
            <a:r>
              <a:rPr lang="en-US" dirty="0"/>
              <a:t>of the database.</a:t>
            </a:r>
          </a:p>
          <a:p>
            <a:endParaRPr lang="en-US" dirty="0"/>
          </a:p>
          <a:p>
            <a:r>
              <a:rPr lang="en-US" dirty="0"/>
              <a:t>The overall design of the database is called the database </a:t>
            </a:r>
            <a:r>
              <a:rPr lang="en-US" b="1" dirty="0"/>
              <a:t>schema.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105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Physical 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programs are said to exhibit </a:t>
            </a:r>
            <a:r>
              <a:rPr lang="en-US" b="1" dirty="0"/>
              <a:t>physical data independence </a:t>
            </a:r>
            <a:r>
              <a:rPr lang="en-US" dirty="0"/>
              <a:t>if they do not depend on the physical schema, and thus need not be rewritten if the physical schema changes.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657725" cy="266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C238D-A7E1-425D-AADA-1F2EB419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AB845C-86E4-4B43-B717-DF66E56D4D0A}"/>
              </a:ext>
            </a:extLst>
          </p:cNvPr>
          <p:cNvSpPr>
            <a:spLocks noGrp="1"/>
          </p:cNvSpPr>
          <p:nvPr>
            <p:ph idx="1"/>
            <p:custDataLst>
              <p:custData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End </a:t>
            </a:r>
            <a:r>
              <a:rPr lang="en-US"/>
              <a:t>of Lecture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901" y="2057400"/>
            <a:ext cx="7467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“A set of information held in a computer”</a:t>
            </a:r>
          </a:p>
          <a:p>
            <a:pPr lvl="3" algn="r">
              <a:lnSpc>
                <a:spcPct val="90000"/>
              </a:lnSpc>
              <a:buFontTx/>
              <a:buNone/>
            </a:pPr>
            <a:r>
              <a:rPr lang="en-GB" sz="1200" i="1" dirty="0"/>
              <a:t>Oxford English Dictionary</a:t>
            </a:r>
          </a:p>
          <a:p>
            <a:pPr>
              <a:lnSpc>
                <a:spcPct val="90000"/>
              </a:lnSpc>
            </a:pPr>
            <a:r>
              <a:rPr lang="en-GB" dirty="0"/>
              <a:t>“One or more large structured sets of persistent </a:t>
            </a:r>
            <a:r>
              <a:rPr lang="en-GB" dirty="0" smtClean="0"/>
              <a:t>data </a:t>
            </a:r>
            <a:r>
              <a:rPr lang="ar-SA" dirty="0" smtClean="0"/>
              <a:t> </a:t>
            </a:r>
            <a:r>
              <a:rPr lang="ar-SA" dirty="0"/>
              <a:t>البيانات </a:t>
            </a:r>
            <a:r>
              <a:rPr lang="ar-SA" dirty="0" smtClean="0"/>
              <a:t>المستمرة</a:t>
            </a:r>
            <a:r>
              <a:rPr lang="en-US" dirty="0" smtClean="0"/>
              <a:t> </a:t>
            </a:r>
            <a:r>
              <a:rPr lang="en-GB" dirty="0" smtClean="0"/>
              <a:t>, </a:t>
            </a:r>
            <a:r>
              <a:rPr lang="en-GB" dirty="0"/>
              <a:t>usually associated with software to update and query the data”</a:t>
            </a:r>
          </a:p>
          <a:p>
            <a:pPr lvl="3" algn="r">
              <a:lnSpc>
                <a:spcPct val="90000"/>
              </a:lnSpc>
              <a:buFontTx/>
              <a:buNone/>
            </a:pPr>
            <a:r>
              <a:rPr lang="en-GB" sz="1200" i="1" dirty="0"/>
              <a:t>Free On-Line Dictionary of Computing</a:t>
            </a:r>
          </a:p>
          <a:p>
            <a:pPr>
              <a:lnSpc>
                <a:spcPct val="90000"/>
              </a:lnSpc>
            </a:pPr>
            <a:r>
              <a:rPr lang="en-GB" dirty="0"/>
              <a:t>“A collection of data arranged for ease and speed of search and retrieval”</a:t>
            </a:r>
          </a:p>
          <a:p>
            <a:pPr lvl="3" algn="r">
              <a:lnSpc>
                <a:spcPct val="90000"/>
              </a:lnSpc>
              <a:buFontTx/>
              <a:buNone/>
            </a:pPr>
            <a:r>
              <a:rPr lang="en-GB" sz="1200" dirty="0"/>
              <a:t>Dictionary.com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What is a Database?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81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2306" y="152400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Why Study Databases?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3128" y="15240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Databases are useful</a:t>
            </a:r>
          </a:p>
          <a:p>
            <a:pPr lvl="1"/>
            <a:r>
              <a:rPr lang="en-GB" sz="2000" dirty="0" smtClean="0"/>
              <a:t>Many computing applications deal with large amounts of information</a:t>
            </a:r>
          </a:p>
          <a:p>
            <a:pPr lvl="1"/>
            <a:r>
              <a:rPr lang="en-GB" sz="2000" dirty="0" smtClean="0"/>
              <a:t>Database systems give a set of tools for storing, searching and managing this information</a:t>
            </a:r>
          </a:p>
          <a:p>
            <a:pPr lvl="1"/>
            <a:endParaRPr lang="en-GB" sz="2000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029200" y="15240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Databases in CS</a:t>
            </a:r>
          </a:p>
          <a:p>
            <a:pPr lvl="1"/>
            <a:r>
              <a:rPr lang="en-GB" sz="2000" dirty="0" smtClean="0"/>
              <a:t>Databases are a ‘core topic’ in computer science</a:t>
            </a:r>
          </a:p>
          <a:p>
            <a:pPr lvl="1"/>
            <a:r>
              <a:rPr lang="en-GB" sz="2000" dirty="0" smtClean="0"/>
              <a:t>Basic concepts and skills with database systems are part of the skill set you will be assumed to have as a CS graduate</a:t>
            </a:r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2711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database-management system (DBMS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sz="1900" b="1" i="1" u="sng" dirty="0"/>
              <a:t>D</a:t>
            </a:r>
            <a:r>
              <a:rPr lang="en-US" sz="1900" dirty="0"/>
              <a:t>ata</a:t>
            </a:r>
            <a:r>
              <a:rPr lang="en-US" sz="1900" b="1" i="1" u="sng" dirty="0"/>
              <a:t>b</a:t>
            </a:r>
            <a:r>
              <a:rPr lang="en-US" sz="1900" dirty="0"/>
              <a:t>ase </a:t>
            </a:r>
            <a:r>
              <a:rPr lang="en-US" sz="1900" b="1" i="1" u="sng" dirty="0"/>
              <a:t>M</a:t>
            </a:r>
            <a:r>
              <a:rPr lang="en-US" sz="1900" dirty="0"/>
              <a:t>anagement </a:t>
            </a:r>
            <a:r>
              <a:rPr lang="en-US" sz="1900" b="1" i="1" u="sng" dirty="0"/>
              <a:t>S</a:t>
            </a:r>
            <a:r>
              <a:rPr lang="en-US" sz="1900" dirty="0"/>
              <a:t>ystems (DBMS)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is a collection of interrelated data and a set of programs to access those data.</a:t>
            </a:r>
          </a:p>
          <a:p>
            <a:endParaRPr lang="en-US" dirty="0"/>
          </a:p>
          <a:p>
            <a:r>
              <a:rPr lang="en-US" dirty="0"/>
              <a:t>The collection of data, usually referred to as the database, contains information relevant to an enterprise. </a:t>
            </a:r>
          </a:p>
          <a:p>
            <a:endParaRPr lang="en-US" dirty="0"/>
          </a:p>
          <a:p>
            <a:r>
              <a:rPr lang="en-US" dirty="0"/>
              <a:t>The primary goal of a DBMS is to provide a way to store and retrieve database information that is both convenient and efficient.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systems are designed to manage large bodies of information.</a:t>
            </a:r>
          </a:p>
          <a:p>
            <a:endParaRPr lang="en-US" dirty="0"/>
          </a:p>
          <a:p>
            <a:r>
              <a:rPr lang="en-US" dirty="0"/>
              <a:t> Management of data involves:</a:t>
            </a:r>
          </a:p>
          <a:p>
            <a:pPr lvl="1"/>
            <a:r>
              <a:rPr lang="en-US" dirty="0"/>
              <a:t>Defining structures for storage of information.</a:t>
            </a:r>
          </a:p>
          <a:p>
            <a:pPr lvl="1"/>
            <a:r>
              <a:rPr lang="en-US" dirty="0"/>
              <a:t>Providing mechanisms for the manipulation of information. </a:t>
            </a:r>
          </a:p>
          <a:p>
            <a:pPr lvl="1"/>
            <a:r>
              <a:rPr lang="en-US" dirty="0"/>
              <a:t>In addition, the database system must ensure the safety of the information stored, despite system crashes or attempts at unauthorized access.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Database-System Applications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Database-System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6482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Enterprise Information.</a:t>
            </a:r>
          </a:p>
          <a:p>
            <a:r>
              <a:rPr lang="en-US" dirty="0"/>
              <a:t>Banking and Finance.</a:t>
            </a:r>
          </a:p>
          <a:p>
            <a:r>
              <a:rPr lang="en-US" dirty="0"/>
              <a:t>Universities.</a:t>
            </a:r>
          </a:p>
          <a:p>
            <a:r>
              <a:rPr lang="en-US" dirty="0" smtClean="0"/>
              <a:t>Telecommunication.</a:t>
            </a:r>
          </a:p>
          <a:p>
            <a:r>
              <a:rPr lang="en-GB" dirty="0"/>
              <a:t>Train timetables</a:t>
            </a:r>
          </a:p>
          <a:p>
            <a:r>
              <a:rPr lang="en-GB" dirty="0"/>
              <a:t>Airline bookings</a:t>
            </a:r>
          </a:p>
          <a:p>
            <a:r>
              <a:rPr lang="en-GB" dirty="0"/>
              <a:t>Credit card details</a:t>
            </a:r>
          </a:p>
          <a:p>
            <a:r>
              <a:rPr lang="en-GB" dirty="0"/>
              <a:t>Student records</a:t>
            </a:r>
          </a:p>
          <a:p>
            <a:r>
              <a:rPr lang="en-GB" dirty="0"/>
              <a:t>Customer histories</a:t>
            </a:r>
          </a:p>
          <a:p>
            <a:r>
              <a:rPr lang="en-GB" dirty="0"/>
              <a:t>Stock market prices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57800" y="10668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 smtClean="0"/>
              <a:t>Web indexes</a:t>
            </a:r>
          </a:p>
          <a:p>
            <a:r>
              <a:rPr lang="en-GB" sz="3000" dirty="0" smtClean="0"/>
              <a:t>Library catalogues</a:t>
            </a:r>
          </a:p>
          <a:p>
            <a:r>
              <a:rPr lang="en-GB" sz="3000" dirty="0" smtClean="0"/>
              <a:t>Medical records</a:t>
            </a:r>
          </a:p>
          <a:p>
            <a:r>
              <a:rPr lang="en-GB" sz="3000" dirty="0" smtClean="0"/>
              <a:t>Personnel systems</a:t>
            </a:r>
          </a:p>
          <a:p>
            <a:r>
              <a:rPr lang="en-GB" sz="3000" dirty="0" smtClean="0"/>
              <a:t>Product catalogues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3730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517.0">
  <media streamable="true" recordStart="918823" recordEnd="940295" recordLength="1016732" audioOnly="true"/>
</athena>
</file>

<file path=customXml/item10.xml><?xml version="1.0" encoding="utf-8"?>
<athena xmlns="http://schemas.microsoft.com/edu/athena" version="0.1.3517.0">
  <media streamable="true" recordStart="76915" recordEnd="175374" recordLength="743144" audioOnly="true"/>
</athena>
</file>

<file path=customXml/item11.xml><?xml version="1.0" encoding="utf-8"?>
<athena xmlns="http://schemas.microsoft.com/edu/athena" version="0.1.3517.0">
  <media streamable="true" recordStart="0" recordEnd="2053" recordLength="2066" audioOnly="true"/>
</athena>
</file>

<file path=customXml/item12.xml><?xml version="1.0" encoding="utf-8"?>
<athena xmlns="http://schemas.microsoft.com/edu/athena" version="0.1.3517.0">
  <media streamable="true" recordStart="0" recordEnd="10355" recordLength="10355" audioOnly="true"/>
</athena>
</file>

<file path=customXml/item13.xml><?xml version="1.0" encoding="utf-8"?>
<athena xmlns="http://schemas.microsoft.com/edu/athena" version="0.1.3517.0">
  <media streamable="true" recordStart="0" recordEnd="12111" recordLength="12145" audioOnly="true"/>
</athena>
</file>

<file path=customXml/item14.xml><?xml version="1.0" encoding="utf-8"?>
<athena xmlns="http://schemas.microsoft.com/edu/athena" version="0.1.3517.0">
  <media streamable="true" recordStart="111483" recordEnd="896393" recordLength="1016732" audioOnly="true"/>
</athena>
</file>

<file path=customXml/item15.xml><?xml version="1.0" encoding="utf-8"?>
<athena xmlns="http://schemas.microsoft.com/edu/athena" version="0.1.3517.0">
  <media streamable="true" recordStart="0" recordEnd="51205" recordLength="51215" audioOnly="true"/>
</athena>
</file>

<file path=customXml/item16.xml><?xml version="1.0" encoding="utf-8"?>
<athena xmlns="http://schemas.microsoft.com/edu/athena" version="0.1.3517.0">
  <media streamable="true" recordStart="0" recordEnd="127209" recordLength="315489" audioOnly="true"/>
</athena>
</file>

<file path=customXml/item17.xml><?xml version="1.0" encoding="utf-8"?>
<athena xmlns="http://schemas.microsoft.com/edu/athena" version="0.1.3517.0">
  <media streamable="true" recordStart="723038" recordEnd="743106" recordLength="743144" audioOnly="true"/>
</athena>
</file>

<file path=customXml/item18.xml><?xml version="1.0" encoding="utf-8"?>
<athena xmlns="http://schemas.microsoft.com/edu/athena" version="0.1.3517.0">
  <media streamable="true" recordStart="0" recordEnd="2149" recordLength="2199" audioOnly="true"/>
</athena>
</file>

<file path=customXml/item19.xml><?xml version="1.0" encoding="utf-8"?>
<athena xmlns="http://schemas.microsoft.com/edu/athena" version="0.1.3517.0">
  <media streamable="true" recordStart="896393" recordEnd="918823" recordLength="1016732" audioOnly="true"/>
</athena>
</file>

<file path=customXml/item2.xml><?xml version="1.0" encoding="utf-8"?>
<athena xmlns="http://schemas.microsoft.com/edu/athena" version="0.1.3517.0">
  <media streamable="true" recordStart="0" recordEnd="91871" recordLength="91880" audioOnly="true" start="0" end="91871" audioFormat="{00001610-0000-0010-8000-00AA00389B71}" audioRate="44100" muted="false" volume="0.8" fadeIn="0" fadeOut="0" videoFormat="{34363248-0000-0010-8000-00AA00389B71}" videoRate="15" videoWidth="256" videoHeight="256"/>
</athena>
</file>

<file path=customXml/item20.xml><?xml version="1.0" encoding="utf-8"?>
<athena xmlns="http://schemas.microsoft.com/edu/athena" version="0.1.3517.0">
  <media streamable="true" recordStart="191423" recordEnd="216602" recordLength="216605" audioOnly="true"/>
</athena>
</file>

<file path=customXml/item21.xml><?xml version="1.0" encoding="utf-8"?>
<athena xmlns="http://schemas.microsoft.com/edu/athena" version="0.1.3517.0">
  <media streamable="true" recordStart="0" recordEnd="166162" recordLength="216605" audioOnly="true"/>
</athena>
</file>

<file path=customXml/item22.xml><?xml version="1.0" encoding="utf-8"?>
<athena xmlns="http://schemas.microsoft.com/edu/athena" version="0.1.3517.0">
  <media streamable="true" recordStart="969074" recordEnd="977622" recordLength="1016732" audioOnly="true"/>
</athena>
</file>

<file path=customXml/item23.xml><?xml version="1.0" encoding="utf-8"?>
<athena xmlns="http://schemas.microsoft.com/edu/athena" version="0.1.3517.0">
  <media streamable="true" recordStart="0" recordEnd="75753" recordLength="75790" audioOnly="true"/>
</athena>
</file>

<file path=customXml/item24.xml><?xml version="1.0" encoding="utf-8"?>
<athena xmlns="http://schemas.microsoft.com/edu/athena" version="0.1.3517.0">
  <media streamable="true" recordStart="0" recordEnd="39444" recordLength="39493" audioOnly="true"/>
</athena>
</file>

<file path=customXml/item25.xml><?xml version="1.0" encoding="utf-8"?>
<athena xmlns="http://schemas.microsoft.com/edu/athena" version="0.1.3517.0">
  <media streamable="true" recordStart="127209" recordEnd="260670" recordLength="315489" audioOnly="true"/>
</athena>
</file>

<file path=customXml/item26.xml><?xml version="1.0" encoding="utf-8"?>
<athena xmlns="http://schemas.microsoft.com/edu/athena" version="0.1.3517.0">
  <media streamable="true" recordStart="0" recordEnd="3041" recordLength="1016732" audioOnly="true"/>
</athena>
</file>

<file path=customXml/item27.xml><?xml version="1.0" encoding="utf-8"?>
<athena xmlns="http://schemas.microsoft.com/edu/athena" version="0.1.3517.0">
  <media streamable="true" recordStart="175374" recordEnd="249811" recordLength="743144" audioOnly="true"/>
</athena>
</file>

<file path=customXml/item28.xml><?xml version="1.0" encoding="utf-8"?>
<athena xmlns="http://schemas.microsoft.com/edu/athena" version="0.1.3517.0">
  <media streamable="true" recordStart="0" recordEnd="59176" recordLength="59210" audioOnly="true"/>
</athena>
</file>

<file path=customXml/item29.xml><?xml version="1.0" encoding="utf-8"?>
<athena xmlns="http://schemas.microsoft.com/edu/athena" version="0.1.3517.0">
  <media streamable="true" recordStart="260670" recordEnd="267575" recordLength="315489" audioOnly="true"/>
</athena>
</file>

<file path=customXml/item3.xml><?xml version="1.0" encoding="utf-8"?>
<athena xmlns="http://schemas.microsoft.com/edu/athena" version="0.1.3517.0">
  <media streamable="true" recordStart="267575" recordEnd="300529" recordLength="315489" audioOnly="true"/>
</athena>
</file>

<file path=customXml/item30.xml><?xml version="1.0" encoding="utf-8"?>
<athena xmlns="http://schemas.microsoft.com/edu/athena" version="0.1.3517.0">
  <media streamable="true" recordStart="3041" recordEnd="111483" recordLength="1016732" audioOnly="true"/>
</athena>
</file>

<file path=customXml/item31.xml><?xml version="1.0" encoding="utf-8"?>
<athena xmlns="http://schemas.microsoft.com/edu/athena" version="0.1.3517.0">
  <media streamable="true" recordStart="977622" recordEnd="1003066" recordLength="1016732" audioOnly="true"/>
</athena>
</file>

<file path=customXml/item32.xml><?xml version="1.0" encoding="utf-8"?>
<athena xmlns="http://schemas.microsoft.com/edu/athena" version="0.1.3517.0">
  <media streamable="true" recordStart="249811" recordEnd="395893" recordLength="743144" audioOnly="true"/>
</athena>
</file>

<file path=customXml/item33.xml><?xml version="1.0" encoding="utf-8"?>
<athena xmlns="http://schemas.microsoft.com/edu/athena" version="0.1.3517.0">
  <media streamable="true" recordStart="10914" recordEnd="14304" recordLength="743144" audioOnly="true"/>
</athena>
</file>

<file path=customXml/item34.xml><?xml version="1.0" encoding="utf-8"?>
<athena xmlns="http://schemas.microsoft.com/edu/athena" version="0.1.3517.0">
  <media streamable="true" recordStart="1005533" recordEnd="1008195" recordLength="1016732" audioOnly="true"/>
</athena>
</file>

<file path=customXml/item35.xml><?xml version="1.0" encoding="utf-8"?>
<athena xmlns="http://schemas.microsoft.com/edu/athena" version="0.1.3517.0">
  <media streamable="true" recordStart="940295" recordEnd="969074" recordLength="1016732" audioOnly="true"/>
</athena>
</file>

<file path=customXml/item36.xml><?xml version="1.0" encoding="utf-8"?>
<athena xmlns="http://schemas.microsoft.com/edu/athena" version="0.1.3517.0">
  <media streamable="true" recordStart="395893" recordEnd="588100" recordLength="743144" audioOnly="true"/>
</athena>
</file>

<file path=customXml/item37.xml><?xml version="1.0" encoding="utf-8"?>
<athena xmlns="http://schemas.microsoft.com/edu/athena" version="0.1.3517.0">
  <media streamable="true" recordStart="588100" recordEnd="723038" recordLength="743144" audioOnly="true"/>
</athena>
</file>

<file path=customXml/item38.xml><?xml version="1.0" encoding="utf-8"?>
<athena xmlns="http://schemas.microsoft.com/edu/athena" version="0.1.3517.0">
  <media streamable="true" recordStart="166162" recordEnd="191423" recordLength="216605" audioOnly="true"/>
</athena>
</file>

<file path=customXml/item39.xml><?xml version="1.0" encoding="utf-8"?>
<athena xmlns="http://schemas.microsoft.com/edu/athena" version="0.1.3517.0">
  <media streamable="true" recordStart="300529" recordEnd="315470" recordLength="315489" audioOnly="true"/>
</athena>
</file>

<file path=customXml/item4.xml><?xml version="1.0" encoding="utf-8"?>
<athena xmlns="http://schemas.microsoft.com/edu/athena" version="0.1.3517.0">
  <media streamable="true" recordStart="1008195" recordEnd="1012805" recordLength="1016732" audioOnly="true"/>
</athena>
</file>

<file path=customXml/item5.xml><?xml version="1.0" encoding="utf-8"?>
<athena xmlns="http://schemas.microsoft.com/edu/athena" version="0.1.3517.0">
  <media streamable="true" recordStart="1012805" recordEnd="1016687" recordLength="1016732" audioOnly="true"/>
</athena>
</file>

<file path=customXml/item6.xml><?xml version="1.0" encoding="utf-8"?>
<athena xmlns="http://schemas.microsoft.com/edu/athena" version="0.1.3517.0">
  <media streamable="true" recordStart="0" recordEnd="10914" recordLength="743144" audioOnly="true"/>
</athena>
</file>

<file path=customXml/item7.xml><?xml version="1.0" encoding="utf-8"?>
<athena xmlns="http://schemas.microsoft.com/edu/athena" version="0.1.3517.0">
  <media streamable="true" recordStart="0" recordEnd="37503" recordLength="37533" audioOnly="true"/>
</athena>
</file>

<file path=customXml/item8.xml><?xml version="1.0" encoding="utf-8"?>
<athena xmlns="http://schemas.microsoft.com/edu/athena" version="0.1.3517.0">
  <media streamable="true" recordStart="1003066" recordEnd="1005533" recordLength="1016732" audioOnly="true"/>
</athena>
</file>

<file path=customXml/item9.xml><?xml version="1.0" encoding="utf-8"?>
<athena xmlns="http://schemas.microsoft.com/edu/athena" version="0.1.3517.0">
  <media streamable="true" recordStart="14304" recordEnd="76915" recordLength="743144" audioOnly="true"/>
</athena>
</file>

<file path=customXml/itemProps1.xml><?xml version="1.0" encoding="utf-8"?>
<ds:datastoreItem xmlns:ds="http://schemas.openxmlformats.org/officeDocument/2006/customXml" ds:itemID="{808D7D93-CE3B-44B5-9A56-46948DB332CB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1D7D43E1-53EC-477F-B7E1-49C527AE8E37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BF909BF4-5A2D-48A8-AFFB-34280F069C40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96EF708A-1D59-4FD8-9AF2-099BB058BF1F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E4243AFC-1A02-4513-A859-D2DB9EC32960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3D666DCC-283A-47DB-9DCB-536FF3585A3A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7035E88E-F52A-4853-B299-288A8A7CD1FB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D7536014-D24C-49E2-8B3C-63227AE1E03A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3DADBA3D-60E4-41A1-8883-EFE2932AB2FD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C323B769-AE13-4461-A416-975CF2151A41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71FEFD58-987D-43C6-8349-CEFE8E2C66EF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576E8248-C808-4F7D-8D02-46442542C6D8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397889DC-CA49-4F37-AA2F-CEE8993AE082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B9862F4F-8020-47F9-989C-709043C9C71C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FA20E63D-3096-43F7-B4A0-B0C2CA2CD22F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BD796E33-C556-4830-B909-8FC7C1421E44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81350F34-5A2B-4785-B321-DCB00EC32CBE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60B8F173-C1AE-422D-8D0D-51C07A915224}">
  <ds:schemaRefs>
    <ds:schemaRef ds:uri="http://schemas.microsoft.com/edu/athena"/>
  </ds:schemaRefs>
</ds:datastoreItem>
</file>

<file path=customXml/itemProps26.xml><?xml version="1.0" encoding="utf-8"?>
<ds:datastoreItem xmlns:ds="http://schemas.openxmlformats.org/officeDocument/2006/customXml" ds:itemID="{4DBE664F-766D-42F0-9A13-114CC0826540}">
  <ds:schemaRefs>
    <ds:schemaRef ds:uri="http://schemas.microsoft.com/edu/athena"/>
  </ds:schemaRefs>
</ds:datastoreItem>
</file>

<file path=customXml/itemProps27.xml><?xml version="1.0" encoding="utf-8"?>
<ds:datastoreItem xmlns:ds="http://schemas.openxmlformats.org/officeDocument/2006/customXml" ds:itemID="{0C73859C-7CDA-4FF3-9639-DA78E1577B21}">
  <ds:schemaRefs>
    <ds:schemaRef ds:uri="http://schemas.microsoft.com/edu/athena"/>
  </ds:schemaRefs>
</ds:datastoreItem>
</file>

<file path=customXml/itemProps28.xml><?xml version="1.0" encoding="utf-8"?>
<ds:datastoreItem xmlns:ds="http://schemas.openxmlformats.org/officeDocument/2006/customXml" ds:itemID="{DC670C08-2FF1-4981-9B58-AA28D7446F15}">
  <ds:schemaRefs>
    <ds:schemaRef ds:uri="http://schemas.microsoft.com/edu/athena"/>
  </ds:schemaRefs>
</ds:datastoreItem>
</file>

<file path=customXml/itemProps29.xml><?xml version="1.0" encoding="utf-8"?>
<ds:datastoreItem xmlns:ds="http://schemas.openxmlformats.org/officeDocument/2006/customXml" ds:itemID="{8B880D0A-9CFA-4A21-B53C-78C0F34C04CC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F641A53F-FFF4-427A-812C-B5F8923BF18A}">
  <ds:schemaRefs>
    <ds:schemaRef ds:uri="http://schemas.microsoft.com/edu/athena"/>
  </ds:schemaRefs>
</ds:datastoreItem>
</file>

<file path=customXml/itemProps30.xml><?xml version="1.0" encoding="utf-8"?>
<ds:datastoreItem xmlns:ds="http://schemas.openxmlformats.org/officeDocument/2006/customXml" ds:itemID="{41443258-E81C-47E3-B693-7EB14A7948CC}">
  <ds:schemaRefs>
    <ds:schemaRef ds:uri="http://schemas.microsoft.com/edu/athena"/>
  </ds:schemaRefs>
</ds:datastoreItem>
</file>

<file path=customXml/itemProps31.xml><?xml version="1.0" encoding="utf-8"?>
<ds:datastoreItem xmlns:ds="http://schemas.openxmlformats.org/officeDocument/2006/customXml" ds:itemID="{BB862CE5-372E-45F5-A9D6-7B06B367BB37}">
  <ds:schemaRefs>
    <ds:schemaRef ds:uri="http://schemas.microsoft.com/edu/athena"/>
  </ds:schemaRefs>
</ds:datastoreItem>
</file>

<file path=customXml/itemProps32.xml><?xml version="1.0" encoding="utf-8"?>
<ds:datastoreItem xmlns:ds="http://schemas.openxmlformats.org/officeDocument/2006/customXml" ds:itemID="{13B0D606-BA30-464E-912A-2277AE741130}">
  <ds:schemaRefs>
    <ds:schemaRef ds:uri="http://schemas.microsoft.com/edu/athena"/>
  </ds:schemaRefs>
</ds:datastoreItem>
</file>

<file path=customXml/itemProps33.xml><?xml version="1.0" encoding="utf-8"?>
<ds:datastoreItem xmlns:ds="http://schemas.openxmlformats.org/officeDocument/2006/customXml" ds:itemID="{E77A27CD-F180-421C-934A-4BCB49180218}">
  <ds:schemaRefs>
    <ds:schemaRef ds:uri="http://schemas.microsoft.com/edu/athena"/>
  </ds:schemaRefs>
</ds:datastoreItem>
</file>

<file path=customXml/itemProps34.xml><?xml version="1.0" encoding="utf-8"?>
<ds:datastoreItem xmlns:ds="http://schemas.openxmlformats.org/officeDocument/2006/customXml" ds:itemID="{6EDDFE4B-0CE7-4493-B608-506EA4879D28}">
  <ds:schemaRefs>
    <ds:schemaRef ds:uri="http://schemas.microsoft.com/edu/athena"/>
  </ds:schemaRefs>
</ds:datastoreItem>
</file>

<file path=customXml/itemProps35.xml><?xml version="1.0" encoding="utf-8"?>
<ds:datastoreItem xmlns:ds="http://schemas.openxmlformats.org/officeDocument/2006/customXml" ds:itemID="{A9A77424-6B22-4439-83EE-11D9280260CA}">
  <ds:schemaRefs>
    <ds:schemaRef ds:uri="http://schemas.microsoft.com/edu/athena"/>
  </ds:schemaRefs>
</ds:datastoreItem>
</file>

<file path=customXml/itemProps36.xml><?xml version="1.0" encoding="utf-8"?>
<ds:datastoreItem xmlns:ds="http://schemas.openxmlformats.org/officeDocument/2006/customXml" ds:itemID="{2BC47228-B172-4625-BDFB-D1C8EFEEE72F}">
  <ds:schemaRefs>
    <ds:schemaRef ds:uri="http://schemas.microsoft.com/edu/athena"/>
  </ds:schemaRefs>
</ds:datastoreItem>
</file>

<file path=customXml/itemProps37.xml><?xml version="1.0" encoding="utf-8"?>
<ds:datastoreItem xmlns:ds="http://schemas.openxmlformats.org/officeDocument/2006/customXml" ds:itemID="{87AC2C3B-3466-4735-8C3C-9C7DE94E294D}">
  <ds:schemaRefs>
    <ds:schemaRef ds:uri="http://schemas.microsoft.com/edu/athena"/>
  </ds:schemaRefs>
</ds:datastoreItem>
</file>

<file path=customXml/itemProps38.xml><?xml version="1.0" encoding="utf-8"?>
<ds:datastoreItem xmlns:ds="http://schemas.openxmlformats.org/officeDocument/2006/customXml" ds:itemID="{ABEAA1D7-D934-403C-BE2D-E9046C879706}">
  <ds:schemaRefs>
    <ds:schemaRef ds:uri="http://schemas.microsoft.com/edu/athena"/>
  </ds:schemaRefs>
</ds:datastoreItem>
</file>

<file path=customXml/itemProps39.xml><?xml version="1.0" encoding="utf-8"?>
<ds:datastoreItem xmlns:ds="http://schemas.openxmlformats.org/officeDocument/2006/customXml" ds:itemID="{E94BFDC0-31B7-4F23-97F0-3E7A76B9FEC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490A125-79F0-4C2A-8DCF-A424C8CA66EE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3A2F37E-A6D5-49DF-A911-5DD26DEE1216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3DFF54EE-6FB1-4FB2-9DF4-07F18DDBA545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971ECD84-A058-441D-B888-195B95567FF2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43DD3AB1-E9F9-420E-BE29-B53B0F826455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D7496370-C073-469D-8B22-E247F5055F27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876</Words>
  <Application>Microsoft Office PowerPoint</Application>
  <PresentationFormat>On-screen Show (4:3)</PresentationFormat>
  <Paragraphs>127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01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 [Cont.]</vt:lpstr>
      <vt:lpstr>Database-System Applications</vt:lpstr>
      <vt:lpstr>Database-System Applications</vt:lpstr>
      <vt:lpstr>Database Systems</vt:lpstr>
      <vt:lpstr>Purpose of Database Systems</vt:lpstr>
      <vt:lpstr>file-processing system</vt:lpstr>
      <vt:lpstr>PowerPoint Presentation</vt:lpstr>
      <vt:lpstr>file-processing system disadvantages</vt:lpstr>
      <vt:lpstr>Data redundancy and inconsistency</vt:lpstr>
      <vt:lpstr>PowerPoint Presentation</vt:lpstr>
      <vt:lpstr>Difficulty in accessing data.</vt:lpstr>
      <vt:lpstr>Data isolation</vt:lpstr>
      <vt:lpstr>Integrity problems</vt:lpstr>
      <vt:lpstr>Atomicity problems</vt:lpstr>
      <vt:lpstr>Concurrent-access anomalies شذوذ الوصول المتزامن</vt:lpstr>
      <vt:lpstr>PowerPoint Presentation</vt:lpstr>
      <vt:lpstr>Security problems</vt:lpstr>
      <vt:lpstr>View of Data</vt:lpstr>
      <vt:lpstr>view of the data</vt:lpstr>
      <vt:lpstr>Data Abstraction</vt:lpstr>
      <vt:lpstr>Data Abstraction / Physical level</vt:lpstr>
      <vt:lpstr>Data Abstraction / Logical Level</vt:lpstr>
      <vt:lpstr>Data Abstraction / View Level</vt:lpstr>
      <vt:lpstr>PowerPoint Presentation</vt:lpstr>
      <vt:lpstr>Instances and Schemas</vt:lpstr>
      <vt:lpstr>Physical data independence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admin</dc:creator>
  <cp:lastModifiedBy>eng.samer2011@hotmail.com</cp:lastModifiedBy>
  <cp:revision>92</cp:revision>
  <dcterms:created xsi:type="dcterms:W3CDTF">2006-08-16T00:00:00Z</dcterms:created>
  <dcterms:modified xsi:type="dcterms:W3CDTF">2024-07-23T08:12:05Z</dcterms:modified>
</cp:coreProperties>
</file>