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84" r:id="rId4"/>
    <p:sldId id="285" r:id="rId5"/>
    <p:sldId id="286" r:id="rId6"/>
    <p:sldId id="287" r:id="rId7"/>
    <p:sldId id="288" r:id="rId8"/>
  </p:sldIdLst>
  <p:sldSz cx="9144000" cy="6858000" type="screen4x3"/>
  <p:notesSz cx="6797675" cy="99266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نمط ذو نسُق 1 - تميي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93D81CF-94F2-401A-BA57-92F5A7B2D0C5}" styleName="النمط المتوس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3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6CAD8D9-AA21-4FFE-BAC7-43DF0285C09E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51275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1F013B2-17CA-455D-B1C2-2CCE85A9D1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7114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013B2-17CA-455D-B1C2-2CCE85A9D134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426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013B2-17CA-455D-B1C2-2CCE85A9D134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4753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013B2-17CA-455D-B1C2-2CCE85A9D134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426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203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34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781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188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696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235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940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60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962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768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B910-C1A9-4DDA-8E6A-6D085F5090E1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963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EB910-C1A9-4DDA-8E6A-6D085F5090E1}" type="datetimeFigureOut">
              <a:rPr lang="ar-SA" smtClean="0"/>
              <a:t>25/05/1445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5E6E1-BD24-43C6-8FCF-7A3469EF23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284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Managerial Accounting</a:t>
            </a:r>
            <a:endParaRPr lang="ar-SA" sz="3200" b="1" u="sng" dirty="0"/>
          </a:p>
        </p:txBody>
      </p:sp>
      <p:sp>
        <p:nvSpPr>
          <p:cNvPr id="4" name="مربع نص 3"/>
          <p:cNvSpPr txBox="1"/>
          <p:nvPr/>
        </p:nvSpPr>
        <p:spPr>
          <a:xfrm>
            <a:off x="899592" y="2924944"/>
            <a:ext cx="698477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400" b="1" u="sng" dirty="0" smtClean="0">
                <a:solidFill>
                  <a:srgbClr val="002060"/>
                </a:solidFill>
              </a:rPr>
              <a:t>Overhead Cost Variances </a:t>
            </a:r>
            <a:endParaRPr lang="ar-SA" sz="44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95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US" sz="3600" b="1" u="sng" dirty="0" smtClean="0"/>
              <a:t>Example </a:t>
            </a:r>
            <a:endParaRPr lang="ar-SA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sz="1600" dirty="0"/>
              <a:t>Nina Garcia is the newly appointed president of Laser Products. She is examining the May</a:t>
            </a:r>
          </a:p>
          <a:p>
            <a:pPr marL="0" indent="0" algn="l" rtl="0">
              <a:buNone/>
            </a:pPr>
            <a:r>
              <a:rPr lang="en-US" sz="1600" dirty="0"/>
              <a:t>2012 results for the Aerospace Products Division. This division manufactures wing parts for</a:t>
            </a:r>
          </a:p>
          <a:p>
            <a:pPr marL="0" indent="0" algn="l" rtl="0">
              <a:buNone/>
            </a:pPr>
            <a:r>
              <a:rPr lang="en-US" sz="1600" dirty="0"/>
              <a:t>satellites. Garcia’s current concern is with manufacturing overhead costs at the Aerospace</a:t>
            </a:r>
          </a:p>
          <a:p>
            <a:pPr marL="0" indent="0" algn="l" rtl="0">
              <a:buNone/>
            </a:pPr>
            <a:r>
              <a:rPr lang="en-US" sz="1600" dirty="0"/>
              <a:t>Products Division. Both variable and fixed overhead costs are allocated to the wing parts on</a:t>
            </a:r>
          </a:p>
          <a:p>
            <a:pPr marL="0" indent="0" algn="l" rtl="0">
              <a:buNone/>
            </a:pPr>
            <a:r>
              <a:rPr lang="en-US" sz="1600" dirty="0"/>
              <a:t>the basis of laser-cutting-hours. </a:t>
            </a:r>
            <a:r>
              <a:rPr lang="en-US" sz="1600" b="1" dirty="0">
                <a:solidFill>
                  <a:srgbClr val="002060"/>
                </a:solidFill>
              </a:rPr>
              <a:t>The following budget information is available:</a:t>
            </a:r>
          </a:p>
          <a:p>
            <a:pPr marL="0" indent="0" algn="l" rtl="0"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endParaRPr lang="en-US" sz="1600" b="1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sz="1600" dirty="0"/>
              <a:t>Budgeted variable overhead rate $200 per </a:t>
            </a:r>
            <a:r>
              <a:rPr lang="en-US" sz="1600" dirty="0" smtClean="0"/>
              <a:t>hour  </a:t>
            </a:r>
            <a:endParaRPr lang="en-US" sz="1600" dirty="0"/>
          </a:p>
          <a:p>
            <a:pPr marL="0" indent="0" algn="l" rtl="0">
              <a:buNone/>
            </a:pPr>
            <a:r>
              <a:rPr lang="en-US" sz="1600" dirty="0"/>
              <a:t>Budgeted fixed overhead rate $240 per hour</a:t>
            </a:r>
          </a:p>
          <a:p>
            <a:pPr marL="0" indent="0" algn="l" rtl="0">
              <a:buNone/>
            </a:pPr>
            <a:r>
              <a:rPr lang="en-US" sz="1600" dirty="0"/>
              <a:t>Budgeted laser-cutting time per wing part 1.5 hours</a:t>
            </a:r>
          </a:p>
          <a:p>
            <a:pPr marL="0" indent="0" algn="l" rtl="0">
              <a:buNone/>
            </a:pPr>
            <a:r>
              <a:rPr lang="en-US" sz="1600" dirty="0"/>
              <a:t>Budgeted production and sales for May 2012 5,000 wing parts</a:t>
            </a:r>
          </a:p>
          <a:p>
            <a:pPr marL="0" indent="0" algn="l" rtl="0">
              <a:buNone/>
            </a:pPr>
            <a:r>
              <a:rPr lang="en-US" sz="1600" dirty="0"/>
              <a:t>Budgeted fixed overhead costs for May 2012 $</a:t>
            </a:r>
            <a:r>
              <a:rPr lang="en-US" sz="1600" dirty="0" smtClean="0"/>
              <a:t>1,800,000 </a:t>
            </a:r>
          </a:p>
          <a:p>
            <a:pPr marL="0" indent="0" algn="l" rtl="0">
              <a:buNone/>
            </a:pPr>
            <a:r>
              <a:rPr lang="en-US" sz="1600" dirty="0" smtClean="0"/>
              <a:t>   </a:t>
            </a:r>
            <a:endParaRPr lang="en-US" sz="1600" dirty="0"/>
          </a:p>
          <a:p>
            <a:pPr marL="0" indent="0" algn="l" rtl="0">
              <a:buNone/>
            </a:pPr>
            <a:r>
              <a:rPr lang="en-US" sz="1600" b="1" dirty="0">
                <a:solidFill>
                  <a:srgbClr val="002060"/>
                </a:solidFill>
              </a:rPr>
              <a:t>Actual results for May 2012 are as follows</a:t>
            </a:r>
            <a:r>
              <a:rPr lang="en-US" sz="1600" b="1" dirty="0" smtClean="0">
                <a:solidFill>
                  <a:srgbClr val="002060"/>
                </a:solidFill>
              </a:rPr>
              <a:t>:</a:t>
            </a:r>
          </a:p>
          <a:p>
            <a:pPr marL="0" indent="0" algn="l" rtl="0">
              <a:buNone/>
            </a:pPr>
            <a:endParaRPr lang="en-US" sz="1600" dirty="0"/>
          </a:p>
          <a:p>
            <a:pPr marL="0" indent="0" algn="l" rtl="0">
              <a:buNone/>
            </a:pPr>
            <a:r>
              <a:rPr lang="en-US" sz="1600" dirty="0"/>
              <a:t>Wing parts produced and sold 4,800 units</a:t>
            </a:r>
          </a:p>
          <a:p>
            <a:pPr marL="0" indent="0" algn="l" rtl="0">
              <a:buNone/>
            </a:pPr>
            <a:r>
              <a:rPr lang="en-US" sz="1600" dirty="0"/>
              <a:t>Laser-cutting-hours used 8,400 hours</a:t>
            </a:r>
          </a:p>
          <a:p>
            <a:pPr marL="0" indent="0" algn="l" rtl="0">
              <a:buNone/>
            </a:pPr>
            <a:r>
              <a:rPr lang="en-US" sz="1600" dirty="0"/>
              <a:t>Variable overhead costs $1,478,400</a:t>
            </a:r>
          </a:p>
          <a:p>
            <a:pPr marL="0" indent="0" algn="l" rtl="0">
              <a:buNone/>
            </a:pPr>
            <a:r>
              <a:rPr lang="en-US" sz="1600" dirty="0"/>
              <a:t>Fixed overhead costs $</a:t>
            </a:r>
            <a:r>
              <a:rPr lang="en-US" sz="1600" dirty="0" smtClean="0"/>
              <a:t>1,832,200</a:t>
            </a:r>
          </a:p>
          <a:p>
            <a:pPr marL="0" indent="0" algn="l" rtl="0">
              <a:buNone/>
            </a:pPr>
            <a:endParaRPr lang="en-US" sz="1600" dirty="0"/>
          </a:p>
          <a:p>
            <a:pPr marL="0" indent="0" algn="l" rtl="0">
              <a:buNone/>
            </a:pPr>
            <a:r>
              <a:rPr lang="en-US" sz="1600" dirty="0"/>
              <a:t>1. Compute the spending variance and the efficiency variance for variable overhead. Required</a:t>
            </a:r>
          </a:p>
          <a:p>
            <a:pPr marL="0" indent="0" algn="l" rtl="0">
              <a:buNone/>
            </a:pPr>
            <a:r>
              <a:rPr lang="en-US" sz="1600" dirty="0"/>
              <a:t>2. Compute the spending variance and the production-volume variance for fixed overhead.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8461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9036496" cy="60486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lvl="0" indent="0" algn="l" rtl="0">
              <a:buNone/>
            </a:pPr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</a:rPr>
              <a:t>Variable </a:t>
            </a:r>
          </a:p>
          <a:p>
            <a:pPr marL="0" lvl="0" indent="0" algn="l" rtl="0">
              <a:buNone/>
            </a:pPr>
            <a:endParaRPr lang="en-US" sz="2000" b="1" u="sng" dirty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2000" b="1" dirty="0" smtClean="0">
                <a:solidFill>
                  <a:prstClr val="black"/>
                </a:solidFill>
              </a:rPr>
              <a:t>   </a:t>
            </a:r>
            <a:r>
              <a:rPr lang="en-US" sz="2000" b="1" u="sng" dirty="0" smtClean="0">
                <a:solidFill>
                  <a:prstClr val="black"/>
                </a:solidFill>
              </a:rPr>
              <a:t> Allocated</a:t>
            </a:r>
            <a:r>
              <a:rPr lang="en-US" sz="2000" b="1" dirty="0" smtClean="0">
                <a:solidFill>
                  <a:prstClr val="black"/>
                </a:solidFill>
              </a:rPr>
              <a:t>                                         </a:t>
            </a:r>
            <a:r>
              <a:rPr lang="en-US" sz="2000" b="1" u="sng" dirty="0" smtClean="0">
                <a:solidFill>
                  <a:prstClr val="black"/>
                </a:solidFill>
              </a:rPr>
              <a:t> </a:t>
            </a:r>
            <a:r>
              <a:rPr lang="en-US" sz="2000" b="1" u="sng" dirty="0">
                <a:solidFill>
                  <a:prstClr val="black"/>
                </a:solidFill>
              </a:rPr>
              <a:t>Flexible </a:t>
            </a:r>
            <a:r>
              <a:rPr lang="en-US" sz="2000" b="1" dirty="0">
                <a:solidFill>
                  <a:prstClr val="black"/>
                </a:solidFill>
              </a:rPr>
              <a:t>                          </a:t>
            </a:r>
            <a:r>
              <a:rPr lang="en-US" sz="2000" b="1" dirty="0" smtClean="0">
                <a:solidFill>
                  <a:prstClr val="black"/>
                </a:solidFill>
              </a:rPr>
              <a:t>                    </a:t>
            </a:r>
            <a:r>
              <a:rPr lang="en-US" sz="2000" b="1" u="sng" dirty="0">
                <a:solidFill>
                  <a:prstClr val="black"/>
                </a:solidFill>
              </a:rPr>
              <a:t>Actual </a:t>
            </a:r>
            <a:endParaRPr lang="en-US" sz="2000" b="1" u="sng" dirty="0" smtClean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 actual Q x budgeted inputs                            actual Q </a:t>
            </a:r>
            <a:r>
              <a:rPr lang="en-US" sz="1400" dirty="0">
                <a:solidFill>
                  <a:prstClr val="black"/>
                </a:solidFill>
              </a:rPr>
              <a:t>x </a:t>
            </a:r>
            <a:r>
              <a:rPr lang="en-US" sz="1400" dirty="0" smtClean="0">
                <a:solidFill>
                  <a:prstClr val="black"/>
                </a:solidFill>
              </a:rPr>
              <a:t>Actual </a:t>
            </a:r>
            <a:r>
              <a:rPr lang="en-US" sz="1400" dirty="0">
                <a:solidFill>
                  <a:prstClr val="black"/>
                </a:solidFill>
              </a:rPr>
              <a:t>inputs                         </a:t>
            </a:r>
            <a:r>
              <a:rPr lang="en-US" sz="1400" dirty="0" smtClean="0">
                <a:solidFill>
                  <a:prstClr val="black"/>
                </a:solidFill>
              </a:rPr>
              <a:t>                       </a:t>
            </a:r>
            <a:r>
              <a:rPr lang="en-US" sz="1400" dirty="0">
                <a:solidFill>
                  <a:prstClr val="black"/>
                </a:solidFill>
              </a:rPr>
              <a:t>actual </a:t>
            </a:r>
            <a:r>
              <a:rPr lang="en-US" sz="1400" dirty="0" smtClean="0">
                <a:solidFill>
                  <a:prstClr val="black"/>
                </a:solidFill>
              </a:rPr>
              <a:t>Q </a:t>
            </a:r>
            <a:r>
              <a:rPr lang="en-US" sz="1400" dirty="0">
                <a:solidFill>
                  <a:prstClr val="black"/>
                </a:solidFill>
              </a:rPr>
              <a:t>x </a:t>
            </a:r>
            <a:r>
              <a:rPr lang="en-US" sz="1400" dirty="0" smtClean="0">
                <a:solidFill>
                  <a:prstClr val="black"/>
                </a:solidFill>
              </a:rPr>
              <a:t>actual inputs          </a:t>
            </a:r>
            <a:endParaRPr lang="en-US" sz="2000" dirty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    x </a:t>
            </a:r>
            <a:r>
              <a:rPr lang="en-US" sz="1400" dirty="0">
                <a:solidFill>
                  <a:prstClr val="black"/>
                </a:solidFill>
              </a:rPr>
              <a:t>budgeted </a:t>
            </a:r>
            <a:r>
              <a:rPr lang="en-US" sz="1400" dirty="0" smtClean="0">
                <a:solidFill>
                  <a:prstClr val="black"/>
                </a:solidFill>
              </a:rPr>
              <a:t>rate                                                     x budgeted rate                                                                   x Actual rate </a:t>
            </a:r>
            <a:endParaRPr lang="en-US" sz="1400" dirty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(4,800x1.5)x 200                        (4,800x1.75)x200                                   4,800x1.75x176</a:t>
            </a:r>
          </a:p>
          <a:p>
            <a:pPr marL="0" lvl="0" indent="0" algn="l" rtl="0">
              <a:buNone/>
            </a:pP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 7,200x200                                     8,400x200                                                8400x176</a:t>
            </a:r>
          </a:p>
          <a:p>
            <a:pPr marL="0" lvl="0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  1,440,000         </a:t>
            </a:r>
            <a:r>
              <a:rPr lang="en-US" sz="1800" b="1" dirty="0" smtClean="0">
                <a:solidFill>
                  <a:srgbClr val="C00000"/>
                </a:solidFill>
              </a:rPr>
              <a:t>240,000   U                </a:t>
            </a:r>
            <a:r>
              <a:rPr lang="en-US" sz="1800" b="1" dirty="0" smtClean="0">
                <a:solidFill>
                  <a:srgbClr val="002060"/>
                </a:solidFill>
              </a:rPr>
              <a:t>1,680,000              </a:t>
            </a:r>
            <a:r>
              <a:rPr lang="en-US" sz="1800" b="1" dirty="0" smtClean="0">
                <a:solidFill>
                  <a:srgbClr val="C00000"/>
                </a:solidFill>
              </a:rPr>
              <a:t>201,600  </a:t>
            </a:r>
            <a:r>
              <a:rPr lang="en-US" sz="1800" b="1" dirty="0" smtClean="0">
                <a:solidFill>
                  <a:srgbClr val="00206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F</a:t>
            </a:r>
            <a:r>
              <a:rPr lang="en-US" sz="1800" b="1" dirty="0" smtClean="0">
                <a:solidFill>
                  <a:srgbClr val="002060"/>
                </a:solidFill>
              </a:rPr>
              <a:t>                     1,478,400</a:t>
            </a:r>
            <a:endParaRPr lang="en-US" sz="1800" b="1" dirty="0">
              <a:solidFill>
                <a:srgbClr val="002060"/>
              </a:solidFill>
            </a:endParaRPr>
          </a:p>
          <a:p>
            <a:pPr marL="0" lvl="0" indent="0" algn="l"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        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Efficiency                                           spending</a:t>
            </a:r>
            <a:r>
              <a:rPr lang="en-US" sz="2400" dirty="0">
                <a:solidFill>
                  <a:prstClr val="black"/>
                </a:solidFill>
              </a:rPr>
              <a:t/>
            </a:r>
            <a:br>
              <a:rPr lang="en-US" sz="2400" dirty="0">
                <a:solidFill>
                  <a:prstClr val="black"/>
                </a:solidFill>
              </a:rPr>
            </a:br>
            <a:r>
              <a:rPr lang="en-US" sz="2000" b="1" u="sng" dirty="0" smtClean="0">
                <a:solidFill>
                  <a:schemeClr val="accent5">
                    <a:lumMod val="50000"/>
                  </a:schemeClr>
                </a:solidFill>
              </a:rPr>
              <a:t>Fixed </a:t>
            </a:r>
            <a:endParaRPr lang="en-US" sz="2000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l" rtl="0">
              <a:buNone/>
            </a:pPr>
            <a:r>
              <a:rPr lang="en-US" sz="2000" b="1" u="sng" dirty="0">
                <a:solidFill>
                  <a:prstClr val="black"/>
                </a:solidFill>
              </a:rPr>
              <a:t>Allocated</a:t>
            </a:r>
            <a:r>
              <a:rPr lang="en-US" sz="2000" b="1" dirty="0">
                <a:solidFill>
                  <a:prstClr val="black"/>
                </a:solidFill>
              </a:rPr>
              <a:t>                                             </a:t>
            </a:r>
            <a:r>
              <a:rPr lang="en-US" sz="2000" b="1" u="sng" dirty="0">
                <a:solidFill>
                  <a:prstClr val="black"/>
                </a:solidFill>
              </a:rPr>
              <a:t> Flexible </a:t>
            </a:r>
            <a:r>
              <a:rPr lang="en-US" sz="2000" b="1" dirty="0">
                <a:solidFill>
                  <a:prstClr val="black"/>
                </a:solidFill>
              </a:rPr>
              <a:t>                                  </a:t>
            </a:r>
            <a:r>
              <a:rPr lang="en-US" sz="2000" b="1" dirty="0" smtClean="0">
                <a:solidFill>
                  <a:prstClr val="black"/>
                </a:solidFill>
              </a:rPr>
              <a:t>              </a:t>
            </a:r>
            <a:r>
              <a:rPr lang="en-US" sz="2000" b="1" u="sng" dirty="0">
                <a:solidFill>
                  <a:prstClr val="black"/>
                </a:solidFill>
              </a:rPr>
              <a:t>Actual </a:t>
            </a:r>
            <a:endParaRPr lang="en-US" sz="2000" b="1" u="sng" dirty="0" smtClean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1400" dirty="0">
                <a:solidFill>
                  <a:prstClr val="black"/>
                </a:solidFill>
              </a:rPr>
              <a:t>actual Q x budgeted inputs                            </a:t>
            </a:r>
            <a:r>
              <a:rPr lang="en-US" sz="1400" dirty="0" smtClean="0">
                <a:solidFill>
                  <a:prstClr val="black"/>
                </a:solidFill>
              </a:rPr>
              <a:t>budgeted Q </a:t>
            </a:r>
            <a:r>
              <a:rPr lang="en-US" sz="1400" dirty="0">
                <a:solidFill>
                  <a:prstClr val="black"/>
                </a:solidFill>
              </a:rPr>
              <a:t>x </a:t>
            </a:r>
            <a:r>
              <a:rPr lang="en-US" sz="1400" dirty="0" smtClean="0">
                <a:solidFill>
                  <a:prstClr val="black"/>
                </a:solidFill>
              </a:rPr>
              <a:t>Budgeted </a:t>
            </a:r>
            <a:r>
              <a:rPr lang="en-US" sz="1400" dirty="0">
                <a:solidFill>
                  <a:prstClr val="black"/>
                </a:solidFill>
              </a:rPr>
              <a:t>inputs                                             </a:t>
            </a:r>
            <a:r>
              <a:rPr lang="en-US" sz="1400" dirty="0" smtClean="0">
                <a:solidFill>
                  <a:prstClr val="black"/>
                </a:solidFill>
              </a:rPr>
              <a:t>  </a:t>
            </a:r>
            <a:r>
              <a:rPr lang="en-US" sz="1400" dirty="0">
                <a:solidFill>
                  <a:prstClr val="black"/>
                </a:solidFill>
              </a:rPr>
              <a:t>actual Q x actual inputs          </a:t>
            </a:r>
            <a:endParaRPr lang="en-US" sz="2000" dirty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1400" dirty="0">
                <a:solidFill>
                  <a:prstClr val="black"/>
                </a:solidFill>
              </a:rPr>
              <a:t>    x budgeted rate                                                     x budgeted rate                                                                   x Actual rate </a:t>
            </a:r>
          </a:p>
          <a:p>
            <a:pPr marL="0" lvl="0" indent="0" algn="l" rtl="0"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4,800x1.5x240                                5,000x1.5x240                                          1,832,200</a:t>
            </a:r>
          </a:p>
          <a:p>
            <a:pPr marL="0" lvl="0" indent="0" algn="l" rtl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1,728,000          </a:t>
            </a:r>
            <a:r>
              <a:rPr lang="en-US" sz="1800" b="1" dirty="0" smtClean="0">
                <a:solidFill>
                  <a:srgbClr val="C00000"/>
                </a:solidFill>
              </a:rPr>
              <a:t>72 </a:t>
            </a:r>
            <a:r>
              <a:rPr lang="en-US" sz="1800" b="1" dirty="0">
                <a:solidFill>
                  <a:srgbClr val="C00000"/>
                </a:solidFill>
              </a:rPr>
              <a:t>,000 U           </a:t>
            </a:r>
            <a:r>
              <a:rPr lang="en-US" sz="1800" b="1" dirty="0" smtClean="0">
                <a:solidFill>
                  <a:srgbClr val="C00000"/>
                </a:solidFill>
              </a:rPr>
              <a:t>    </a:t>
            </a:r>
            <a:r>
              <a:rPr lang="en-US" sz="2000" b="1" dirty="0" smtClean="0">
                <a:solidFill>
                  <a:srgbClr val="002060"/>
                </a:solidFill>
              </a:rPr>
              <a:t>1,800,000           </a:t>
            </a:r>
            <a:r>
              <a:rPr lang="en-US" sz="1800" b="1" dirty="0" smtClean="0">
                <a:solidFill>
                  <a:srgbClr val="C00000"/>
                </a:solidFill>
              </a:rPr>
              <a:t>32,200  </a:t>
            </a:r>
            <a:r>
              <a:rPr lang="en-US" sz="1800" b="1" dirty="0">
                <a:solidFill>
                  <a:srgbClr val="C00000"/>
                </a:solidFill>
              </a:rPr>
              <a:t>U</a:t>
            </a:r>
            <a:r>
              <a:rPr lang="en-US" sz="2000" b="1" dirty="0" smtClean="0">
                <a:solidFill>
                  <a:srgbClr val="002060"/>
                </a:solidFill>
              </a:rPr>
              <a:t>                        1,832,200 </a:t>
            </a:r>
            <a:r>
              <a:rPr lang="en-US" sz="2000" dirty="0" smtClean="0">
                <a:solidFill>
                  <a:prstClr val="black"/>
                </a:solidFill>
              </a:rPr>
              <a:t>                                                              </a:t>
            </a:r>
          </a:p>
          <a:p>
            <a:pPr marL="0" lvl="0" indent="0" algn="l" rtl="0">
              <a:buNone/>
            </a:pPr>
            <a:endParaRPr lang="en-US" sz="2000" b="1" u="sng" dirty="0" smtClean="0">
              <a:solidFill>
                <a:prstClr val="black"/>
              </a:solidFill>
            </a:endParaRPr>
          </a:p>
          <a:p>
            <a:pPr marL="0" indent="0" algn="l" rtl="0">
              <a:buNone/>
            </a:pPr>
            <a:r>
              <a:rPr lang="en-US" sz="1400" b="1" smtClean="0"/>
              <a:t>                  </a:t>
            </a:r>
            <a:r>
              <a:rPr lang="en-US" sz="1800" b="1" smtClean="0">
                <a:solidFill>
                  <a:schemeClr val="accent6">
                    <a:lumMod val="50000"/>
                  </a:schemeClr>
                </a:solidFill>
              </a:rPr>
              <a:t>production volume                                                       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spending variance </a:t>
            </a:r>
          </a:p>
        </p:txBody>
      </p:sp>
      <p:sp>
        <p:nvSpPr>
          <p:cNvPr id="4" name="Right Bracket 3"/>
          <p:cNvSpPr/>
          <p:nvPr/>
        </p:nvSpPr>
        <p:spPr>
          <a:xfrm rot="5400000">
            <a:off x="2258742" y="1385775"/>
            <a:ext cx="162019" cy="3168352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ket 4"/>
          <p:cNvSpPr/>
          <p:nvPr/>
        </p:nvSpPr>
        <p:spPr>
          <a:xfrm rot="5400000">
            <a:off x="5895147" y="1277763"/>
            <a:ext cx="162018" cy="3384376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ket 5"/>
          <p:cNvSpPr/>
          <p:nvPr/>
        </p:nvSpPr>
        <p:spPr>
          <a:xfrm rot="5400000">
            <a:off x="5823139" y="3771041"/>
            <a:ext cx="162018" cy="3528391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ket 6"/>
          <p:cNvSpPr/>
          <p:nvPr/>
        </p:nvSpPr>
        <p:spPr>
          <a:xfrm rot="5400000">
            <a:off x="2146229" y="3910558"/>
            <a:ext cx="243030" cy="3168352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5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u="sng" dirty="0" smtClean="0"/>
              <a:t>Question </a:t>
            </a:r>
            <a:endParaRPr lang="en-US" sz="3600" b="1" u="sn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8" t="23787" r="22674" b="16485"/>
          <a:stretch/>
        </p:blipFill>
        <p:spPr bwMode="auto">
          <a:xfrm>
            <a:off x="395536" y="1196752"/>
            <a:ext cx="8280920" cy="511256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88406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9036496" cy="60486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lvl="0" indent="0" algn="l" rtl="0">
              <a:buNone/>
            </a:pPr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</a:rPr>
              <a:t>Variable </a:t>
            </a:r>
          </a:p>
          <a:p>
            <a:pPr marL="0" lvl="0" indent="0" algn="l" rtl="0">
              <a:buNone/>
            </a:pPr>
            <a:endParaRPr lang="en-US" sz="2000" b="1" u="sng" dirty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2000" b="1" dirty="0" smtClean="0">
                <a:solidFill>
                  <a:prstClr val="black"/>
                </a:solidFill>
              </a:rPr>
              <a:t>   </a:t>
            </a:r>
            <a:r>
              <a:rPr lang="en-US" sz="2000" b="1" u="sng" dirty="0" smtClean="0">
                <a:solidFill>
                  <a:prstClr val="black"/>
                </a:solidFill>
              </a:rPr>
              <a:t> Allocated</a:t>
            </a:r>
            <a:r>
              <a:rPr lang="en-US" sz="2000" b="1" dirty="0" smtClean="0">
                <a:solidFill>
                  <a:prstClr val="black"/>
                </a:solidFill>
              </a:rPr>
              <a:t>                                         </a:t>
            </a:r>
            <a:r>
              <a:rPr lang="en-US" sz="2000" b="1" u="sng" dirty="0" smtClean="0">
                <a:solidFill>
                  <a:prstClr val="black"/>
                </a:solidFill>
              </a:rPr>
              <a:t> </a:t>
            </a:r>
            <a:r>
              <a:rPr lang="en-US" sz="2000" b="1" u="sng" dirty="0">
                <a:solidFill>
                  <a:prstClr val="black"/>
                </a:solidFill>
              </a:rPr>
              <a:t>Flexible </a:t>
            </a:r>
            <a:r>
              <a:rPr lang="en-US" sz="2000" b="1" dirty="0">
                <a:solidFill>
                  <a:prstClr val="black"/>
                </a:solidFill>
              </a:rPr>
              <a:t>                          </a:t>
            </a:r>
            <a:r>
              <a:rPr lang="en-US" sz="2000" b="1" dirty="0" smtClean="0">
                <a:solidFill>
                  <a:prstClr val="black"/>
                </a:solidFill>
              </a:rPr>
              <a:t>                    </a:t>
            </a:r>
            <a:r>
              <a:rPr lang="en-US" sz="2000" b="1" u="sng" dirty="0">
                <a:solidFill>
                  <a:prstClr val="black"/>
                </a:solidFill>
              </a:rPr>
              <a:t>Actual </a:t>
            </a:r>
            <a:endParaRPr lang="en-US" sz="2000" b="1" u="sng" dirty="0" smtClean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 actual Q x budgeted inputs                            actual Q </a:t>
            </a:r>
            <a:r>
              <a:rPr lang="en-US" sz="1400" dirty="0">
                <a:solidFill>
                  <a:prstClr val="black"/>
                </a:solidFill>
              </a:rPr>
              <a:t>x </a:t>
            </a:r>
            <a:r>
              <a:rPr lang="en-US" sz="1400" dirty="0" smtClean="0">
                <a:solidFill>
                  <a:prstClr val="black"/>
                </a:solidFill>
              </a:rPr>
              <a:t>Actual </a:t>
            </a:r>
            <a:r>
              <a:rPr lang="en-US" sz="1400" dirty="0">
                <a:solidFill>
                  <a:prstClr val="black"/>
                </a:solidFill>
              </a:rPr>
              <a:t>inputs                         </a:t>
            </a:r>
            <a:r>
              <a:rPr lang="en-US" sz="1400" dirty="0" smtClean="0">
                <a:solidFill>
                  <a:prstClr val="black"/>
                </a:solidFill>
              </a:rPr>
              <a:t>                       </a:t>
            </a:r>
            <a:r>
              <a:rPr lang="en-US" sz="1400" dirty="0">
                <a:solidFill>
                  <a:prstClr val="black"/>
                </a:solidFill>
              </a:rPr>
              <a:t>actual </a:t>
            </a:r>
            <a:r>
              <a:rPr lang="en-US" sz="1400" dirty="0" smtClean="0">
                <a:solidFill>
                  <a:prstClr val="black"/>
                </a:solidFill>
              </a:rPr>
              <a:t>Q </a:t>
            </a:r>
            <a:r>
              <a:rPr lang="en-US" sz="1400" dirty="0">
                <a:solidFill>
                  <a:prstClr val="black"/>
                </a:solidFill>
              </a:rPr>
              <a:t>x </a:t>
            </a:r>
            <a:r>
              <a:rPr lang="en-US" sz="1400" dirty="0" smtClean="0">
                <a:solidFill>
                  <a:prstClr val="black"/>
                </a:solidFill>
              </a:rPr>
              <a:t>actual inputs          </a:t>
            </a:r>
            <a:endParaRPr lang="en-US" sz="2000" dirty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    x </a:t>
            </a:r>
            <a:r>
              <a:rPr lang="en-US" sz="1400" dirty="0">
                <a:solidFill>
                  <a:prstClr val="black"/>
                </a:solidFill>
              </a:rPr>
              <a:t>budgeted </a:t>
            </a:r>
            <a:r>
              <a:rPr lang="en-US" sz="1400" dirty="0" smtClean="0">
                <a:solidFill>
                  <a:prstClr val="black"/>
                </a:solidFill>
              </a:rPr>
              <a:t>rate                                                     x budgeted rate                                                                   x Actual rate </a:t>
            </a:r>
            <a:endParaRPr lang="en-US" sz="1400" dirty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(8,800x0.7)x 1.5                         (8,800x.65)x1.5                                    8,800x 0.65x176</a:t>
            </a:r>
          </a:p>
          <a:p>
            <a:pPr marL="0" lvl="0" indent="0" algn="l" rtl="0">
              <a:buNone/>
            </a:pP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 7,200x1.5                                     5,720x1.5                                              5,720x1.8</a:t>
            </a:r>
          </a:p>
          <a:p>
            <a:pPr marL="0" lvl="0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    10,800               </a:t>
            </a:r>
            <a:r>
              <a:rPr lang="en-US" sz="1800" b="1" dirty="0" smtClean="0">
                <a:solidFill>
                  <a:srgbClr val="C00000"/>
                </a:solidFill>
              </a:rPr>
              <a:t>2,220   F                     </a:t>
            </a:r>
            <a:r>
              <a:rPr lang="en-US" sz="1800" b="1" dirty="0" smtClean="0">
                <a:solidFill>
                  <a:srgbClr val="002060"/>
                </a:solidFill>
              </a:rPr>
              <a:t>8,580                  </a:t>
            </a:r>
            <a:r>
              <a:rPr lang="en-US" sz="1800" b="1" dirty="0" smtClean="0">
                <a:solidFill>
                  <a:srgbClr val="C00000"/>
                </a:solidFill>
              </a:rPr>
              <a:t>1,716  </a:t>
            </a:r>
            <a:r>
              <a:rPr lang="en-US" sz="1800" b="1" dirty="0" smtClean="0">
                <a:solidFill>
                  <a:srgbClr val="00206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U</a:t>
            </a:r>
            <a:r>
              <a:rPr lang="en-US" sz="1800" b="1" dirty="0" smtClean="0">
                <a:solidFill>
                  <a:srgbClr val="002060"/>
                </a:solidFill>
              </a:rPr>
              <a:t>                        10,296</a:t>
            </a:r>
            <a:endParaRPr lang="en-US" sz="1800" b="1" dirty="0">
              <a:solidFill>
                <a:srgbClr val="002060"/>
              </a:solidFill>
            </a:endParaRPr>
          </a:p>
          <a:p>
            <a:pPr marL="0" lvl="0" indent="0" algn="l"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          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Efficiency                                        spending</a:t>
            </a:r>
            <a:r>
              <a:rPr lang="en-US" sz="2400" dirty="0">
                <a:solidFill>
                  <a:prstClr val="black"/>
                </a:solidFill>
              </a:rPr>
              <a:t/>
            </a:r>
            <a:br>
              <a:rPr lang="en-US" sz="2400" dirty="0">
                <a:solidFill>
                  <a:prstClr val="black"/>
                </a:solidFill>
              </a:rPr>
            </a:br>
            <a:r>
              <a:rPr lang="en-US" sz="2000" b="1" u="sng" dirty="0" smtClean="0">
                <a:solidFill>
                  <a:schemeClr val="accent5">
                    <a:lumMod val="50000"/>
                  </a:schemeClr>
                </a:solidFill>
              </a:rPr>
              <a:t>Fixed </a:t>
            </a:r>
            <a:endParaRPr lang="en-US" sz="2000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l" rtl="0">
              <a:buNone/>
            </a:pPr>
            <a:r>
              <a:rPr lang="en-US" sz="2000" b="1" u="sng" dirty="0">
                <a:solidFill>
                  <a:prstClr val="black"/>
                </a:solidFill>
              </a:rPr>
              <a:t>Allocated</a:t>
            </a:r>
            <a:r>
              <a:rPr lang="en-US" sz="2000" b="1" dirty="0">
                <a:solidFill>
                  <a:prstClr val="black"/>
                </a:solidFill>
              </a:rPr>
              <a:t>                                             </a:t>
            </a:r>
            <a:r>
              <a:rPr lang="en-US" sz="2000" b="1" u="sng" dirty="0">
                <a:solidFill>
                  <a:prstClr val="black"/>
                </a:solidFill>
              </a:rPr>
              <a:t> Flexible </a:t>
            </a:r>
            <a:r>
              <a:rPr lang="en-US" sz="2000" b="1" dirty="0">
                <a:solidFill>
                  <a:prstClr val="black"/>
                </a:solidFill>
              </a:rPr>
              <a:t>                                  </a:t>
            </a:r>
            <a:r>
              <a:rPr lang="en-US" sz="2000" b="1" dirty="0" smtClean="0">
                <a:solidFill>
                  <a:prstClr val="black"/>
                </a:solidFill>
              </a:rPr>
              <a:t>              </a:t>
            </a:r>
            <a:r>
              <a:rPr lang="en-US" sz="2000" b="1" u="sng" dirty="0">
                <a:solidFill>
                  <a:prstClr val="black"/>
                </a:solidFill>
              </a:rPr>
              <a:t>Actual </a:t>
            </a:r>
            <a:endParaRPr lang="en-US" sz="2000" b="1" u="sng" dirty="0" smtClean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1400" dirty="0">
                <a:solidFill>
                  <a:prstClr val="black"/>
                </a:solidFill>
              </a:rPr>
              <a:t>actual Q x budgeted inputs                            </a:t>
            </a:r>
            <a:r>
              <a:rPr lang="en-US" sz="1400" dirty="0" smtClean="0">
                <a:solidFill>
                  <a:prstClr val="black"/>
                </a:solidFill>
              </a:rPr>
              <a:t>budgeted Q </a:t>
            </a:r>
            <a:r>
              <a:rPr lang="en-US" sz="1400" dirty="0">
                <a:solidFill>
                  <a:prstClr val="black"/>
                </a:solidFill>
              </a:rPr>
              <a:t>x </a:t>
            </a:r>
            <a:r>
              <a:rPr lang="en-US" sz="1400" dirty="0" smtClean="0">
                <a:solidFill>
                  <a:prstClr val="black"/>
                </a:solidFill>
              </a:rPr>
              <a:t>Budgeted </a:t>
            </a:r>
            <a:r>
              <a:rPr lang="en-US" sz="1400" dirty="0">
                <a:solidFill>
                  <a:prstClr val="black"/>
                </a:solidFill>
              </a:rPr>
              <a:t>inputs                                             </a:t>
            </a:r>
            <a:r>
              <a:rPr lang="en-US" sz="1400" dirty="0" smtClean="0">
                <a:solidFill>
                  <a:prstClr val="black"/>
                </a:solidFill>
              </a:rPr>
              <a:t>  </a:t>
            </a:r>
            <a:r>
              <a:rPr lang="en-US" sz="1400" dirty="0">
                <a:solidFill>
                  <a:prstClr val="black"/>
                </a:solidFill>
              </a:rPr>
              <a:t>actual Q x actual inputs          </a:t>
            </a:r>
            <a:endParaRPr lang="en-US" sz="2000" dirty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1400" dirty="0">
                <a:solidFill>
                  <a:prstClr val="black"/>
                </a:solidFill>
              </a:rPr>
              <a:t>    x budgeted rate                                                     x budgeted rate                                                                   x Actual rate </a:t>
            </a:r>
          </a:p>
          <a:p>
            <a:pPr marL="0" lvl="0" indent="0" algn="l" rtl="0"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8,800x0.7x5                                  10,000x. 7x5                                              38,600</a:t>
            </a:r>
          </a:p>
          <a:p>
            <a:pPr marL="0" lvl="0" indent="0" algn="l" rtl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  30,800          </a:t>
            </a:r>
            <a:r>
              <a:rPr lang="en-US" sz="1800" b="1" dirty="0" smtClean="0">
                <a:solidFill>
                  <a:srgbClr val="C00000"/>
                </a:solidFill>
              </a:rPr>
              <a:t>4 ,200 </a:t>
            </a:r>
            <a:r>
              <a:rPr lang="en-US" sz="1800" b="1" dirty="0">
                <a:solidFill>
                  <a:srgbClr val="C00000"/>
                </a:solidFill>
              </a:rPr>
              <a:t>U           </a:t>
            </a:r>
            <a:r>
              <a:rPr lang="en-US" sz="1800" b="1" dirty="0" smtClean="0">
                <a:solidFill>
                  <a:srgbClr val="C00000"/>
                </a:solidFill>
              </a:rPr>
              <a:t>             </a:t>
            </a:r>
            <a:r>
              <a:rPr lang="en-US" sz="2000" b="1" dirty="0" smtClean="0">
                <a:solidFill>
                  <a:srgbClr val="002060"/>
                </a:solidFill>
              </a:rPr>
              <a:t>35,000               </a:t>
            </a:r>
            <a:r>
              <a:rPr lang="en-US" sz="1800" b="1" dirty="0" smtClean="0">
                <a:solidFill>
                  <a:srgbClr val="C00000"/>
                </a:solidFill>
              </a:rPr>
              <a:t>3,600  </a:t>
            </a:r>
            <a:r>
              <a:rPr lang="en-US" sz="1800" b="1" dirty="0">
                <a:solidFill>
                  <a:srgbClr val="C00000"/>
                </a:solidFill>
              </a:rPr>
              <a:t>U</a:t>
            </a:r>
            <a:r>
              <a:rPr lang="en-US" sz="2000" b="1" dirty="0" smtClean="0">
                <a:solidFill>
                  <a:srgbClr val="002060"/>
                </a:solidFill>
              </a:rPr>
              <a:t>                        38,600</a:t>
            </a:r>
            <a:r>
              <a:rPr lang="en-US" sz="2000" dirty="0" smtClean="0">
                <a:solidFill>
                  <a:prstClr val="black"/>
                </a:solidFill>
              </a:rPr>
              <a:t>                                                             </a:t>
            </a:r>
          </a:p>
          <a:p>
            <a:pPr marL="0" lvl="0" indent="0" algn="l" rtl="0">
              <a:buNone/>
            </a:pPr>
            <a:endParaRPr lang="en-US" sz="2000" b="1" u="sng" dirty="0" smtClean="0">
              <a:solidFill>
                <a:prstClr val="black"/>
              </a:solidFill>
            </a:endParaRPr>
          </a:p>
          <a:p>
            <a:pPr marL="0" indent="0" algn="l" rtl="0">
              <a:buNone/>
            </a:pPr>
            <a:r>
              <a:rPr lang="en-US" sz="1400" b="1" dirty="0" smtClean="0"/>
              <a:t>                 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Sale volume                                                        spending variance </a:t>
            </a:r>
          </a:p>
        </p:txBody>
      </p:sp>
      <p:sp>
        <p:nvSpPr>
          <p:cNvPr id="4" name="Right Bracket 3"/>
          <p:cNvSpPr/>
          <p:nvPr/>
        </p:nvSpPr>
        <p:spPr>
          <a:xfrm rot="5400000">
            <a:off x="2322705" y="1321812"/>
            <a:ext cx="113753" cy="3248013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ket 4"/>
          <p:cNvSpPr/>
          <p:nvPr/>
        </p:nvSpPr>
        <p:spPr>
          <a:xfrm rot="5400000">
            <a:off x="5791635" y="1270003"/>
            <a:ext cx="81009" cy="3384376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ket 5"/>
          <p:cNvSpPr/>
          <p:nvPr/>
        </p:nvSpPr>
        <p:spPr>
          <a:xfrm rot="5400000">
            <a:off x="5754957" y="3702859"/>
            <a:ext cx="162018" cy="3664756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ket 6"/>
          <p:cNvSpPr/>
          <p:nvPr/>
        </p:nvSpPr>
        <p:spPr>
          <a:xfrm rot="5400000">
            <a:off x="2262567" y="3875228"/>
            <a:ext cx="162022" cy="332002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7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u="sng" dirty="0" smtClean="0"/>
              <a:t>Question</a:t>
            </a:r>
            <a:endParaRPr lang="en-US" b="1" u="sn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52" t="27302" r="19984" b="35401"/>
          <a:stretch/>
        </p:blipFill>
        <p:spPr bwMode="auto">
          <a:xfrm>
            <a:off x="251520" y="1556792"/>
            <a:ext cx="8424936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622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9036496" cy="60486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lvl="0" indent="0" algn="l" rtl="0">
              <a:buNone/>
            </a:pPr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</a:rPr>
              <a:t>Variable </a:t>
            </a:r>
          </a:p>
          <a:p>
            <a:pPr marL="0" lvl="0" indent="0" algn="l" rtl="0">
              <a:buNone/>
            </a:pPr>
            <a:endParaRPr lang="en-US" sz="2000" b="1" u="sng" dirty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2000" b="1" dirty="0" smtClean="0">
                <a:solidFill>
                  <a:prstClr val="black"/>
                </a:solidFill>
              </a:rPr>
              <a:t>   </a:t>
            </a:r>
            <a:r>
              <a:rPr lang="en-US" sz="2000" b="1" u="sng" dirty="0" smtClean="0">
                <a:solidFill>
                  <a:prstClr val="black"/>
                </a:solidFill>
              </a:rPr>
              <a:t> Allocated</a:t>
            </a:r>
            <a:r>
              <a:rPr lang="en-US" sz="2000" b="1" dirty="0" smtClean="0">
                <a:solidFill>
                  <a:prstClr val="black"/>
                </a:solidFill>
              </a:rPr>
              <a:t>                                         </a:t>
            </a:r>
            <a:r>
              <a:rPr lang="en-US" sz="2000" b="1" u="sng" dirty="0" smtClean="0">
                <a:solidFill>
                  <a:prstClr val="black"/>
                </a:solidFill>
              </a:rPr>
              <a:t> </a:t>
            </a:r>
            <a:r>
              <a:rPr lang="en-US" sz="2000" b="1" u="sng" dirty="0">
                <a:solidFill>
                  <a:prstClr val="black"/>
                </a:solidFill>
              </a:rPr>
              <a:t>Flexible </a:t>
            </a:r>
            <a:r>
              <a:rPr lang="en-US" sz="2000" b="1" dirty="0">
                <a:solidFill>
                  <a:prstClr val="black"/>
                </a:solidFill>
              </a:rPr>
              <a:t>                          </a:t>
            </a:r>
            <a:r>
              <a:rPr lang="en-US" sz="2000" b="1" dirty="0" smtClean="0">
                <a:solidFill>
                  <a:prstClr val="black"/>
                </a:solidFill>
              </a:rPr>
              <a:t>                    </a:t>
            </a:r>
            <a:r>
              <a:rPr lang="en-US" sz="2000" b="1" u="sng" dirty="0">
                <a:solidFill>
                  <a:prstClr val="black"/>
                </a:solidFill>
              </a:rPr>
              <a:t>Actual </a:t>
            </a:r>
            <a:endParaRPr lang="en-US" sz="2000" b="1" u="sng" dirty="0" smtClean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 actual Q x budgeted inputs                            actual Q </a:t>
            </a:r>
            <a:r>
              <a:rPr lang="en-US" sz="1400" dirty="0">
                <a:solidFill>
                  <a:prstClr val="black"/>
                </a:solidFill>
              </a:rPr>
              <a:t>x </a:t>
            </a:r>
            <a:r>
              <a:rPr lang="en-US" sz="1400" dirty="0" smtClean="0">
                <a:solidFill>
                  <a:prstClr val="black"/>
                </a:solidFill>
              </a:rPr>
              <a:t>Actual </a:t>
            </a:r>
            <a:r>
              <a:rPr lang="en-US" sz="1400" dirty="0">
                <a:solidFill>
                  <a:prstClr val="black"/>
                </a:solidFill>
              </a:rPr>
              <a:t>inputs                         </a:t>
            </a:r>
            <a:r>
              <a:rPr lang="en-US" sz="1400" dirty="0" smtClean="0">
                <a:solidFill>
                  <a:prstClr val="black"/>
                </a:solidFill>
              </a:rPr>
              <a:t>                       </a:t>
            </a:r>
            <a:r>
              <a:rPr lang="en-US" sz="1400" dirty="0">
                <a:solidFill>
                  <a:prstClr val="black"/>
                </a:solidFill>
              </a:rPr>
              <a:t>actual </a:t>
            </a:r>
            <a:r>
              <a:rPr lang="en-US" sz="1400" dirty="0" smtClean="0">
                <a:solidFill>
                  <a:prstClr val="black"/>
                </a:solidFill>
              </a:rPr>
              <a:t>Q </a:t>
            </a:r>
            <a:r>
              <a:rPr lang="en-US" sz="1400" dirty="0">
                <a:solidFill>
                  <a:prstClr val="black"/>
                </a:solidFill>
              </a:rPr>
              <a:t>x </a:t>
            </a:r>
            <a:r>
              <a:rPr lang="en-US" sz="1400" dirty="0" smtClean="0">
                <a:solidFill>
                  <a:prstClr val="black"/>
                </a:solidFill>
              </a:rPr>
              <a:t>actual inputs          </a:t>
            </a:r>
            <a:endParaRPr lang="en-US" sz="2000" dirty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    x </a:t>
            </a:r>
            <a:r>
              <a:rPr lang="en-US" sz="1400" dirty="0">
                <a:solidFill>
                  <a:prstClr val="black"/>
                </a:solidFill>
              </a:rPr>
              <a:t>budgeted </a:t>
            </a:r>
            <a:r>
              <a:rPr lang="en-US" sz="1400" dirty="0" smtClean="0">
                <a:solidFill>
                  <a:prstClr val="black"/>
                </a:solidFill>
              </a:rPr>
              <a:t>rate                                                     x budgeted rate                                                                   x Actual rate </a:t>
            </a:r>
            <a:endParaRPr lang="en-US" sz="1400" dirty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(65,500x1.2)x 8                        (65,500x1.166)x8                                 65,500x 1.166x8.1</a:t>
            </a:r>
          </a:p>
          <a:p>
            <a:pPr marL="0" lvl="0" indent="0" algn="l" rtl="0">
              <a:buNone/>
            </a:pP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 78,600x8                                       76,400x8                                               76,400x8.1</a:t>
            </a:r>
          </a:p>
          <a:p>
            <a:pPr marL="0" lvl="0" indent="0" algn="l" rtl="0"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    628,800               </a:t>
            </a:r>
            <a:r>
              <a:rPr lang="en-US" sz="1800" b="1" dirty="0" smtClean="0">
                <a:solidFill>
                  <a:srgbClr val="C00000"/>
                </a:solidFill>
              </a:rPr>
              <a:t>17,600   F               </a:t>
            </a:r>
            <a:r>
              <a:rPr lang="en-US" sz="1800" b="1" dirty="0" smtClean="0">
                <a:solidFill>
                  <a:srgbClr val="002060"/>
                </a:solidFill>
              </a:rPr>
              <a:t>611,200                  </a:t>
            </a:r>
            <a:r>
              <a:rPr lang="en-US" sz="1800" b="1" dirty="0" smtClean="0">
                <a:solidFill>
                  <a:srgbClr val="C00000"/>
                </a:solidFill>
              </a:rPr>
              <a:t>7,640  </a:t>
            </a:r>
            <a:r>
              <a:rPr lang="en-US" sz="1800" b="1" dirty="0" smtClean="0">
                <a:solidFill>
                  <a:srgbClr val="00206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U</a:t>
            </a:r>
            <a:r>
              <a:rPr lang="en-US" sz="1800" b="1" dirty="0" smtClean="0">
                <a:solidFill>
                  <a:srgbClr val="002060"/>
                </a:solidFill>
              </a:rPr>
              <a:t>                    618,840</a:t>
            </a:r>
            <a:endParaRPr lang="en-US" sz="1800" b="1" dirty="0">
              <a:solidFill>
                <a:srgbClr val="002060"/>
              </a:solidFill>
            </a:endParaRPr>
          </a:p>
          <a:p>
            <a:pPr marL="0" lvl="0" indent="0" algn="l"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          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Efficiency                                        spending</a:t>
            </a:r>
            <a:r>
              <a:rPr lang="en-US" sz="2400" dirty="0">
                <a:solidFill>
                  <a:prstClr val="black"/>
                </a:solidFill>
              </a:rPr>
              <a:t/>
            </a:r>
            <a:br>
              <a:rPr lang="en-US" sz="2400" dirty="0">
                <a:solidFill>
                  <a:prstClr val="black"/>
                </a:solidFill>
              </a:rPr>
            </a:br>
            <a:r>
              <a:rPr lang="en-US" sz="2000" b="1" u="sng" dirty="0" smtClean="0">
                <a:solidFill>
                  <a:schemeClr val="accent5">
                    <a:lumMod val="50000"/>
                  </a:schemeClr>
                </a:solidFill>
              </a:rPr>
              <a:t>Fixed </a:t>
            </a:r>
            <a:endParaRPr lang="en-US" sz="2000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l" rtl="0">
              <a:buNone/>
            </a:pPr>
            <a:r>
              <a:rPr lang="en-US" sz="2000" b="1" u="sng" dirty="0">
                <a:solidFill>
                  <a:prstClr val="black"/>
                </a:solidFill>
              </a:rPr>
              <a:t>Allocated</a:t>
            </a:r>
            <a:r>
              <a:rPr lang="en-US" sz="2000" b="1" dirty="0">
                <a:solidFill>
                  <a:prstClr val="black"/>
                </a:solidFill>
              </a:rPr>
              <a:t>                                             </a:t>
            </a:r>
            <a:r>
              <a:rPr lang="en-US" sz="2000" b="1" u="sng" dirty="0">
                <a:solidFill>
                  <a:prstClr val="black"/>
                </a:solidFill>
              </a:rPr>
              <a:t> Flexible </a:t>
            </a:r>
            <a:r>
              <a:rPr lang="en-US" sz="2000" b="1" dirty="0">
                <a:solidFill>
                  <a:prstClr val="black"/>
                </a:solidFill>
              </a:rPr>
              <a:t>                                  </a:t>
            </a:r>
            <a:r>
              <a:rPr lang="en-US" sz="2000" b="1" dirty="0" smtClean="0">
                <a:solidFill>
                  <a:prstClr val="black"/>
                </a:solidFill>
              </a:rPr>
              <a:t>              </a:t>
            </a:r>
            <a:r>
              <a:rPr lang="en-US" sz="2000" b="1" u="sng" dirty="0">
                <a:solidFill>
                  <a:prstClr val="black"/>
                </a:solidFill>
              </a:rPr>
              <a:t>Actual </a:t>
            </a:r>
            <a:endParaRPr lang="en-US" sz="2000" b="1" u="sng" dirty="0" smtClean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1400" dirty="0">
                <a:solidFill>
                  <a:prstClr val="black"/>
                </a:solidFill>
              </a:rPr>
              <a:t>actual Q x budgeted inputs                            </a:t>
            </a:r>
            <a:r>
              <a:rPr lang="en-US" sz="1400" dirty="0" smtClean="0">
                <a:solidFill>
                  <a:prstClr val="black"/>
                </a:solidFill>
              </a:rPr>
              <a:t>budgeted Q </a:t>
            </a:r>
            <a:r>
              <a:rPr lang="en-US" sz="1400" dirty="0">
                <a:solidFill>
                  <a:prstClr val="black"/>
                </a:solidFill>
              </a:rPr>
              <a:t>x </a:t>
            </a:r>
            <a:r>
              <a:rPr lang="en-US" sz="1400" dirty="0" smtClean="0">
                <a:solidFill>
                  <a:prstClr val="black"/>
                </a:solidFill>
              </a:rPr>
              <a:t>Budgeted </a:t>
            </a:r>
            <a:r>
              <a:rPr lang="en-US" sz="1400" dirty="0">
                <a:solidFill>
                  <a:prstClr val="black"/>
                </a:solidFill>
              </a:rPr>
              <a:t>inputs                                             </a:t>
            </a:r>
            <a:r>
              <a:rPr lang="en-US" sz="1400" dirty="0" smtClean="0">
                <a:solidFill>
                  <a:prstClr val="black"/>
                </a:solidFill>
              </a:rPr>
              <a:t>  </a:t>
            </a:r>
            <a:r>
              <a:rPr lang="en-US" sz="1400" dirty="0">
                <a:solidFill>
                  <a:prstClr val="black"/>
                </a:solidFill>
              </a:rPr>
              <a:t>actual Q x actual inputs          </a:t>
            </a:r>
            <a:endParaRPr lang="en-US" sz="2000" dirty="0">
              <a:solidFill>
                <a:prstClr val="black"/>
              </a:solidFill>
            </a:endParaRPr>
          </a:p>
          <a:p>
            <a:pPr marL="0" lvl="0" indent="0" algn="l" rtl="0">
              <a:buNone/>
            </a:pPr>
            <a:r>
              <a:rPr lang="en-US" sz="1400" dirty="0">
                <a:solidFill>
                  <a:prstClr val="black"/>
                </a:solidFill>
              </a:rPr>
              <a:t>    x budgeted rate                                                     x budgeted rate                                                                   x Actual rate </a:t>
            </a:r>
          </a:p>
          <a:p>
            <a:pPr marL="0" lvl="0" indent="0" algn="l" rtl="0"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65,500x1.2x2                                  60,000x1.2x2                                             154,790</a:t>
            </a:r>
          </a:p>
          <a:p>
            <a:pPr marL="0" lvl="0" indent="0" algn="l" rtl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  157,200          </a:t>
            </a:r>
            <a:r>
              <a:rPr lang="en-US" sz="1800" b="1" dirty="0" smtClean="0">
                <a:solidFill>
                  <a:srgbClr val="C00000"/>
                </a:solidFill>
              </a:rPr>
              <a:t>13,200 F                      </a:t>
            </a:r>
            <a:r>
              <a:rPr lang="en-US" sz="2000" b="1" dirty="0" smtClean="0">
                <a:solidFill>
                  <a:srgbClr val="002060"/>
                </a:solidFill>
              </a:rPr>
              <a:t>144,000               </a:t>
            </a:r>
            <a:r>
              <a:rPr lang="en-US" sz="1800" b="1" dirty="0" smtClean="0">
                <a:solidFill>
                  <a:srgbClr val="C00000"/>
                </a:solidFill>
              </a:rPr>
              <a:t>10,790  </a:t>
            </a:r>
            <a:r>
              <a:rPr lang="en-US" sz="1800" b="1" dirty="0">
                <a:solidFill>
                  <a:srgbClr val="C00000"/>
                </a:solidFill>
              </a:rPr>
              <a:t>U</a:t>
            </a:r>
            <a:r>
              <a:rPr lang="en-US" sz="2000" b="1" dirty="0" smtClean="0">
                <a:solidFill>
                  <a:srgbClr val="002060"/>
                </a:solidFill>
              </a:rPr>
              <a:t>                      154,790 </a:t>
            </a:r>
            <a:r>
              <a:rPr lang="en-US" sz="2000" dirty="0" smtClean="0">
                <a:solidFill>
                  <a:prstClr val="black"/>
                </a:solidFill>
              </a:rPr>
              <a:t>                                                              </a:t>
            </a:r>
          </a:p>
          <a:p>
            <a:pPr marL="0" lvl="0" indent="0" algn="l" rtl="0">
              <a:buNone/>
            </a:pPr>
            <a:endParaRPr lang="en-US" sz="2000" b="1" u="sng" dirty="0" smtClean="0">
              <a:solidFill>
                <a:prstClr val="black"/>
              </a:solidFill>
            </a:endParaRPr>
          </a:p>
          <a:p>
            <a:pPr marL="0" indent="0" algn="l" rtl="0">
              <a:buNone/>
            </a:pPr>
            <a:r>
              <a:rPr lang="en-US" sz="1400" b="1" smtClean="0"/>
              <a:t>                     </a:t>
            </a:r>
            <a:r>
              <a:rPr lang="en-US" sz="1800" b="1" smtClean="0">
                <a:solidFill>
                  <a:schemeClr val="accent6">
                    <a:lumMod val="50000"/>
                  </a:schemeClr>
                </a:solidFill>
              </a:rPr>
              <a:t>production volume                                                       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spending variance </a:t>
            </a:r>
          </a:p>
        </p:txBody>
      </p:sp>
      <p:sp>
        <p:nvSpPr>
          <p:cNvPr id="4" name="Right Bracket 3"/>
          <p:cNvSpPr/>
          <p:nvPr/>
        </p:nvSpPr>
        <p:spPr>
          <a:xfrm rot="5400000">
            <a:off x="2322705" y="1321812"/>
            <a:ext cx="113753" cy="3248013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ket 4"/>
          <p:cNvSpPr/>
          <p:nvPr/>
        </p:nvSpPr>
        <p:spPr>
          <a:xfrm rot="5400000">
            <a:off x="5791635" y="1270003"/>
            <a:ext cx="81009" cy="3384376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ket 5"/>
          <p:cNvSpPr/>
          <p:nvPr/>
        </p:nvSpPr>
        <p:spPr>
          <a:xfrm rot="5400000">
            <a:off x="5754957" y="3702859"/>
            <a:ext cx="162018" cy="3664756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ket 6"/>
          <p:cNvSpPr/>
          <p:nvPr/>
        </p:nvSpPr>
        <p:spPr>
          <a:xfrm rot="5400000">
            <a:off x="2262567" y="3875228"/>
            <a:ext cx="162022" cy="3320020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5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8568</TotalTime>
  <Words>344</Words>
  <Application>Microsoft Office PowerPoint</Application>
  <PresentationFormat>On-screen Show (4:3)</PresentationFormat>
  <Paragraphs>77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نسق Office</vt:lpstr>
      <vt:lpstr>Managerial Accounting</vt:lpstr>
      <vt:lpstr>Example </vt:lpstr>
      <vt:lpstr>PowerPoint Presentation</vt:lpstr>
      <vt:lpstr>Question </vt:lpstr>
      <vt:lpstr>PowerPoint Presentation</vt:lpstr>
      <vt:lpstr>Question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Accounting -2</dc:title>
  <dc:creator>ADMIN</dc:creator>
  <cp:lastModifiedBy>HP</cp:lastModifiedBy>
  <cp:revision>432</cp:revision>
  <cp:lastPrinted>2020-11-07T10:53:22Z</cp:lastPrinted>
  <dcterms:created xsi:type="dcterms:W3CDTF">2020-09-18T07:15:41Z</dcterms:created>
  <dcterms:modified xsi:type="dcterms:W3CDTF">2023-12-07T08:08:24Z</dcterms:modified>
</cp:coreProperties>
</file>