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CAD8D9-AA21-4FFE-BAC7-43DF0285C09E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F013B2-17CA-455D-B1C2-2CCE85A9D1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711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013B2-17CA-455D-B1C2-2CCE85A9D13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2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013B2-17CA-455D-B1C2-2CCE85A9D13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753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013B2-17CA-455D-B1C2-2CCE85A9D13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2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0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78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88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96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235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40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6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962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68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63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B910-C1A9-4DDA-8E6A-6D085F5090E1}" type="datetimeFigureOut">
              <a:rPr lang="ar-SA" smtClean="0"/>
              <a:t>25/05/1445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84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Managerial Accounting</a:t>
            </a:r>
            <a:endParaRPr lang="ar-SA" sz="3200" b="1" u="sng" dirty="0"/>
          </a:p>
        </p:txBody>
      </p:sp>
      <p:sp>
        <p:nvSpPr>
          <p:cNvPr id="4" name="مربع نص 3"/>
          <p:cNvSpPr txBox="1"/>
          <p:nvPr/>
        </p:nvSpPr>
        <p:spPr>
          <a:xfrm>
            <a:off x="899592" y="2924944"/>
            <a:ext cx="69847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2060"/>
                </a:solidFill>
              </a:rPr>
              <a:t>Overhead Cost Variances </a:t>
            </a:r>
            <a:endParaRPr lang="ar-SA" sz="44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3600" b="1" u="sng" dirty="0" smtClean="0"/>
              <a:t>Example 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1600" dirty="0"/>
              <a:t>Nina Garcia is the newly appointed president of Laser Products. She is examining the May</a:t>
            </a:r>
          </a:p>
          <a:p>
            <a:pPr marL="0" indent="0" algn="l" rtl="0">
              <a:buNone/>
            </a:pPr>
            <a:r>
              <a:rPr lang="en-US" sz="1600" dirty="0"/>
              <a:t>2012 results for the Aerospace Products Division. This division manufactures wing parts for</a:t>
            </a:r>
          </a:p>
          <a:p>
            <a:pPr marL="0" indent="0" algn="l" rtl="0">
              <a:buNone/>
            </a:pPr>
            <a:r>
              <a:rPr lang="en-US" sz="1600" dirty="0"/>
              <a:t>satellites. Garcia’s current concern is with manufacturing overhead costs at the Aerospace</a:t>
            </a:r>
          </a:p>
          <a:p>
            <a:pPr marL="0" indent="0" algn="l" rtl="0">
              <a:buNone/>
            </a:pPr>
            <a:r>
              <a:rPr lang="en-US" sz="1600" dirty="0"/>
              <a:t>Products Division. Both variable and fixed overhead costs are allocated to the wing parts on</a:t>
            </a:r>
          </a:p>
          <a:p>
            <a:pPr marL="0" indent="0" algn="l" rtl="0">
              <a:buNone/>
            </a:pPr>
            <a:r>
              <a:rPr lang="en-US" sz="1600" dirty="0"/>
              <a:t>the basis of laser-cutting-hours. </a:t>
            </a:r>
            <a:r>
              <a:rPr lang="en-US" sz="1600" b="1" dirty="0">
                <a:solidFill>
                  <a:srgbClr val="002060"/>
                </a:solidFill>
              </a:rPr>
              <a:t>The following budget information is available:</a:t>
            </a:r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endParaRPr lang="en-US" sz="16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dirty="0"/>
              <a:t>Budgeted variable overhead rate $200 per </a:t>
            </a:r>
            <a:r>
              <a:rPr lang="en-US" sz="1600" dirty="0" smtClean="0"/>
              <a:t>hour  </a:t>
            </a:r>
            <a:endParaRPr lang="en-US" sz="1600" dirty="0"/>
          </a:p>
          <a:p>
            <a:pPr marL="0" indent="0" algn="l" rtl="0">
              <a:buNone/>
            </a:pPr>
            <a:r>
              <a:rPr lang="en-US" sz="1600" dirty="0"/>
              <a:t>Budgeted fixed overhead rate $240 per hour</a:t>
            </a:r>
          </a:p>
          <a:p>
            <a:pPr marL="0" indent="0" algn="l" rtl="0">
              <a:buNone/>
            </a:pPr>
            <a:r>
              <a:rPr lang="en-US" sz="1600" dirty="0"/>
              <a:t>Budgeted laser-cutting time per wing part 1.5 hours</a:t>
            </a:r>
          </a:p>
          <a:p>
            <a:pPr marL="0" indent="0" algn="l" rtl="0">
              <a:buNone/>
            </a:pPr>
            <a:r>
              <a:rPr lang="en-US" sz="1600" dirty="0"/>
              <a:t>Budgeted production and sales for May 2012 5,000 wing parts</a:t>
            </a:r>
          </a:p>
          <a:p>
            <a:pPr marL="0" indent="0" algn="l" rtl="0">
              <a:buNone/>
            </a:pPr>
            <a:r>
              <a:rPr lang="en-US" sz="1600" dirty="0"/>
              <a:t>Budgeted fixed overhead costs for May 2012 $</a:t>
            </a:r>
            <a:r>
              <a:rPr lang="en-US" sz="1600" dirty="0" smtClean="0"/>
              <a:t>1,800,000 </a:t>
            </a:r>
          </a:p>
          <a:p>
            <a:pPr marL="0" indent="0" algn="l" rtl="0">
              <a:buNone/>
            </a:pPr>
            <a:r>
              <a:rPr lang="en-US" sz="1600" dirty="0" smtClean="0"/>
              <a:t>   </a:t>
            </a:r>
            <a:endParaRPr lang="en-US" sz="1600" dirty="0"/>
          </a:p>
          <a:p>
            <a:pPr marL="0" indent="0" algn="l" rtl="0">
              <a:buNone/>
            </a:pPr>
            <a:r>
              <a:rPr lang="en-US" sz="1600" b="1" dirty="0">
                <a:solidFill>
                  <a:srgbClr val="002060"/>
                </a:solidFill>
              </a:rPr>
              <a:t>Actual results for May 2012 are as follows</a:t>
            </a:r>
            <a:r>
              <a:rPr lang="en-US" sz="16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sz="1600" dirty="0"/>
              <a:t>Wing parts produced and sold 4,800 units</a:t>
            </a:r>
          </a:p>
          <a:p>
            <a:pPr marL="0" indent="0" algn="l" rtl="0">
              <a:buNone/>
            </a:pPr>
            <a:r>
              <a:rPr lang="en-US" sz="1600" dirty="0"/>
              <a:t>Laser-cutting-hours used 8,400 hours</a:t>
            </a:r>
          </a:p>
          <a:p>
            <a:pPr marL="0" indent="0" algn="l" rtl="0">
              <a:buNone/>
            </a:pPr>
            <a:r>
              <a:rPr lang="en-US" sz="1600" dirty="0"/>
              <a:t>Variable overhead costs $1,478,400</a:t>
            </a:r>
          </a:p>
          <a:p>
            <a:pPr marL="0" indent="0" algn="l" rtl="0">
              <a:buNone/>
            </a:pPr>
            <a:r>
              <a:rPr lang="en-US" sz="1600" dirty="0"/>
              <a:t>Fixed overhead costs $</a:t>
            </a:r>
            <a:r>
              <a:rPr lang="en-US" sz="1600" dirty="0" smtClean="0"/>
              <a:t>1,832,200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sz="1600" dirty="0"/>
              <a:t>1. Compute the spending variance and the efficiency variance for variable overhead. Required</a:t>
            </a:r>
          </a:p>
          <a:p>
            <a:pPr marL="0" indent="0" algn="l" rtl="0">
              <a:buNone/>
            </a:pPr>
            <a:r>
              <a:rPr lang="en-US" sz="1600" dirty="0"/>
              <a:t>2. Compute the spending variance and the production-volume variance for fixed overhead.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461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algn="l" rtl="0">
              <a:buNone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Variable </a:t>
            </a:r>
          </a:p>
          <a:p>
            <a:pPr marL="0" lvl="0" indent="0" algn="l" rtl="0">
              <a:buNone/>
            </a:pPr>
            <a:endParaRPr lang="en-US" sz="2000" b="1" u="sng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   </a:t>
            </a:r>
            <a:r>
              <a:rPr lang="en-US" sz="2000" b="1" u="sng" dirty="0" smtClean="0">
                <a:solidFill>
                  <a:prstClr val="black"/>
                </a:solidFill>
              </a:rPr>
              <a:t> Allocated</a:t>
            </a:r>
            <a:r>
              <a:rPr lang="en-US" sz="2000" b="1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en-US" sz="2000" b="1" u="sng" dirty="0" smtClean="0">
                <a:solidFill>
                  <a:prstClr val="black"/>
                </a:solidFill>
              </a:rPr>
              <a:t> </a:t>
            </a:r>
            <a:r>
              <a:rPr lang="en-US" sz="2000" b="1" u="sng" dirty="0">
                <a:solidFill>
                  <a:prstClr val="black"/>
                </a:solidFill>
              </a:rPr>
              <a:t>Flexible </a:t>
            </a:r>
            <a:r>
              <a:rPr lang="en-US" sz="2000" b="1" dirty="0">
                <a:solidFill>
                  <a:prstClr val="black"/>
                </a:solidFill>
              </a:rPr>
              <a:t>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             </a:t>
            </a:r>
            <a:r>
              <a:rPr lang="en-US" sz="2000" b="1" u="sng" dirty="0">
                <a:solidFill>
                  <a:prstClr val="black"/>
                </a:solidFill>
              </a:rPr>
              <a:t>Actual </a:t>
            </a:r>
            <a:endParaRPr lang="en-US" sz="2000" b="1" u="sng" dirty="0" smtClean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actual Q x budgeted inputs                            actual 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Actual </a:t>
            </a:r>
            <a:r>
              <a:rPr lang="en-US" sz="1400" dirty="0">
                <a:solidFill>
                  <a:prstClr val="black"/>
                </a:solidFill>
              </a:rPr>
              <a:t>inputs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                       </a:t>
            </a:r>
            <a:r>
              <a:rPr lang="en-US" sz="1400" dirty="0">
                <a:solidFill>
                  <a:prstClr val="black"/>
                </a:solidFill>
              </a:rPr>
              <a:t>actual </a:t>
            </a:r>
            <a:r>
              <a:rPr lang="en-US" sz="1400" dirty="0" smtClean="0">
                <a:solidFill>
                  <a:prstClr val="black"/>
                </a:solidFill>
              </a:rPr>
              <a:t>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actual inputs         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   x </a:t>
            </a:r>
            <a:r>
              <a:rPr lang="en-US" sz="1400" dirty="0">
                <a:solidFill>
                  <a:prstClr val="black"/>
                </a:solidFill>
              </a:rPr>
              <a:t>budgeted </a:t>
            </a:r>
            <a:r>
              <a:rPr lang="en-US" sz="1400" dirty="0" smtClean="0">
                <a:solidFill>
                  <a:prstClr val="black"/>
                </a:solidFill>
              </a:rPr>
              <a:t>rate                                                     x budgeted rate                                                                   x Actual rate </a:t>
            </a:r>
            <a:endParaRPr lang="en-US" sz="14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(4,800x1.5)x 200                        (4,800x1.75)x200                                   4,800x1.75x176</a:t>
            </a:r>
          </a:p>
          <a:p>
            <a:pPr marL="0" lvl="0" indent="0" algn="l" rtl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7,200x200                                     8,400x200                                                8400x176</a:t>
            </a:r>
          </a:p>
          <a:p>
            <a:pPr marL="0" lv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1,440,000         </a:t>
            </a:r>
            <a:r>
              <a:rPr lang="en-US" sz="1800" b="1" dirty="0" smtClean="0">
                <a:solidFill>
                  <a:srgbClr val="C00000"/>
                </a:solidFill>
              </a:rPr>
              <a:t>240,000   U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1,680,000              </a:t>
            </a:r>
            <a:r>
              <a:rPr lang="en-US" sz="1800" b="1" dirty="0" smtClean="0">
                <a:solidFill>
                  <a:srgbClr val="C00000"/>
                </a:solidFill>
              </a:rPr>
              <a:t>201,600 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F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1,478,400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lvl="0" indent="0" algn="l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Efficiency                                           spending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000" b="1" u="sng" dirty="0" smtClean="0">
                <a:solidFill>
                  <a:schemeClr val="accent5">
                    <a:lumMod val="50000"/>
                  </a:schemeClr>
                </a:solidFill>
              </a:rPr>
              <a:t>Fixed </a:t>
            </a:r>
            <a:endParaRPr lang="en-US" sz="2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buNone/>
            </a:pPr>
            <a:r>
              <a:rPr lang="en-US" sz="2000" b="1" u="sng" dirty="0">
                <a:solidFill>
                  <a:prstClr val="black"/>
                </a:solidFill>
              </a:rPr>
              <a:t>Allocated</a:t>
            </a:r>
            <a:r>
              <a:rPr lang="en-US" sz="2000" b="1" dirty="0">
                <a:solidFill>
                  <a:prstClr val="black"/>
                </a:solidFill>
              </a:rPr>
              <a:t>                                             </a:t>
            </a:r>
            <a:r>
              <a:rPr lang="en-US" sz="2000" b="1" u="sng" dirty="0">
                <a:solidFill>
                  <a:prstClr val="black"/>
                </a:solidFill>
              </a:rPr>
              <a:t> Flexible </a:t>
            </a:r>
            <a:r>
              <a:rPr lang="en-US" sz="2000" b="1" dirty="0">
                <a:solidFill>
                  <a:prstClr val="black"/>
                </a:solidFill>
              </a:rPr>
              <a:t>        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       </a:t>
            </a:r>
            <a:r>
              <a:rPr lang="en-US" sz="2000" b="1" u="sng" dirty="0">
                <a:solidFill>
                  <a:prstClr val="black"/>
                </a:solidFill>
              </a:rPr>
              <a:t>Actual </a:t>
            </a:r>
            <a:endParaRPr lang="en-US" sz="2000" b="1" u="sng" dirty="0" smtClean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>
                <a:solidFill>
                  <a:prstClr val="black"/>
                </a:solidFill>
              </a:rPr>
              <a:t>actual Q x budgeted inputs   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budgeted 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Budgeted </a:t>
            </a:r>
            <a:r>
              <a:rPr lang="en-US" sz="1400" dirty="0">
                <a:solidFill>
                  <a:prstClr val="black"/>
                </a:solidFill>
              </a:rPr>
              <a:t>inputs                    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prstClr val="black"/>
                </a:solidFill>
              </a:rPr>
              <a:t>actual Q x actual inputs         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>
                <a:solidFill>
                  <a:prstClr val="black"/>
                </a:solidFill>
              </a:rPr>
              <a:t>    x budgeted rate                                                     x budgeted rate                                                                   x Actual rate </a:t>
            </a:r>
          </a:p>
          <a:p>
            <a:pPr marL="0" lvl="0" indent="0" algn="l" rtl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4,800x1.5x240                                5,000x1.5x240                                          1,832,200</a:t>
            </a:r>
          </a:p>
          <a:p>
            <a:pPr marL="0" lvl="0" indent="0" algn="l" rtl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1,728,000          </a:t>
            </a:r>
            <a:r>
              <a:rPr lang="en-US" sz="1800" b="1" dirty="0" smtClean="0">
                <a:solidFill>
                  <a:srgbClr val="C00000"/>
                </a:solidFill>
              </a:rPr>
              <a:t>72 </a:t>
            </a:r>
            <a:r>
              <a:rPr lang="en-US" sz="1800" b="1" dirty="0">
                <a:solidFill>
                  <a:srgbClr val="C00000"/>
                </a:solidFill>
              </a:rPr>
              <a:t>,000 U           </a:t>
            </a:r>
            <a:r>
              <a:rPr lang="en-US" sz="1800" b="1" dirty="0" smtClean="0">
                <a:solidFill>
                  <a:srgbClr val="C00000"/>
                </a:solidFill>
              </a:rPr>
              <a:t>    </a:t>
            </a:r>
            <a:r>
              <a:rPr lang="en-US" sz="2000" b="1" dirty="0" smtClean="0">
                <a:solidFill>
                  <a:srgbClr val="002060"/>
                </a:solidFill>
              </a:rPr>
              <a:t>1,800,000           </a:t>
            </a:r>
            <a:r>
              <a:rPr lang="en-US" sz="1800" b="1" dirty="0" smtClean="0">
                <a:solidFill>
                  <a:srgbClr val="C00000"/>
                </a:solidFill>
              </a:rPr>
              <a:t>32,200  </a:t>
            </a:r>
            <a:r>
              <a:rPr lang="en-US" sz="1800" b="1" dirty="0">
                <a:solidFill>
                  <a:srgbClr val="C00000"/>
                </a:solidFill>
              </a:rPr>
              <a:t>U</a:t>
            </a:r>
            <a:r>
              <a:rPr lang="en-US" sz="2000" b="1" dirty="0" smtClean="0">
                <a:solidFill>
                  <a:srgbClr val="002060"/>
                </a:solidFill>
              </a:rPr>
              <a:t>                        1,832,200 </a:t>
            </a:r>
            <a:r>
              <a:rPr lang="en-US" sz="2000" dirty="0" smtClean="0">
                <a:solidFill>
                  <a:prstClr val="black"/>
                </a:solidFill>
              </a:rPr>
              <a:t>                                                              </a:t>
            </a:r>
          </a:p>
          <a:p>
            <a:pPr marL="0" lvl="0" indent="0" algn="l" rtl="0">
              <a:buNone/>
            </a:pPr>
            <a:endParaRPr lang="en-US" sz="2000" b="1" u="sng" dirty="0" smtClean="0">
              <a:solidFill>
                <a:prstClr val="black"/>
              </a:solidFill>
            </a:endParaRPr>
          </a:p>
          <a:p>
            <a:pPr marL="0" indent="0" algn="l" rtl="0">
              <a:buNone/>
            </a:pPr>
            <a:r>
              <a:rPr lang="en-US" sz="1400" b="1" smtClean="0"/>
              <a:t>                  </a:t>
            </a:r>
            <a:r>
              <a:rPr lang="en-US" sz="1800" b="1" smtClean="0">
                <a:solidFill>
                  <a:schemeClr val="accent6">
                    <a:lumMod val="50000"/>
                  </a:schemeClr>
                </a:solidFill>
              </a:rPr>
              <a:t>production volume                                                       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spending variance </a:t>
            </a:r>
          </a:p>
        </p:txBody>
      </p:sp>
      <p:sp>
        <p:nvSpPr>
          <p:cNvPr id="4" name="Right Bracket 3"/>
          <p:cNvSpPr/>
          <p:nvPr/>
        </p:nvSpPr>
        <p:spPr>
          <a:xfrm rot="5400000">
            <a:off x="2258742" y="1385775"/>
            <a:ext cx="162019" cy="3168352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 rot="5400000">
            <a:off x="5895147" y="1277763"/>
            <a:ext cx="162018" cy="338437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5400000">
            <a:off x="5823139" y="3771041"/>
            <a:ext cx="162018" cy="3528391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5400000">
            <a:off x="2146229" y="3910558"/>
            <a:ext cx="243030" cy="3168352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u="sng" dirty="0" smtClean="0"/>
              <a:t>Question </a:t>
            </a:r>
            <a:endParaRPr lang="en-US" sz="3600" b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8" t="23787" r="22674" b="16485"/>
          <a:stretch/>
        </p:blipFill>
        <p:spPr bwMode="auto">
          <a:xfrm>
            <a:off x="395536" y="1196752"/>
            <a:ext cx="8280920" cy="511256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840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algn="l" rtl="0">
              <a:buNone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Variable </a:t>
            </a:r>
          </a:p>
          <a:p>
            <a:pPr marL="0" lvl="0" indent="0" algn="l" rtl="0">
              <a:buNone/>
            </a:pPr>
            <a:endParaRPr lang="en-US" sz="2000" b="1" u="sng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   </a:t>
            </a:r>
            <a:r>
              <a:rPr lang="en-US" sz="2000" b="1" u="sng" dirty="0" smtClean="0">
                <a:solidFill>
                  <a:prstClr val="black"/>
                </a:solidFill>
              </a:rPr>
              <a:t> Allocated</a:t>
            </a:r>
            <a:r>
              <a:rPr lang="en-US" sz="2000" b="1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en-US" sz="2000" b="1" u="sng" dirty="0" smtClean="0">
                <a:solidFill>
                  <a:prstClr val="black"/>
                </a:solidFill>
              </a:rPr>
              <a:t> </a:t>
            </a:r>
            <a:r>
              <a:rPr lang="en-US" sz="2000" b="1" u="sng" dirty="0">
                <a:solidFill>
                  <a:prstClr val="black"/>
                </a:solidFill>
              </a:rPr>
              <a:t>Flexible </a:t>
            </a:r>
            <a:r>
              <a:rPr lang="en-US" sz="2000" b="1" dirty="0">
                <a:solidFill>
                  <a:prstClr val="black"/>
                </a:solidFill>
              </a:rPr>
              <a:t>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             </a:t>
            </a:r>
            <a:r>
              <a:rPr lang="en-US" sz="2000" b="1" u="sng" dirty="0">
                <a:solidFill>
                  <a:prstClr val="black"/>
                </a:solidFill>
              </a:rPr>
              <a:t>Actual </a:t>
            </a:r>
            <a:endParaRPr lang="en-US" sz="2000" b="1" u="sng" dirty="0" smtClean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actual Q x budgeted inputs                            actual 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Actual </a:t>
            </a:r>
            <a:r>
              <a:rPr lang="en-US" sz="1400" dirty="0">
                <a:solidFill>
                  <a:prstClr val="black"/>
                </a:solidFill>
              </a:rPr>
              <a:t>inputs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                       </a:t>
            </a:r>
            <a:r>
              <a:rPr lang="en-US" sz="1400" dirty="0">
                <a:solidFill>
                  <a:prstClr val="black"/>
                </a:solidFill>
              </a:rPr>
              <a:t>actual </a:t>
            </a:r>
            <a:r>
              <a:rPr lang="en-US" sz="1400" dirty="0" smtClean="0">
                <a:solidFill>
                  <a:prstClr val="black"/>
                </a:solidFill>
              </a:rPr>
              <a:t>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actual inputs         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   x </a:t>
            </a:r>
            <a:r>
              <a:rPr lang="en-US" sz="1400" dirty="0">
                <a:solidFill>
                  <a:prstClr val="black"/>
                </a:solidFill>
              </a:rPr>
              <a:t>budgeted </a:t>
            </a:r>
            <a:r>
              <a:rPr lang="en-US" sz="1400" dirty="0" smtClean="0">
                <a:solidFill>
                  <a:prstClr val="black"/>
                </a:solidFill>
              </a:rPr>
              <a:t>rate                                                     x budgeted rate                                                                   x Actual rate </a:t>
            </a:r>
            <a:endParaRPr lang="en-US" sz="14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(8,800x0.7)x 1.5                         (8,800x.65)x1.5                                    8,800x 0.65x176</a:t>
            </a:r>
          </a:p>
          <a:p>
            <a:pPr marL="0" lvl="0" indent="0" algn="l" rtl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7,200x1.5                                     5,720x1.5                                              5,720x1.8</a:t>
            </a:r>
          </a:p>
          <a:p>
            <a:pPr marL="0" lv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10,800               </a:t>
            </a:r>
            <a:r>
              <a:rPr lang="en-US" sz="1800" b="1" dirty="0" smtClean="0">
                <a:solidFill>
                  <a:srgbClr val="C00000"/>
                </a:solidFill>
              </a:rPr>
              <a:t>2,220   F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8,580                  </a:t>
            </a:r>
            <a:r>
              <a:rPr lang="en-US" sz="1800" b="1" dirty="0" smtClean="0">
                <a:solidFill>
                  <a:srgbClr val="C00000"/>
                </a:solidFill>
              </a:rPr>
              <a:t>1,716 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U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  10,296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lvl="0" indent="0" algn="l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 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Efficiency                                        spending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000" b="1" u="sng" dirty="0" smtClean="0">
                <a:solidFill>
                  <a:schemeClr val="accent5">
                    <a:lumMod val="50000"/>
                  </a:schemeClr>
                </a:solidFill>
              </a:rPr>
              <a:t>Fixed </a:t>
            </a:r>
            <a:endParaRPr lang="en-US" sz="2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buNone/>
            </a:pPr>
            <a:r>
              <a:rPr lang="en-US" sz="2000" b="1" u="sng" dirty="0">
                <a:solidFill>
                  <a:prstClr val="black"/>
                </a:solidFill>
              </a:rPr>
              <a:t>Allocated</a:t>
            </a:r>
            <a:r>
              <a:rPr lang="en-US" sz="2000" b="1" dirty="0">
                <a:solidFill>
                  <a:prstClr val="black"/>
                </a:solidFill>
              </a:rPr>
              <a:t>                                             </a:t>
            </a:r>
            <a:r>
              <a:rPr lang="en-US" sz="2000" b="1" u="sng" dirty="0">
                <a:solidFill>
                  <a:prstClr val="black"/>
                </a:solidFill>
              </a:rPr>
              <a:t> Flexible </a:t>
            </a:r>
            <a:r>
              <a:rPr lang="en-US" sz="2000" b="1" dirty="0">
                <a:solidFill>
                  <a:prstClr val="black"/>
                </a:solidFill>
              </a:rPr>
              <a:t>        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       </a:t>
            </a:r>
            <a:r>
              <a:rPr lang="en-US" sz="2000" b="1" u="sng" dirty="0">
                <a:solidFill>
                  <a:prstClr val="black"/>
                </a:solidFill>
              </a:rPr>
              <a:t>Actual </a:t>
            </a:r>
            <a:endParaRPr lang="en-US" sz="2000" b="1" u="sng" dirty="0" smtClean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>
                <a:solidFill>
                  <a:prstClr val="black"/>
                </a:solidFill>
              </a:rPr>
              <a:t>actual Q x budgeted inputs   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budgeted 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Budgeted </a:t>
            </a:r>
            <a:r>
              <a:rPr lang="en-US" sz="1400" dirty="0">
                <a:solidFill>
                  <a:prstClr val="black"/>
                </a:solidFill>
              </a:rPr>
              <a:t>inputs                    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prstClr val="black"/>
                </a:solidFill>
              </a:rPr>
              <a:t>actual Q x actual inputs         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>
                <a:solidFill>
                  <a:prstClr val="black"/>
                </a:solidFill>
              </a:rPr>
              <a:t>    x budgeted rate                                                     x budgeted rate                                                                   x Actual rate </a:t>
            </a:r>
          </a:p>
          <a:p>
            <a:pPr marL="0" lvl="0" indent="0" algn="l" rtl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8,800x0.7x5                                  10,000x. 7x5                                              38,600</a:t>
            </a:r>
          </a:p>
          <a:p>
            <a:pPr marL="0" lvl="0" indent="0" algn="l" rtl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30,800          </a:t>
            </a:r>
            <a:r>
              <a:rPr lang="en-US" sz="1800" b="1" dirty="0" smtClean="0">
                <a:solidFill>
                  <a:srgbClr val="C00000"/>
                </a:solidFill>
              </a:rPr>
              <a:t>4 ,200 </a:t>
            </a:r>
            <a:r>
              <a:rPr lang="en-US" sz="1800" b="1" dirty="0">
                <a:solidFill>
                  <a:srgbClr val="C00000"/>
                </a:solidFill>
              </a:rPr>
              <a:t>U           </a:t>
            </a:r>
            <a:r>
              <a:rPr lang="en-US" sz="1800" b="1" dirty="0" smtClean="0">
                <a:solidFill>
                  <a:srgbClr val="C00000"/>
                </a:solidFill>
              </a:rPr>
              <a:t>             </a:t>
            </a:r>
            <a:r>
              <a:rPr lang="en-US" sz="2000" b="1" dirty="0" smtClean="0">
                <a:solidFill>
                  <a:srgbClr val="002060"/>
                </a:solidFill>
              </a:rPr>
              <a:t>35,000               </a:t>
            </a:r>
            <a:r>
              <a:rPr lang="en-US" sz="1800" b="1" dirty="0" smtClean="0">
                <a:solidFill>
                  <a:srgbClr val="C00000"/>
                </a:solidFill>
              </a:rPr>
              <a:t>3,600  </a:t>
            </a:r>
            <a:r>
              <a:rPr lang="en-US" sz="1800" b="1" dirty="0">
                <a:solidFill>
                  <a:srgbClr val="C00000"/>
                </a:solidFill>
              </a:rPr>
              <a:t>U</a:t>
            </a:r>
            <a:r>
              <a:rPr lang="en-US" sz="2000" b="1" dirty="0" smtClean="0">
                <a:solidFill>
                  <a:srgbClr val="002060"/>
                </a:solidFill>
              </a:rPr>
              <a:t>                        38,600</a:t>
            </a:r>
            <a:r>
              <a:rPr lang="en-US" sz="2000" dirty="0" smtClean="0">
                <a:solidFill>
                  <a:prstClr val="black"/>
                </a:solidFill>
              </a:rPr>
              <a:t>                                                             </a:t>
            </a:r>
          </a:p>
          <a:p>
            <a:pPr marL="0" lvl="0" indent="0" algn="l" rtl="0">
              <a:buNone/>
            </a:pPr>
            <a:endParaRPr lang="en-US" sz="2000" b="1" u="sng" dirty="0" smtClean="0">
              <a:solidFill>
                <a:prstClr val="black"/>
              </a:solidFill>
            </a:endParaRPr>
          </a:p>
          <a:p>
            <a:pPr marL="0" indent="0" algn="l" rtl="0">
              <a:buNone/>
            </a:pPr>
            <a:r>
              <a:rPr lang="en-US" sz="1400" b="1" dirty="0" smtClean="0"/>
              <a:t>                 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Sale volume                                                        spending variance </a:t>
            </a:r>
          </a:p>
        </p:txBody>
      </p:sp>
      <p:sp>
        <p:nvSpPr>
          <p:cNvPr id="4" name="Right Bracket 3"/>
          <p:cNvSpPr/>
          <p:nvPr/>
        </p:nvSpPr>
        <p:spPr>
          <a:xfrm rot="5400000">
            <a:off x="2322705" y="1321812"/>
            <a:ext cx="113753" cy="3248013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 rot="5400000">
            <a:off x="5791635" y="1270003"/>
            <a:ext cx="81009" cy="338437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5400000">
            <a:off x="5754957" y="3702859"/>
            <a:ext cx="162018" cy="366475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5400000">
            <a:off x="2262567" y="3875228"/>
            <a:ext cx="162022" cy="332002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Question</a:t>
            </a:r>
            <a:endParaRPr lang="en-US" b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2" t="27302" r="19984" b="35401"/>
          <a:stretch/>
        </p:blipFill>
        <p:spPr bwMode="auto">
          <a:xfrm>
            <a:off x="251520" y="1556792"/>
            <a:ext cx="84249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2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algn="l" rtl="0">
              <a:buNone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Variable </a:t>
            </a:r>
          </a:p>
          <a:p>
            <a:pPr marL="0" lvl="0" indent="0" algn="l" rtl="0">
              <a:buNone/>
            </a:pPr>
            <a:endParaRPr lang="en-US" sz="2000" b="1" u="sng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   </a:t>
            </a:r>
            <a:r>
              <a:rPr lang="en-US" sz="2000" b="1" u="sng" dirty="0" smtClean="0">
                <a:solidFill>
                  <a:prstClr val="black"/>
                </a:solidFill>
              </a:rPr>
              <a:t> Allocated</a:t>
            </a:r>
            <a:r>
              <a:rPr lang="en-US" sz="2000" b="1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en-US" sz="2000" b="1" u="sng" dirty="0" smtClean="0">
                <a:solidFill>
                  <a:prstClr val="black"/>
                </a:solidFill>
              </a:rPr>
              <a:t> </a:t>
            </a:r>
            <a:r>
              <a:rPr lang="en-US" sz="2000" b="1" u="sng" dirty="0">
                <a:solidFill>
                  <a:prstClr val="black"/>
                </a:solidFill>
              </a:rPr>
              <a:t>Flexible </a:t>
            </a:r>
            <a:r>
              <a:rPr lang="en-US" sz="2000" b="1" dirty="0">
                <a:solidFill>
                  <a:prstClr val="black"/>
                </a:solidFill>
              </a:rPr>
              <a:t>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             </a:t>
            </a:r>
            <a:r>
              <a:rPr lang="en-US" sz="2000" b="1" u="sng" dirty="0">
                <a:solidFill>
                  <a:prstClr val="black"/>
                </a:solidFill>
              </a:rPr>
              <a:t>Actual </a:t>
            </a:r>
            <a:endParaRPr lang="en-US" sz="2000" b="1" u="sng" dirty="0" smtClean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actual Q x budgeted inputs                            actual 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Actual </a:t>
            </a:r>
            <a:r>
              <a:rPr lang="en-US" sz="1400" dirty="0">
                <a:solidFill>
                  <a:prstClr val="black"/>
                </a:solidFill>
              </a:rPr>
              <a:t>inputs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                       </a:t>
            </a:r>
            <a:r>
              <a:rPr lang="en-US" sz="1400" dirty="0">
                <a:solidFill>
                  <a:prstClr val="black"/>
                </a:solidFill>
              </a:rPr>
              <a:t>actual </a:t>
            </a:r>
            <a:r>
              <a:rPr lang="en-US" sz="1400" dirty="0" smtClean="0">
                <a:solidFill>
                  <a:prstClr val="black"/>
                </a:solidFill>
              </a:rPr>
              <a:t>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actual inputs         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    x </a:t>
            </a:r>
            <a:r>
              <a:rPr lang="en-US" sz="1400" dirty="0">
                <a:solidFill>
                  <a:prstClr val="black"/>
                </a:solidFill>
              </a:rPr>
              <a:t>budgeted </a:t>
            </a:r>
            <a:r>
              <a:rPr lang="en-US" sz="1400" dirty="0" smtClean="0">
                <a:solidFill>
                  <a:prstClr val="black"/>
                </a:solidFill>
              </a:rPr>
              <a:t>rate                                                     x budgeted rate                                                                   x Actual rate </a:t>
            </a:r>
            <a:endParaRPr lang="en-US" sz="14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(65,500x1.2)x 8                        (65,500x1.166)x8                                 65,500x 1.166x8.1</a:t>
            </a:r>
          </a:p>
          <a:p>
            <a:pPr marL="0" lvl="0" indent="0" algn="l" rtl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78,600x8                                       76,400x8                                               76,400x8.1</a:t>
            </a:r>
          </a:p>
          <a:p>
            <a:pPr marL="0" lv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628,800               </a:t>
            </a:r>
            <a:r>
              <a:rPr lang="en-US" sz="1800" b="1" dirty="0" smtClean="0">
                <a:solidFill>
                  <a:srgbClr val="C00000"/>
                </a:solidFill>
              </a:rPr>
              <a:t>17,600   F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611,200                  </a:t>
            </a:r>
            <a:r>
              <a:rPr lang="en-US" sz="1800" b="1" dirty="0" smtClean="0">
                <a:solidFill>
                  <a:srgbClr val="C00000"/>
                </a:solidFill>
              </a:rPr>
              <a:t>7,640 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U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618,840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lvl="0" indent="0" algn="l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 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Efficiency                                        spending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000" b="1" u="sng" dirty="0" smtClean="0">
                <a:solidFill>
                  <a:schemeClr val="accent5">
                    <a:lumMod val="50000"/>
                  </a:schemeClr>
                </a:solidFill>
              </a:rPr>
              <a:t>Fixed </a:t>
            </a:r>
            <a:endParaRPr lang="en-US" sz="2000" b="1" u="sng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buNone/>
            </a:pPr>
            <a:r>
              <a:rPr lang="en-US" sz="2000" b="1" u="sng" dirty="0">
                <a:solidFill>
                  <a:prstClr val="black"/>
                </a:solidFill>
              </a:rPr>
              <a:t>Allocated</a:t>
            </a:r>
            <a:r>
              <a:rPr lang="en-US" sz="2000" b="1" dirty="0">
                <a:solidFill>
                  <a:prstClr val="black"/>
                </a:solidFill>
              </a:rPr>
              <a:t>                                             </a:t>
            </a:r>
            <a:r>
              <a:rPr lang="en-US" sz="2000" b="1" u="sng" dirty="0">
                <a:solidFill>
                  <a:prstClr val="black"/>
                </a:solidFill>
              </a:rPr>
              <a:t> Flexible </a:t>
            </a:r>
            <a:r>
              <a:rPr lang="en-US" sz="2000" b="1" dirty="0">
                <a:solidFill>
                  <a:prstClr val="black"/>
                </a:solidFill>
              </a:rPr>
              <a:t>        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       </a:t>
            </a:r>
            <a:r>
              <a:rPr lang="en-US" sz="2000" b="1" u="sng" dirty="0">
                <a:solidFill>
                  <a:prstClr val="black"/>
                </a:solidFill>
              </a:rPr>
              <a:t>Actual </a:t>
            </a:r>
            <a:endParaRPr lang="en-US" sz="2000" b="1" u="sng" dirty="0" smtClean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>
                <a:solidFill>
                  <a:prstClr val="black"/>
                </a:solidFill>
              </a:rPr>
              <a:t>actual Q x budgeted inputs   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budgeted Q </a:t>
            </a:r>
            <a:r>
              <a:rPr lang="en-US" sz="1400" dirty="0">
                <a:solidFill>
                  <a:prstClr val="black"/>
                </a:solidFill>
              </a:rPr>
              <a:t>x </a:t>
            </a:r>
            <a:r>
              <a:rPr lang="en-US" sz="1400" dirty="0" smtClean="0">
                <a:solidFill>
                  <a:prstClr val="black"/>
                </a:solidFill>
              </a:rPr>
              <a:t>Budgeted </a:t>
            </a:r>
            <a:r>
              <a:rPr lang="en-US" sz="1400" dirty="0">
                <a:solidFill>
                  <a:prstClr val="black"/>
                </a:solidFill>
              </a:rPr>
              <a:t>inputs                                             </a:t>
            </a:r>
            <a:r>
              <a:rPr lang="en-US" sz="1400" dirty="0" smtClean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prstClr val="black"/>
                </a:solidFill>
              </a:rPr>
              <a:t>actual Q x actual inputs         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1400" dirty="0">
                <a:solidFill>
                  <a:prstClr val="black"/>
                </a:solidFill>
              </a:rPr>
              <a:t>    x budgeted rate                                                     x budgeted rate                                                                   x Actual rate </a:t>
            </a:r>
          </a:p>
          <a:p>
            <a:pPr marL="0" lvl="0" indent="0" algn="l" rtl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65,500x1.2x2                                  60,000x1.2x2                                             154,790</a:t>
            </a:r>
          </a:p>
          <a:p>
            <a:pPr marL="0" lvl="0" indent="0" algn="l" rtl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157,200          </a:t>
            </a:r>
            <a:r>
              <a:rPr lang="en-US" sz="1800" b="1" dirty="0" smtClean="0">
                <a:solidFill>
                  <a:srgbClr val="C00000"/>
                </a:solidFill>
              </a:rPr>
              <a:t>13,200 F                      </a:t>
            </a:r>
            <a:r>
              <a:rPr lang="en-US" sz="2000" b="1" dirty="0" smtClean="0">
                <a:solidFill>
                  <a:srgbClr val="002060"/>
                </a:solidFill>
              </a:rPr>
              <a:t>144,000               </a:t>
            </a:r>
            <a:r>
              <a:rPr lang="en-US" sz="1800" b="1" dirty="0" smtClean="0">
                <a:solidFill>
                  <a:srgbClr val="C00000"/>
                </a:solidFill>
              </a:rPr>
              <a:t>10,790  </a:t>
            </a:r>
            <a:r>
              <a:rPr lang="en-US" sz="1800" b="1" dirty="0">
                <a:solidFill>
                  <a:srgbClr val="C00000"/>
                </a:solidFill>
              </a:rPr>
              <a:t>U</a:t>
            </a:r>
            <a:r>
              <a:rPr lang="en-US" sz="2000" b="1" dirty="0" smtClean="0">
                <a:solidFill>
                  <a:srgbClr val="002060"/>
                </a:solidFill>
              </a:rPr>
              <a:t>                      154,790 </a:t>
            </a:r>
            <a:r>
              <a:rPr lang="en-US" sz="2000" dirty="0" smtClean="0">
                <a:solidFill>
                  <a:prstClr val="black"/>
                </a:solidFill>
              </a:rPr>
              <a:t>                                                              </a:t>
            </a:r>
          </a:p>
          <a:p>
            <a:pPr marL="0" lvl="0" indent="0" algn="l" rtl="0">
              <a:buNone/>
            </a:pPr>
            <a:endParaRPr lang="en-US" sz="2000" b="1" u="sng" dirty="0" smtClean="0">
              <a:solidFill>
                <a:prstClr val="black"/>
              </a:solidFill>
            </a:endParaRPr>
          </a:p>
          <a:p>
            <a:pPr marL="0" indent="0" algn="l" rtl="0">
              <a:buNone/>
            </a:pPr>
            <a:r>
              <a:rPr lang="en-US" sz="1400" b="1" smtClean="0"/>
              <a:t>                     </a:t>
            </a:r>
            <a:r>
              <a:rPr lang="en-US" sz="1800" b="1" smtClean="0">
                <a:solidFill>
                  <a:schemeClr val="accent6">
                    <a:lumMod val="50000"/>
                  </a:schemeClr>
                </a:solidFill>
              </a:rPr>
              <a:t>production volume                                                       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spending variance </a:t>
            </a:r>
          </a:p>
        </p:txBody>
      </p:sp>
      <p:sp>
        <p:nvSpPr>
          <p:cNvPr id="4" name="Right Bracket 3"/>
          <p:cNvSpPr/>
          <p:nvPr/>
        </p:nvSpPr>
        <p:spPr>
          <a:xfrm rot="5400000">
            <a:off x="2322705" y="1321812"/>
            <a:ext cx="113753" cy="3248013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 rot="5400000">
            <a:off x="5791635" y="1270003"/>
            <a:ext cx="81009" cy="338437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5400000">
            <a:off x="5754957" y="3702859"/>
            <a:ext cx="162018" cy="366475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5400000">
            <a:off x="2262567" y="3875228"/>
            <a:ext cx="162022" cy="332002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8568</TotalTime>
  <Words>344</Words>
  <Application>Microsoft Office PowerPoint</Application>
  <PresentationFormat>On-screen Show (4:3)</PresentationFormat>
  <Paragraphs>77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نسق Office</vt:lpstr>
      <vt:lpstr>Managerial Accounting</vt:lpstr>
      <vt:lpstr>Example </vt:lpstr>
      <vt:lpstr>PowerPoint Presentation</vt:lpstr>
      <vt:lpstr>Question </vt:lpstr>
      <vt:lpstr>PowerPoint Presentation</vt:lpstr>
      <vt:lpstr>Question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Accounting -2</dc:title>
  <dc:creator>ADMIN</dc:creator>
  <cp:lastModifiedBy>HP</cp:lastModifiedBy>
  <cp:revision>432</cp:revision>
  <cp:lastPrinted>2020-11-07T10:53:22Z</cp:lastPrinted>
  <dcterms:created xsi:type="dcterms:W3CDTF">2020-09-18T07:15:41Z</dcterms:created>
  <dcterms:modified xsi:type="dcterms:W3CDTF">2023-12-07T08:08:24Z</dcterms:modified>
</cp:coreProperties>
</file>