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4"/>
  </p:notesMasterIdLst>
  <p:handoutMasterIdLst>
    <p:handoutMasterId r:id="rId35"/>
  </p:handoutMasterIdLst>
  <p:sldIdLst>
    <p:sldId id="285" r:id="rId2"/>
    <p:sldId id="286" r:id="rId3"/>
    <p:sldId id="257" r:id="rId4"/>
    <p:sldId id="29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91" r:id="rId19"/>
    <p:sldId id="272" r:id="rId20"/>
    <p:sldId id="271" r:id="rId21"/>
    <p:sldId id="273" r:id="rId22"/>
    <p:sldId id="288" r:id="rId23"/>
    <p:sldId id="274" r:id="rId24"/>
    <p:sldId id="289" r:id="rId25"/>
    <p:sldId id="275" r:id="rId26"/>
    <p:sldId id="276" r:id="rId27"/>
    <p:sldId id="277" r:id="rId28"/>
    <p:sldId id="278" r:id="rId29"/>
    <p:sldId id="281" r:id="rId30"/>
    <p:sldId id="279" r:id="rId31"/>
    <p:sldId id="280" r:id="rId32"/>
    <p:sldId id="284" r:id="rId33"/>
  </p:sldIdLst>
  <p:sldSz cx="9144000" cy="6858000" type="screen4x3"/>
  <p:notesSz cx="6858000" cy="9144000"/>
  <p:custDataLst>
    <p:tags r:id="rId36"/>
  </p:custDataLst>
  <p:defaultTextStyle>
    <a:defPPr>
      <a:defRPr lang="en-IN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CC3399"/>
    <a:srgbClr val="FF00FF"/>
    <a:srgbClr val="650D0D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661" autoAdjust="0"/>
    <p:restoredTop sz="94654" autoAdjust="0"/>
  </p:normalViewPr>
  <p:slideViewPr>
    <p:cSldViewPr showGuides="1">
      <p:cViewPr>
        <p:scale>
          <a:sx n="81" d="100"/>
          <a:sy n="81" d="100"/>
        </p:scale>
        <p:origin x="-168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83DE734-2D71-400D-A160-8B706C5FF19A}" type="datetimeFigureOut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2283522-7CCD-4A7C-96E7-00F3076920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5018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23E8372-E23C-4937-A8C5-C521748E06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7232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72AEE-65E9-4C82-8293-16C5092E032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21709-6440-4A8C-8A91-D4D80C18FC34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60FE3-6526-4B60-92E9-021B9BB264B2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95EB0-4D99-4FE1-8E3E-3016CCF00E8D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A0CC0-88FF-4D98-A019-5BC65CFC3BA7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F53E3-821D-4960-8CA6-E5D7BBA0E819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0C093-A63C-4A67-83CA-CAE3B9BF6045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499DB-8DB0-4593-8297-09E90BE9A0B3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499DB-8DB0-4593-8297-09E90BE9A0B3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70FAE-387D-48E5-99F2-2C02401927F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9CD227-91B0-4EC7-85D9-BA9198E55C60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3EE6E-9394-408A-B4E6-577B16A06F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8E557-C83B-4550-ABFC-30C561C51A39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D55B1-D6EE-465E-A835-FCD47BBF5415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CA218-3702-4A36-8F60-AEE6098BA1E0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B9AA0-EC39-4F39-A8F8-37CABE107EF4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6FF42-5AB3-4593-8E76-52A9EBF2AB87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08283-DBC5-4F34-85AC-DEA99A8A68B8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9516C-850B-4B0F-9100-7C59CB487596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95211-1A36-44C5-BCC3-7D8457AEA10C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847B5-EF54-48F0-8A1B-3AF12354D462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3EE6E-9394-408A-B4E6-577B16A06F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468E0-FBF3-4539-AA18-F5F42CFE4254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FFFEE-E8EF-4C0C-952A-B2D1A61C5B41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751F2-61E9-4D66-BD25-3C97954A31A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1204C-83FD-422F-BF00-93AFE801E774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83A94-C7BB-4DBB-92B4-63CE6DCD629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AB630-6140-461D-BF61-2E4C94910055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8380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Exhib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321070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hibit only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215044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Exhibi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392148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637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defRPr lang="en-US" sz="2800" dirty="0" smtClean="0"/>
            </a:lvl1pPr>
            <a:lvl2pPr>
              <a:defRPr lang="en-US" sz="2400" dirty="0" smtClean="0"/>
            </a:lvl2pPr>
            <a:lvl3pPr>
              <a:defRPr lang="en-US" sz="20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134999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3752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ibsonBookSlides2012_ChapterCo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 noGrp="1"/>
          </p:cNvSpPr>
          <p:nvPr/>
        </p:nvSpPr>
        <p:spPr bwMode="auto">
          <a:xfrm>
            <a:off x="3429000" y="6400800"/>
            <a:ext cx="57150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0" y="1600200"/>
            <a:ext cx="1524000" cy="12192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895600"/>
            <a:ext cx="5410200" cy="121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4504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7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mal with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7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eriod"/>
              <a:defRPr sz="2800"/>
            </a:lvl1pPr>
            <a:lvl2pPr marL="914400" indent="-457200">
              <a:buFont typeface="+mj-lt"/>
              <a:buAutoNum type="arabicPeriod"/>
              <a:defRPr sz="2400"/>
            </a:lvl2pPr>
            <a:lvl3pPr marL="1371600" indent="-457200">
              <a:buFont typeface="+mj-lt"/>
              <a:buAutoNum type="arabicPeriod"/>
              <a:defRPr sz="2000"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in to fit tabl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3416345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chart or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lang="en-US" sz="2800" dirty="0" smtClean="0"/>
            </a:lvl1pPr>
            <a:lvl2pPr>
              <a:defRPr lang="en-US" sz="2400" dirty="0" smtClean="0"/>
            </a:lvl2pPr>
            <a:lvl3pPr>
              <a:defRPr lang="en-US" sz="20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224787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3687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038600" cy="3687763"/>
          </a:xfrm>
          <a:prstGeom prst="rect">
            <a:avLst/>
          </a:prstGeom>
        </p:spPr>
        <p:txBody>
          <a:bodyPr/>
          <a:lstStyle>
            <a:lvl1pPr>
              <a:defRPr lang="en-US" sz="2800" dirty="0" smtClean="0"/>
            </a:lvl1pPr>
            <a:lvl2pPr>
              <a:defRPr lang="en-US" sz="2400" dirty="0" smtClean="0"/>
            </a:lvl2pPr>
            <a:lvl3pPr>
              <a:defRPr lang="en-US" sz="20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415353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91095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 txBox="1">
            <a:spLocks noGrp="1"/>
          </p:cNvSpPr>
          <p:nvPr/>
        </p:nvSpPr>
        <p:spPr bwMode="auto">
          <a:xfrm>
            <a:off x="0" y="6553200"/>
            <a:ext cx="91440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1028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pic>
        <p:nvPicPr>
          <p:cNvPr id="5" name="Picture 7" descr="GibsonBookSlides2012_ChapterCov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/>
          <p:nvPr userDrawn="1"/>
        </p:nvSpPr>
        <p:spPr>
          <a:xfrm>
            <a:off x="3923928" y="2996952"/>
            <a:ext cx="4752528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IN"/>
            </a:defPPr>
            <a:lvl1pPr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Financial Statement 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	     Analysis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CHARLES H. GIBSON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22" r:id="rId13"/>
    <p:sldLayoutId id="2147483934" r:id="rId14"/>
    <p:sldLayoutId id="2147483935" r:id="rId1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6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1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 of two types</a:t>
            </a:r>
          </a:p>
          <a:p>
            <a:pPr lvl="1"/>
            <a:r>
              <a:rPr lang="en-US" dirty="0" smtClean="0"/>
              <a:t>Selling expenses</a:t>
            </a:r>
          </a:p>
          <a:p>
            <a:pPr lvl="2"/>
            <a:r>
              <a:rPr lang="en-US" dirty="0" smtClean="0"/>
              <a:t>Result from a company’s effort to create sales</a:t>
            </a:r>
          </a:p>
          <a:p>
            <a:pPr lvl="2"/>
            <a:r>
              <a:rPr lang="en-US" dirty="0" smtClean="0"/>
              <a:t>Advertising. Sales commissions, and Sales supplies used</a:t>
            </a:r>
          </a:p>
          <a:p>
            <a:pPr lvl="1"/>
            <a:r>
              <a:rPr lang="en-US" dirty="0" smtClean="0"/>
              <a:t>Administrative </a:t>
            </a:r>
            <a:r>
              <a:rPr lang="en-US" dirty="0"/>
              <a:t>expenses</a:t>
            </a:r>
          </a:p>
          <a:p>
            <a:pPr lvl="2"/>
            <a:r>
              <a:rPr lang="en-US" dirty="0"/>
              <a:t>Relate to the general administration of a company’s </a:t>
            </a:r>
            <a:r>
              <a:rPr lang="en-US" dirty="0" smtClean="0"/>
              <a:t>operation</a:t>
            </a:r>
          </a:p>
          <a:p>
            <a:pPr lvl="2"/>
            <a:r>
              <a:rPr lang="en-US" dirty="0" smtClean="0"/>
              <a:t>Salaries, Insurance, and Bad debt expense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Operating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62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activities not directly related to operations</a:t>
            </a:r>
          </a:p>
          <a:p>
            <a:r>
              <a:rPr lang="en-US" dirty="0" smtClean="0"/>
              <a:t>Dividend income. Interest income, Gains (losses) from sale of assets, and Interest expense</a:t>
            </a:r>
            <a:endParaRPr lang="en-US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Income or Expense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5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Unusual or Infrequent Item Disclosed Separately</a:t>
            </a:r>
          </a:p>
          <a:p>
            <a:pPr lvl="1"/>
            <a:r>
              <a:rPr lang="en-US" dirty="0" smtClean="0"/>
              <a:t>Shown with normal recurring revenues and expenses</a:t>
            </a:r>
          </a:p>
          <a:p>
            <a:pPr lvl="1"/>
            <a:r>
              <a:rPr lang="en-US" dirty="0" smtClean="0"/>
              <a:t>If material, disclosed separately, before tax</a:t>
            </a:r>
          </a:p>
          <a:p>
            <a:pPr lvl="1"/>
            <a:r>
              <a:rPr lang="en-US" dirty="0" smtClean="0"/>
              <a:t>Treatment for analysis</a:t>
            </a:r>
          </a:p>
          <a:p>
            <a:pPr lvl="2"/>
            <a:r>
              <a:rPr lang="en-US" dirty="0" smtClean="0"/>
              <a:t>Included in primary analysis as they relate to operations</a:t>
            </a:r>
          </a:p>
          <a:p>
            <a:pPr lvl="2"/>
            <a:r>
              <a:rPr lang="en-US" dirty="0" smtClean="0"/>
              <a:t>In supplementary analysis, it should be removed net after tax</a:t>
            </a:r>
            <a:endParaRPr lang="en-US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Special Income Statement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Equity Earnings of Nonconsolidated Subsidiaries</a:t>
            </a:r>
          </a:p>
          <a:p>
            <a:pPr lvl="1"/>
            <a:r>
              <a:rPr lang="en-US" dirty="0" smtClean="0"/>
              <a:t>The investor’s proportionate share of the investee’s net income</a:t>
            </a:r>
          </a:p>
          <a:p>
            <a:pPr lvl="1"/>
            <a:r>
              <a:rPr lang="en-US" dirty="0" smtClean="0"/>
              <a:t>Does not represent cash flow to the investor</a:t>
            </a:r>
          </a:p>
          <a:p>
            <a:pPr lvl="2"/>
            <a:r>
              <a:rPr lang="en-US" dirty="0" smtClean="0"/>
              <a:t>Cash dividends received represent cash flow</a:t>
            </a:r>
          </a:p>
          <a:p>
            <a:pPr lvl="1"/>
            <a:r>
              <a:rPr lang="en-US" dirty="0" smtClean="0"/>
              <a:t>Analysis issues</a:t>
            </a:r>
          </a:p>
          <a:p>
            <a:pPr lvl="2"/>
            <a:r>
              <a:rPr lang="en-US" dirty="0" smtClean="0"/>
              <a:t>Investor’s net income includes revenue of other entity</a:t>
            </a:r>
          </a:p>
          <a:p>
            <a:pPr lvl="2"/>
            <a:r>
              <a:rPr lang="en-US" dirty="0" smtClean="0"/>
              <a:t>May distort ratios</a:t>
            </a:r>
          </a:p>
          <a:p>
            <a:pPr lvl="2"/>
            <a:r>
              <a:rPr lang="en-US" dirty="0" smtClean="0"/>
              <a:t>Presented before tax; tax consequences typically immaterial</a:t>
            </a:r>
            <a:endParaRPr lang="en-US" dirty="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Special Income Statement Items—Continued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Income Taxes Related to Operations</a:t>
            </a:r>
          </a:p>
          <a:p>
            <a:pPr lvl="1"/>
            <a:r>
              <a:rPr lang="en-US" smtClean="0"/>
              <a:t>Federal, state, and local taxes</a:t>
            </a:r>
          </a:p>
          <a:p>
            <a:pPr lvl="1"/>
            <a:r>
              <a:rPr lang="en-US" smtClean="0"/>
              <a:t>Includes both paid and deferred taxes</a:t>
            </a:r>
          </a:p>
          <a:p>
            <a:r>
              <a:rPr lang="en-US" smtClean="0"/>
              <a:t>Discontinued Operations</a:t>
            </a:r>
          </a:p>
          <a:p>
            <a:pPr lvl="1"/>
            <a:r>
              <a:rPr lang="en-US" smtClean="0"/>
              <a:t>Reported net of income tax</a:t>
            </a:r>
          </a:p>
          <a:p>
            <a:pPr lvl="1"/>
            <a:r>
              <a:rPr lang="en-US" smtClean="0"/>
              <a:t>Profitability analysis issues</a:t>
            </a:r>
          </a:p>
          <a:p>
            <a:pPr lvl="2"/>
            <a:r>
              <a:rPr lang="en-US" smtClean="0"/>
              <a:t>Inadequate disclosure of associated assets</a:t>
            </a:r>
          </a:p>
          <a:p>
            <a:pPr lvl="2"/>
            <a:r>
              <a:rPr lang="en-US" smtClean="0"/>
              <a:t>Lack of historical profit and loss information on the discontinued operations</a:t>
            </a:r>
            <a:endParaRPr lang="en-US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Special Income Statement Items—Continued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4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Extraordinary Items</a:t>
            </a:r>
          </a:p>
          <a:p>
            <a:pPr lvl="1"/>
            <a:r>
              <a:rPr lang="en-US" smtClean="0"/>
              <a:t>Unusual and infrequent</a:t>
            </a:r>
          </a:p>
          <a:p>
            <a:pPr lvl="1"/>
            <a:r>
              <a:rPr lang="en-US" smtClean="0"/>
              <a:t>Reported net of income tax</a:t>
            </a:r>
          </a:p>
          <a:p>
            <a:pPr lvl="1"/>
            <a:r>
              <a:rPr lang="en-US" smtClean="0"/>
              <a:t>Analysis issues</a:t>
            </a:r>
          </a:p>
          <a:p>
            <a:pPr lvl="2"/>
            <a:r>
              <a:rPr lang="en-US" smtClean="0"/>
              <a:t>Exclude from primary analysis; it is not expected to recur</a:t>
            </a:r>
          </a:p>
          <a:p>
            <a:pPr lvl="2"/>
            <a:r>
              <a:rPr lang="en-US" smtClean="0"/>
              <a:t>Include for supplementary analysis; this approach avoids disregarding extraordinary items</a:t>
            </a:r>
            <a:endParaRPr lang="en-US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Special Income Statement Items 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4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in Accounting Principles</a:t>
            </a:r>
          </a:p>
          <a:p>
            <a:pPr lvl="1"/>
            <a:r>
              <a:rPr lang="en-US" dirty="0" smtClean="0"/>
              <a:t>Current GAAP requires retrospective approach, unless it is impracticable</a:t>
            </a:r>
          </a:p>
          <a:p>
            <a:pPr lvl="2"/>
            <a:r>
              <a:rPr lang="en-IN" dirty="0" smtClean="0"/>
              <a:t>Cumulative effect on prior years reported is reflected in beginning retained earnings in the year of change</a:t>
            </a:r>
          </a:p>
          <a:p>
            <a:pPr lvl="1"/>
            <a:r>
              <a:rPr lang="en-US" dirty="0" smtClean="0"/>
              <a:t>If impracticable </a:t>
            </a:r>
          </a:p>
          <a:p>
            <a:pPr lvl="2"/>
            <a:r>
              <a:rPr lang="en-IN" dirty="0" smtClean="0"/>
              <a:t>Determine the difference to the opening balances in the accounts</a:t>
            </a:r>
            <a:endParaRPr lang="en-US" dirty="0" smtClean="0"/>
          </a:p>
          <a:p>
            <a:pPr lvl="1"/>
            <a:r>
              <a:rPr lang="en-US" dirty="0" smtClean="0"/>
              <a:t>Prior to current GAAP, changes were presented using the prospective method</a:t>
            </a:r>
            <a:endParaRPr lang="en-IN" dirty="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Special Income Statement Items—Continued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5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 Income—</a:t>
            </a:r>
            <a:r>
              <a:rPr lang="en-US" dirty="0" err="1" smtClean="0"/>
              <a:t>Noncontrolling</a:t>
            </a:r>
            <a:r>
              <a:rPr lang="en-US" dirty="0" smtClean="0"/>
              <a:t> Interest (prior to Dec. 31, 2009 it was called minority share of earnings)</a:t>
            </a:r>
          </a:p>
          <a:p>
            <a:pPr lvl="1"/>
            <a:r>
              <a:rPr lang="en-US" dirty="0" smtClean="0"/>
              <a:t>Earnings of a partially-owned consolidated subsidiary that would accrue to the minority owners</a:t>
            </a:r>
          </a:p>
          <a:p>
            <a:pPr lvl="1"/>
            <a:r>
              <a:rPr lang="en-US" dirty="0" smtClean="0"/>
              <a:t>Presented net-of-tax</a:t>
            </a: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Special Income Statement Items—Continued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Earnings divided by the number of shares of outstanding </a:t>
            </a:r>
            <a:r>
              <a:rPr lang="en-US" smtClean="0"/>
              <a:t>common stock</a:t>
            </a:r>
            <a:endParaRPr lang="en-US" dirty="0" smtClean="0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Earnings per Share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79032"/>
              </p:ext>
            </p:extLst>
          </p:nvPr>
        </p:nvGraphicFramePr>
        <p:xfrm>
          <a:off x="971600" y="2996952"/>
          <a:ext cx="6768752" cy="750570"/>
        </p:xfrm>
        <a:graphic>
          <a:graphicData uri="http://schemas.openxmlformats.org/drawingml/2006/table">
            <a:tbl>
              <a:tblPr firstRow="1" bandRow="1"/>
              <a:tblGrid>
                <a:gridCol w="1327208"/>
                <a:gridCol w="5441544"/>
              </a:tblGrid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EPS =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Net income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ctr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Outstanding shares of common stock</a:t>
                      </a:r>
                      <a:endParaRPr lang="en-US" sz="24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08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accumulated undistributed earnings of the corporation reported on the balance sheet</a:t>
            </a:r>
          </a:p>
          <a:p>
            <a:r>
              <a:rPr lang="en-US" smtClean="0"/>
              <a:t>Appropriated</a:t>
            </a:r>
          </a:p>
          <a:p>
            <a:pPr lvl="1"/>
            <a:r>
              <a:rPr lang="en-US" smtClean="0"/>
              <a:t>Restricted by law, contract, or management decision</a:t>
            </a:r>
          </a:p>
          <a:p>
            <a:pPr lvl="1"/>
            <a:r>
              <a:rPr lang="en-US" smtClean="0"/>
              <a:t>Not available for dividends</a:t>
            </a:r>
          </a:p>
          <a:p>
            <a:pPr lvl="1"/>
            <a:r>
              <a:rPr lang="en-US" smtClean="0"/>
              <a:t>Does not represent cash or any other asset</a:t>
            </a:r>
          </a:p>
          <a:p>
            <a:r>
              <a:rPr lang="en-US" smtClean="0"/>
              <a:t>Unappropriated</a:t>
            </a:r>
          </a:p>
          <a:p>
            <a:pPr lvl="1"/>
            <a:r>
              <a:rPr lang="en-US" smtClean="0"/>
              <a:t>Available for dividends</a:t>
            </a:r>
            <a:endParaRPr lang="en-US" dirty="0" smtClean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Retained Earnings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1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</a:t>
            </a:r>
            <a:endParaRPr lang="en-IN" dirty="0"/>
          </a:p>
        </p:txBody>
      </p:sp>
      <p:sp>
        <p:nvSpPr>
          <p:cNvPr id="159752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Income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Reported as part of the statement of stockholders’ equity or combined with the income statement</a:t>
            </a:r>
            <a:endParaRPr lang="en-US" dirty="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Reconciliation of Retained Earnings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814600"/>
              </p:ext>
            </p:extLst>
          </p:nvPr>
        </p:nvGraphicFramePr>
        <p:xfrm>
          <a:off x="552380" y="3083770"/>
          <a:ext cx="7992888" cy="3009526"/>
        </p:xfrm>
        <a:graphic>
          <a:graphicData uri="http://schemas.openxmlformats.org/drawingml/2006/table">
            <a:tbl>
              <a:tblPr/>
              <a:tblGrid>
                <a:gridCol w="635244"/>
                <a:gridCol w="7357644"/>
              </a:tblGrid>
              <a:tr h="398578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Beginning </a:t>
                      </a:r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balance </a:t>
                      </a:r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 retained earnings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34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Prior period adjustments (net of tax)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986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±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Cumulative effect of a change in accounting principle (net of tax)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352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Beginning balance as adjusted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352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Net income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352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Dividends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34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End-of-year balance of retained earnings</a:t>
                      </a:r>
                    </a:p>
                  </a:txBody>
                  <a:tcPr marL="8438" marR="8438" marT="8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4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Dividends return profits to the owners of a corporation</a:t>
            </a:r>
          </a:p>
          <a:p>
            <a:r>
              <a:rPr lang="en-US" smtClean="0"/>
              <a:t>Date of declaration</a:t>
            </a:r>
          </a:p>
          <a:p>
            <a:pPr lvl="1"/>
            <a:r>
              <a:rPr lang="en-US" smtClean="0"/>
              <a:t>Creates liability and reduces retained earnings</a:t>
            </a:r>
          </a:p>
          <a:p>
            <a:r>
              <a:rPr lang="en-US" smtClean="0"/>
              <a:t>Date of payment</a:t>
            </a:r>
          </a:p>
          <a:p>
            <a:pPr lvl="1"/>
            <a:r>
              <a:rPr lang="en-US" smtClean="0"/>
              <a:t>Eliminates liability and reduces cash</a:t>
            </a:r>
            <a:endParaRPr lang="en-US" dirty="0" smtClean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Issuing a percentage of outstanding stock as new shares to existing shareholders</a:t>
            </a:r>
          </a:p>
          <a:p>
            <a:pPr lvl="1"/>
            <a:r>
              <a:rPr lang="en-US" dirty="0" smtClean="0"/>
              <a:t>Assuming a small distribution (less then 25%)</a:t>
            </a:r>
          </a:p>
          <a:p>
            <a:pPr lvl="2"/>
            <a:r>
              <a:rPr lang="en-IN" dirty="0" smtClean="0"/>
              <a:t>Removing the fair market value of the stock from retained earnings and transferring it to paid-in capital</a:t>
            </a:r>
          </a:p>
          <a:p>
            <a:pPr lvl="1"/>
            <a:r>
              <a:rPr lang="en-IN" dirty="0" smtClean="0"/>
              <a:t>If the stock dividend is material</a:t>
            </a:r>
          </a:p>
          <a:p>
            <a:pPr lvl="2"/>
            <a:r>
              <a:rPr lang="en-IN" dirty="0" smtClean="0"/>
              <a:t>The amount transferred to paid-in capital is determined by multiplying the par value by the number of additional shares</a:t>
            </a:r>
          </a:p>
          <a:p>
            <a:r>
              <a:rPr lang="en-US" dirty="0" smtClean="0"/>
              <a:t>Total equity is unaffected by a stock dividend</a:t>
            </a:r>
          </a:p>
          <a:p>
            <a:pPr lvl="1"/>
            <a:r>
              <a:rPr lang="en-US" dirty="0" smtClean="0"/>
              <a:t>Restate share quantities to reflect stock dividend activity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Dividends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272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100,000 shares outstanding; $1 par; $5 market</a:t>
            </a:r>
          </a:p>
          <a:p>
            <a:r>
              <a:rPr lang="en-US" smtClean="0"/>
              <a:t>10% stock dividend on 100,000 shares, issue 10,000 additional shares recorded at $5 per share</a:t>
            </a:r>
          </a:p>
          <a:p>
            <a:endParaRPr lang="en-US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Dividend—Example</a:t>
            </a:r>
            <a:endParaRPr lang="en-US" dirty="0"/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440492"/>
              </p:ext>
            </p:extLst>
          </p:nvPr>
        </p:nvGraphicFramePr>
        <p:xfrm>
          <a:off x="1043608" y="3573463"/>
          <a:ext cx="6599237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2" name="Worksheet" r:id="rId5" imgW="4448086" imgH="1552658" progId="Excel.Sheet.8">
                  <p:embed/>
                </p:oleObj>
              </mc:Choice>
              <mc:Fallback>
                <p:oleObj name="Worksheet" r:id="rId5" imgW="4448086" imgH="1552658" progId="Excel.Sheet.8">
                  <p:embed/>
                  <p:pic>
                    <p:nvPicPr>
                      <p:cNvPr id="0" name="Picture 3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73463"/>
                        <a:ext cx="6599237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82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100,000 shares outstanding; $1 par; $5 market</a:t>
            </a:r>
          </a:p>
          <a:p>
            <a:r>
              <a:rPr lang="en-US" smtClean="0"/>
              <a:t>40% stock dividend on 100,000 shares, issue 40,000 additional shares recorded at $1 per share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Dividend Example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427525"/>
              </p:ext>
            </p:extLst>
          </p:nvPr>
        </p:nvGraphicFramePr>
        <p:xfrm>
          <a:off x="1043608" y="3573016"/>
          <a:ext cx="6446838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67" name="Worksheet" r:id="rId4" imgW="4343349" imgH="1524045" progId="Excel.Sheet.8">
                  <p:embed/>
                </p:oleObj>
              </mc:Choice>
              <mc:Fallback>
                <p:oleObj name="Worksheet" r:id="rId4" imgW="4343349" imgH="1524045" progId="Excel.Sheet.8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73016"/>
                        <a:ext cx="6446838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1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2-for-1 split</a:t>
            </a:r>
          </a:p>
          <a:p>
            <a:pPr lvl="1"/>
            <a:r>
              <a:rPr lang="en-US" smtClean="0"/>
              <a:t>Doubles the quantity of stock</a:t>
            </a:r>
          </a:p>
          <a:p>
            <a:pPr lvl="1"/>
            <a:r>
              <a:rPr lang="en-US" smtClean="0"/>
              <a:t>Par or stated value is halved</a:t>
            </a:r>
          </a:p>
          <a:p>
            <a:r>
              <a:rPr lang="en-US" smtClean="0"/>
              <a:t>No effect on retained earnings, additional paid-in capital, or capital stock accounts</a:t>
            </a:r>
          </a:p>
          <a:p>
            <a:r>
              <a:rPr lang="en-US" smtClean="0"/>
              <a:t>Analysis issues</a:t>
            </a:r>
          </a:p>
          <a:p>
            <a:pPr lvl="1"/>
            <a:r>
              <a:rPr lang="en-US" smtClean="0"/>
              <a:t>Restate share quantities to reflect split activity</a:t>
            </a:r>
            <a:endParaRPr lang="en-US" dirty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Splits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2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 per various state laws</a:t>
            </a:r>
          </a:p>
          <a:p>
            <a:pPr lvl="1"/>
            <a:r>
              <a:rPr lang="en-US" smtClean="0"/>
              <a:t>Distributions to stockholders are acceptable as long as the firm has the ability to pay debts as they come due in the normal course of business</a:t>
            </a:r>
          </a:p>
          <a:p>
            <a:pPr lvl="1"/>
            <a:r>
              <a:rPr lang="en-US" smtClean="0"/>
              <a:t>Distributions to stockholders are acceptable as long as the firm is solvent and the distributions do not exceed the fair value of the assets</a:t>
            </a:r>
          </a:p>
          <a:p>
            <a:pPr lvl="1"/>
            <a:r>
              <a:rPr lang="en-US" smtClean="0"/>
              <a:t>Distributions consist of solvency and balance sheet test of liquidity and risk</a:t>
            </a:r>
            <a:endParaRPr lang="en-US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Legality of Distributions to Shareholders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currency translation adjustments</a:t>
            </a:r>
          </a:p>
          <a:p>
            <a:r>
              <a:rPr lang="en-US" dirty="0" smtClean="0"/>
              <a:t>Unrealized holding gains and losses on available-for-sale marketable securities</a:t>
            </a:r>
          </a:p>
          <a:p>
            <a:r>
              <a:rPr lang="en-US" dirty="0" smtClean="0"/>
              <a:t>Changes to stockholders’ equity resulting from additional minimum pension liability adjustments</a:t>
            </a:r>
          </a:p>
          <a:p>
            <a:r>
              <a:rPr lang="en-US" dirty="0" smtClean="0"/>
              <a:t>Unrealized gains and losses from derivative instruments</a:t>
            </a:r>
            <a:endParaRPr lang="en-US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Comprehensive Income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279162"/>
              </p:ext>
            </p:extLst>
          </p:nvPr>
        </p:nvGraphicFramePr>
        <p:xfrm>
          <a:off x="467544" y="5085184"/>
          <a:ext cx="8496944" cy="1125855"/>
        </p:xfrm>
        <a:graphic>
          <a:graphicData uri="http://schemas.openxmlformats.org/drawingml/2006/table">
            <a:tbl>
              <a:tblPr/>
              <a:tblGrid>
                <a:gridCol w="342732"/>
                <a:gridCol w="81542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period’s change in accumulated other comprehensive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Comprehensive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49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Required disclosures</a:t>
            </a:r>
          </a:p>
          <a:p>
            <a:pPr lvl="1"/>
            <a:r>
              <a:rPr lang="en-US" smtClean="0"/>
              <a:t>Comprehensive income</a:t>
            </a:r>
          </a:p>
          <a:p>
            <a:pPr lvl="1"/>
            <a:r>
              <a:rPr lang="en-US" smtClean="0"/>
              <a:t>Each category of other comprehensive income</a:t>
            </a:r>
          </a:p>
          <a:p>
            <a:pPr lvl="1"/>
            <a:r>
              <a:rPr lang="en-US" smtClean="0"/>
              <a:t>Reclassification adjustments for each category of other comprehensive income</a:t>
            </a:r>
          </a:p>
          <a:p>
            <a:pPr lvl="1"/>
            <a:r>
              <a:rPr lang="en-US" smtClean="0"/>
              <a:t>Tax effects for each category of other comprehensive income</a:t>
            </a:r>
          </a:p>
          <a:p>
            <a:pPr lvl="1"/>
            <a:r>
              <a:rPr lang="en-US" smtClean="0"/>
              <a:t>Balances for each category of accumulated other comprehensive income</a:t>
            </a:r>
            <a:endParaRPr lang="en-US" dirty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Comprehensive Income—Continued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7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Presentation</a:t>
            </a:r>
          </a:p>
          <a:p>
            <a:pPr lvl="1"/>
            <a:r>
              <a:rPr lang="en-US" smtClean="0"/>
              <a:t>A single income statement reporting net income and comprehensive income, or</a:t>
            </a:r>
          </a:p>
          <a:p>
            <a:pPr lvl="1"/>
            <a:r>
              <a:rPr lang="en-IN" smtClean="0"/>
              <a:t>Report comprehensive income in a separate statement immediately following the statement of income</a:t>
            </a:r>
          </a:p>
          <a:p>
            <a:r>
              <a:rPr lang="en-US" smtClean="0"/>
              <a:t>Analysis issues</a:t>
            </a:r>
          </a:p>
          <a:p>
            <a:pPr lvl="1"/>
            <a:r>
              <a:rPr lang="en-US" smtClean="0"/>
              <a:t>Typically more volatile than net income</a:t>
            </a:r>
          </a:p>
          <a:p>
            <a:r>
              <a:rPr lang="en-US" smtClean="0"/>
              <a:t>A better indication of long-run profitability</a:t>
            </a:r>
            <a:endParaRPr lang="en-US" dirty="0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Comprehensive Income—Continued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Summarizes revenues and expenses, and gains and losses</a:t>
            </a:r>
            <a:endParaRPr lang="en-US" dirty="0" smtClean="0"/>
          </a:p>
          <a:p>
            <a:r>
              <a:rPr lang="en-US" dirty="0" smtClean="0"/>
              <a:t>Ends with </a:t>
            </a:r>
            <a:r>
              <a:rPr lang="en-IN" dirty="0" smtClean="0"/>
              <a:t>the net income for a specific period</a:t>
            </a:r>
          </a:p>
          <a:p>
            <a:r>
              <a:rPr lang="en-US" dirty="0" smtClean="0"/>
              <a:t>Multiple-step format—presents separately</a:t>
            </a:r>
          </a:p>
          <a:p>
            <a:pPr lvl="1"/>
            <a:r>
              <a:rPr lang="en-US" dirty="0" smtClean="0"/>
              <a:t>Gross profit</a:t>
            </a:r>
          </a:p>
          <a:p>
            <a:pPr lvl="1"/>
            <a:r>
              <a:rPr lang="en-US" dirty="0" smtClean="0"/>
              <a:t>Operating income</a:t>
            </a:r>
          </a:p>
          <a:p>
            <a:pPr lvl="1"/>
            <a:r>
              <a:rPr lang="en-US" dirty="0" smtClean="0"/>
              <a:t>Income before taxes</a:t>
            </a:r>
          </a:p>
          <a:p>
            <a:pPr lvl="1"/>
            <a:r>
              <a:rPr lang="en-US" dirty="0" smtClean="0"/>
              <a:t>Net income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Income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4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Comprehensive Income—</a:t>
            </a:r>
            <a:br>
              <a:rPr lang="en-US" smtClean="0"/>
            </a:br>
            <a:r>
              <a:rPr lang="en-US" smtClean="0"/>
              <a:t>Combined with Income Statement</a:t>
            </a:r>
            <a:endParaRPr lang="en-US" dirty="0"/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413545"/>
              </p:ext>
            </p:extLst>
          </p:nvPr>
        </p:nvGraphicFramePr>
        <p:xfrm>
          <a:off x="1828800" y="1656671"/>
          <a:ext cx="5457224" cy="4796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24" name="Worksheet" r:id="rId5" imgW="3867173" imgH="3771782" progId="Excel.Sheet.8">
                  <p:embed/>
                </p:oleObj>
              </mc:Choice>
              <mc:Fallback>
                <p:oleObj name="Worksheet" r:id="rId5" imgW="3867173" imgH="3771782" progId="Excel.Sheet.8">
                  <p:embed/>
                  <p:pic>
                    <p:nvPicPr>
                      <p:cNvPr id="0" name="Picture 2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6671"/>
                        <a:ext cx="5457224" cy="4796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545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Comprehensive Income—Separate Statement</a:t>
            </a:r>
            <a:endParaRPr lang="en-US" dirty="0"/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70734"/>
              </p:ext>
            </p:extLst>
          </p:nvPr>
        </p:nvGraphicFramePr>
        <p:xfrm>
          <a:off x="1187624" y="1844824"/>
          <a:ext cx="671195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48" name="Worksheet" r:id="rId5" imgW="4343349" imgH="1876308" progId="Excel.Sheet.8">
                  <p:embed/>
                </p:oleObj>
              </mc:Choice>
              <mc:Fallback>
                <p:oleObj name="Worksheet" r:id="rId5" imgW="4343349" imgH="1876308" progId="Excel.Sheet.8">
                  <p:embed/>
                  <p:pic>
                    <p:nvPicPr>
                      <p:cNvPr id="0" name="Picture 2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844824"/>
                        <a:ext cx="6711950" cy="261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76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IFRS and U.S. G</a:t>
            </a:r>
            <a:r>
              <a:rPr lang="en-IN" smtClean="0"/>
              <a:t>AAP for </a:t>
            </a:r>
            <a:r>
              <a:rPr lang="en-US" smtClean="0"/>
              <a:t>income statements are similar, with some presentation differences</a:t>
            </a:r>
          </a:p>
          <a:p>
            <a:pPr lvl="1"/>
            <a:r>
              <a:rPr lang="en-US" smtClean="0"/>
              <a:t>IFRS has no required format of the income statement</a:t>
            </a:r>
          </a:p>
          <a:p>
            <a:pPr lvl="1"/>
            <a:r>
              <a:rPr lang="en-US" smtClean="0"/>
              <a:t>IFRS classifies expenses based on their nature or function</a:t>
            </a:r>
          </a:p>
          <a:p>
            <a:pPr lvl="1"/>
            <a:r>
              <a:rPr lang="en-US" smtClean="0"/>
              <a:t>IFRS equipment may be revalued which result in the adjustment of depreciation expenses</a:t>
            </a:r>
          </a:p>
          <a:p>
            <a:pPr lvl="1"/>
            <a:r>
              <a:rPr lang="en-US" smtClean="0"/>
              <a:t>IFRS allows for alternative performance measures to be presented in income statement</a:t>
            </a:r>
            <a:endParaRPr lang="en-US" dirty="0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Income Statement IFRS vs. GAAP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7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525962"/>
          </a:xfrm>
        </p:spPr>
        <p:txBody>
          <a:bodyPr/>
          <a:lstStyle/>
          <a:p>
            <a:r>
              <a:rPr lang="en-US" dirty="0" smtClean="0"/>
              <a:t>Single-step format</a:t>
            </a:r>
          </a:p>
          <a:p>
            <a:pPr lvl="1"/>
            <a:r>
              <a:rPr lang="en-US" dirty="0" smtClean="0"/>
              <a:t>Totals all revenues and gains</a:t>
            </a:r>
          </a:p>
          <a:p>
            <a:pPr lvl="1"/>
            <a:r>
              <a:rPr lang="en-US" dirty="0" smtClean="0"/>
              <a:t>Deducts total expenses and losses</a:t>
            </a:r>
            <a:endParaRPr lang="en-US" dirty="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Income Statement—Continued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Multiple-Step		Single-Step</a:t>
            </a:r>
            <a:endParaRPr lang="en-US" dirty="0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212861"/>
              </p:ext>
            </p:extLst>
          </p:nvPr>
        </p:nvGraphicFramePr>
        <p:xfrm>
          <a:off x="179388" y="1772816"/>
          <a:ext cx="4407843" cy="4190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977" name="Worksheet" r:id="rId5" imgW="3009841" imgH="2943356" progId="Excel.Sheet.8">
                  <p:embed/>
                </p:oleObj>
              </mc:Choice>
              <mc:Fallback>
                <p:oleObj name="Worksheet" r:id="rId5" imgW="3009841" imgH="2943356" progId="Excel.Sheet.8">
                  <p:embed/>
                  <p:pic>
                    <p:nvPicPr>
                      <p:cNvPr id="0" name="Picture 5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72816"/>
                        <a:ext cx="4407843" cy="4190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914813"/>
              </p:ext>
            </p:extLst>
          </p:nvPr>
        </p:nvGraphicFramePr>
        <p:xfrm>
          <a:off x="4726403" y="1743339"/>
          <a:ext cx="4083703" cy="4378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978" name="Worksheet" r:id="rId8" imgW="3009841" imgH="2905025" progId="Excel.Sheet.8">
                  <p:embed/>
                </p:oleObj>
              </mc:Choice>
              <mc:Fallback>
                <p:oleObj name="Worksheet" r:id="rId8" imgW="3009841" imgH="2905025" progId="Excel.Sheet.8">
                  <p:embed/>
                  <p:pic>
                    <p:nvPicPr>
                      <p:cNvPr id="0" name="Picture 6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6403" y="1743339"/>
                        <a:ext cx="4083703" cy="4378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64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 Sales (Revenues)</a:t>
            </a:r>
          </a:p>
          <a:p>
            <a:r>
              <a:rPr lang="en-US" dirty="0" smtClean="0"/>
              <a:t>Cost of Goods Sold (Cost of Sales)</a:t>
            </a:r>
          </a:p>
          <a:p>
            <a:r>
              <a:rPr lang="en-US" dirty="0" smtClean="0"/>
              <a:t>Other Operating Revenue</a:t>
            </a:r>
          </a:p>
          <a:p>
            <a:r>
              <a:rPr lang="en-US" dirty="0" smtClean="0"/>
              <a:t>Operating Expenses</a:t>
            </a:r>
          </a:p>
          <a:p>
            <a:r>
              <a:rPr lang="en-US" dirty="0" smtClean="0"/>
              <a:t>Other Income or Expense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Basic Elements of the Income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revenue from the sale of principal goods or services sold to customers</a:t>
            </a:r>
          </a:p>
          <a:p>
            <a:r>
              <a:rPr lang="en-US" dirty="0" smtClean="0"/>
              <a:t>Shown net of</a:t>
            </a:r>
          </a:p>
          <a:p>
            <a:pPr lvl="1"/>
            <a:r>
              <a:rPr lang="en-US" dirty="0" smtClean="0"/>
              <a:t>Discounts</a:t>
            </a:r>
          </a:p>
          <a:p>
            <a:pPr lvl="1"/>
            <a:r>
              <a:rPr lang="en-US" dirty="0" smtClean="0"/>
              <a:t>Returns</a:t>
            </a:r>
          </a:p>
          <a:p>
            <a:pPr lvl="1"/>
            <a:r>
              <a:rPr lang="en-US" dirty="0" smtClean="0"/>
              <a:t>Allowances</a:t>
            </a:r>
            <a:endParaRPr lang="en-US"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Sales (Revenues)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cost of goods that were sold to produce revenue</a:t>
            </a:r>
            <a:endParaRPr lang="en-US" dirty="0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 of Goods Sold </a:t>
            </a:r>
            <a:r>
              <a:rPr lang="en-US" dirty="0"/>
              <a:t>(Cost of Sales)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648200" y="29718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50925" y="15906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85294"/>
              </p:ext>
            </p:extLst>
          </p:nvPr>
        </p:nvGraphicFramePr>
        <p:xfrm>
          <a:off x="683568" y="2708920"/>
          <a:ext cx="3456384" cy="1876425"/>
        </p:xfrm>
        <a:graphic>
          <a:graphicData uri="http://schemas.openxmlformats.org/drawingml/2006/table">
            <a:tbl>
              <a:tblPr firstRow="1" bandRow="1"/>
              <a:tblGrid>
                <a:gridCol w="677723"/>
                <a:gridCol w="2778661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4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Retailer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Beginning Inventory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Purchases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−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Ending Inventory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chemeClr val="accent4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Cost of Goods Sold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904314"/>
              </p:ext>
            </p:extLst>
          </p:nvPr>
        </p:nvGraphicFramePr>
        <p:xfrm>
          <a:off x="4427984" y="2708920"/>
          <a:ext cx="4402832" cy="1876425"/>
        </p:xfrm>
        <a:graphic>
          <a:graphicData uri="http://schemas.openxmlformats.org/drawingml/2006/table">
            <a:tbl>
              <a:tblPr firstRow="1" bandRow="1"/>
              <a:tblGrid>
                <a:gridCol w="474152"/>
                <a:gridCol w="2776552"/>
                <a:gridCol w="1152128"/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24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Manufacturer</a:t>
                      </a:r>
                      <a:endParaRPr lang="en-IN" sz="2400" b="0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Beginning Inventory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+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Cost of </a:t>
                      </a:r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Goods</a:t>
                      </a:r>
                      <a:r>
                        <a:rPr lang="en-I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Manufactured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−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Ending Inventory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Cost of Goods Sold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5013176"/>
            <a:ext cx="8229600" cy="106268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IN" dirty="0"/>
              <a:t>A service firm will not have cost of goods </a:t>
            </a:r>
            <a:r>
              <a:rPr lang="en-IN" dirty="0" smtClean="0"/>
              <a:t>sold, but </a:t>
            </a:r>
            <a:r>
              <a:rPr lang="en-IN" dirty="0"/>
              <a:t>it will often have cost of </a:t>
            </a:r>
            <a:r>
              <a:rPr lang="en-IN" dirty="0" smtClean="0"/>
              <a:t>services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008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</a:t>
            </a:r>
            <a:r>
              <a:rPr lang="en-US" dirty="0"/>
              <a:t>on the operations of the business</a:t>
            </a:r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Lease revenue</a:t>
            </a:r>
          </a:p>
          <a:p>
            <a:pPr lvl="1"/>
            <a:r>
              <a:rPr lang="en-US" dirty="0" smtClean="0"/>
              <a:t>Royalties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Operating Revenue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4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5&quot;&gt;&lt;property id=&quot;20148&quot; value=&quot;5&quot;/&gt;&lt;property id=&quot;20300&quot; value=&quot;Slide 11 - &amp;quot;Other Income or Expense&amp;quot;&quot;/&gt;&lt;property id=&quot;20307&quot; value=&quot;264&quot;/&gt;&lt;/object&gt;&lt;object type=&quot;3&quot; unique_id=&quot;10006&quot;&gt;&lt;property id=&quot;20148&quot; value=&quot;5&quot;/&gt;&lt;property id=&quot;20300&quot; value=&quot;Slide 9 - &amp;quot;Other Operating Revenue&amp;quot;&quot;/&gt;&lt;property id=&quot;20307&quot; value=&quot;262&quot;/&gt;&lt;/object&gt;&lt;object type=&quot;3&quot; unique_id=&quot;10007&quot;&gt;&lt;property id=&quot;20148&quot; value=&quot;5&quot;/&gt;&lt;property id=&quot;20300&quot; value=&quot;Slide 10 - &amp;quot;Operating Expenses&amp;quot;&quot;/&gt;&lt;property id=&quot;20307&quot; value=&quot;263&quot;/&gt;&lt;/object&gt;&lt;object type=&quot;3&quot; unique_id=&quot;10008&quot;&gt;&lt;property id=&quot;20148&quot; value=&quot;5&quot;/&gt;&lt;property id=&quot;20300&quot; value=&quot;Slide 12 - &amp;quot;Special Income Statement Items&amp;quot;&quot;/&gt;&lt;property id=&quot;20307&quot; value=&quot;265&quot;/&gt;&lt;/object&gt;&lt;object type=&quot;3&quot; unique_id=&quot;10077&quot;&gt;&lt;property id=&quot;20148&quot; value=&quot;5&quot;/&gt;&lt;property id=&quot;20300&quot; value=&quot;Slide 1&quot;/&gt;&lt;property id=&quot;20307&quot; value=&quot;285&quot;/&gt;&lt;/object&gt;&lt;object type=&quot;3&quot; unique_id=&quot;10078&quot;&gt;&lt;property id=&quot;20148&quot; value=&quot;5&quot;/&gt;&lt;property id=&quot;20300&quot; value=&quot;Slide 2 - &amp;quot;Chapter 4&amp;quot;&quot;/&gt;&lt;property id=&quot;20307&quot; value=&quot;286&quot;/&gt;&lt;/object&gt;&lt;object type=&quot;3&quot; unique_id=&quot;10079&quot;&gt;&lt;property id=&quot;20148&quot; value=&quot;5&quot;/&gt;&lt;property id=&quot;20300&quot; value=&quot;Slide 3 - &amp;quot;The Income Statement&amp;quot;&quot;/&gt;&lt;property id=&quot;20307&quot; value=&quot;257&quot;/&gt;&lt;/object&gt;&lt;object type=&quot;3&quot; unique_id=&quot;10080&quot;&gt;&lt;property id=&quot;20148&quot; value=&quot;5&quot;/&gt;&lt;property id=&quot;20300&quot; value=&quot;Slide 4 - &amp;quot;The Income Statement—Continued&amp;quot;&quot;/&gt;&lt;property id=&quot;20307&quot; value=&quot;290&quot;/&gt;&lt;/object&gt;&lt;object type=&quot;3&quot; unique_id=&quot;10081&quot;&gt;&lt;property id=&quot;20148&quot; value=&quot;5&quot;/&gt;&lt;property id=&quot;20300&quot; value=&quot;Slide 5 - &amp;quot;Multiple-Step&amp;amp;#x09;&amp;amp;#x09;Single-Step&amp;quot;&quot;/&gt;&lt;property id=&quot;20307&quot; value=&quot;258&quot;/&gt;&lt;/object&gt;&lt;object type=&quot;3&quot; unique_id=&quot;10082&quot;&gt;&lt;property id=&quot;20148&quot; value=&quot;5&quot;/&gt;&lt;property id=&quot;20300&quot; value=&quot;Slide 6 - &amp;quot;Basic Elements of the Income Statement&amp;quot;&quot;/&gt;&lt;property id=&quot;20307&quot; value=&quot;259&quot;/&gt;&lt;/object&gt;&lt;object type=&quot;3&quot; unique_id=&quot;10083&quot;&gt;&lt;property id=&quot;20148&quot; value=&quot;5&quot;/&gt;&lt;property id=&quot;20300&quot; value=&quot;Slide 7 - &amp;quot;Net Sales (Revenues)&amp;quot;&quot;/&gt;&lt;property id=&quot;20307&quot; value=&quot;260&quot;/&gt;&lt;/object&gt;&lt;object type=&quot;3&quot; unique_id=&quot;10084&quot;&gt;&lt;property id=&quot;20148&quot; value=&quot;5&quot;/&gt;&lt;property id=&quot;20300&quot; value=&quot;Slide 8 - &amp;quot;Cost of Goods Sold (Cost of Sales)&amp;quot;&quot;/&gt;&lt;property id=&quot;20307&quot; value=&quot;261&quot;/&gt;&lt;/object&gt;&lt;object type=&quot;3&quot; unique_id=&quot;10086&quot;&gt;&lt;property id=&quot;20148&quot; value=&quot;5&quot;/&gt;&lt;property id=&quot;20300&quot; value=&quot;Slide 13 - &amp;quot;Special Income Statement Items—Continued&amp;quot;&quot;/&gt;&lt;property id=&quot;20307&quot; value=&quot;266&quot;/&gt;&lt;/object&gt;&lt;object type=&quot;3&quot; unique_id=&quot;10087&quot;&gt;&lt;property id=&quot;20148&quot; value=&quot;5&quot;/&gt;&lt;property id=&quot;20300&quot; value=&quot;Slide 14 - &amp;quot;Special Income Statement Items—Continued&amp;quot;&quot;/&gt;&lt;property id=&quot;20307&quot; value=&quot;267&quot;/&gt;&lt;/object&gt;&lt;object type=&quot;3&quot; unique_id=&quot;10088&quot;&gt;&lt;property id=&quot;20148&quot; value=&quot;5&quot;/&gt;&lt;property id=&quot;20300&quot; value=&quot;Slide 15 - &amp;quot;Special Income Statement Items —Continued&amp;quot;&quot;/&gt;&lt;property id=&quot;20307&quot; value=&quot;268&quot;/&gt;&lt;/object&gt;&lt;object type=&quot;3&quot; unique_id=&quot;10089&quot;&gt;&lt;property id=&quot;20148&quot; value=&quot;5&quot;/&gt;&lt;property id=&quot;20300&quot; value=&quot;Slide 16 - &amp;quot;Special Income Statement Items—Continued&amp;quot;&quot;/&gt;&lt;property id=&quot;20307&quot; value=&quot;269&quot;/&gt;&lt;/object&gt;&lt;object type=&quot;3&quot; unique_id=&quot;10090&quot;&gt;&lt;property id=&quot;20148&quot; value=&quot;5&quot;/&gt;&lt;property id=&quot;20300&quot; value=&quot;Slide 17 - &amp;quot;Special Income Statement Items—Continued&amp;quot;&quot;/&gt;&lt;property id=&quot;20307&quot; value=&quot;270&quot;/&gt;&lt;/object&gt;&lt;object type=&quot;3&quot; unique_id=&quot;10091&quot;&gt;&lt;property id=&quot;20148&quot; value=&quot;5&quot;/&gt;&lt;property id=&quot;20300&quot; value=&quot;Slide 18 - &amp;quot;Earnings per Share&amp;quot;&quot;/&gt;&lt;property id=&quot;20307&quot; value=&quot;291&quot;/&gt;&lt;/object&gt;&lt;object type=&quot;3&quot; unique_id=&quot;10092&quot;&gt;&lt;property id=&quot;20148&quot; value=&quot;5&quot;/&gt;&lt;property id=&quot;20300&quot; value=&quot;Slide 19 - &amp;quot;Retained Earnings&amp;quot;&quot;/&gt;&lt;property id=&quot;20307&quot; value=&quot;272&quot;/&gt;&lt;/object&gt;&lt;object type=&quot;3&quot; unique_id=&quot;10093&quot;&gt;&lt;property id=&quot;20148&quot; value=&quot;5&quot;/&gt;&lt;property id=&quot;20300&quot; value=&quot;Slide 20 - &amp;quot;Reconciliation of Retained Earnings&amp;quot;&quot;/&gt;&lt;property id=&quot;20307&quot; value=&quot;271&quot;/&gt;&lt;/object&gt;&lt;object type=&quot;3&quot; unique_id=&quot;10094&quot;&gt;&lt;property id=&quot;20148&quot; value=&quot;5&quot;/&gt;&lt;property id=&quot;20300&quot; value=&quot;Slide 21 - &amp;quot;Dividends&amp;quot;&quot;/&gt;&lt;property id=&quot;20307&quot; value=&quot;273&quot;/&gt;&lt;/object&gt;&lt;object type=&quot;3&quot; unique_id=&quot;10095&quot;&gt;&lt;property id=&quot;20148&quot; value=&quot;5&quot;/&gt;&lt;property id=&quot;20300&quot; value=&quot;Slide 22 - &amp;quot;Stock Dividends&amp;quot;&quot;/&gt;&lt;property id=&quot;20307&quot; value=&quot;288&quot;/&gt;&lt;/object&gt;&lt;object type=&quot;3&quot; unique_id=&quot;10096&quot;&gt;&lt;property id=&quot;20148&quot; value=&quot;5&quot;/&gt;&lt;property id=&quot;20300&quot; value=&quot;Slide 23 - &amp;quot;Stock Dividend—Example&amp;quot;&quot;/&gt;&lt;property id=&quot;20307&quot; value=&quot;274&quot;/&gt;&lt;/object&gt;&lt;object type=&quot;3&quot; unique_id=&quot;10097&quot;&gt;&lt;property id=&quot;20148&quot; value=&quot;5&quot;/&gt;&lt;property id=&quot;20300&quot; value=&quot;Slide 24 - &amp;quot;Stock Dividend Example&amp;quot;&quot;/&gt;&lt;property id=&quot;20307&quot; value=&quot;289&quot;/&gt;&lt;/object&gt;&lt;object type=&quot;3&quot; unique_id=&quot;10098&quot;&gt;&lt;property id=&quot;20148&quot; value=&quot;5&quot;/&gt;&lt;property id=&quot;20300&quot; value=&quot;Slide 25 - &amp;quot;Stock Splits&amp;quot;&quot;/&gt;&lt;property id=&quot;20307&quot; value=&quot;275&quot;/&gt;&lt;/object&gt;&lt;object type=&quot;3&quot; unique_id=&quot;10099&quot;&gt;&lt;property id=&quot;20148&quot; value=&quot;5&quot;/&gt;&lt;property id=&quot;20300&quot; value=&quot;Slide 26 - &amp;quot;Legality of Distributions to Shareholders&amp;quot;&quot;/&gt;&lt;property id=&quot;20307&quot; value=&quot;276&quot;/&gt;&lt;/object&gt;&lt;object type=&quot;3&quot; unique_id=&quot;10100&quot;&gt;&lt;property id=&quot;20148&quot; value=&quot;5&quot;/&gt;&lt;property id=&quot;20300&quot; value=&quot;Slide 27 - &amp;quot;Comprehensive Income&amp;quot;&quot;/&gt;&lt;property id=&quot;20307&quot; value=&quot;277&quot;/&gt;&lt;/object&gt;&lt;object type=&quot;3&quot; unique_id=&quot;10101&quot;&gt;&lt;property id=&quot;20148&quot; value=&quot;5&quot;/&gt;&lt;property id=&quot;20300&quot; value=&quot;Slide 28 - &amp;quot;Comprehensive Income—Continued&amp;quot;&quot;/&gt;&lt;property id=&quot;20307&quot; value=&quot;278&quot;/&gt;&lt;/object&gt;&lt;object type=&quot;3&quot; unique_id=&quot;10102&quot;&gt;&lt;property id=&quot;20148&quot; value=&quot;5&quot;/&gt;&lt;property id=&quot;20300&quot; value=&quot;Slide 30 - &amp;quot;Comprehensive Income—&amp;#x0D;&amp;#x0A;Combined with Income Statement&amp;quot;&quot;/&gt;&lt;property id=&quot;20307&quot; value=&quot;279&quot;/&gt;&lt;/object&gt;&lt;object type=&quot;3&quot; unique_id=&quot;10103&quot;&gt;&lt;property id=&quot;20148&quot; value=&quot;5&quot;/&gt;&lt;property id=&quot;20300&quot; value=&quot;Slide 31 - &amp;quot;Comprehensive Income—Separate Statement&amp;quot;&quot;/&gt;&lt;property id=&quot;20307&quot; value=&quot;280&quot;/&gt;&lt;/object&gt;&lt;object type=&quot;3&quot; unique_id=&quot;10104&quot;&gt;&lt;property id=&quot;20148&quot; value=&quot;5&quot;/&gt;&lt;property id=&quot;20300&quot; value=&quot;Slide 29 - &amp;quot;Comprehensive Income—Continued&amp;quot;&quot;/&gt;&lt;property id=&quot;20307&quot; value=&quot;281&quot;/&gt;&lt;/object&gt;&lt;object type=&quot;3&quot; unique_id=&quot;10105&quot;&gt;&lt;property id=&quot;20148&quot; value=&quot;5&quot;/&gt;&lt;property id=&quot;20300&quot; value=&quot;Slide 32 - &amp;quot;Income Statement IFRS vs. GAAP&amp;quot;&quot;/&gt;&lt;property id=&quot;20307&quot; value=&quot;284&quot;/&gt;&lt;/object&gt;&lt;/object&gt;&lt;object type=&quot;8&quot; unique_id=&quot;1007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Gibson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Gibson_template</Template>
  <TotalTime>450</TotalTime>
  <Words>1180</Words>
  <Application>Microsoft Office PowerPoint</Application>
  <PresentationFormat>عرض على الشاشة (3:4)‏</PresentationFormat>
  <Paragraphs>223</Paragraphs>
  <Slides>32</Slides>
  <Notes>28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4" baseType="lpstr">
      <vt:lpstr>Gibson_template</vt:lpstr>
      <vt:lpstr>Worksheet</vt:lpstr>
      <vt:lpstr>عرض تقديمي في PowerPoint</vt:lpstr>
      <vt:lpstr>Chapter 4</vt:lpstr>
      <vt:lpstr>The Income Statement</vt:lpstr>
      <vt:lpstr>The Income Statement—Continued</vt:lpstr>
      <vt:lpstr>Multiple-Step  Single-Step</vt:lpstr>
      <vt:lpstr>Basic Elements of the Income Statement</vt:lpstr>
      <vt:lpstr>Net Sales (Revenues)</vt:lpstr>
      <vt:lpstr>Cost of Goods Sold (Cost of Sales)</vt:lpstr>
      <vt:lpstr>Other Operating Revenue</vt:lpstr>
      <vt:lpstr>Operating Expenses</vt:lpstr>
      <vt:lpstr>Other Income or Expense</vt:lpstr>
      <vt:lpstr>Special Income Statement Items</vt:lpstr>
      <vt:lpstr>Special Income Statement Items—Continued</vt:lpstr>
      <vt:lpstr>Special Income Statement Items—Continued</vt:lpstr>
      <vt:lpstr>Special Income Statement Items —Continued</vt:lpstr>
      <vt:lpstr>Special Income Statement Items—Continued</vt:lpstr>
      <vt:lpstr>Special Income Statement Items—Continued</vt:lpstr>
      <vt:lpstr>Earnings per Share</vt:lpstr>
      <vt:lpstr>Retained Earnings</vt:lpstr>
      <vt:lpstr>Reconciliation of Retained Earnings</vt:lpstr>
      <vt:lpstr>Dividends</vt:lpstr>
      <vt:lpstr>Stock Dividends</vt:lpstr>
      <vt:lpstr>Stock Dividend—Example</vt:lpstr>
      <vt:lpstr>Stock Dividend Example</vt:lpstr>
      <vt:lpstr>Stock Splits</vt:lpstr>
      <vt:lpstr>Legality of Distributions to Shareholders</vt:lpstr>
      <vt:lpstr>Comprehensive Income</vt:lpstr>
      <vt:lpstr>Comprehensive Income—Continued</vt:lpstr>
      <vt:lpstr>Comprehensive Income—Continued</vt:lpstr>
      <vt:lpstr>Comprehensive Income— Combined with Income Statement</vt:lpstr>
      <vt:lpstr>Comprehensive Income—Separate Statement</vt:lpstr>
      <vt:lpstr>Income Statement IFRS vs. GAAP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Gibson Financial Reporting &amp; Analysis 10e</dc:subject>
  <dc:creator>ANSR</dc:creator>
  <cp:lastModifiedBy>Toshiba</cp:lastModifiedBy>
  <cp:revision>214</cp:revision>
  <dcterms:created xsi:type="dcterms:W3CDTF">2012-03-19T10:03:01Z</dcterms:created>
  <dcterms:modified xsi:type="dcterms:W3CDTF">2024-07-28T12:20:04Z</dcterms:modified>
</cp:coreProperties>
</file>