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p:sldMasterIdLst>
    <p:sldMasterId id="2147483648" r:id="rId1"/>
  </p:sldMasterIdLst>
  <p:sldIdLst>
    <p:sldId id="256" r:id="rId2"/>
    <p:sldId id="270" r:id="rId3"/>
    <p:sldId id="271" r:id="rId4"/>
    <p:sldId id="272" r:id="rId5"/>
    <p:sldId id="273" r:id="rId6"/>
    <p:sldId id="274" r:id="rId7"/>
    <p:sldId id="275" r:id="rId8"/>
    <p:sldId id="276" r:id="rId9"/>
    <p:sldId id="277" r:id="rId10"/>
    <p:sldId id="278" r:id="rId11"/>
    <p:sldId id="279"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92" d="100"/>
          <a:sy n="92" d="100"/>
        </p:scale>
        <p:origin x="118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80CB36B-BF14-45E6-970E-81FD69AA026C}" type="datetimeFigureOut">
              <a:rPr lang="ar-SA" smtClean="0"/>
              <a:t>20/01/1446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337189A7-AAAD-4D23-8723-C31B0F56FE7A}"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80CB36B-BF14-45E6-970E-81FD69AA026C}" type="datetimeFigureOut">
              <a:rPr lang="ar-SA" smtClean="0"/>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80CB36B-BF14-45E6-970E-81FD69AA026C}" type="datetimeFigureOut">
              <a:rPr lang="ar-SA" smtClean="0"/>
              <a:t>20/01/1446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380CB36B-BF14-45E6-970E-81FD69AA026C}" type="datetimeFigureOut">
              <a:rPr lang="ar-SA" smtClean="0"/>
              <a:t>20/01/1446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CB36B-BF14-45E6-970E-81FD69AA026C}" type="datetimeFigureOut">
              <a:rPr lang="ar-SA" smtClean="0"/>
              <a:t>20/01/1446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80CB36B-BF14-45E6-970E-81FD69AA026C}" type="datetimeFigureOut">
              <a:rPr lang="ar-SA" smtClean="0"/>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337189A7-AAAD-4D23-8723-C31B0F56FE7A}"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0CB36B-BF14-45E6-970E-81FD69AA026C}" type="datetimeFigureOut">
              <a:rPr lang="ar-SA" smtClean="0"/>
              <a:t>20/01/1446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37189A7-AAAD-4D23-8723-C31B0F56FE7A}"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r" rtl="1"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r" rtl="1"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r" rtl="1"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r" rtl="1"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r" rtl="1"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623048" cy="2971800"/>
          </a:xfrm>
        </p:spPr>
        <p:txBody>
          <a:bodyPr>
            <a:noAutofit/>
          </a:bodyPr>
          <a:lstStyle/>
          <a:p>
            <a:pPr algn="ctr"/>
            <a:br>
              <a:rPr lang="ar-SA" sz="9600" dirty="0">
                <a:solidFill>
                  <a:srgbClr val="FF0000"/>
                </a:solidFill>
              </a:rPr>
            </a:br>
            <a:br>
              <a:rPr lang="ar-SA" sz="9600" dirty="0">
                <a:solidFill>
                  <a:srgbClr val="FF0000"/>
                </a:solidFill>
              </a:rPr>
            </a:br>
            <a:br>
              <a:rPr lang="ar-SA" sz="9600" dirty="0">
                <a:solidFill>
                  <a:srgbClr val="FF0000"/>
                </a:solidFill>
              </a:rPr>
            </a:br>
            <a:r>
              <a:rPr lang="en-US" sz="9600" dirty="0">
                <a:solidFill>
                  <a:srgbClr val="FF0000"/>
                </a:solidFill>
              </a:rPr>
              <a:t> </a:t>
            </a:r>
            <a:br>
              <a:rPr lang="ar-SA" sz="9600" dirty="0">
                <a:solidFill>
                  <a:srgbClr val="FF0000"/>
                </a:solidFill>
              </a:rPr>
            </a:br>
            <a:br>
              <a:rPr lang="ar-SA" sz="9600" dirty="0">
                <a:solidFill>
                  <a:srgbClr val="FF0000"/>
                </a:solidFill>
              </a:rPr>
            </a:br>
            <a:r>
              <a:rPr lang="ar-SA" sz="5400" dirty="0">
                <a:solidFill>
                  <a:srgbClr val="FF0000"/>
                </a:solidFill>
              </a:rPr>
              <a:t>الاحتلال البريطاني لفلسطين</a:t>
            </a:r>
            <a:br>
              <a:rPr lang="ar-SA" sz="5400" dirty="0">
                <a:solidFill>
                  <a:srgbClr val="FF0000"/>
                </a:solidFill>
              </a:rPr>
            </a:br>
            <a:r>
              <a:rPr lang="ar-SA" sz="5400" dirty="0">
                <a:solidFill>
                  <a:srgbClr val="FF0000"/>
                </a:solidFill>
              </a:rPr>
              <a:t>عام 1917</a:t>
            </a: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F8E71-E188-4217-83F4-2ADABD842FD3}"/>
              </a:ext>
            </a:extLst>
          </p:cNvPr>
          <p:cNvSpPr>
            <a:spLocks noGrp="1"/>
          </p:cNvSpPr>
          <p:nvPr>
            <p:ph type="title"/>
          </p:nvPr>
        </p:nvSpPr>
        <p:spPr/>
        <p:txBody>
          <a:bodyPr/>
          <a:lstStyle/>
          <a:p>
            <a:pPr algn="ctr"/>
            <a:r>
              <a:rPr lang="ar-SA" sz="5400" b="1">
                <a:solidFill>
                  <a:srgbClr val="FF0000"/>
                </a:solidFill>
              </a:rPr>
              <a:t>فلسطين ولجنة كنج كرين 1919</a:t>
            </a:r>
            <a:endParaRPr lang="en-MY" dirty="0"/>
          </a:p>
        </p:txBody>
      </p:sp>
      <p:sp>
        <p:nvSpPr>
          <p:cNvPr id="3" name="Content Placeholder 2">
            <a:extLst>
              <a:ext uri="{FF2B5EF4-FFF2-40B4-BE49-F238E27FC236}">
                <a16:creationId xmlns:a16="http://schemas.microsoft.com/office/drawing/2014/main" id="{33353F77-0AD9-4622-B365-4DFA11B805E1}"/>
              </a:ext>
            </a:extLst>
          </p:cNvPr>
          <p:cNvSpPr>
            <a:spLocks noGrp="1"/>
          </p:cNvSpPr>
          <p:nvPr>
            <p:ph idx="1"/>
          </p:nvPr>
        </p:nvSpPr>
        <p:spPr/>
        <p:txBody>
          <a:bodyPr>
            <a:normAutofit/>
          </a:bodyPr>
          <a:lstStyle/>
          <a:p>
            <a:pPr algn="just"/>
            <a:r>
              <a:rPr lang="ar-SA" dirty="0">
                <a:latin typeface="Simplified Arabic" panose="02020603050405020304" pitchFamily="18" charset="-78"/>
                <a:cs typeface="Simplified Arabic" panose="02020603050405020304" pitchFamily="18" charset="-78"/>
              </a:rPr>
              <a:t>وصلت اللجنة الأمريكية إلى يافا في حزيران/يوليو 1919 لإجراء الاستفتاء، برئاسة المندوبين هنري كنغ (</a:t>
            </a:r>
            <a:r>
              <a:rPr lang="en-US" dirty="0">
                <a:latin typeface="Simplified Arabic" panose="02020603050405020304" pitchFamily="18" charset="-78"/>
                <a:cs typeface="Simplified Arabic" panose="02020603050405020304" pitchFamily="18" charset="-78"/>
              </a:rPr>
              <a:t>Henry King</a:t>
            </a:r>
            <a:r>
              <a:rPr lang="ar-SA" dirty="0">
                <a:latin typeface="Simplified Arabic" panose="02020603050405020304" pitchFamily="18" charset="-78"/>
                <a:cs typeface="Simplified Arabic" panose="02020603050405020304" pitchFamily="18" charset="-78"/>
              </a:rPr>
              <a:t>) وتشارلز كرين (</a:t>
            </a:r>
            <a:r>
              <a:rPr lang="en-US" dirty="0">
                <a:latin typeface="Simplified Arabic" panose="02020603050405020304" pitchFamily="18" charset="-78"/>
                <a:cs typeface="Simplified Arabic" panose="02020603050405020304" pitchFamily="18" charset="-78"/>
              </a:rPr>
              <a:t>Charles Crane</a:t>
            </a:r>
            <a:r>
              <a:rPr lang="ar-SA" dirty="0">
                <a:latin typeface="Simplified Arabic" panose="02020603050405020304" pitchFamily="18" charset="-78"/>
                <a:cs typeface="Simplified Arabic" panose="02020603050405020304" pitchFamily="18" charset="-78"/>
              </a:rPr>
              <a:t>) ودعيت باسمهما (لجنة كنج -كرين). </a:t>
            </a:r>
            <a:endParaRPr lang="en-MY" dirty="0">
              <a:latin typeface="Simplified Arabic" panose="02020603050405020304" pitchFamily="18" charset="-78"/>
              <a:cs typeface="Simplified Arabic" panose="02020603050405020304" pitchFamily="18" charset="-78"/>
            </a:endParaRPr>
          </a:p>
          <a:p>
            <a:pPr algn="just"/>
            <a:r>
              <a:rPr lang="ar-SA" dirty="0">
                <a:latin typeface="Simplified Arabic" panose="02020603050405020304" pitchFamily="18" charset="-78"/>
                <a:cs typeface="Simplified Arabic" panose="02020603050405020304" pitchFamily="18" charset="-78"/>
              </a:rPr>
              <a:t>اتصلت لجنة كنغ كرين بممثلي الشعب الفلسطيني واستمعت إلى مطالب "المؤتمر السوري العام" الذي انعقد في تموز/ يوليو 1919 وحضره مندوبون عن لبنان وسوريا وفلسطين وغيرها.</a:t>
            </a:r>
          </a:p>
          <a:p>
            <a:pPr algn="just"/>
            <a:r>
              <a:rPr lang="ar-SA" dirty="0">
                <a:latin typeface="Simplified Arabic" panose="02020603050405020304" pitchFamily="18" charset="-78"/>
                <a:cs typeface="Simplified Arabic" panose="02020603050405020304" pitchFamily="18" charset="-78"/>
              </a:rPr>
              <a:t>تمثلت هذه المطالب في رفض الصهيونية والوطن القومي، ورفض اتفاقية سايكس بيكو، والمطالبة بدلاً من ذلك بالاستقلال التام. وفي أعقاب ذلك أعدت هذه اللجنة تقريرها، ورفعته إلى الوفد الأمريكي في شهر آب / أغسطس 1919، إلا أنه ظل سرياً ولم ينشر إلا في عام 1922.</a:t>
            </a:r>
            <a:endParaRPr lang="en-MY" dirty="0">
              <a:latin typeface="Simplified Arabic" panose="02020603050405020304" pitchFamily="18" charset="-78"/>
              <a:cs typeface="Simplified Arabic" panose="02020603050405020304" pitchFamily="18" charset="-78"/>
            </a:endParaRPr>
          </a:p>
          <a:p>
            <a:endParaRPr lang="ar-SA" dirty="0"/>
          </a:p>
          <a:p>
            <a:endParaRPr lang="en-MY" dirty="0"/>
          </a:p>
        </p:txBody>
      </p:sp>
    </p:spTree>
    <p:extLst>
      <p:ext uri="{BB962C8B-B14F-4D97-AF65-F5344CB8AC3E}">
        <p14:creationId xmlns:p14="http://schemas.microsoft.com/office/powerpoint/2010/main" val="1029588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09A9F-E9C7-4609-83CE-5EF9F256B555}"/>
              </a:ext>
            </a:extLst>
          </p:cNvPr>
          <p:cNvSpPr>
            <a:spLocks noGrp="1"/>
          </p:cNvSpPr>
          <p:nvPr>
            <p:ph type="title"/>
          </p:nvPr>
        </p:nvSpPr>
        <p:spPr>
          <a:xfrm>
            <a:off x="457200" y="304800"/>
            <a:ext cx="8229600" cy="1143000"/>
          </a:xfrm>
        </p:spPr>
        <p:txBody>
          <a:bodyPr/>
          <a:lstStyle/>
          <a:p>
            <a:pPr algn="ctr"/>
            <a:r>
              <a:rPr lang="ar-SA" b="1" dirty="0">
                <a:solidFill>
                  <a:srgbClr val="FF0000"/>
                </a:solidFill>
                <a:latin typeface="Simplified Arabic" panose="02020603050405020304" pitchFamily="18" charset="-78"/>
                <a:cs typeface="Simplified Arabic" panose="02020603050405020304" pitchFamily="18" charset="-78"/>
              </a:rPr>
              <a:t>توصيات لجنة كنج كرين</a:t>
            </a:r>
            <a:endParaRPr lang="en-MY" b="1" dirty="0">
              <a:solidFill>
                <a:srgbClr val="FF0000"/>
              </a:solidFill>
              <a:latin typeface="Simplified Arabic" panose="02020603050405020304" pitchFamily="18" charset="-78"/>
              <a:cs typeface="Simplified Arabic" panose="02020603050405020304" pitchFamily="18" charset="-78"/>
            </a:endParaRPr>
          </a:p>
        </p:txBody>
      </p:sp>
      <p:sp>
        <p:nvSpPr>
          <p:cNvPr id="3" name="Content Placeholder 2">
            <a:extLst>
              <a:ext uri="{FF2B5EF4-FFF2-40B4-BE49-F238E27FC236}">
                <a16:creationId xmlns:a16="http://schemas.microsoft.com/office/drawing/2014/main" id="{61F46E48-F586-4A23-9F8B-14725B5003BB}"/>
              </a:ext>
            </a:extLst>
          </p:cNvPr>
          <p:cNvSpPr>
            <a:spLocks noGrp="1"/>
          </p:cNvSpPr>
          <p:nvPr>
            <p:ph idx="1"/>
          </p:nvPr>
        </p:nvSpPr>
        <p:spPr>
          <a:xfrm>
            <a:off x="457200" y="1676400"/>
            <a:ext cx="8229600" cy="4648200"/>
          </a:xfrm>
        </p:spPr>
        <p:txBody>
          <a:bodyPr>
            <a:normAutofit fontScale="85000" lnSpcReduction="20000"/>
          </a:bodyPr>
          <a:lstStyle/>
          <a:p>
            <a:pPr algn="just"/>
            <a:r>
              <a:rPr lang="ar-SA" dirty="0">
                <a:latin typeface="Simplified Arabic" panose="02020603050405020304" pitchFamily="18" charset="-78"/>
                <a:cs typeface="Simplified Arabic" panose="02020603050405020304" pitchFamily="18" charset="-78"/>
              </a:rPr>
              <a:t>جاء التقرير في مصلحة العرب وكان أفضل من مضمون اتفاق فيصل- وايزمن , اشتمل على عدة توصيات أهمها: </a:t>
            </a:r>
            <a:endParaRPr lang="en-MY" dirty="0">
              <a:latin typeface="Simplified Arabic" panose="02020603050405020304" pitchFamily="18" charset="-78"/>
              <a:cs typeface="Simplified Arabic" panose="02020603050405020304" pitchFamily="18" charset="-78"/>
            </a:endParaRPr>
          </a:p>
          <a:p>
            <a:pPr lvl="0" algn="just"/>
            <a:r>
              <a:rPr lang="ar-SA" dirty="0">
                <a:latin typeface="Simplified Arabic" panose="02020603050405020304" pitchFamily="18" charset="-78"/>
                <a:cs typeface="Simplified Arabic" panose="02020603050405020304" pitchFamily="18" charset="-78"/>
              </a:rPr>
              <a:t>"لا ينبغي لمؤتمر السلم أن يتجاهل أن الشعور ضد الصهيونية في فلسطين وسوريا بالغ الشدة وليس من السهل الاستخفاف به وأن جميع الموظفين الإنجليز الذين استشارتهم اللجنة يعتقدون ان البرنامج الصهيوني لا يمكن تنفيذه إلا بالقوة المسلحة، فالادعاء الأساسي للزعماء الصهيونيين بأن لهم حقاً تاريخياً في فلسطين لكونهم احتلوها قبل ألفي سنة لا يمكن الاكتراث به جدياً." </a:t>
            </a:r>
            <a:endParaRPr lang="en-MY" dirty="0">
              <a:latin typeface="Simplified Arabic" panose="02020603050405020304" pitchFamily="18" charset="-78"/>
              <a:cs typeface="Simplified Arabic" panose="02020603050405020304" pitchFamily="18" charset="-78"/>
            </a:endParaRPr>
          </a:p>
          <a:p>
            <a:pPr lvl="0" algn="just"/>
            <a:r>
              <a:rPr lang="ar-SA" dirty="0">
                <a:latin typeface="Simplified Arabic" panose="02020603050405020304" pitchFamily="18" charset="-78"/>
                <a:cs typeface="Simplified Arabic" panose="02020603050405020304" pitchFamily="18" charset="-78"/>
              </a:rPr>
              <a:t>"لا يمكن إقامة دولة يهودية دون هضم خطير للحقوق المدنية والدينية للطوائف غير اليهودية في فلسطين".</a:t>
            </a:r>
            <a:endParaRPr lang="en-MY" dirty="0">
              <a:latin typeface="Simplified Arabic" panose="02020603050405020304" pitchFamily="18" charset="-78"/>
              <a:cs typeface="Simplified Arabic" panose="02020603050405020304" pitchFamily="18" charset="-78"/>
            </a:endParaRPr>
          </a:p>
          <a:p>
            <a:pPr lvl="0" algn="just"/>
            <a:r>
              <a:rPr lang="ar-SA" dirty="0">
                <a:latin typeface="Simplified Arabic" panose="02020603050405020304" pitchFamily="18" charset="-78"/>
                <a:cs typeface="Simplified Arabic" panose="02020603050405020304" pitchFamily="18" charset="-78"/>
              </a:rPr>
              <a:t>المشروع الصهيوني يتناقض مع مبدأ ويلسون في حق تقرير المصير وأن تعريض الشعب الفلسطيني لهجرة يهودية لا حد لها ولضغط اقتصادي اجتماعي متواصل من أجل تسليم بلاده، ما هو إلا نقض شائن لمبدأ ويلسون واعتداء على حقوق الشعب.</a:t>
            </a:r>
            <a:endParaRPr lang="en-MY" dirty="0">
              <a:latin typeface="Simplified Arabic" panose="02020603050405020304" pitchFamily="18" charset="-78"/>
              <a:cs typeface="Simplified Arabic" panose="02020603050405020304" pitchFamily="18" charset="-78"/>
            </a:endParaRPr>
          </a:p>
          <a:p>
            <a:pPr lvl="0" algn="just"/>
            <a:r>
              <a:rPr lang="ar-SA" dirty="0">
                <a:latin typeface="Simplified Arabic" panose="02020603050405020304" pitchFamily="18" charset="-78"/>
                <a:cs typeface="Simplified Arabic" panose="02020603050405020304" pitchFamily="18" charset="-78"/>
              </a:rPr>
              <a:t>طالب تقرير اللجنة "بأن تكون الهجرة اليهودية محدودة بشكل قطعي، وأن "مشروع تحويل فلسطين إلى كومنولث يهودي يجب التخلي عنه، وأن فلسطين يجب أن "تصبح جزءاً من دولة سورية متحدة مثلها في ذلك مثل بقية أجزاء البلاد".</a:t>
            </a:r>
            <a:endParaRPr lang="en-MY" dirty="0">
              <a:latin typeface="Simplified Arabic" panose="02020603050405020304" pitchFamily="18" charset="-78"/>
              <a:cs typeface="Simplified Arabic" panose="02020603050405020304" pitchFamily="18" charset="-78"/>
            </a:endParaRPr>
          </a:p>
          <a:p>
            <a:endParaRPr lang="en-MY" dirty="0"/>
          </a:p>
        </p:txBody>
      </p:sp>
    </p:spTree>
    <p:extLst>
      <p:ext uri="{BB962C8B-B14F-4D97-AF65-F5344CB8AC3E}">
        <p14:creationId xmlns:p14="http://schemas.microsoft.com/office/powerpoint/2010/main" val="3228922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6000" b="1" dirty="0">
                <a:solidFill>
                  <a:srgbClr val="FF0000"/>
                </a:solidFill>
              </a:rPr>
              <a:t>الاحتلال البريطاني لفلسطين</a:t>
            </a:r>
            <a:endParaRPr lang="en-US" sz="6000"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ar-SA" b="1" dirty="0">
                <a:latin typeface="Simplified Arabic" panose="02020603050405020304" pitchFamily="18" charset="-78"/>
                <a:cs typeface="Simplified Arabic" panose="02020603050405020304" pitchFamily="18" charset="-78"/>
              </a:rPr>
              <a:t>السلام عليكم ورحمة الله وبركاته</a:t>
            </a:r>
            <a:endParaRPr lang="en-MY" dirty="0">
              <a:latin typeface="Simplified Arabic" panose="02020603050405020304" pitchFamily="18" charset="-78"/>
              <a:cs typeface="Simplified Arabic" panose="02020603050405020304" pitchFamily="18" charset="-78"/>
            </a:endParaRPr>
          </a:p>
          <a:p>
            <a:pPr algn="just"/>
            <a:r>
              <a:rPr lang="ar-SA" dirty="0">
                <a:latin typeface="Simplified Arabic" panose="02020603050405020304" pitchFamily="18" charset="-78"/>
                <a:cs typeface="Simplified Arabic" panose="02020603050405020304" pitchFamily="18" charset="-78"/>
              </a:rPr>
              <a:t>نبدأ اليوم محاضرتنا هذه في الحديث عن حقبة مهمة في تاريخ القضية الفلسطينية بدأت بالاحتلال البريطاني لفلسطين عام 1917</a:t>
            </a:r>
            <a:r>
              <a:rPr lang="ar-SA">
                <a:latin typeface="Simplified Arabic" panose="02020603050405020304" pitchFamily="18" charset="-78"/>
                <a:cs typeface="Simplified Arabic" panose="02020603050405020304" pitchFamily="18" charset="-78"/>
              </a:rPr>
              <a:t>. </a:t>
            </a:r>
          </a:p>
          <a:p>
            <a:pPr algn="just"/>
            <a:r>
              <a:rPr lang="ar-SA">
                <a:latin typeface="Simplified Arabic" panose="02020603050405020304" pitchFamily="18" charset="-78"/>
                <a:cs typeface="Simplified Arabic" panose="02020603050405020304" pitchFamily="18" charset="-78"/>
              </a:rPr>
              <a:t>في </a:t>
            </a:r>
            <a:r>
              <a:rPr lang="ar-SA" dirty="0">
                <a:latin typeface="Simplified Arabic" panose="02020603050405020304" pitchFamily="18" charset="-78"/>
                <a:cs typeface="Simplified Arabic" panose="02020603050405020304" pitchFamily="18" charset="-78"/>
              </a:rPr>
              <a:t>هذا اللقاء سوف نتحدث في ثلاثة محاور  وهي:</a:t>
            </a:r>
            <a:endParaRPr lang="en-MY" dirty="0">
              <a:latin typeface="Simplified Arabic" panose="02020603050405020304" pitchFamily="18" charset="-78"/>
              <a:cs typeface="Simplified Arabic" panose="02020603050405020304" pitchFamily="18" charset="-78"/>
            </a:endParaRPr>
          </a:p>
          <a:p>
            <a:r>
              <a:rPr lang="ar-SA" dirty="0">
                <a:latin typeface="Simplified Arabic" panose="02020603050405020304" pitchFamily="18" charset="-78"/>
                <a:cs typeface="Simplified Arabic" panose="02020603050405020304" pitchFamily="18" charset="-78"/>
              </a:rPr>
              <a:t>فلسطين تحت الإدارة العسكرية البريطانية 1917-1920</a:t>
            </a:r>
            <a:endParaRPr lang="en-MY" dirty="0">
              <a:latin typeface="Simplified Arabic" panose="02020603050405020304" pitchFamily="18" charset="-78"/>
              <a:cs typeface="Simplified Arabic" panose="02020603050405020304" pitchFamily="18" charset="-78"/>
            </a:endParaRPr>
          </a:p>
          <a:p>
            <a:r>
              <a:rPr lang="ar-SA" dirty="0">
                <a:latin typeface="Simplified Arabic" panose="02020603050405020304" pitchFamily="18" charset="-78"/>
                <a:cs typeface="Simplified Arabic" panose="02020603050405020304" pitchFamily="18" charset="-78"/>
              </a:rPr>
              <a:t>فلسطين في مؤتمر السلم في باريس: اتفاقية فيصل – وايزمن  عام 1919</a:t>
            </a:r>
            <a:endParaRPr lang="en-MY" dirty="0">
              <a:latin typeface="Simplified Arabic" panose="02020603050405020304" pitchFamily="18" charset="-78"/>
              <a:cs typeface="Simplified Arabic" panose="02020603050405020304" pitchFamily="18" charset="-78"/>
            </a:endParaRPr>
          </a:p>
          <a:p>
            <a:r>
              <a:rPr lang="ar-SA" dirty="0">
                <a:latin typeface="Simplified Arabic" panose="02020603050405020304" pitchFamily="18" charset="-78"/>
                <a:cs typeface="Simplified Arabic" panose="02020603050405020304" pitchFamily="18" charset="-78"/>
              </a:rPr>
              <a:t>فلسطين ولجنة كينغ – كرين </a:t>
            </a:r>
            <a:r>
              <a:rPr lang="en-US" dirty="0">
                <a:latin typeface="Simplified Arabic" panose="02020603050405020304" pitchFamily="18" charset="-78"/>
                <a:cs typeface="Simplified Arabic" panose="02020603050405020304" pitchFamily="18" charset="-78"/>
              </a:rPr>
              <a:t> King – Crane </a:t>
            </a:r>
            <a:r>
              <a:rPr lang="ar-SA" dirty="0">
                <a:latin typeface="Simplified Arabic" panose="02020603050405020304" pitchFamily="18" charset="-78"/>
                <a:cs typeface="Simplified Arabic" panose="02020603050405020304" pitchFamily="18" charset="-78"/>
              </a:rPr>
              <a:t> عام 1919</a:t>
            </a:r>
            <a:endParaRPr lang="en-MY" dirty="0">
              <a:latin typeface="Simplified Arabic" panose="02020603050405020304" pitchFamily="18" charset="-78"/>
              <a:cs typeface="Simplified Arabic" panose="02020603050405020304" pitchFamily="18" charset="-78"/>
            </a:endParaRP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85000" lnSpcReduction="10000"/>
          </a:bodyPr>
          <a:lstStyle/>
          <a:p>
            <a:pPr algn="just">
              <a:lnSpc>
                <a:spcPct val="120000"/>
              </a:lnSpc>
            </a:pPr>
            <a:r>
              <a:rPr lang="ar-SA" sz="3100" dirty="0">
                <a:latin typeface="Simplified Arabic" panose="02020603050405020304" pitchFamily="18" charset="-78"/>
                <a:cs typeface="Simplified Arabic" panose="02020603050405020304" pitchFamily="18" charset="-78"/>
              </a:rPr>
              <a:t>ظلت فلسطين من الناحية الجغرافية حتى نهاية الحرب العالمية الأولى جزءاً لا يتجزأ من بلاد الشام، وكانت تعرف حينذاك باسم "سورية الجنوبية"، وحتى ذلك التاريخ كانت فلسطين تابعة للسيطرة العثمانية.</a:t>
            </a:r>
          </a:p>
          <a:p>
            <a:pPr algn="just">
              <a:lnSpc>
                <a:spcPct val="120000"/>
              </a:lnSpc>
            </a:pPr>
            <a:r>
              <a:rPr lang="ar-SA" sz="3100" dirty="0">
                <a:latin typeface="Simplified Arabic" panose="02020603050405020304" pitchFamily="18" charset="-78"/>
                <a:cs typeface="Simplified Arabic" panose="02020603050405020304" pitchFamily="18" charset="-78"/>
              </a:rPr>
              <a:t>في ديسمبر / كانون أول 1917 وقعت فلسطين تحت سيطرة القوات العسكرية البريطانية بقيادة الجنرال أللنبي (</a:t>
            </a:r>
            <a:r>
              <a:rPr lang="en-US" sz="3100" dirty="0" err="1">
                <a:latin typeface="Simplified Arabic" panose="02020603050405020304" pitchFamily="18" charset="-78"/>
                <a:cs typeface="Simplified Arabic" panose="02020603050405020304" pitchFamily="18" charset="-78"/>
              </a:rPr>
              <a:t>Ellenby</a:t>
            </a:r>
            <a:r>
              <a:rPr lang="ar-SA" sz="3100" dirty="0">
                <a:latin typeface="Simplified Arabic" panose="02020603050405020304" pitchFamily="18" charset="-78"/>
                <a:cs typeface="Simplified Arabic" panose="02020603050405020304" pitchFamily="18" charset="-78"/>
              </a:rPr>
              <a:t>) والتي أحكمت سيطرتها الكاملة عليها في أواخر أيلول / سبتمبر 1918.</a:t>
            </a:r>
          </a:p>
          <a:p>
            <a:pPr algn="just">
              <a:lnSpc>
                <a:spcPct val="120000"/>
              </a:lnSpc>
            </a:pPr>
            <a:r>
              <a:rPr lang="ar-SA" sz="3100" dirty="0">
                <a:latin typeface="Simplified Arabic" panose="02020603050405020304" pitchFamily="18" charset="-78"/>
                <a:cs typeface="Simplified Arabic" panose="02020603050405020304" pitchFamily="18" charset="-78"/>
              </a:rPr>
              <a:t>قامت بريطانيا بتطبيق الأحكام العسكرية عليها منذ أن أعلن الجنرال أللنبي من قلعة صلاح الدين في 11 ديسمبر/ كانون أول 1917 منشور "الأحكام العرفية في القدس الشريف" </a:t>
            </a:r>
          </a:p>
          <a:p>
            <a:pPr algn="just">
              <a:lnSpc>
                <a:spcPct val="120000"/>
              </a:lnSpc>
            </a:pPr>
            <a:r>
              <a:rPr lang="ar-SA" sz="3100" dirty="0">
                <a:latin typeface="Simplified Arabic" panose="02020603050405020304" pitchFamily="18" charset="-78"/>
                <a:cs typeface="Simplified Arabic" panose="02020603050405020304" pitchFamily="18" charset="-78"/>
              </a:rPr>
              <a:t>و أكد أن "المدينة أصبحت راضخة للأحكام العرفية وأن هذا النظام سيظل سارياً فيها ما دامت الاعتبارات الحربية تقتضي ذلك" </a:t>
            </a:r>
            <a:endParaRPr lang="en-MY" sz="3100" dirty="0">
              <a:latin typeface="Simplified Arabic" panose="02020603050405020304" pitchFamily="18" charset="-78"/>
              <a:cs typeface="Simplified Arabic" panose="02020603050405020304" pitchFamily="18" charset="-78"/>
            </a:endParaRPr>
          </a:p>
          <a:p>
            <a:pPr algn="just"/>
            <a:endParaRPr lang="en-MY"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a:bodyPr>
          <a:lstStyle/>
          <a:p>
            <a:pPr algn="just"/>
            <a:r>
              <a:rPr lang="ar-SA" dirty="0">
                <a:latin typeface="Simplified Arabic" panose="02020603050405020304" pitchFamily="18" charset="-78"/>
                <a:cs typeface="Simplified Arabic" panose="02020603050405020304" pitchFamily="18" charset="-78"/>
              </a:rPr>
              <a:t>أعلن</a:t>
            </a:r>
            <a:r>
              <a:rPr lang="ar-SA" sz="2800" dirty="0">
                <a:latin typeface="Simplified Arabic" panose="02020603050405020304" pitchFamily="18" charset="-78"/>
                <a:cs typeface="Simplified Arabic" panose="02020603050405020304" pitchFamily="18" charset="-78"/>
              </a:rPr>
              <a:t> الجنرال أللنبي</a:t>
            </a:r>
            <a:r>
              <a:rPr lang="ar-SA" dirty="0">
                <a:latin typeface="Simplified Arabic" panose="02020603050405020304" pitchFamily="18" charset="-78"/>
                <a:cs typeface="Simplified Arabic" panose="02020603050405020304" pitchFamily="18" charset="-78"/>
              </a:rPr>
              <a:t> أيضا عن إنشاء إدارة عسكرية عرفت باسم "الإدارة الجنوبية لبلاد العدو المحتلة" وقد استمرت هذه الإدارة 30 شهراً حتى عام 1920 حين حلت محلها إدارة مدنية ابتداء من 1/7/1920م.</a:t>
            </a:r>
            <a:endParaRPr lang="en-MY" dirty="0">
              <a:latin typeface="Simplified Arabic" panose="02020603050405020304" pitchFamily="18" charset="-78"/>
              <a:cs typeface="Simplified Arabic" panose="02020603050405020304" pitchFamily="18" charset="-78"/>
            </a:endParaRPr>
          </a:p>
          <a:p>
            <a:pPr algn="just"/>
            <a:r>
              <a:rPr lang="ar-SA" dirty="0">
                <a:latin typeface="Simplified Arabic" panose="02020603050405020304" pitchFamily="18" charset="-78"/>
                <a:cs typeface="Simplified Arabic" panose="02020603050405020304" pitchFamily="18" charset="-78"/>
              </a:rPr>
              <a:t>قامت الإدارة العسكرية في فلسطين بإتباع الأنظمة والقوانين التي كانت سائدة في العهد العثماني مع إجراء بعض التعديلات الضرورية عليها، فوفقاً لقانون الجمعيات العثماني.</a:t>
            </a:r>
          </a:p>
          <a:p>
            <a:pPr algn="just"/>
            <a:r>
              <a:rPr lang="ar-SA" dirty="0">
                <a:latin typeface="Simplified Arabic" panose="02020603050405020304" pitchFamily="18" charset="-78"/>
                <a:cs typeface="Simplified Arabic" panose="02020603050405020304" pitchFamily="18" charset="-78"/>
              </a:rPr>
              <a:t>باشر أهل فلسطين منذ عام 1918 بتشكيل تنظيمات ومنتديات سياسية وأدبية، وجمعيات إسلامية مسيحية، ومؤتمرات عربية فلسطينية لقيادة الشعب الفلسطيني ولتمثيل مصالحه وطموحاته.</a:t>
            </a:r>
          </a:p>
          <a:p>
            <a:pPr algn="just"/>
            <a:r>
              <a:rPr lang="ar-SA" dirty="0">
                <a:latin typeface="Simplified Arabic" panose="02020603050405020304" pitchFamily="18" charset="-78"/>
                <a:cs typeface="Simplified Arabic" panose="02020603050405020304" pitchFamily="18" charset="-78"/>
              </a:rPr>
              <a:t>كانت أولى هذه المؤسسات "</a:t>
            </a:r>
            <a:r>
              <a:rPr lang="ar-SA" b="1" dirty="0">
                <a:latin typeface="Simplified Arabic" panose="02020603050405020304" pitchFamily="18" charset="-78"/>
                <a:cs typeface="Simplified Arabic" panose="02020603050405020304" pitchFamily="18" charset="-78"/>
              </a:rPr>
              <a:t>الجمعية الإسلامية المسيحية</a:t>
            </a:r>
            <a:r>
              <a:rPr lang="ar-SA" dirty="0">
                <a:latin typeface="Simplified Arabic" panose="02020603050405020304" pitchFamily="18" charset="-78"/>
                <a:cs typeface="Simplified Arabic" panose="02020603050405020304" pitchFamily="18" charset="-78"/>
              </a:rPr>
              <a:t>" التي تأسست في يافا في حزيران/يوليو 1918 برئاسة راغب أبو السعود"، كما تأسست "جمعية إسلامية مسيحية في القدس في تشرين أول/أكتوبر 1918 برئاسة عارف الدجاني".</a:t>
            </a:r>
            <a:endParaRPr lang="en-MY" dirty="0">
              <a:latin typeface="Simplified Arabic" panose="02020603050405020304" pitchFamily="18" charset="-78"/>
              <a:cs typeface="Simplified Arabic" panose="02020603050405020304" pitchFamily="18" charset="-78"/>
            </a:endParaRPr>
          </a:p>
          <a:p>
            <a:pPr algn="just"/>
            <a:endParaRPr lang="ar-SA" dirty="0">
              <a:latin typeface="Simplified Arabic" panose="02020603050405020304" pitchFamily="18" charset="-78"/>
              <a:cs typeface="Simplified Arabic" panose="02020603050405020304" pitchFamily="18" charset="-78"/>
            </a:endParaRPr>
          </a:p>
          <a:p>
            <a:pPr algn="just"/>
            <a:endParaRPr lang="ar-SA"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Autofit/>
          </a:bodyPr>
          <a:lstStyle/>
          <a:p>
            <a:pPr algn="just"/>
            <a:r>
              <a:rPr lang="ar-SA" dirty="0">
                <a:latin typeface="Simplified Arabic" panose="02020603050405020304" pitchFamily="18" charset="-78"/>
                <a:cs typeface="Simplified Arabic" panose="02020603050405020304" pitchFamily="18" charset="-78"/>
              </a:rPr>
              <a:t>وبعد أن رفضت الحكومة البريطانية السماح للوفد الفلسطيني الذي انتخبه المؤتمر العربي الفلسطيني الأول، الذي تأسس في القدس عام 1919، بالسفر إلى باريس لحضور مؤتمر السلم في فرساي، لتمثيل عرب فلسطين، رفع المؤتمر في 3 شباط/ فبراير 1919 مذكرة احتجاج إلى مؤتمر السلم أكد فيها على رفض الشعب الفلسطيني التام لمطالب الحركة الصهيونية وإلى هجرة اليهود إلى فلسطين وإلى تصريح بلفور، وإلى أية معاهدة أخرى أبرمت بحق البلاد ومستقبلها بدون إرادة الشعب الفلسطيني. </a:t>
            </a:r>
          </a:p>
          <a:p>
            <a:pPr algn="just"/>
            <a:r>
              <a:rPr lang="ar-SA" dirty="0">
                <a:latin typeface="Simplified Arabic" panose="02020603050405020304" pitchFamily="18" charset="-78"/>
                <a:cs typeface="Simplified Arabic" panose="02020603050405020304" pitchFamily="18" charset="-78"/>
              </a:rPr>
              <a:t>كما وشددت المذكرة على المطالب القومية في الاستقلال والوحدة العربية، وعلى أن فلسطين جزء من سوريا العربية لم تنفصل عنها في يوم من الأيام، وتربطها بها روابط قومية ودينية واقتصادية وجغرافية.</a:t>
            </a:r>
            <a:endParaRPr lang="en-MY" dirty="0">
              <a:latin typeface="Simplified Arabic" panose="02020603050405020304" pitchFamily="18" charset="-78"/>
              <a:cs typeface="Simplified Arabic" panose="02020603050405020304" pitchFamily="18" charset="-78"/>
            </a:endParaRPr>
          </a:p>
          <a:p>
            <a:pPr algn="just"/>
            <a:endParaRPr lang="en-US"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F4314-DCAB-41B8-A55D-AC8BC6431F60}"/>
              </a:ext>
            </a:extLst>
          </p:cNvPr>
          <p:cNvSpPr>
            <a:spLocks noGrp="1"/>
          </p:cNvSpPr>
          <p:nvPr>
            <p:ph type="title"/>
          </p:nvPr>
        </p:nvSpPr>
        <p:spPr>
          <a:xfrm>
            <a:off x="457200" y="76200"/>
            <a:ext cx="8229600" cy="1905000"/>
          </a:xfrm>
        </p:spPr>
        <p:txBody>
          <a:bodyPr>
            <a:normAutofit fontScale="90000"/>
          </a:bodyPr>
          <a:lstStyle/>
          <a:p>
            <a:pPr algn="ctr"/>
            <a:br>
              <a:rPr lang="ar-SA" sz="3600" b="1" dirty="0"/>
            </a:br>
            <a:br>
              <a:rPr lang="ar-SA" sz="3600" b="1" dirty="0"/>
            </a:br>
            <a:r>
              <a:rPr lang="ar-SA" sz="3600" b="1" dirty="0"/>
              <a:t>فلسطين في مؤتمر السلم في باريس: </a:t>
            </a:r>
            <a:br>
              <a:rPr lang="ar-SA" sz="3600" b="1" dirty="0"/>
            </a:br>
            <a:r>
              <a:rPr lang="ar-SA" sz="3600" b="1" dirty="0"/>
              <a:t>اتفاقية فيصل – وايزمن 1919</a:t>
            </a:r>
            <a:br>
              <a:rPr lang="en-MY" dirty="0"/>
            </a:br>
            <a:endParaRPr lang="en-MY" dirty="0"/>
          </a:p>
        </p:txBody>
      </p:sp>
      <p:sp>
        <p:nvSpPr>
          <p:cNvPr id="3" name="Content Placeholder 2">
            <a:extLst>
              <a:ext uri="{FF2B5EF4-FFF2-40B4-BE49-F238E27FC236}">
                <a16:creationId xmlns:a16="http://schemas.microsoft.com/office/drawing/2014/main" id="{5E87D052-3E14-49EF-933A-8FCC4AF2F8FD}"/>
              </a:ext>
            </a:extLst>
          </p:cNvPr>
          <p:cNvSpPr>
            <a:spLocks noGrp="1"/>
          </p:cNvSpPr>
          <p:nvPr>
            <p:ph idx="1"/>
          </p:nvPr>
        </p:nvSpPr>
        <p:spPr/>
        <p:txBody>
          <a:bodyPr/>
          <a:lstStyle/>
          <a:p>
            <a:pPr algn="just"/>
            <a:r>
              <a:rPr lang="ar-SA" dirty="0">
                <a:latin typeface="Simplified Arabic" panose="02020603050405020304" pitchFamily="18" charset="-78"/>
                <a:cs typeface="Simplified Arabic" panose="02020603050405020304" pitchFamily="18" charset="-78"/>
              </a:rPr>
              <a:t>لقد سمحت بريطانيا لوفد عربي برئاسة فيصل بن الحسين بتمثيل المطالب العربية بما فيها الفلسطينية, ولزعيم الحركة الصهيونية حاييم وايزمن (</a:t>
            </a:r>
            <a:r>
              <a:rPr lang="en-US" dirty="0">
                <a:latin typeface="Simplified Arabic" panose="02020603050405020304" pitchFamily="18" charset="-78"/>
                <a:cs typeface="Simplified Arabic" panose="02020603050405020304" pitchFamily="18" charset="-78"/>
              </a:rPr>
              <a:t>Chaim Weismann 1874-1952</a:t>
            </a:r>
            <a:r>
              <a:rPr lang="ar-SA" dirty="0">
                <a:latin typeface="Simplified Arabic" panose="02020603050405020304" pitchFamily="18" charset="-78"/>
                <a:cs typeface="Simplified Arabic" panose="02020603050405020304" pitchFamily="18" charset="-78"/>
              </a:rPr>
              <a:t> ) بتمثيل مطالب المنظمة الصهيونية الذي رفع مذكرة للمؤتمر طالب فيها بـ "الاعتراف بالحق التاريخي للشعب اليهودي في فلسطين وبحق اليهود في إعادة بناء وطنهم القومي فيها"، على أن يشمل هذا الوطن القومي "فلسطين وشرق الأردن وجنوب لبنان وجبل الشيخ".</a:t>
            </a:r>
            <a:endParaRPr lang="en-MY" dirty="0">
              <a:latin typeface="Simplified Arabic" panose="02020603050405020304" pitchFamily="18" charset="-78"/>
              <a:cs typeface="Simplified Arabic" panose="02020603050405020304" pitchFamily="18" charset="-78"/>
            </a:endParaRPr>
          </a:p>
          <a:p>
            <a:endParaRPr lang="en-MY" dirty="0"/>
          </a:p>
        </p:txBody>
      </p:sp>
    </p:spTree>
    <p:extLst>
      <p:ext uri="{BB962C8B-B14F-4D97-AF65-F5344CB8AC3E}">
        <p14:creationId xmlns:p14="http://schemas.microsoft.com/office/powerpoint/2010/main" val="2850001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08591-B46D-4BEC-AC91-4916BCFA7688}"/>
              </a:ext>
            </a:extLst>
          </p:cNvPr>
          <p:cNvSpPr>
            <a:spLocks noGrp="1"/>
          </p:cNvSpPr>
          <p:nvPr>
            <p:ph type="title"/>
          </p:nvPr>
        </p:nvSpPr>
        <p:spPr/>
        <p:txBody>
          <a:bodyPr/>
          <a:lstStyle/>
          <a:p>
            <a:endParaRPr lang="en-MY" dirty="0"/>
          </a:p>
        </p:txBody>
      </p:sp>
      <p:sp>
        <p:nvSpPr>
          <p:cNvPr id="3" name="Content Placeholder 2">
            <a:extLst>
              <a:ext uri="{FF2B5EF4-FFF2-40B4-BE49-F238E27FC236}">
                <a16:creationId xmlns:a16="http://schemas.microsoft.com/office/drawing/2014/main" id="{2F25F508-567F-4814-B3F8-15DC2D694D0E}"/>
              </a:ext>
            </a:extLst>
          </p:cNvPr>
          <p:cNvSpPr>
            <a:spLocks noGrp="1"/>
          </p:cNvSpPr>
          <p:nvPr>
            <p:ph idx="1"/>
          </p:nvPr>
        </p:nvSpPr>
        <p:spPr/>
        <p:txBody>
          <a:bodyPr>
            <a:normAutofit lnSpcReduction="10000"/>
          </a:bodyPr>
          <a:lstStyle/>
          <a:p>
            <a:pPr algn="just"/>
            <a:r>
              <a:rPr lang="ar-SA" dirty="0">
                <a:latin typeface="Simplified Arabic" panose="02020603050405020304" pitchFamily="18" charset="-78"/>
                <a:cs typeface="Simplified Arabic" panose="02020603050405020304" pitchFamily="18" charset="-78"/>
              </a:rPr>
              <a:t>أثناء انعقاد المؤتمر حصل تفاهم بين فيصل بن الحسين و حاييم وايزمن بتاريخ 3 كانون الثاني 1919، سمي </a:t>
            </a:r>
            <a:r>
              <a:rPr lang="ar-SA" b="1" dirty="0">
                <a:latin typeface="Simplified Arabic" panose="02020603050405020304" pitchFamily="18" charset="-78"/>
                <a:cs typeface="Simplified Arabic" panose="02020603050405020304" pitchFamily="18" charset="-78"/>
              </a:rPr>
              <a:t>"اتفاقية فيصل – وايزمن"</a:t>
            </a:r>
            <a:r>
              <a:rPr lang="ar-SA" dirty="0">
                <a:latin typeface="Simplified Arabic" panose="02020603050405020304" pitchFamily="18" charset="-78"/>
                <a:cs typeface="Simplified Arabic" panose="02020603050405020304" pitchFamily="18" charset="-78"/>
              </a:rPr>
              <a:t>، والتي تعكس تخاذلاً وتنازلاً واضحاً من الأمير فيصل لزعيم لحركة الصهيونية بسبب الضغوط الهائلة التي تعرض لها من الحركة الصهيونية ومن بريطانيا، الذين أكدوا له في المقابل على مساعدته في تحقيق المطالب العربية في الاستقلال وإنشاء الدولة العربية. </a:t>
            </a:r>
          </a:p>
          <a:p>
            <a:pPr algn="just"/>
            <a:r>
              <a:rPr lang="ar-SA" dirty="0">
                <a:latin typeface="Simplified Arabic" panose="02020603050405020304" pitchFamily="18" charset="-78"/>
                <a:cs typeface="Simplified Arabic" panose="02020603050405020304" pitchFamily="18" charset="-78"/>
              </a:rPr>
              <a:t>إن أهم ما ورد في هذا الاتفاق هو موافقة فيصل على تنفيذ وعد بلفور وعلى" ترسيم الحدود النهائية بين الدولة العربية وفلسطين", وعلى أن " تتخذ كل التدابير الضرورية لتشجيع هجرة اليهود إلى فلسطين وتنشيطها على نطاق واسع" وعلى أن" يخضع أي نزاع يمكن أن يقوم بين الفريقين المتعاقدين لتحكيم الحكومة البريطانية". </a:t>
            </a:r>
            <a:endParaRPr lang="en-MY" dirty="0">
              <a:latin typeface="Simplified Arabic" panose="02020603050405020304" pitchFamily="18" charset="-78"/>
              <a:cs typeface="Simplified Arabic" panose="02020603050405020304" pitchFamily="18" charset="-78"/>
            </a:endParaRPr>
          </a:p>
          <a:p>
            <a:endParaRPr lang="en-MY" dirty="0"/>
          </a:p>
        </p:txBody>
      </p:sp>
    </p:spTree>
    <p:extLst>
      <p:ext uri="{BB962C8B-B14F-4D97-AF65-F5344CB8AC3E}">
        <p14:creationId xmlns:p14="http://schemas.microsoft.com/office/powerpoint/2010/main" val="4212351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884DD-20F1-4447-B3B1-7DC4754444C0}"/>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FD7040CF-0EAC-4BAE-B64C-293EE9C66F71}"/>
              </a:ext>
            </a:extLst>
          </p:cNvPr>
          <p:cNvSpPr>
            <a:spLocks noGrp="1"/>
          </p:cNvSpPr>
          <p:nvPr>
            <p:ph idx="1"/>
          </p:nvPr>
        </p:nvSpPr>
        <p:spPr/>
        <p:txBody>
          <a:bodyPr/>
          <a:lstStyle/>
          <a:p>
            <a:pPr algn="just"/>
            <a:r>
              <a:rPr lang="ar-SA" dirty="0">
                <a:latin typeface="Simplified Arabic" panose="02020603050405020304" pitchFamily="18" charset="-78"/>
                <a:cs typeface="Simplified Arabic" panose="02020603050405020304" pitchFamily="18" charset="-78"/>
              </a:rPr>
              <a:t>أما ملحق الاتفاق والذي خطه فيصل بيده وباللغة العربية فهو ينص على التحفظ التالي: "إذا حصل العرب على استقلالهم ضمن الشروط المبينة في مذكرتي إلى وزير الخارجية الانجليزي، فإنني أعطي بنود هذا الاتفاق مفعولها"، ولكن إذا جرى أقل تعديل لشروط مذكرتي "فإنني لن أكون مرتبطاً بأي كلمة من الاتفاق الذي يصبح باطلاً وكأنه لم يكن، ولن أعود مسئولا عن أي تعهد". </a:t>
            </a:r>
            <a:endParaRPr lang="en-MY" dirty="0">
              <a:latin typeface="Simplified Arabic" panose="02020603050405020304" pitchFamily="18" charset="-78"/>
              <a:cs typeface="Simplified Arabic" panose="02020603050405020304" pitchFamily="18" charset="-78"/>
            </a:endParaRPr>
          </a:p>
          <a:p>
            <a:pPr algn="just"/>
            <a:r>
              <a:rPr lang="ar-SA" dirty="0">
                <a:latin typeface="Simplified Arabic" panose="02020603050405020304" pitchFamily="18" charset="-78"/>
                <a:cs typeface="Simplified Arabic" panose="02020603050405020304" pitchFamily="18" charset="-78"/>
              </a:rPr>
              <a:t>ولما أخلت الحركة الصهيونية وبريطانيا بشرطه الذي وضعه بخط يده والمتعلق بحصول العرب على استقلالهم ودولتهم، أصبحت بالتالي هذه الاتفاقية لاغيه ولا قيمة قانونية لها. </a:t>
            </a:r>
            <a:endParaRPr lang="en-MY" dirty="0">
              <a:latin typeface="Simplified Arabic" panose="02020603050405020304" pitchFamily="18" charset="-78"/>
              <a:cs typeface="Simplified Arabic" panose="02020603050405020304" pitchFamily="18" charset="-78"/>
            </a:endParaRPr>
          </a:p>
          <a:p>
            <a:endParaRPr lang="en-MY" dirty="0"/>
          </a:p>
        </p:txBody>
      </p:sp>
    </p:spTree>
    <p:extLst>
      <p:ext uri="{BB962C8B-B14F-4D97-AF65-F5344CB8AC3E}">
        <p14:creationId xmlns:p14="http://schemas.microsoft.com/office/powerpoint/2010/main" val="2345169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FCD35-8B8D-4BC1-B472-F48F7B136D53}"/>
              </a:ext>
            </a:extLst>
          </p:cNvPr>
          <p:cNvSpPr>
            <a:spLocks noGrp="1"/>
          </p:cNvSpPr>
          <p:nvPr>
            <p:ph type="title"/>
          </p:nvPr>
        </p:nvSpPr>
        <p:spPr/>
        <p:txBody>
          <a:bodyPr>
            <a:normAutofit/>
          </a:bodyPr>
          <a:lstStyle/>
          <a:p>
            <a:pPr algn="ctr"/>
            <a:r>
              <a:rPr lang="ar-SA" sz="6000" b="1" dirty="0">
                <a:solidFill>
                  <a:srgbClr val="FF0000"/>
                </a:solidFill>
              </a:rPr>
              <a:t>فلسطين ولجنة كنج كرين 1919</a:t>
            </a:r>
            <a:endParaRPr lang="en-MY" sz="6000" b="1" dirty="0">
              <a:solidFill>
                <a:srgbClr val="FF0000"/>
              </a:solidFill>
            </a:endParaRPr>
          </a:p>
        </p:txBody>
      </p:sp>
      <p:sp>
        <p:nvSpPr>
          <p:cNvPr id="3" name="Content Placeholder 2">
            <a:extLst>
              <a:ext uri="{FF2B5EF4-FFF2-40B4-BE49-F238E27FC236}">
                <a16:creationId xmlns:a16="http://schemas.microsoft.com/office/drawing/2014/main" id="{4BD60547-1F31-4E87-AE27-A944D342B20E}"/>
              </a:ext>
            </a:extLst>
          </p:cNvPr>
          <p:cNvSpPr>
            <a:spLocks noGrp="1"/>
          </p:cNvSpPr>
          <p:nvPr>
            <p:ph idx="1"/>
          </p:nvPr>
        </p:nvSpPr>
        <p:spPr/>
        <p:txBody>
          <a:bodyPr/>
          <a:lstStyle/>
          <a:p>
            <a:pPr algn="just"/>
            <a:r>
              <a:rPr lang="ar-SA" dirty="0">
                <a:latin typeface="Simplified Arabic" panose="02020603050405020304" pitchFamily="18" charset="-78"/>
                <a:cs typeface="Simplified Arabic" panose="02020603050405020304" pitchFamily="18" charset="-78"/>
              </a:rPr>
              <a:t>أمام تضارب المصالح الاستعمارية المتنافسة بين بريطانيا وفرنسا، ورغبة منه في إيجاد موطئ قدم للولايات المتحدة في المنطقة, بعد أن أقصيت عنها بموجب اتفاقية سايكس بيكو, أصر الرئيس الأمريكي ويلسون على مبدئه في حق الشعوب في تقرير مصيرها، وعلى أن يجري استفتاء في المنطقة العربية، لمعرفة وجهة نظر سكانها في مستقبلهم السياسي. </a:t>
            </a:r>
          </a:p>
          <a:p>
            <a:pPr algn="just"/>
            <a:r>
              <a:rPr lang="ar-SA" dirty="0">
                <a:latin typeface="Simplified Arabic" panose="02020603050405020304" pitchFamily="18" charset="-78"/>
                <a:cs typeface="Simplified Arabic" panose="02020603050405020304" pitchFamily="18" charset="-78"/>
              </a:rPr>
              <a:t>اقترح على المجلس الأعلى لقوات الحلفاء (بريطانيا وفرنسا وايطاليا وأمريكا) إرسال لجنة تحقيق دولية من الحلفاء إلى المشرق العربي للوقوف على رغبات السكان وتقديم تقرير إلى مؤتمر الصلح. وعلى الرغم من موافقة المجلس على اقتراحه، إلا أن بريطانيا وفرنسا رفضتا المشاركة في اللجنة خشية من ان تأتي اللجنة بنتائج مغايرة إلى مصالحهما. </a:t>
            </a:r>
            <a:endParaRPr lang="en-MY" dirty="0">
              <a:latin typeface="Simplified Arabic" panose="02020603050405020304" pitchFamily="18" charset="-78"/>
              <a:cs typeface="Simplified Arabic" panose="02020603050405020304" pitchFamily="18" charset="-78"/>
            </a:endParaRPr>
          </a:p>
          <a:p>
            <a:endParaRPr lang="en-MY" dirty="0"/>
          </a:p>
        </p:txBody>
      </p:sp>
    </p:spTree>
    <p:extLst>
      <p:ext uri="{BB962C8B-B14F-4D97-AF65-F5344CB8AC3E}">
        <p14:creationId xmlns:p14="http://schemas.microsoft.com/office/powerpoint/2010/main" val="27580646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38</TotalTime>
  <Words>1137</Words>
  <Application>Microsoft Office PowerPoint</Application>
  <PresentationFormat>On-screen Show (4:3)</PresentationFormat>
  <Paragraphs>37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Constantia</vt:lpstr>
      <vt:lpstr>Simplified Arabic</vt:lpstr>
      <vt:lpstr>Wingdings 2</vt:lpstr>
      <vt:lpstr>Flow</vt:lpstr>
      <vt:lpstr>      الاحتلال البريطاني لفلسطين عام 1917</vt:lpstr>
      <vt:lpstr>الاحتلال البريطاني لفلسطين</vt:lpstr>
      <vt:lpstr>PowerPoint Presentation</vt:lpstr>
      <vt:lpstr>PowerPoint Presentation</vt:lpstr>
      <vt:lpstr>PowerPoint Presentation</vt:lpstr>
      <vt:lpstr>  فلسطين في مؤتمر السلم في باريس:  اتفاقية فيصل – وايزمن 1919 </vt:lpstr>
      <vt:lpstr>PowerPoint Presentation</vt:lpstr>
      <vt:lpstr>PowerPoint Presentation</vt:lpstr>
      <vt:lpstr>فلسطين ولجنة كنج كرين 1919</vt:lpstr>
      <vt:lpstr>فلسطين ولجنة كنج كرين 1919</vt:lpstr>
      <vt:lpstr>توصيات لجنة كنج كرين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المقاومة الفلسطينية 1920-1936</dc:title>
  <dc:creator>mohammed</dc:creator>
  <cp:lastModifiedBy>user</cp:lastModifiedBy>
  <cp:revision>33</cp:revision>
  <dcterms:created xsi:type="dcterms:W3CDTF">2017-07-11T18:32:00Z</dcterms:created>
  <dcterms:modified xsi:type="dcterms:W3CDTF">2024-07-26T20:45:35Z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2E5FB375646A495A8C216B691EE681A9</vt:lpwstr>
  </property>
  <property fmtid="{D5CDD505-2E9C-101B-9397-08002B2CF9AE}" pid="3" name="KSOProductBuildVer">
    <vt:lpwstr>1033-11.2.0.10258</vt:lpwstr>
  </property>
</Properties>
</file>