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1"/>
  </p:sldMasterIdLst>
  <p:notesMasterIdLst>
    <p:notesMasterId r:id="rId9"/>
  </p:notesMasterIdLst>
  <p:sldIdLst>
    <p:sldId id="256" r:id="rId2"/>
    <p:sldId id="257" r:id="rId3"/>
    <p:sldId id="258" r:id="rId4"/>
    <p:sldId id="259" r:id="rId5"/>
    <p:sldId id="260" r:id="rId6"/>
    <p:sldId id="261" r:id="rId7"/>
    <p:sldId id="262" r:id="rId8"/>
  </p:sldIdLst>
  <p:sldSz cx="10160000" cy="7620000"/>
  <p:notesSz cx="7620000" cy="10160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00">
          <p15:clr>
            <a:srgbClr val="A4A3A4"/>
          </p15:clr>
        </p15:guide>
        <p15:guide id="2" pos="32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28" y="60"/>
      </p:cViewPr>
      <p:guideLst>
        <p:guide orient="horz" pos="2400"/>
        <p:guide pos="320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270250" y="762000"/>
            <a:ext cx="508025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762000" y="4826000"/>
            <a:ext cx="6096000" cy="45720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
        <p:cNvGrpSpPr/>
        <p:nvPr/>
      </p:nvGrpSpPr>
      <p:grpSpPr>
        <a:xfrm>
          <a:off x="0" y="0"/>
          <a:ext cx="0" cy="0"/>
          <a:chOff x="0" y="0"/>
          <a:chExt cx="0" cy="0"/>
        </a:xfrm>
      </p:grpSpPr>
      <p:sp>
        <p:nvSpPr>
          <p:cNvPr id="22" name="Shape 22"/>
          <p:cNvSpPr>
            <a:spLocks noGrp="1" noRot="1" noChangeAspect="1"/>
          </p:cNvSpPr>
          <p:nvPr>
            <p:ph type="sldImg" idx="2"/>
          </p:nvPr>
        </p:nvSpPr>
        <p:spPr>
          <a:xfrm>
            <a:off x="1270250" y="762000"/>
            <a:ext cx="508025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 name="Shape 23"/>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Shape 28"/>
          <p:cNvSpPr>
            <a:spLocks noGrp="1" noRot="1" noChangeAspect="1"/>
          </p:cNvSpPr>
          <p:nvPr>
            <p:ph type="sldImg" idx="2"/>
          </p:nvPr>
        </p:nvSpPr>
        <p:spPr>
          <a:xfrm>
            <a:off x="1270250" y="762000"/>
            <a:ext cx="508025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 name="Shape 29"/>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Shape 34"/>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 name="Shape 35"/>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Shape 40"/>
          <p:cNvSpPr>
            <a:spLocks noGrp="1" noRot="1" noChangeAspect="1"/>
          </p:cNvSpPr>
          <p:nvPr>
            <p:ph type="sldImg" idx="2"/>
          </p:nvPr>
        </p:nvSpPr>
        <p:spPr>
          <a:xfrm>
            <a:off x="1270250" y="762000"/>
            <a:ext cx="508025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 name="Shape 41"/>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Shape 46"/>
          <p:cNvSpPr>
            <a:spLocks noGrp="1" noRot="1" noChangeAspect="1"/>
          </p:cNvSpPr>
          <p:nvPr>
            <p:ph type="sldImg" idx="2"/>
          </p:nvPr>
        </p:nvSpPr>
        <p:spPr>
          <a:xfrm>
            <a:off x="1270250" y="762000"/>
            <a:ext cx="508025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7" name="Shape 47"/>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 name="Shape 53"/>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6"/>
        <p:cNvGrpSpPr/>
        <p:nvPr/>
      </p:nvGrpSpPr>
      <p:grpSpPr>
        <a:xfrm>
          <a:off x="0" y="0"/>
          <a:ext cx="0" cy="0"/>
          <a:chOff x="0" y="0"/>
          <a:chExt cx="0" cy="0"/>
        </a:xfrm>
      </p:grpSpPr>
      <p:sp>
        <p:nvSpPr>
          <p:cNvPr id="7" name="Shape 7"/>
          <p:cNvSpPr txBox="1">
            <a:spLocks noGrp="1"/>
          </p:cNvSpPr>
          <p:nvPr>
            <p:ph type="ctrTitle"/>
          </p:nvPr>
        </p:nvSpPr>
        <p:spPr>
          <a:xfrm>
            <a:off x="914400" y="3048000"/>
            <a:ext cx="8331200" cy="1219199"/>
          </a:xfrm>
          <a:prstGeom prst="rect">
            <a:avLst/>
          </a:prstGeom>
        </p:spPr>
        <p:txBody>
          <a:bodyPr lIns="91425" tIns="91425" rIns="91425" bIns="91425" anchor="t" anchorCtr="0"/>
          <a:lstStyle>
            <a:lvl1pPr algn="ctr">
              <a:buSzPct val="100000"/>
              <a:defRPr sz="4800"/>
            </a:lvl1pPr>
            <a:lvl2pPr algn="ctr">
              <a:buSzPct val="100000"/>
              <a:defRPr sz="4800"/>
            </a:lvl2pPr>
            <a:lvl3pPr algn="ctr">
              <a:buSzPct val="100000"/>
              <a:defRPr sz="4800"/>
            </a:lvl3pPr>
            <a:lvl4pPr algn="ctr">
              <a:buSzPct val="100000"/>
              <a:defRPr sz="4800"/>
            </a:lvl4pPr>
            <a:lvl5pPr algn="ctr">
              <a:buSzPct val="100000"/>
              <a:defRPr sz="4800"/>
            </a:lvl5pPr>
            <a:lvl6pPr algn="ctr">
              <a:buSzPct val="100000"/>
              <a:defRPr sz="4800"/>
            </a:lvl6pPr>
            <a:lvl7pPr algn="ctr">
              <a:buSzPct val="100000"/>
              <a:defRPr sz="4800"/>
            </a:lvl7pPr>
            <a:lvl8pPr algn="ctr">
              <a:buSzPct val="100000"/>
              <a:defRPr sz="4800"/>
            </a:lvl8pPr>
            <a:lvl9pPr algn="ctr">
              <a:buSzPct val="100000"/>
              <a:defRPr sz="4800"/>
            </a:lvl9pPr>
          </a:lstStyle>
          <a:p>
            <a:endParaRPr/>
          </a:p>
        </p:txBody>
      </p:sp>
      <p:sp>
        <p:nvSpPr>
          <p:cNvPr id="8" name="Shape 8"/>
          <p:cNvSpPr txBox="1">
            <a:spLocks noGrp="1"/>
          </p:cNvSpPr>
          <p:nvPr>
            <p:ph type="subTitle" idx="1"/>
          </p:nvPr>
        </p:nvSpPr>
        <p:spPr>
          <a:xfrm>
            <a:off x="1828800" y="4572000"/>
            <a:ext cx="6502399" cy="914400"/>
          </a:xfrm>
          <a:prstGeom prst="rect">
            <a:avLst/>
          </a:prstGeom>
        </p:spPr>
        <p:txBody>
          <a:bodyPr lIns="91425" tIns="91425" rIns="91425" bIns="91425" anchor="t" anchorCtr="0"/>
          <a:lstStyle>
            <a:lvl1pPr algn="ctr">
              <a:buSzPct val="100000"/>
              <a:defRPr sz="3200"/>
            </a:lvl1pPr>
            <a:lvl2pPr algn="ctr">
              <a:buSzPct val="100000"/>
              <a:defRPr sz="3200"/>
            </a:lvl2pPr>
            <a:lvl3pPr algn="ctr">
              <a:buSzPct val="100000"/>
              <a:defRPr sz="3200"/>
            </a:lvl3pPr>
            <a:lvl4pPr algn="ctr">
              <a:buSzPct val="100000"/>
              <a:defRPr sz="3200"/>
            </a:lvl4pPr>
            <a:lvl5pPr algn="ctr">
              <a:buSzPct val="100000"/>
              <a:defRPr sz="3200"/>
            </a:lvl5pPr>
            <a:lvl6pPr algn="ctr">
              <a:buSzPct val="100000"/>
              <a:defRPr sz="3200"/>
            </a:lvl6pPr>
            <a:lvl7pPr algn="ctr">
              <a:buSzPct val="100000"/>
              <a:defRPr sz="3200"/>
            </a:lvl7pPr>
            <a:lvl8pPr algn="ctr">
              <a:buSzPct val="100000"/>
              <a:defRPr sz="3200"/>
            </a:lvl8pPr>
            <a:lvl9pPr algn="ctr">
              <a:buSzPct val="100000"/>
              <a:defRPr sz="32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304800" y="304800"/>
            <a:ext cx="9550400" cy="914400"/>
          </a:xfrm>
          <a:prstGeom prst="rect">
            <a:avLst/>
          </a:prstGeom>
        </p:spPr>
        <p:txBody>
          <a:bodyPr lIns="91425" tIns="91425" rIns="91425" bIns="91425" anchor="t" anchorCtr="0"/>
          <a:lstStyle>
            <a:lvl1pPr>
              <a:buSzPct val="99224"/>
              <a:defRPr sz="4266"/>
            </a:lvl1pPr>
            <a:lvl2pPr>
              <a:buSzPct val="99224"/>
              <a:defRPr sz="4266"/>
            </a:lvl2pPr>
            <a:lvl3pPr>
              <a:buSzPct val="99224"/>
              <a:defRPr sz="4266"/>
            </a:lvl3pPr>
            <a:lvl4pPr>
              <a:buSzPct val="99224"/>
              <a:defRPr sz="4266"/>
            </a:lvl4pPr>
            <a:lvl5pPr>
              <a:buSzPct val="99224"/>
              <a:defRPr sz="4266"/>
            </a:lvl5pPr>
            <a:lvl6pPr>
              <a:buSzPct val="99224"/>
              <a:defRPr sz="4266"/>
            </a:lvl6pPr>
            <a:lvl7pPr>
              <a:buSzPct val="99224"/>
              <a:defRPr sz="4266"/>
            </a:lvl7pPr>
            <a:lvl8pPr>
              <a:buSzPct val="99224"/>
              <a:defRPr sz="4266"/>
            </a:lvl8pPr>
            <a:lvl9pPr>
              <a:buSzPct val="99224"/>
              <a:defRPr sz="4266"/>
            </a:lvl9pPr>
          </a:lstStyle>
          <a:p>
            <a:endParaRPr/>
          </a:p>
        </p:txBody>
      </p:sp>
      <p:sp>
        <p:nvSpPr>
          <p:cNvPr id="11" name="Shape 11"/>
          <p:cNvSpPr txBox="1">
            <a:spLocks noGrp="1"/>
          </p:cNvSpPr>
          <p:nvPr>
            <p:ph type="body" idx="1"/>
          </p:nvPr>
        </p:nvSpPr>
        <p:spPr>
          <a:xfrm>
            <a:off x="304800" y="1828800"/>
            <a:ext cx="9550400" cy="5486399"/>
          </a:xfrm>
          <a:prstGeom prst="rect">
            <a:avLst/>
          </a:prstGeom>
        </p:spPr>
        <p:txBody>
          <a:bodyPr lIns="91425" tIns="91425" rIns="91425" bIns="91425" anchor="t" anchorCtr="0"/>
          <a:lstStyle>
            <a:lvl1pPr>
              <a:buSzPct val="98765"/>
              <a:defRPr sz="2666"/>
            </a:lvl1pPr>
            <a:lvl2pPr>
              <a:buSzPct val="98765"/>
              <a:defRPr sz="2666"/>
            </a:lvl2pPr>
            <a:lvl3pPr>
              <a:buSzPct val="98765"/>
              <a:defRPr sz="2666"/>
            </a:lvl3pPr>
            <a:lvl4pPr>
              <a:buSzPct val="98765"/>
              <a:defRPr sz="2666"/>
            </a:lvl4pPr>
            <a:lvl5pPr>
              <a:buSzPct val="98765"/>
              <a:defRPr sz="2666"/>
            </a:lvl5pPr>
            <a:lvl6pPr>
              <a:buSzPct val="98765"/>
              <a:defRPr sz="2666"/>
            </a:lvl6pPr>
            <a:lvl7pPr>
              <a:buSzPct val="98765"/>
              <a:defRPr sz="2666"/>
            </a:lvl7pPr>
            <a:lvl8pPr>
              <a:buSzPct val="98765"/>
              <a:defRPr sz="2666"/>
            </a:lvl8pPr>
            <a:lvl9pPr>
              <a:buSzPct val="98765"/>
              <a:defRPr sz="2666"/>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304800" y="304800"/>
            <a:ext cx="9550400" cy="914400"/>
          </a:xfrm>
          <a:prstGeom prst="rect">
            <a:avLst/>
          </a:prstGeom>
        </p:spPr>
        <p:txBody>
          <a:bodyPr lIns="91425" tIns="91425" rIns="91425" bIns="91425" anchor="t" anchorCtr="0"/>
          <a:lstStyle>
            <a:lvl1pPr>
              <a:buSzPct val="99224"/>
              <a:defRPr sz="4266"/>
            </a:lvl1pPr>
            <a:lvl2pPr>
              <a:buSzPct val="99224"/>
              <a:defRPr sz="4266"/>
            </a:lvl2pPr>
            <a:lvl3pPr>
              <a:buSzPct val="99224"/>
              <a:defRPr sz="4266"/>
            </a:lvl3pPr>
            <a:lvl4pPr>
              <a:buSzPct val="99224"/>
              <a:defRPr sz="4266"/>
            </a:lvl4pPr>
            <a:lvl5pPr>
              <a:buSzPct val="99224"/>
              <a:defRPr sz="4266"/>
            </a:lvl5pPr>
            <a:lvl6pPr>
              <a:buSzPct val="99224"/>
              <a:defRPr sz="4266"/>
            </a:lvl6pPr>
            <a:lvl7pPr>
              <a:buSzPct val="99224"/>
              <a:defRPr sz="4266"/>
            </a:lvl7pPr>
            <a:lvl8pPr>
              <a:buSzPct val="99224"/>
              <a:defRPr sz="4266"/>
            </a:lvl8pPr>
            <a:lvl9pPr>
              <a:buSzPct val="99224"/>
              <a:defRPr sz="4266"/>
            </a:lvl9pPr>
          </a:lstStyle>
          <a:p>
            <a:endParaRPr/>
          </a:p>
        </p:txBody>
      </p:sp>
      <p:sp>
        <p:nvSpPr>
          <p:cNvPr id="14" name="Shape 14"/>
          <p:cNvSpPr txBox="1">
            <a:spLocks noGrp="1"/>
          </p:cNvSpPr>
          <p:nvPr>
            <p:ph type="body" idx="1"/>
          </p:nvPr>
        </p:nvSpPr>
        <p:spPr>
          <a:xfrm>
            <a:off x="304800" y="1828800"/>
            <a:ext cx="4470399" cy="5486399"/>
          </a:xfrm>
          <a:prstGeom prst="rect">
            <a:avLst/>
          </a:prstGeom>
        </p:spPr>
        <p:txBody>
          <a:bodyPr lIns="91425" tIns="91425" rIns="91425" bIns="91425" anchor="t" anchorCtr="0"/>
          <a:lstStyle>
            <a:lvl1pPr>
              <a:buSzPct val="98765"/>
              <a:defRPr sz="2666"/>
            </a:lvl1pPr>
            <a:lvl2pPr>
              <a:buSzPct val="98765"/>
              <a:defRPr sz="2666"/>
            </a:lvl2pPr>
            <a:lvl3pPr>
              <a:buSzPct val="98765"/>
              <a:defRPr sz="2666"/>
            </a:lvl3pPr>
            <a:lvl4pPr>
              <a:buSzPct val="98765"/>
              <a:defRPr sz="2666"/>
            </a:lvl4pPr>
            <a:lvl5pPr>
              <a:buSzPct val="98765"/>
              <a:defRPr sz="2666"/>
            </a:lvl5pPr>
            <a:lvl6pPr>
              <a:buSzPct val="98765"/>
              <a:defRPr sz="2666"/>
            </a:lvl6pPr>
            <a:lvl7pPr>
              <a:buSzPct val="98765"/>
              <a:defRPr sz="2666"/>
            </a:lvl7pPr>
            <a:lvl8pPr>
              <a:buSzPct val="98765"/>
              <a:defRPr sz="2666"/>
            </a:lvl8pPr>
            <a:lvl9pPr>
              <a:buSzPct val="98765"/>
              <a:defRPr sz="2666"/>
            </a:lvl9pPr>
          </a:lstStyle>
          <a:p>
            <a:endParaRPr/>
          </a:p>
        </p:txBody>
      </p:sp>
      <p:sp>
        <p:nvSpPr>
          <p:cNvPr id="15" name="Shape 15"/>
          <p:cNvSpPr txBox="1">
            <a:spLocks noGrp="1"/>
          </p:cNvSpPr>
          <p:nvPr>
            <p:ph type="body" idx="2"/>
          </p:nvPr>
        </p:nvSpPr>
        <p:spPr>
          <a:xfrm>
            <a:off x="5384800" y="1828800"/>
            <a:ext cx="4470399" cy="5486399"/>
          </a:xfrm>
          <a:prstGeom prst="rect">
            <a:avLst/>
          </a:prstGeom>
        </p:spPr>
        <p:txBody>
          <a:bodyPr lIns="91425" tIns="91425" rIns="91425" bIns="91425" anchor="t" anchorCtr="0"/>
          <a:lstStyle>
            <a:lvl1pPr>
              <a:buSzPct val="98765"/>
              <a:defRPr sz="2666"/>
            </a:lvl1pPr>
            <a:lvl2pPr>
              <a:buSzPct val="98765"/>
              <a:defRPr sz="2666"/>
            </a:lvl2pPr>
            <a:lvl3pPr>
              <a:buSzPct val="98765"/>
              <a:defRPr sz="2666"/>
            </a:lvl3pPr>
            <a:lvl4pPr>
              <a:buSzPct val="98765"/>
              <a:defRPr sz="2666"/>
            </a:lvl4pPr>
            <a:lvl5pPr>
              <a:buSzPct val="98765"/>
              <a:defRPr sz="2666"/>
            </a:lvl5pPr>
            <a:lvl6pPr>
              <a:buSzPct val="98765"/>
              <a:defRPr sz="2666"/>
            </a:lvl6pPr>
            <a:lvl7pPr>
              <a:buSzPct val="98765"/>
              <a:defRPr sz="2666"/>
            </a:lvl7pPr>
            <a:lvl8pPr>
              <a:buSzPct val="98765"/>
              <a:defRPr sz="2666"/>
            </a:lvl8pPr>
            <a:lvl9pPr>
              <a:buSzPct val="98765"/>
              <a:defRPr sz="2666"/>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16"/>
        <p:cNvGrpSpPr/>
        <p:nvPr/>
      </p:nvGrpSpPr>
      <p:grpSpPr>
        <a:xfrm>
          <a:off x="0" y="0"/>
          <a:ext cx="0" cy="0"/>
          <a:chOff x="0" y="0"/>
          <a:chExt cx="0" cy="0"/>
        </a:xfrm>
      </p:grpSpPr>
      <p:sp>
        <p:nvSpPr>
          <p:cNvPr id="17" name="Shape 17"/>
          <p:cNvSpPr txBox="1">
            <a:spLocks noGrp="1"/>
          </p:cNvSpPr>
          <p:nvPr>
            <p:ph type="body" idx="1"/>
          </p:nvPr>
        </p:nvSpPr>
        <p:spPr>
          <a:xfrm>
            <a:off x="304800" y="6705600"/>
            <a:ext cx="9550400" cy="609599"/>
          </a:xfrm>
          <a:prstGeom prst="rect">
            <a:avLst/>
          </a:prstGeom>
        </p:spPr>
        <p:txBody>
          <a:bodyPr lIns="91425" tIns="91425" rIns="91425" bIns="91425" anchor="t" anchorCtr="0"/>
          <a:lstStyle>
            <a:lvl1pPr algn="ctr">
              <a:buSzPct val="100000"/>
              <a:defRPr sz="3200"/>
            </a:lvl1pPr>
            <a:lvl2pPr algn="ctr">
              <a:buSzPct val="100000"/>
              <a:defRPr sz="3200"/>
            </a:lvl2pPr>
            <a:lvl3pPr algn="ctr">
              <a:buSzPct val="100000"/>
              <a:defRPr sz="3200"/>
            </a:lvl3pPr>
            <a:lvl4pPr algn="ctr">
              <a:buSzPct val="100000"/>
              <a:defRPr sz="3200"/>
            </a:lvl4pPr>
            <a:lvl5pPr algn="ctr">
              <a:buSzPct val="100000"/>
              <a:defRPr sz="3200"/>
            </a:lvl5pPr>
            <a:lvl6pPr algn="ctr">
              <a:buSzPct val="100000"/>
              <a:defRPr sz="3200"/>
            </a:lvl6pPr>
            <a:lvl7pPr algn="ctr">
              <a:buSzPct val="100000"/>
              <a:defRPr sz="3200"/>
            </a:lvl7pPr>
            <a:lvl8pPr algn="ctr">
              <a:buSzPct val="100000"/>
              <a:defRPr sz="3200"/>
            </a:lvl8pPr>
            <a:lvl9pPr algn="ctr">
              <a:buSzPct val="100000"/>
              <a:defRPr sz="32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18"/>
        <p:cNvGrpSpPr/>
        <p:nvPr/>
      </p:nvGrpSpPr>
      <p:grpSpPr>
        <a:xfrm>
          <a:off x="0" y="0"/>
          <a:ext cx="0" cy="0"/>
          <a:chOff x="0" y="0"/>
          <a:chExt cx="0" cy="0"/>
        </a:xfrm>
      </p:grpSpPr>
      <p:sp>
        <p:nvSpPr>
          <p:cNvPr id="19" name="Shape 19"/>
          <p:cNvSpPr txBox="1">
            <a:spLocks noGrp="1"/>
          </p:cNvSpPr>
          <p:nvPr>
            <p:ph type="ctrTitle"/>
          </p:nvPr>
        </p:nvSpPr>
        <p:spPr>
          <a:xfrm>
            <a:off x="117575" y="2543925"/>
            <a:ext cx="9269700" cy="1607100"/>
          </a:xfrm>
          <a:prstGeom prst="rect">
            <a:avLst/>
          </a:prstGeom>
        </p:spPr>
        <p:txBody>
          <a:bodyPr lIns="38100" tIns="38100" rIns="38100" bIns="38100" anchor="b" anchorCtr="0">
            <a:noAutofit/>
          </a:bodyPr>
          <a:lstStyle/>
          <a:p>
            <a:pPr marL="0" marR="0" indent="0" algn="l">
              <a:lnSpc>
                <a:spcPct val="119886"/>
              </a:lnSpc>
              <a:spcBef>
                <a:spcPts val="0"/>
              </a:spcBef>
              <a:spcAft>
                <a:spcPts val="0"/>
              </a:spcAft>
              <a:buNone/>
            </a:pPr>
            <a:r>
              <a:rPr lang="en-US" sz="4888">
                <a:solidFill>
                  <a:srgbClr val="FFFFFF"/>
                </a:solidFill>
                <a:latin typeface="Arial"/>
                <a:ea typeface="Arial"/>
                <a:cs typeface="Arial"/>
                <a:sym typeface="Arial"/>
              </a:rPr>
              <a:t>Writing Good Paragraphs </a:t>
            </a:r>
          </a:p>
        </p:txBody>
      </p:sp>
      <p:sp>
        <p:nvSpPr>
          <p:cNvPr id="20" name="Shape 20"/>
          <p:cNvSpPr txBox="1">
            <a:spLocks noGrp="1"/>
          </p:cNvSpPr>
          <p:nvPr>
            <p:ph type="subTitle" idx="1"/>
          </p:nvPr>
        </p:nvSpPr>
        <p:spPr>
          <a:xfrm>
            <a:off x="610300" y="4385025"/>
            <a:ext cx="5374900" cy="1921225"/>
          </a:xfrm>
          <a:prstGeom prst="rect">
            <a:avLst/>
          </a:prstGeom>
        </p:spPr>
        <p:txBody>
          <a:bodyPr lIns="38100" tIns="38100" rIns="38100" bIns="38100" anchor="t" anchorCtr="0">
            <a:noAutofit/>
          </a:bodyPr>
          <a:lstStyle/>
          <a:p>
            <a:pPr marL="0" marR="0" indent="0" algn="l">
              <a:lnSpc>
                <a:spcPct val="119921"/>
              </a:lnSpc>
              <a:spcBef>
                <a:spcPts val="0"/>
              </a:spcBef>
              <a:spcAft>
                <a:spcPts val="0"/>
              </a:spcAft>
              <a:buNone/>
            </a:pPr>
            <a:r>
              <a:rPr lang="en-US" sz="3555">
                <a:solidFill>
                  <a:srgbClr val="424456"/>
                </a:solidFill>
                <a:latin typeface="Arial"/>
                <a:ea typeface="Arial"/>
                <a:cs typeface="Arial"/>
                <a:sym typeface="Arial"/>
              </a:rPr>
              <a:t>Every good paragraph must have</a:t>
            </a:r>
            <a:r>
              <a:rPr lang="en-US" sz="2666">
                <a:solidFill>
                  <a:srgbClr val="424456"/>
                </a:solidFill>
                <a:latin typeface="Arial"/>
                <a:ea typeface="Arial"/>
                <a:cs typeface="Arial"/>
                <a:sym typeface="Arial"/>
              </a:rPr>
              <a:t>:</a:t>
            </a: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34325" y="1268350"/>
            <a:ext cx="9015599" cy="1159200"/>
          </a:xfrm>
          <a:prstGeom prst="rect">
            <a:avLst/>
          </a:prstGeom>
        </p:spPr>
        <p:txBody>
          <a:bodyPr lIns="38100" tIns="38100" rIns="38100" bIns="38100" anchor="ctr" anchorCtr="0">
            <a:noAutofit/>
          </a:bodyPr>
          <a:lstStyle/>
          <a:p>
            <a:pPr marL="0" marR="0" indent="0" algn="l">
              <a:lnSpc>
                <a:spcPct val="120000"/>
              </a:lnSpc>
              <a:spcBef>
                <a:spcPts val="0"/>
              </a:spcBef>
              <a:spcAft>
                <a:spcPts val="0"/>
              </a:spcAft>
              <a:buNone/>
            </a:pPr>
            <a:r>
              <a:rPr lang="en-US" sz="4444">
                <a:solidFill>
                  <a:srgbClr val="424456"/>
                </a:solidFill>
                <a:latin typeface="Arial"/>
                <a:ea typeface="Arial"/>
                <a:cs typeface="Arial"/>
                <a:sym typeface="Arial"/>
              </a:rPr>
              <a:t>Components of a good paragraph:</a:t>
            </a:r>
          </a:p>
        </p:txBody>
      </p:sp>
      <p:sp>
        <p:nvSpPr>
          <p:cNvPr id="26" name="Shape 26"/>
          <p:cNvSpPr txBox="1"/>
          <p:nvPr/>
        </p:nvSpPr>
        <p:spPr>
          <a:xfrm>
            <a:off x="610300" y="2550575"/>
            <a:ext cx="9015574" cy="4778725"/>
          </a:xfrm>
          <a:prstGeom prst="rect">
            <a:avLst/>
          </a:prstGeom>
        </p:spPr>
        <p:txBody>
          <a:bodyPr lIns="38100" tIns="38100" rIns="38100" bIns="38100" anchor="t" anchorCtr="0">
            <a:noAutofit/>
          </a:bodyPr>
          <a:lstStyle/>
          <a:p>
            <a:pPr marL="381000" marR="0" lvl="0" indent="-248355" algn="l">
              <a:lnSpc>
                <a:spcPct val="120089"/>
              </a:lnSpc>
              <a:spcBef>
                <a:spcPts val="0"/>
              </a:spcBef>
              <a:spcAft>
                <a:spcPts val="0"/>
              </a:spcAft>
              <a:buClr>
                <a:srgbClr val="000000"/>
              </a:buClr>
              <a:buSzPct val="167264"/>
              <a:buFont typeface="Arial"/>
              <a:buChar char="•"/>
            </a:pPr>
            <a:r>
              <a:rPr lang="en-US" sz="3111">
                <a:solidFill>
                  <a:srgbClr val="000000"/>
                </a:solidFill>
                <a:latin typeface="Arial"/>
                <a:ea typeface="Arial"/>
                <a:cs typeface="Arial"/>
                <a:sym typeface="Arial"/>
              </a:rPr>
              <a:t>An indented first line.</a:t>
            </a:r>
          </a:p>
          <a:p>
            <a:pPr marL="381000" marR="0" lvl="0" indent="-248355" algn="l">
              <a:lnSpc>
                <a:spcPct val="120089"/>
              </a:lnSpc>
              <a:spcBef>
                <a:spcPts val="250"/>
              </a:spcBef>
              <a:spcAft>
                <a:spcPts val="0"/>
              </a:spcAft>
              <a:buClr>
                <a:srgbClr val="000000"/>
              </a:buClr>
              <a:buSzPct val="167264"/>
              <a:buFont typeface="Arial"/>
              <a:buChar char="•"/>
            </a:pPr>
            <a:r>
              <a:rPr lang="en-US" sz="3111">
                <a:solidFill>
                  <a:srgbClr val="000000"/>
                </a:solidFill>
                <a:latin typeface="Arial"/>
                <a:ea typeface="Arial"/>
                <a:cs typeface="Arial"/>
                <a:sym typeface="Arial"/>
              </a:rPr>
              <a:t>A topic sentence.</a:t>
            </a:r>
          </a:p>
          <a:p>
            <a:pPr marL="381000" marR="0" lvl="0" indent="-248355" algn="l">
              <a:lnSpc>
                <a:spcPct val="120089"/>
              </a:lnSpc>
              <a:spcBef>
                <a:spcPts val="250"/>
              </a:spcBef>
              <a:spcAft>
                <a:spcPts val="0"/>
              </a:spcAft>
              <a:buClr>
                <a:srgbClr val="000000"/>
              </a:buClr>
              <a:buSzPct val="167264"/>
              <a:buFont typeface="Arial"/>
              <a:buChar char="•"/>
            </a:pPr>
            <a:r>
              <a:rPr lang="en-US" sz="3111">
                <a:solidFill>
                  <a:srgbClr val="000000"/>
                </a:solidFill>
                <a:latin typeface="Arial"/>
                <a:ea typeface="Arial"/>
                <a:cs typeface="Arial"/>
                <a:sym typeface="Arial"/>
              </a:rPr>
              <a:t>At least three pieces of supporting evidence. </a:t>
            </a:r>
          </a:p>
          <a:p>
            <a:pPr marL="381000" marR="0" lvl="0" indent="-248355" algn="l">
              <a:lnSpc>
                <a:spcPct val="120089"/>
              </a:lnSpc>
              <a:spcBef>
                <a:spcPts val="250"/>
              </a:spcBef>
              <a:spcAft>
                <a:spcPts val="0"/>
              </a:spcAft>
              <a:buClr>
                <a:srgbClr val="000000"/>
              </a:buClr>
              <a:buSzPct val="167264"/>
              <a:buFont typeface="Arial"/>
              <a:buChar char="•"/>
            </a:pPr>
            <a:r>
              <a:rPr lang="en-US" sz="3111">
                <a:solidFill>
                  <a:srgbClr val="000000"/>
                </a:solidFill>
                <a:latin typeface="Arial"/>
                <a:ea typeface="Arial"/>
                <a:cs typeface="Arial"/>
                <a:sym typeface="Arial"/>
              </a:rPr>
              <a:t>A concluding sentence. </a:t>
            </a:r>
          </a:p>
          <a:p>
            <a:pPr marL="381000" marR="0" lvl="0" indent="-248355" algn="l">
              <a:lnSpc>
                <a:spcPct val="120089"/>
              </a:lnSpc>
              <a:spcBef>
                <a:spcPts val="250"/>
              </a:spcBef>
              <a:spcAft>
                <a:spcPts val="0"/>
              </a:spcAft>
              <a:buClr>
                <a:srgbClr val="000000"/>
              </a:buClr>
              <a:buSzPct val="167264"/>
              <a:buFont typeface="Arial"/>
              <a:buChar char="•"/>
            </a:pPr>
            <a:r>
              <a:rPr lang="en-US" sz="3111">
                <a:solidFill>
                  <a:srgbClr val="000000"/>
                </a:solidFill>
                <a:latin typeface="Arial"/>
                <a:ea typeface="Arial"/>
                <a:cs typeface="Arial"/>
                <a:sym typeface="Arial"/>
              </a:rPr>
              <a:t>Transition words. </a:t>
            </a: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203200" y="1391350"/>
            <a:ext cx="8630774" cy="1159200"/>
          </a:xfrm>
          <a:prstGeom prst="rect">
            <a:avLst/>
          </a:prstGeom>
        </p:spPr>
        <p:txBody>
          <a:bodyPr lIns="38100" tIns="38100" rIns="38100" bIns="38100" anchor="ctr" anchorCtr="0">
            <a:noAutofit/>
          </a:bodyPr>
          <a:lstStyle/>
          <a:p>
            <a:pPr marL="0" marR="0" indent="0" algn="l">
              <a:lnSpc>
                <a:spcPct val="120000"/>
              </a:lnSpc>
              <a:spcBef>
                <a:spcPts val="0"/>
              </a:spcBef>
              <a:spcAft>
                <a:spcPts val="0"/>
              </a:spcAft>
              <a:buNone/>
            </a:pPr>
            <a:r>
              <a:rPr lang="en-US" sz="4444" dirty="0">
                <a:solidFill>
                  <a:srgbClr val="424456"/>
                </a:solidFill>
                <a:latin typeface="Arial"/>
                <a:ea typeface="Arial"/>
                <a:cs typeface="Arial"/>
                <a:sym typeface="Arial"/>
              </a:rPr>
              <a:t>A Topic Sentence</a:t>
            </a:r>
          </a:p>
        </p:txBody>
      </p:sp>
      <p:sp>
        <p:nvSpPr>
          <p:cNvPr id="32" name="Shape 32"/>
          <p:cNvSpPr txBox="1"/>
          <p:nvPr/>
        </p:nvSpPr>
        <p:spPr>
          <a:xfrm>
            <a:off x="610300" y="2550575"/>
            <a:ext cx="9015574" cy="4778725"/>
          </a:xfrm>
          <a:prstGeom prst="rect">
            <a:avLst/>
          </a:prstGeom>
        </p:spPr>
        <p:txBody>
          <a:bodyPr lIns="38100" tIns="38100" rIns="38100" bIns="38100" anchor="t" anchorCtr="0">
            <a:noAutofit/>
          </a:bodyPr>
          <a:lstStyle/>
          <a:p>
            <a:pPr marL="381000" marR="0" lvl="0" indent="-248355" algn="l">
              <a:lnSpc>
                <a:spcPct val="120089"/>
              </a:lnSpc>
              <a:spcBef>
                <a:spcPts val="0"/>
              </a:spcBef>
              <a:spcAft>
                <a:spcPts val="0"/>
              </a:spcAft>
              <a:buClr>
                <a:srgbClr val="000000"/>
              </a:buClr>
              <a:buSzPct val="167264"/>
              <a:buFont typeface="Arial"/>
              <a:buChar char="•"/>
            </a:pPr>
            <a:r>
              <a:rPr lang="en-US" sz="3111" dirty="0">
                <a:solidFill>
                  <a:srgbClr val="000000"/>
                </a:solidFill>
                <a:latin typeface="Arial"/>
                <a:ea typeface="Arial"/>
                <a:cs typeface="Arial"/>
                <a:sym typeface="Arial"/>
              </a:rPr>
              <a:t>A </a:t>
            </a:r>
            <a:r>
              <a:rPr lang="en-US" sz="3111" b="1" dirty="0">
                <a:solidFill>
                  <a:srgbClr val="000000"/>
                </a:solidFill>
                <a:latin typeface="Arial"/>
                <a:ea typeface="Arial"/>
                <a:cs typeface="Arial"/>
                <a:sym typeface="Arial"/>
              </a:rPr>
              <a:t>topic sentence </a:t>
            </a:r>
            <a:r>
              <a:rPr lang="en-US" sz="3111" dirty="0">
                <a:solidFill>
                  <a:srgbClr val="000000"/>
                </a:solidFill>
                <a:latin typeface="Arial"/>
                <a:ea typeface="Arial"/>
                <a:cs typeface="Arial"/>
                <a:sym typeface="Arial"/>
              </a:rPr>
              <a:t>is usually the first sentence of a paragraph. It contains the main idea of the paragraph. </a:t>
            </a:r>
          </a:p>
          <a:p>
            <a:endParaRPr/>
          </a:p>
          <a:p>
            <a:pPr marL="381000" marR="0" lvl="0" indent="-248355" algn="l">
              <a:lnSpc>
                <a:spcPct val="120089"/>
              </a:lnSpc>
              <a:spcBef>
                <a:spcPts val="250"/>
              </a:spcBef>
              <a:spcAft>
                <a:spcPts val="0"/>
              </a:spcAft>
              <a:buClr>
                <a:srgbClr val="000000"/>
              </a:buClr>
              <a:buSzPct val="167264"/>
              <a:buFont typeface="Arial"/>
              <a:buChar char="•"/>
            </a:pPr>
            <a:r>
              <a:rPr lang="en-US" sz="3111" dirty="0">
                <a:solidFill>
                  <a:srgbClr val="000000"/>
                </a:solidFill>
                <a:latin typeface="Arial"/>
                <a:ea typeface="Arial"/>
                <a:cs typeface="Arial"/>
                <a:sym typeface="Arial"/>
              </a:rPr>
              <a:t>Example: The trip to the National park was a great success for all of the students. </a:t>
            </a: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610300" y="1321150"/>
            <a:ext cx="9015574" cy="1159224"/>
          </a:xfrm>
          <a:prstGeom prst="rect">
            <a:avLst/>
          </a:prstGeom>
        </p:spPr>
        <p:txBody>
          <a:bodyPr lIns="38100" tIns="38100" rIns="38100" bIns="38100" anchor="ctr" anchorCtr="0">
            <a:noAutofit/>
          </a:bodyPr>
          <a:lstStyle/>
          <a:p>
            <a:pPr marL="0" marR="0" indent="0" algn="l">
              <a:lnSpc>
                <a:spcPct val="120000"/>
              </a:lnSpc>
              <a:spcBef>
                <a:spcPts val="0"/>
              </a:spcBef>
              <a:spcAft>
                <a:spcPts val="0"/>
              </a:spcAft>
              <a:buNone/>
            </a:pPr>
            <a:r>
              <a:rPr lang="en-US" sz="4444">
                <a:solidFill>
                  <a:srgbClr val="424456"/>
                </a:solidFill>
                <a:latin typeface="Arial"/>
                <a:ea typeface="Arial"/>
                <a:cs typeface="Arial"/>
                <a:sym typeface="Arial"/>
              </a:rPr>
              <a:t>The Concluding Sentence</a:t>
            </a:r>
          </a:p>
        </p:txBody>
      </p:sp>
      <p:sp>
        <p:nvSpPr>
          <p:cNvPr id="38" name="Shape 38"/>
          <p:cNvSpPr txBox="1"/>
          <p:nvPr/>
        </p:nvSpPr>
        <p:spPr>
          <a:xfrm>
            <a:off x="610300" y="2550575"/>
            <a:ext cx="9015574" cy="4778725"/>
          </a:xfrm>
          <a:prstGeom prst="rect">
            <a:avLst/>
          </a:prstGeom>
        </p:spPr>
        <p:txBody>
          <a:bodyPr lIns="38100" tIns="38100" rIns="38100" bIns="38100" anchor="t" anchorCtr="0">
            <a:noAutofit/>
          </a:bodyPr>
          <a:lstStyle/>
          <a:p>
            <a:pPr marL="381000" marR="0" lvl="0" indent="-248355" algn="l">
              <a:lnSpc>
                <a:spcPct val="120089"/>
              </a:lnSpc>
              <a:spcBef>
                <a:spcPts val="0"/>
              </a:spcBef>
              <a:spcAft>
                <a:spcPts val="0"/>
              </a:spcAft>
              <a:buClr>
                <a:srgbClr val="000000"/>
              </a:buClr>
              <a:buSzPct val="167264"/>
              <a:buFont typeface="Arial"/>
              <a:buChar char="•"/>
            </a:pPr>
            <a:r>
              <a:rPr lang="en-US" sz="3111">
                <a:solidFill>
                  <a:srgbClr val="000000"/>
                </a:solidFill>
                <a:latin typeface="Arial"/>
                <a:ea typeface="Arial"/>
                <a:cs typeface="Arial"/>
                <a:sym typeface="Arial"/>
              </a:rPr>
              <a:t>The </a:t>
            </a:r>
            <a:r>
              <a:rPr lang="en-US" sz="3111" b="1">
                <a:solidFill>
                  <a:srgbClr val="000000"/>
                </a:solidFill>
                <a:latin typeface="Arial"/>
                <a:ea typeface="Arial"/>
                <a:cs typeface="Arial"/>
                <a:sym typeface="Arial"/>
              </a:rPr>
              <a:t>concluding sentence </a:t>
            </a:r>
            <a:r>
              <a:rPr lang="en-US" sz="3111">
                <a:solidFill>
                  <a:srgbClr val="000000"/>
                </a:solidFill>
                <a:latin typeface="Arial"/>
                <a:ea typeface="Arial"/>
                <a:cs typeface="Arial"/>
                <a:sym typeface="Arial"/>
              </a:rPr>
              <a:t>summarizes the points and restates the topic sentence using OTHER WORDS. </a:t>
            </a:r>
          </a:p>
          <a:p>
            <a:endParaRPr/>
          </a:p>
          <a:p>
            <a:pPr marL="381000" marR="0" lvl="0" indent="-248355" algn="l">
              <a:lnSpc>
                <a:spcPct val="120089"/>
              </a:lnSpc>
              <a:spcBef>
                <a:spcPts val="250"/>
              </a:spcBef>
              <a:spcAft>
                <a:spcPts val="0"/>
              </a:spcAft>
              <a:buClr>
                <a:srgbClr val="000000"/>
              </a:buClr>
              <a:buSzPct val="167264"/>
              <a:buFont typeface="Arial"/>
              <a:buChar char="•"/>
            </a:pPr>
            <a:r>
              <a:rPr lang="en-US" sz="3111">
                <a:solidFill>
                  <a:srgbClr val="000000"/>
                </a:solidFill>
                <a:latin typeface="Arial"/>
                <a:ea typeface="Arial"/>
                <a:cs typeface="Arial"/>
                <a:sym typeface="Arial"/>
              </a:rPr>
              <a:t>Example: Finally, the now well informed visitors had a chance to ask their guide some questions that were not covered during the tour. </a:t>
            </a: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363925" y="1391350"/>
            <a:ext cx="9015599" cy="1159200"/>
          </a:xfrm>
          <a:prstGeom prst="rect">
            <a:avLst/>
          </a:prstGeom>
        </p:spPr>
        <p:txBody>
          <a:bodyPr lIns="38100" tIns="38100" rIns="38100" bIns="38100" anchor="ctr" anchorCtr="0">
            <a:noAutofit/>
          </a:bodyPr>
          <a:lstStyle/>
          <a:p>
            <a:pPr marL="0" marR="0" indent="0" algn="l">
              <a:lnSpc>
                <a:spcPct val="120000"/>
              </a:lnSpc>
              <a:spcBef>
                <a:spcPts val="0"/>
              </a:spcBef>
              <a:spcAft>
                <a:spcPts val="0"/>
              </a:spcAft>
              <a:buNone/>
            </a:pPr>
            <a:r>
              <a:rPr lang="en-US" sz="4444">
                <a:solidFill>
                  <a:srgbClr val="424456"/>
                </a:solidFill>
                <a:latin typeface="Arial"/>
                <a:ea typeface="Arial"/>
                <a:cs typeface="Arial"/>
                <a:sym typeface="Arial"/>
              </a:rPr>
              <a:t>Supporting Evidence</a:t>
            </a:r>
          </a:p>
        </p:txBody>
      </p:sp>
      <p:sp>
        <p:nvSpPr>
          <p:cNvPr id="44" name="Shape 44"/>
          <p:cNvSpPr txBox="1"/>
          <p:nvPr/>
        </p:nvSpPr>
        <p:spPr>
          <a:xfrm>
            <a:off x="610300" y="2550575"/>
            <a:ext cx="9015574" cy="4778725"/>
          </a:xfrm>
          <a:prstGeom prst="rect">
            <a:avLst/>
          </a:prstGeom>
        </p:spPr>
        <p:txBody>
          <a:bodyPr lIns="38100" tIns="38100" rIns="38100" bIns="38100" anchor="t" anchorCtr="0">
            <a:noAutofit/>
          </a:bodyPr>
          <a:lstStyle/>
          <a:p>
            <a:pPr marL="381000" marR="0" lvl="0" indent="-248355" algn="l">
              <a:lnSpc>
                <a:spcPct val="120089"/>
              </a:lnSpc>
              <a:spcBef>
                <a:spcPts val="0"/>
              </a:spcBef>
              <a:spcAft>
                <a:spcPts val="0"/>
              </a:spcAft>
              <a:buClr>
                <a:srgbClr val="000000"/>
              </a:buClr>
              <a:buSzPct val="167264"/>
              <a:buFont typeface="Arial"/>
              <a:buChar char="•"/>
            </a:pPr>
            <a:r>
              <a:rPr lang="en-US" sz="3111" b="1">
                <a:solidFill>
                  <a:srgbClr val="000000"/>
                </a:solidFill>
                <a:latin typeface="Arial"/>
                <a:ea typeface="Arial"/>
                <a:cs typeface="Arial"/>
                <a:sym typeface="Arial"/>
              </a:rPr>
              <a:t>Supporting evidence </a:t>
            </a:r>
            <a:r>
              <a:rPr lang="en-US" sz="3111">
                <a:solidFill>
                  <a:srgbClr val="000000"/>
                </a:solidFill>
                <a:latin typeface="Arial"/>
                <a:ea typeface="Arial"/>
                <a:cs typeface="Arial"/>
                <a:sym typeface="Arial"/>
              </a:rPr>
              <a:t>includes the facts, examples, and reasons that support or prove the topic sentence. </a:t>
            </a:r>
          </a:p>
          <a:p>
            <a:endParaRPr/>
          </a:p>
          <a:p>
            <a:pPr marL="381000" marR="0" lvl="0" indent="-248355" algn="l">
              <a:lnSpc>
                <a:spcPct val="120089"/>
              </a:lnSpc>
              <a:spcBef>
                <a:spcPts val="250"/>
              </a:spcBef>
              <a:spcAft>
                <a:spcPts val="0"/>
              </a:spcAft>
              <a:buClr>
                <a:srgbClr val="000000"/>
              </a:buClr>
              <a:buSzPct val="167264"/>
              <a:buFont typeface="Arial"/>
              <a:buChar char="•"/>
            </a:pPr>
            <a:r>
              <a:rPr lang="en-US" sz="3111">
                <a:solidFill>
                  <a:srgbClr val="000000"/>
                </a:solidFill>
                <a:latin typeface="Arial"/>
                <a:ea typeface="Arial"/>
                <a:cs typeface="Arial"/>
                <a:sym typeface="Arial"/>
              </a:rPr>
              <a:t>Example: First, the visitors learned a lot from their guide about the park. The guide informed the group about how the park came to be named the National park, the year it was named, and how the land for the park was acquired. </a:t>
            </a: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434300" y="1391375"/>
            <a:ext cx="9015599" cy="1159200"/>
          </a:xfrm>
          <a:prstGeom prst="rect">
            <a:avLst/>
          </a:prstGeom>
        </p:spPr>
        <p:txBody>
          <a:bodyPr lIns="38100" tIns="38100" rIns="38100" bIns="38100" anchor="ctr" anchorCtr="0">
            <a:noAutofit/>
          </a:bodyPr>
          <a:lstStyle/>
          <a:p>
            <a:pPr marL="0" marR="0" indent="0" algn="l">
              <a:lnSpc>
                <a:spcPct val="120000"/>
              </a:lnSpc>
              <a:spcBef>
                <a:spcPts val="0"/>
              </a:spcBef>
              <a:spcAft>
                <a:spcPts val="0"/>
              </a:spcAft>
              <a:buNone/>
            </a:pPr>
            <a:r>
              <a:rPr lang="en-US" sz="4444">
                <a:solidFill>
                  <a:srgbClr val="424456"/>
                </a:solidFill>
                <a:latin typeface="Arial"/>
                <a:ea typeface="Arial"/>
                <a:cs typeface="Arial"/>
                <a:sym typeface="Arial"/>
              </a:rPr>
              <a:t>Transition Words</a:t>
            </a:r>
          </a:p>
        </p:txBody>
      </p:sp>
      <p:sp>
        <p:nvSpPr>
          <p:cNvPr id="50" name="Shape 50"/>
          <p:cNvSpPr txBox="1"/>
          <p:nvPr/>
        </p:nvSpPr>
        <p:spPr>
          <a:xfrm>
            <a:off x="610300" y="2550575"/>
            <a:ext cx="9015574" cy="4778725"/>
          </a:xfrm>
          <a:prstGeom prst="rect">
            <a:avLst/>
          </a:prstGeom>
        </p:spPr>
        <p:txBody>
          <a:bodyPr lIns="38100" tIns="38100" rIns="38100" bIns="38100" anchor="t" anchorCtr="0">
            <a:noAutofit/>
          </a:bodyPr>
          <a:lstStyle/>
          <a:p>
            <a:pPr marL="381000" marR="0" lvl="0" indent="-234244" algn="l">
              <a:lnSpc>
                <a:spcPct val="108173"/>
              </a:lnSpc>
              <a:spcBef>
                <a:spcPts val="0"/>
              </a:spcBef>
              <a:spcAft>
                <a:spcPts val="0"/>
              </a:spcAft>
              <a:buClr>
                <a:srgbClr val="000000"/>
              </a:buClr>
              <a:buSzPct val="166028"/>
              <a:buFont typeface="Arial"/>
              <a:buChar char="•"/>
            </a:pPr>
            <a:r>
              <a:rPr lang="en-US" sz="2888" b="1" dirty="0">
                <a:solidFill>
                  <a:srgbClr val="000000"/>
                </a:solidFill>
                <a:latin typeface="Arial"/>
                <a:ea typeface="Arial"/>
                <a:cs typeface="Arial"/>
                <a:sym typeface="Arial"/>
              </a:rPr>
              <a:t>Transition words </a:t>
            </a:r>
            <a:r>
              <a:rPr lang="en-US" sz="2888" dirty="0">
                <a:solidFill>
                  <a:srgbClr val="000000"/>
                </a:solidFill>
                <a:latin typeface="Arial"/>
                <a:ea typeface="Arial"/>
                <a:cs typeface="Arial"/>
                <a:sym typeface="Arial"/>
              </a:rPr>
              <a:t>are linking words that improve the flow of the paragraph. Each sentence with supporting evidence and the concluding sentence will begin with the transition word. </a:t>
            </a:r>
          </a:p>
          <a:p>
            <a:endParaRPr/>
          </a:p>
          <a:p>
            <a:pPr marL="381000" marR="0" lvl="0" indent="-234244" algn="l">
              <a:lnSpc>
                <a:spcPct val="108173"/>
              </a:lnSpc>
              <a:spcBef>
                <a:spcPts val="250"/>
              </a:spcBef>
              <a:spcAft>
                <a:spcPts val="0"/>
              </a:spcAft>
              <a:buClr>
                <a:srgbClr val="000000"/>
              </a:buClr>
              <a:buSzPct val="166028"/>
              <a:buFont typeface="Arial"/>
              <a:buChar char="•"/>
            </a:pPr>
            <a:r>
              <a:rPr lang="en-US" sz="2888" dirty="0">
                <a:solidFill>
                  <a:srgbClr val="000000"/>
                </a:solidFill>
                <a:latin typeface="Arial"/>
                <a:ea typeface="Arial"/>
                <a:cs typeface="Arial"/>
                <a:sym typeface="Arial"/>
              </a:rPr>
              <a:t>Example: First, second, third, also, however, as a result, in conclusion, finally, then, after, meanwhile, during, etc. </a:t>
            </a:r>
          </a:p>
          <a:p>
            <a:endParaRP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660400" y="457200"/>
            <a:ext cx="9015574" cy="1159224"/>
          </a:xfrm>
          <a:prstGeom prst="rect">
            <a:avLst/>
          </a:prstGeom>
        </p:spPr>
        <p:txBody>
          <a:bodyPr lIns="38100" tIns="38100" rIns="38100" bIns="38100" anchor="ctr" anchorCtr="0">
            <a:noAutofit/>
          </a:bodyPr>
          <a:lstStyle/>
          <a:p>
            <a:pPr marL="0" marR="0" indent="0" algn="l">
              <a:lnSpc>
                <a:spcPct val="120000"/>
              </a:lnSpc>
              <a:spcBef>
                <a:spcPts val="0"/>
              </a:spcBef>
              <a:spcAft>
                <a:spcPts val="0"/>
              </a:spcAft>
              <a:buNone/>
            </a:pPr>
            <a:r>
              <a:rPr lang="en-US" sz="4444" dirty="0">
                <a:solidFill>
                  <a:srgbClr val="424456"/>
                </a:solidFill>
                <a:latin typeface="Arial"/>
                <a:ea typeface="Arial"/>
                <a:cs typeface="Arial"/>
                <a:sym typeface="Arial"/>
              </a:rPr>
              <a:t>Example Paragraph</a:t>
            </a:r>
          </a:p>
        </p:txBody>
      </p:sp>
      <p:sp>
        <p:nvSpPr>
          <p:cNvPr id="56" name="Shape 56"/>
          <p:cNvSpPr txBox="1"/>
          <p:nvPr/>
        </p:nvSpPr>
        <p:spPr>
          <a:xfrm>
            <a:off x="812800" y="1600200"/>
            <a:ext cx="9015574" cy="4778725"/>
          </a:xfrm>
          <a:prstGeom prst="rect">
            <a:avLst/>
          </a:prstGeom>
        </p:spPr>
        <p:txBody>
          <a:bodyPr lIns="38100" tIns="38100" rIns="38100" bIns="38100" anchor="t" anchorCtr="0">
            <a:noAutofit/>
          </a:bodyPr>
          <a:lstStyle/>
          <a:p>
            <a:pPr marL="381000" marR="0" lvl="0" indent="-206022" algn="l">
              <a:lnSpc>
                <a:spcPct val="100000"/>
              </a:lnSpc>
              <a:spcBef>
                <a:spcPts val="0"/>
              </a:spcBef>
              <a:spcAft>
                <a:spcPts val="0"/>
              </a:spcAft>
              <a:buClr>
                <a:srgbClr val="000000"/>
              </a:buClr>
              <a:buSzPct val="169753"/>
              <a:buFont typeface="Arial"/>
              <a:buChar char="•"/>
            </a:pPr>
            <a:r>
              <a:rPr lang="en-US" sz="2444" dirty="0">
                <a:solidFill>
                  <a:srgbClr val="000000"/>
                </a:solidFill>
                <a:latin typeface="Arial"/>
                <a:ea typeface="Arial"/>
                <a:cs typeface="Arial"/>
                <a:sym typeface="Arial"/>
              </a:rPr>
              <a:t>The Office is a great comedy series because all of the characters have distinct, funny personalities. (Topic sentence/main idea). </a:t>
            </a:r>
            <a:r>
              <a:rPr lang="en-US" sz="2444" b="1" u="sng" dirty="0">
                <a:solidFill>
                  <a:srgbClr val="000000"/>
                </a:solidFill>
                <a:latin typeface="Arial"/>
                <a:ea typeface="Arial"/>
                <a:cs typeface="Arial"/>
                <a:sym typeface="Arial"/>
              </a:rPr>
              <a:t>For</a:t>
            </a:r>
            <a:r>
              <a:rPr lang="en-US" sz="2444" dirty="0">
                <a:solidFill>
                  <a:srgbClr val="000000"/>
                </a:solidFill>
                <a:latin typeface="Arial"/>
                <a:ea typeface="Arial"/>
                <a:cs typeface="Arial"/>
                <a:sym typeface="Arial"/>
              </a:rPr>
              <a:t> </a:t>
            </a:r>
            <a:r>
              <a:rPr lang="en-US" sz="2444" b="1" u="sng" dirty="0">
                <a:solidFill>
                  <a:srgbClr val="000000"/>
                </a:solidFill>
                <a:latin typeface="Arial"/>
                <a:ea typeface="Arial"/>
                <a:cs typeface="Arial"/>
                <a:sym typeface="Arial"/>
              </a:rPr>
              <a:t>example</a:t>
            </a:r>
            <a:r>
              <a:rPr lang="en-US" sz="2444" dirty="0">
                <a:solidFill>
                  <a:srgbClr val="000000"/>
                </a:solidFill>
                <a:latin typeface="Arial"/>
                <a:ea typeface="Arial"/>
                <a:cs typeface="Arial"/>
                <a:sym typeface="Arial"/>
              </a:rPr>
              <a:t>, Dwight </a:t>
            </a:r>
            <a:r>
              <a:rPr lang="en-US" sz="2444" dirty="0" err="1">
                <a:solidFill>
                  <a:srgbClr val="000000"/>
                </a:solidFill>
                <a:latin typeface="Arial"/>
                <a:ea typeface="Arial"/>
                <a:cs typeface="Arial"/>
                <a:sym typeface="Arial"/>
              </a:rPr>
              <a:t>Shrute</a:t>
            </a:r>
            <a:r>
              <a:rPr lang="en-US" sz="2444" dirty="0">
                <a:solidFill>
                  <a:srgbClr val="000000"/>
                </a:solidFill>
                <a:latin typeface="Arial"/>
                <a:ea typeface="Arial"/>
                <a:cs typeface="Arial"/>
                <a:sym typeface="Arial"/>
              </a:rPr>
              <a:t> has been made famous for his crazy money-saving antics, like making a machine that turns two-ply toilet paper into one ply (supporting evidence #1/detail). </a:t>
            </a:r>
            <a:r>
              <a:rPr lang="en-US" sz="2444" b="1" u="sng" dirty="0">
                <a:solidFill>
                  <a:srgbClr val="000000"/>
                </a:solidFill>
                <a:latin typeface="Arial"/>
                <a:ea typeface="Arial"/>
                <a:cs typeface="Arial"/>
                <a:sym typeface="Arial"/>
              </a:rPr>
              <a:t>Similarly</a:t>
            </a:r>
            <a:r>
              <a:rPr lang="en-US" sz="2444" dirty="0">
                <a:solidFill>
                  <a:srgbClr val="000000"/>
                </a:solidFill>
                <a:latin typeface="Arial"/>
                <a:ea typeface="Arial"/>
                <a:cs typeface="Arial"/>
                <a:sym typeface="Arial"/>
              </a:rPr>
              <a:t>, Jim </a:t>
            </a:r>
            <a:r>
              <a:rPr lang="en-US" sz="2444" dirty="0" err="1">
                <a:solidFill>
                  <a:srgbClr val="000000"/>
                </a:solidFill>
                <a:latin typeface="Arial"/>
                <a:ea typeface="Arial"/>
                <a:cs typeface="Arial"/>
                <a:sym typeface="Arial"/>
              </a:rPr>
              <a:t>Halpert</a:t>
            </a:r>
            <a:r>
              <a:rPr lang="en-US" sz="2444" dirty="0">
                <a:solidFill>
                  <a:srgbClr val="000000"/>
                </a:solidFill>
                <a:latin typeface="Arial"/>
                <a:ea typeface="Arial"/>
                <a:cs typeface="Arial"/>
                <a:sym typeface="Arial"/>
              </a:rPr>
              <a:t> is also known for the humorous pranks he plays on his fellow office co-workers (supporting evidence #2/detail). </a:t>
            </a:r>
            <a:r>
              <a:rPr lang="en-US" sz="2444" b="1" u="sng" dirty="0">
                <a:solidFill>
                  <a:srgbClr val="000000"/>
                </a:solidFill>
                <a:latin typeface="Arial"/>
                <a:ea typeface="Arial"/>
                <a:cs typeface="Arial"/>
                <a:sym typeface="Arial"/>
              </a:rPr>
              <a:t>For instance</a:t>
            </a:r>
            <a:r>
              <a:rPr lang="en-US" sz="2444" dirty="0">
                <a:solidFill>
                  <a:srgbClr val="000000"/>
                </a:solidFill>
                <a:latin typeface="Arial"/>
                <a:ea typeface="Arial"/>
                <a:cs typeface="Arial"/>
                <a:sym typeface="Arial"/>
              </a:rPr>
              <a:t>, he once suspended Dwight’s stapler in a </a:t>
            </a:r>
            <a:r>
              <a:rPr lang="en-US" sz="2444" dirty="0" err="1">
                <a:solidFill>
                  <a:srgbClr val="000000"/>
                </a:solidFill>
                <a:latin typeface="Arial"/>
                <a:ea typeface="Arial"/>
                <a:cs typeface="Arial"/>
                <a:sym typeface="Arial"/>
              </a:rPr>
              <a:t>Jello</a:t>
            </a:r>
            <a:r>
              <a:rPr lang="en-US" sz="2444" dirty="0">
                <a:solidFill>
                  <a:srgbClr val="000000"/>
                </a:solidFill>
                <a:latin typeface="Arial"/>
                <a:ea typeface="Arial"/>
                <a:cs typeface="Arial"/>
                <a:sym typeface="Arial"/>
              </a:rPr>
              <a:t> mold and then hid Dwight’s cell phone in the ceiling. </a:t>
            </a:r>
            <a:r>
              <a:rPr lang="en-US" sz="2444" b="1" u="sng" dirty="0">
                <a:solidFill>
                  <a:srgbClr val="000000"/>
                </a:solidFill>
                <a:latin typeface="Arial"/>
                <a:ea typeface="Arial"/>
                <a:cs typeface="Arial"/>
                <a:sym typeface="Arial"/>
              </a:rPr>
              <a:t>However</a:t>
            </a:r>
            <a:r>
              <a:rPr lang="en-US" sz="2444" dirty="0">
                <a:solidFill>
                  <a:srgbClr val="000000"/>
                </a:solidFill>
                <a:latin typeface="Arial"/>
                <a:ea typeface="Arial"/>
                <a:cs typeface="Arial"/>
                <a:sym typeface="Arial"/>
              </a:rPr>
              <a:t>, the funniest character of all could be Michael Scott, who always makes the audience laugh with his awkward attempts to control the office </a:t>
            </a:r>
            <a:r>
              <a:rPr lang="en-US" sz="2444" dirty="0" err="1">
                <a:solidFill>
                  <a:srgbClr val="000000"/>
                </a:solidFill>
                <a:latin typeface="Arial"/>
                <a:ea typeface="Arial"/>
                <a:cs typeface="Arial"/>
                <a:sym typeface="Arial"/>
              </a:rPr>
              <a:t>hyjinks</a:t>
            </a:r>
            <a:r>
              <a:rPr lang="en-US" sz="2444" dirty="0">
                <a:solidFill>
                  <a:srgbClr val="000000"/>
                </a:solidFill>
                <a:latin typeface="Arial"/>
                <a:ea typeface="Arial"/>
                <a:cs typeface="Arial"/>
                <a:sym typeface="Arial"/>
              </a:rPr>
              <a:t> (supporting evidence #3, detail). </a:t>
            </a:r>
            <a:r>
              <a:rPr lang="en-US" sz="2444" b="1" u="sng" dirty="0">
                <a:solidFill>
                  <a:srgbClr val="000000"/>
                </a:solidFill>
                <a:latin typeface="Arial"/>
                <a:ea typeface="Arial"/>
                <a:cs typeface="Arial"/>
                <a:sym typeface="Arial"/>
              </a:rPr>
              <a:t>In</a:t>
            </a:r>
            <a:r>
              <a:rPr lang="en-US" sz="2444" dirty="0">
                <a:solidFill>
                  <a:srgbClr val="000000"/>
                </a:solidFill>
                <a:latin typeface="Arial"/>
                <a:ea typeface="Arial"/>
                <a:cs typeface="Arial"/>
                <a:sym typeface="Arial"/>
              </a:rPr>
              <a:t> </a:t>
            </a:r>
            <a:r>
              <a:rPr lang="en-US" sz="2444" b="1" u="sng" dirty="0">
                <a:solidFill>
                  <a:srgbClr val="000000"/>
                </a:solidFill>
                <a:latin typeface="Arial"/>
                <a:ea typeface="Arial"/>
                <a:cs typeface="Arial"/>
                <a:sym typeface="Arial"/>
              </a:rPr>
              <a:t>conclusion</a:t>
            </a:r>
            <a:r>
              <a:rPr lang="en-US" sz="2444" dirty="0">
                <a:solidFill>
                  <a:srgbClr val="000000"/>
                </a:solidFill>
                <a:latin typeface="Arial"/>
                <a:ea typeface="Arial"/>
                <a:cs typeface="Arial"/>
                <a:sym typeface="Arial"/>
              </a:rPr>
              <a:t>, the mixing of these personalities contribute to the show’s comedic appeal (concluding sentence). </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Custom Theme">
  <a:themeElements>
    <a:clrScheme name="blank">
      <a:dk1>
        <a:srgbClr val="000000"/>
      </a:dk1>
      <a:lt1>
        <a:srgbClr val="FFFFFF"/>
      </a:lt1>
      <a:dk2>
        <a:srgbClr val="073763"/>
      </a:dk2>
      <a:lt2>
        <a:srgbClr val="CFE2F3"/>
      </a:lt2>
      <a:accent1>
        <a:srgbClr val="404040"/>
      </a:accent1>
      <a:accent2>
        <a:srgbClr val="808080"/>
      </a:accent2>
      <a:accent3>
        <a:srgbClr val="C0C0C0"/>
      </a:accent3>
      <a:accent4>
        <a:srgbClr val="396187"/>
      </a:accent4>
      <a:accent5>
        <a:srgbClr val="6B8CAB"/>
      </a:accent5>
      <a:accent6>
        <a:srgbClr val="9DB7CF"/>
      </a:accent6>
      <a:hlink>
        <a:srgbClr val="0000EE"/>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413</Words>
  <Application>Microsoft Office PowerPoint</Application>
  <PresentationFormat>Custom</PresentationFormat>
  <Paragraphs>26</Paragraphs>
  <Slides>7</Slides>
  <Notes>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7</vt:i4>
      </vt:variant>
    </vt:vector>
  </HeadingPairs>
  <TitlesOfParts>
    <vt:vector size="9" baseType="lpstr">
      <vt:lpstr>Arial</vt:lpstr>
      <vt:lpstr>Custom Theme</vt:lpstr>
      <vt:lpstr>Writing Good Paragraphs </vt:lpstr>
      <vt:lpstr>Components of a good paragraph:</vt:lpstr>
      <vt:lpstr>A Topic Sentence</vt:lpstr>
      <vt:lpstr>The Concluding Sentence</vt:lpstr>
      <vt:lpstr>Supporting Evidence</vt:lpstr>
      <vt:lpstr>Transition Words</vt:lpstr>
      <vt:lpstr>Example Paragraph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Good Paragraphs </dc:title>
  <dc:creator>Saqib</dc:creator>
  <cp:lastModifiedBy>user</cp:lastModifiedBy>
  <cp:revision>5</cp:revision>
  <dcterms:modified xsi:type="dcterms:W3CDTF">2024-09-01T06:54:04Z</dcterms:modified>
</cp:coreProperties>
</file>